
<file path=[Content_Types].xml><?xml version="1.0" encoding="utf-8"?>
<Types xmlns="http://schemas.openxmlformats.org/package/2006/content-types">
  <Default Extension="gif" ContentType="image/gif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99" r:id="rId4"/>
    <p:sldId id="296" r:id="rId5"/>
    <p:sldId id="300" r:id="rId6"/>
    <p:sldId id="298" r:id="rId7"/>
    <p:sldId id="301" r:id="rId8"/>
    <p:sldId id="303" r:id="rId9"/>
    <p:sldId id="302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295" r:id="rId18"/>
    <p:sldId id="311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FF00"/>
    <a:srgbClr val="F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562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3424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974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5169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6785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6015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9572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e56bd8716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1e56bd8716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Given a string S of length n, an integer p ∈ [1..n] is a period of S if S[i] = S[i + p] for all i ∈ [1..n − p].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S[|S| − p + 1] = c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8939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e56bd8716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1e56bd8716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Given a string S of length n, an integer p ∈ [1..n] is a period of S if S[i] = S[i + p] for all i ∈ [1..n − p].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S[|S| − p + 1] = c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7464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0106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8262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7763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0656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3405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0860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413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78"/>
              <a:buNone/>
            </a:pPr>
            <a:r>
              <a:rPr lang="en-US" altLang="zh-TW" sz="4000" dirty="0">
                <a:latin typeface="Times New Roman"/>
                <a:ea typeface="Times New Roman"/>
                <a:cs typeface="Times New Roman"/>
                <a:sym typeface="Times New Roman"/>
              </a:rPr>
              <a:t>Optimal Play of the Dice Game Pig</a:t>
            </a:r>
            <a:endParaRPr lang="en-US"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altLang="zh-TW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Todd W. Neller, Clifton G.M. Presser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altLang="zh-TW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UMAP Journal, (2004), 25(1)</a:t>
            </a:r>
            <a:endParaRPr lang="pl-PL" sz="18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914600" y="4220100"/>
            <a:ext cx="4229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Presenter: </a:t>
            </a:r>
            <a:r>
              <a:rPr lang="zh-TW" sz="2400" dirty="0">
                <a:latin typeface="Times New Roman"/>
                <a:ea typeface="Times New Roman"/>
                <a:cs typeface="Times New Roman"/>
                <a:sym typeface="Times New Roman"/>
              </a:rPr>
              <a:t>Hsin-Chang Yu</a:t>
            </a: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Date: </a:t>
            </a:r>
            <a:r>
              <a:rPr lang="en-US" altLang="zh-TW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July</a:t>
            </a:r>
            <a:r>
              <a:rPr lang="zh-TW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TW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r>
            <a:r>
              <a:rPr lang="zh-TW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</a:t>
            </a:r>
            <a:r>
              <a:rPr lang="en-US" altLang="zh-TW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Maximizing the Probability of Winning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100"/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3B74210-83AB-4532-A1B7-7DBC8BC3FC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41"/>
          <a:stretch/>
        </p:blipFill>
        <p:spPr>
          <a:xfrm>
            <a:off x="311700" y="1182508"/>
            <a:ext cx="6250839" cy="396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30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Value Iteration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100"/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7080157-CBDD-44CF-AA2B-D3C4D90AE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150199"/>
            <a:ext cx="3021665" cy="65597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09A85CD-9BDC-4F01-8D8D-9190CAA79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00" y="1806173"/>
            <a:ext cx="5271247" cy="285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96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Value Iteration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100"/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7080157-CBDD-44CF-AA2B-D3C4D90AE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150199"/>
            <a:ext cx="3021665" cy="65597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09A85CD-9BDC-4F01-8D8D-9190CAA79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00" y="1806173"/>
            <a:ext cx="5271247" cy="285704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B7595B2-7B15-47E0-A85C-FE144D39E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2689" y="462203"/>
            <a:ext cx="6064120" cy="441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76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Value Iteration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FDC306A-8D80-419F-A692-3DFC7A78B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93" y="1017725"/>
            <a:ext cx="4743450" cy="58102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59BDEF3-47E6-4834-B9AB-124F5FA81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00" y="1580900"/>
            <a:ext cx="4791075" cy="59055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A9A130EF-F69C-49DB-A54B-ED4C35058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00" y="2171450"/>
            <a:ext cx="68770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86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Solution</a:t>
            </a: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2201227-E426-425F-9E09-B41108E5E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452" y="1216404"/>
            <a:ext cx="4781176" cy="322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9F1310C-E47A-431C-9AD9-FD9B5648F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88" y="1148451"/>
            <a:ext cx="2997200" cy="322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004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Solution</a:t>
            </a: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15</a:t>
            </a:fld>
            <a:endParaRPr/>
          </a:p>
        </p:txBody>
      </p:sp>
      <p:pic>
        <p:nvPicPr>
          <p:cNvPr id="10248" name="Picture 8">
            <a:extLst>
              <a:ext uri="{FF2B5EF4-FFF2-40B4-BE49-F238E27FC236}">
                <a16:creationId xmlns:a16="http://schemas.microsoft.com/office/drawing/2014/main" id="{9DDB0075-0CE3-4B9A-8940-E7CBF64AB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1707776"/>
            <a:ext cx="2316586" cy="249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>
            <a:extLst>
              <a:ext uri="{FF2B5EF4-FFF2-40B4-BE49-F238E27FC236}">
                <a16:creationId xmlns:a16="http://schemas.microsoft.com/office/drawing/2014/main" id="{69D795E1-A83D-453B-BA70-D8EDCEF62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69" y="1610832"/>
            <a:ext cx="2481715" cy="268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>
            <a:extLst>
              <a:ext uri="{FF2B5EF4-FFF2-40B4-BE49-F238E27FC236}">
                <a16:creationId xmlns:a16="http://schemas.microsoft.com/office/drawing/2014/main" id="{D6C8A800-EC75-464D-B558-2D4219781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35" y="1564275"/>
            <a:ext cx="3101965" cy="278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152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Solution</a:t>
            </a: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16</a:t>
            </a:fld>
            <a:endParaRPr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3AF3426-4AA9-4978-B111-32E722772C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122368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3AC0A794-85C2-4327-BB90-978DC731BB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302" y="127747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A54EA773-2D6A-4333-B84B-E6DED941C9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308" y="128755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145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0" y="1754841"/>
            <a:ext cx="9144000" cy="1902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sz="4800" dirty="0">
                <a:latin typeface="Times New Roman"/>
                <a:ea typeface="Times New Roman"/>
                <a:cs typeface="Times New Roman"/>
                <a:sym typeface="Times New Roman"/>
              </a:rPr>
              <a:t>Thanks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17</a:t>
            </a:fld>
            <a:endParaRPr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88EA0C5-DEFA-4E52-B5EC-7C25D7BBB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623887"/>
            <a:ext cx="81915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82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0" y="1754841"/>
            <a:ext cx="9144000" cy="1902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sz="4800" dirty="0">
                <a:latin typeface="Times New Roman"/>
                <a:ea typeface="Times New Roman"/>
                <a:cs typeface="Times New Roman"/>
                <a:sym typeface="Times New Roman"/>
              </a:rPr>
              <a:t>Thanks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62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TW" dirty="0">
                <a:latin typeface="Times New Roman"/>
                <a:ea typeface="Times New Roman"/>
                <a:cs typeface="Times New Roman"/>
                <a:sym typeface="Times New Roman"/>
              </a:rPr>
              <a:t>Abstract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100"/>
              <a:buNone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object of the jeopardy dice game Pig is to be the first player to reach 100 points. Each player's turn consists of repeatedly rolling a die. After each roll, the player is faced with two choices: roll again, or hold (decline to roll again).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TW" dirty="0">
                <a:latin typeface="Times New Roman"/>
                <a:ea typeface="Times New Roman"/>
                <a:cs typeface="Times New Roman"/>
                <a:sym typeface="Times New Roman"/>
              </a:rPr>
              <a:t>Abstract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100"/>
              <a:buNone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If the player rolls a 1, the player scores nothing and it becomes the opponent's turn.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100"/>
              <a:buNone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If the player rolls a number other than 1, the number is added to the player's turn total and the player’s turn continues.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100"/>
              <a:buNone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If the player holds, the turn total, the sum of the rolls during the turn, is added to the player's score, and it becomes the opponent's turn.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0570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TW" dirty="0">
                <a:latin typeface="Times New Roman"/>
                <a:ea typeface="Times New Roman"/>
                <a:cs typeface="Times New Roman"/>
                <a:sym typeface="Times New Roman"/>
              </a:rPr>
              <a:t>Abstract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100"/>
              <a:buNone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such a simple dice game, one might expect a simple optimal strategy, such as in Blackjack (e.g., "stand on 17" under certain circumstances, etc.). As we shall see, this simple dice game yields a much more complex and intriguing optimal policy, described here for the first time. The reader should be familiar with basic concepts and notation of probability and linear algebra.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44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Pig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100"/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John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Scarne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1945</a:t>
            </a: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  <p:pic>
        <p:nvPicPr>
          <p:cNvPr id="1028" name="Picture 4" descr="Pass the Pigs Game | Pass the Pigs Big Pigs Game Review">
            <a:extLst>
              <a:ext uri="{FF2B5EF4-FFF2-40B4-BE49-F238E27FC236}">
                <a16:creationId xmlns:a16="http://schemas.microsoft.com/office/drawing/2014/main" id="{E1D887FF-02C3-4BF3-A5E9-11B2E2E35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819" y="192253"/>
            <a:ext cx="3627998" cy="475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ce PNG Images &amp; PSDs for Download | PixelSquid - S111696840">
            <a:extLst>
              <a:ext uri="{FF2B5EF4-FFF2-40B4-BE49-F238E27FC236}">
                <a16:creationId xmlns:a16="http://schemas.microsoft.com/office/drawing/2014/main" id="{AC2C1487-067E-40CE-9CCE-FDF8E15E7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95" y="214545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584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dice1" descr="Dice 6 Sided 16mm">
                <a:hlinkClick r:id="" action="ppaction://macro?name=SpinDice"/>
                <a:extLst>
                  <a:ext uri="{FF2B5EF4-FFF2-40B4-BE49-F238E27FC236}">
                    <a16:creationId xmlns:a16="http://schemas.microsoft.com/office/drawing/2014/main" id="{A0A26D39-847A-4BF8-B860-7A7012CF198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64275475"/>
                  </p:ext>
                </p:extLst>
              </p:nvPr>
            </p:nvGraphicFramePr>
            <p:xfrm>
              <a:off x="2710830" y="570940"/>
              <a:ext cx="3721342" cy="372134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721342" cy="3721343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5663" d="1000000"/>
                    <am3d:preTrans dx="-34" dy="-17999946" dz="55"/>
                    <am3d:scale>
                      <am3d:sx n="1000000" d="1000000"/>
                      <am3d:sy n="1000000" d="1000000"/>
                      <am3d:sz n="1000000" d="1000000"/>
                    </am3d:scale>
                    <am3d:rot ax="10800000" ay="10800000" az="654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3875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dice1" descr="Dice 6 Sided 16mm">
                <a:hlinkClick r:id="" action="ppaction://macro?name=SpinDice"/>
                <a:extLst>
                  <a:ext uri="{FF2B5EF4-FFF2-40B4-BE49-F238E27FC236}">
                    <a16:creationId xmlns:a16="http://schemas.microsoft.com/office/drawing/2014/main" id="{A0A26D39-847A-4BF8-B860-7A7012CF198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0830" y="570940"/>
                <a:ext cx="3721342" cy="37213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066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9" presetClass="emph" presetSubtype="6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3d.object.rotation.z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7"/>
                                          </p:val>
                                        </p:tav>
                                        <p:tav tm="2250">
                                          <p:val>
                                            <p:fltVal val="-0.014"/>
                                          </p:val>
                                        </p:tav>
                                        <p:tav tm="3370">
                                          <p:val>
                                            <p:fltVal val="-0.0472"/>
                                          </p:val>
                                        </p:tav>
                                        <p:tav tm="4490">
                                          <p:val>
                                            <p:fltVal val="-0.1127"/>
                                          </p:val>
                                        </p:tav>
                                        <p:tav tm="5620">
                                          <p:val>
                                            <p:fltVal val="-0.2211"/>
                                          </p:val>
                                        </p:tav>
                                        <p:tav tm="6740">
                                          <p:val>
                                            <p:fltVal val="-0.3815"/>
                                          </p:val>
                                        </p:tav>
                                        <p:tav tm="7870">
                                          <p:val>
                                            <p:fltVal val="-0.605"/>
                                          </p:val>
                                        </p:tav>
                                        <p:tav tm="8990">
                                          <p:val>
                                            <p:fltVal val="-0.9054"/>
                                          </p:val>
                                        </p:tav>
                                        <p:tav tm="10110">
                                          <p:val>
                                            <p:fltVal val="-1.2876"/>
                                          </p:val>
                                        </p:tav>
                                        <p:tav tm="11240">
                                          <p:val>
                                            <p:fltVal val="-1.7647"/>
                                          </p:val>
                                        </p:tav>
                                        <p:tav tm="12360">
                                          <p:val>
                                            <p:fltVal val="-2.3529"/>
                                          </p:val>
                                        </p:tav>
                                        <p:tav tm="13480">
                                          <p:val>
                                            <p:fltVal val="-2.9813"/>
                                          </p:val>
                                        </p:tav>
                                        <p:tav tm="14610">
                                          <p:val>
                                            <p:fltVal val="-3.5055"/>
                                          </p:val>
                                        </p:tav>
                                        <p:tav tm="15730">
                                          <p:val>
                                            <p:fltVal val="-3.9334"/>
                                          </p:val>
                                        </p:tav>
                                        <p:tav tm="16850">
                                          <p:val>
                                            <p:fltVal val="-4.2681"/>
                                          </p:val>
                                        </p:tav>
                                        <p:tav tm="17980">
                                          <p:val>
                                            <p:fltVal val="-4.5242"/>
                                          </p:val>
                                        </p:tav>
                                        <p:tav tm="19100">
                                          <p:val>
                                            <p:fltVal val="-4.7137"/>
                                          </p:val>
                                        </p:tav>
                                        <p:tav tm="20220">
                                          <p:val>
                                            <p:fltVal val="-4.8438"/>
                                          </p:val>
                                        </p:tav>
                                        <p:tav tm="21350">
                                          <p:val>
                                            <p:fltVal val="-4.9269"/>
                                          </p:val>
                                        </p:tav>
                                        <p:tav tm="22470">
                                          <p:val>
                                            <p:fltVal val="-4.9736"/>
                                          </p:val>
                                        </p:tav>
                                        <p:tav tm="23600">
                                          <p:val>
                                            <p:fltVal val="-4.9944"/>
                                          </p:val>
                                        </p:tav>
                                        <p:tav tm="24720">
                                          <p:val>
                                            <p:fltVal val="-4.9998"/>
                                          </p:val>
                                        </p:tav>
                                        <p:tav tm="25840">
                                          <p:val>
                                            <p:fltVal val="-4.5262"/>
                                          </p:val>
                                        </p:tav>
                                        <p:tav tm="26970">
                                          <p:val>
                                            <p:fltVal val="-2.4454"/>
                                          </p:val>
                                        </p:tav>
                                        <p:tav tm="28090">
                                          <p:val>
                                            <p:fltVal val="0.6987"/>
                                          </p:val>
                                        </p:tav>
                                        <p:tav tm="29210">
                                          <p:val>
                                            <p:fltVal val="4.7001"/>
                                          </p:val>
                                        </p:tav>
                                        <p:tav tm="30340">
                                          <p:val>
                                            <p:fltVal val="9.4493"/>
                                          </p:val>
                                        </p:tav>
                                        <p:tav tm="31460">
                                          <p:val>
                                            <p:fltVal val="14.8744"/>
                                          </p:val>
                                        </p:tav>
                                        <p:tav tm="32580">
                                          <p:val>
                                            <p:fltVal val="20.923"/>
                                          </p:val>
                                        </p:tav>
                                        <p:tav tm="33710">
                                          <p:val>
                                            <p:fltVal val="27.4931"/>
                                          </p:val>
                                        </p:tav>
                                        <p:tav tm="34830">
                                          <p:val>
                                            <p:fltVal val="34.6709"/>
                                          </p:val>
                                        </p:tav>
                                        <p:tav tm="35960">
                                          <p:val>
                                            <p:fltVal val="42.3729"/>
                                          </p:val>
                                        </p:tav>
                                        <p:tav tm="37080">
                                          <p:val>
                                            <p:fltVal val="50.5763"/>
                                          </p:val>
                                        </p:tav>
                                        <p:tav tm="38200">
                                          <p:val>
                                            <p:fltVal val="59.2613"/>
                                          </p:val>
                                        </p:tav>
                                        <p:tav tm="39330">
                                          <p:val>
                                            <p:fltVal val="68.4108"/>
                                          </p:val>
                                        </p:tav>
                                        <p:tav tm="40450">
                                          <p:val>
                                            <p:fltVal val="78.0095"/>
                                          </p:val>
                                        </p:tav>
                                        <p:tav tm="41570">
                                          <p:val>
                                            <p:fltVal val="87.9524"/>
                                          </p:val>
                                        </p:tav>
                                        <p:tav tm="42700">
                                          <p:val>
                                            <p:fltVal val="98.4063"/>
                                          </p:val>
                                        </p:tav>
                                        <p:tav tm="43820">
                                          <p:val>
                                            <p:fltVal val="109.2726"/>
                                          </p:val>
                                        </p:tav>
                                        <p:tav tm="44940">
                                          <p:val>
                                            <p:fltVal val="120.5411"/>
                                          </p:val>
                                        </p:tav>
                                        <p:tav tm="46070">
                                          <p:val>
                                            <p:fltVal val="132.2023"/>
                                          </p:val>
                                        </p:tav>
                                        <p:tav tm="47190">
                                          <p:val>
                                            <p:fltVal val="144.2478"/>
                                          </p:val>
                                        </p:tav>
                                        <p:tav tm="48310">
                                          <p:val>
                                            <p:fltVal val="156.6693"/>
                                          </p:val>
                                        </p:tav>
                                        <p:tav tm="49440">
                                          <p:val>
                                            <p:fltVal val="169.3438"/>
                                          </p:val>
                                        </p:tav>
                                        <p:tav tm="50560">
                                          <p:val>
                                            <p:fltVal val="182.3622"/>
                                          </p:val>
                                        </p:tav>
                                        <p:tav tm="51690">
                                          <p:val>
                                            <p:fltVal val="195.2648"/>
                                          </p:val>
                                        </p:tav>
                                        <p:tav tm="52810">
                                          <p:val>
                                            <p:fltVal val="207.9209"/>
                                          </p:val>
                                        </p:tav>
                                        <p:tav tm="53930">
                                          <p:val>
                                            <p:fltVal val="220.0976"/>
                                          </p:val>
                                        </p:tav>
                                        <p:tav tm="55060">
                                          <p:val>
                                            <p:fltVal val="231.90221"/>
                                          </p:val>
                                        </p:tav>
                                        <p:tav tm="56180">
                                          <p:val>
                                            <p:fltVal val="243.4277"/>
                                          </p:val>
                                        </p:tav>
                                        <p:tav tm="57300">
                                          <p:val>
                                            <p:fltVal val="254.45959"/>
                                          </p:val>
                                        </p:tav>
                                        <p:tav tm="58430">
                                          <p:val>
                                            <p:fltVal val="265.09329"/>
                                          </p:val>
                                        </p:tav>
                                        <p:tav tm="59550">
                                          <p:val>
                                            <p:fltVal val="275.4086"/>
                                          </p:val>
                                        </p:tav>
                                        <p:tav tm="60670">
                                          <p:val>
                                            <p:fltVal val="285.21021"/>
                                          </p:val>
                                        </p:tav>
                                        <p:tav tm="61800">
                                          <p:val>
                                            <p:fltVal val="294.5798"/>
                                          </p:val>
                                        </p:tav>
                                        <p:tav tm="62920">
                                          <p:val>
                                            <p:fltVal val="303.5816"/>
                                          </p:val>
                                        </p:tav>
                                        <p:tav tm="64040">
                                          <p:val>
                                            <p:fltVal val="312.0397"/>
                                          </p:val>
                                        </p:tav>
                                        <p:tav tm="65170">
                                          <p:val>
                                            <p:fltVal val="320.0191"/>
                                          </p:val>
                                        </p:tav>
                                        <p:tav tm="66290">
                                          <p:val>
                                            <p:fltVal val="327.56451"/>
                                          </p:val>
                                        </p:tav>
                                        <p:tav tm="67420">
                                          <p:val>
                                            <p:fltVal val="334.51791"/>
                                          </p:val>
                                        </p:tav>
                                        <p:tav tm="68540">
                                          <p:val>
                                            <p:fltVal val="340.9765"/>
                                          </p:val>
                                        </p:tav>
                                        <p:tav tm="69660">
                                          <p:val>
                                            <p:fltVal val="346.7908"/>
                                          </p:val>
                                        </p:tav>
                                        <p:tav tm="70790">
                                          <p:val>
                                            <p:fltVal val="351.9791"/>
                                          </p:val>
                                        </p:tav>
                                        <p:tav tm="71910">
                                          <p:val>
                                            <p:fltVal val="356.52319"/>
                                          </p:val>
                                        </p:tav>
                                        <p:tav tm="73030">
                                          <p:val>
                                            <p:fltVal val="360.2634"/>
                                          </p:val>
                                        </p:tav>
                                        <p:tav tm="74160">
                                          <p:val>
                                            <p:fltVal val="363.12009"/>
                                          </p:val>
                                        </p:tav>
                                        <p:tav tm="75280">
                                          <p:val>
                                            <p:fltVal val="364.84369"/>
                                          </p:val>
                                        </p:tav>
                                        <p:tav tm="76400">
                                          <p:val>
                                            <p:fltVal val="364.9968"/>
                                          </p:val>
                                        </p:tav>
                                        <p:tav tm="77530">
                                          <p:val>
                                            <p:fltVal val="364.95801"/>
                                          </p:val>
                                        </p:tav>
                                        <p:tav tm="78650">
                                          <p:val>
                                            <p:fltVal val="364.8335"/>
                                          </p:val>
                                        </p:tav>
                                        <p:tav tm="79780">
                                          <p:val>
                                            <p:fltVal val="364.57639"/>
                                          </p:val>
                                        </p:tav>
                                        <p:tav tm="80900">
                                          <p:val>
                                            <p:fltVal val="364.1376"/>
                                          </p:val>
                                        </p:tav>
                                        <p:tav tm="82020">
                                          <p:val>
                                            <p:fltVal val="363.461"/>
                                          </p:val>
                                        </p:tav>
                                        <p:tav tm="83150">
                                          <p:val>
                                            <p:fltVal val="362.50989"/>
                                          </p:val>
                                        </p:tav>
                                        <p:tav tm="84270">
                                          <p:val>
                                            <p:fltVal val="361.55341"/>
                                          </p:val>
                                        </p:tav>
                                        <p:tav tm="85390">
                                          <p:val>
                                            <p:fltVal val="360.87219"/>
                                          </p:val>
                                        </p:tav>
                                        <p:tav tm="86520">
                                          <p:val>
                                            <p:fltVal val="360.4296"/>
                                          </p:val>
                                        </p:tav>
                                        <p:tav tm="87640">
                                          <p:val>
                                            <p:fltVal val="360.16971"/>
                                          </p:val>
                                        </p:tav>
                                        <p:tav tm="88760">
                                          <p:val>
                                            <p:fltVal val="360.043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33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0.0002"/>
                                          </p:val>
                                        </p:tav>
                                        <p:tav tm="3370">
                                          <p:val>
                                            <p:fltVal val="-0.0009"/>
                                          </p:val>
                                        </p:tav>
                                        <p:tav tm="4490">
                                          <p:val>
                                            <p:fltVal val="-0.0022"/>
                                          </p:val>
                                        </p:tav>
                                        <p:tav tm="5620">
                                          <p:val>
                                            <p:fltVal val="-0.0043"/>
                                          </p:val>
                                        </p:tav>
                                        <p:tav tm="6740">
                                          <p:val>
                                            <p:fltVal val="-0.0074"/>
                                          </p:val>
                                        </p:tav>
                                        <p:tav tm="7870">
                                          <p:val>
                                            <p:fltVal val="-0.0118"/>
                                          </p:val>
                                        </p:tav>
                                        <p:tav tm="8990">
                                          <p:val>
                                            <p:fltVal val="-0.0176"/>
                                          </p:val>
                                        </p:tav>
                                        <p:tav tm="10110">
                                          <p:val>
                                            <p:fltVal val="-0.0251"/>
                                          </p:val>
                                        </p:tav>
                                        <p:tav tm="11240">
                                          <p:val>
                                            <p:fltVal val="-0.0325"/>
                                          </p:val>
                                        </p:tav>
                                        <p:tav tm="12360">
                                          <p:val>
                                            <p:fltVal val="-0.0383"/>
                                          </p:val>
                                        </p:tav>
                                        <p:tav tm="13480">
                                          <p:val>
                                            <p:fltVal val="-0.0426"/>
                                          </p:val>
                                        </p:tav>
                                        <p:tav tm="14610">
                                          <p:val>
                                            <p:fltVal val="-0.0457"/>
                                          </p:val>
                                        </p:tav>
                                        <p:tav tm="15730">
                                          <p:val>
                                            <p:fltVal val="-0.0478"/>
                                          </p:val>
                                        </p:tav>
                                        <p:tav tm="16850">
                                          <p:val>
                                            <p:fltVal val="-0.0491"/>
                                          </p:val>
                                        </p:tav>
                                        <p:tav tm="17980">
                                          <p:val>
                                            <p:fltVal val="-0.0497"/>
                                          </p:val>
                                        </p:tav>
                                        <p:tav tm="19100">
                                          <p:val>
                                            <p:fltVal val="-0.0499"/>
                                          </p:val>
                                        </p:tav>
                                        <p:tav tm="20220">
                                          <p:val>
                                            <p:fltVal val="-0.0499"/>
                                          </p:val>
                                        </p:tav>
                                        <p:tav tm="21350">
                                          <p:val>
                                            <p:fltVal val="-0.0497"/>
                                          </p:val>
                                        </p:tav>
                                        <p:tav tm="22470">
                                          <p:val>
                                            <p:fltVal val="-0.0482"/>
                                          </p:val>
                                        </p:tav>
                                        <p:tav tm="23600">
                                          <p:val>
                                            <p:fltVal val="-0.044"/>
                                          </p:val>
                                        </p:tav>
                                        <p:tav tm="24720">
                                          <p:val>
                                            <p:fltVal val="-0.0359"/>
                                          </p:val>
                                        </p:tav>
                                        <p:tav tm="25840">
                                          <p:val>
                                            <p:fltVal val="-0.0226"/>
                                          </p:val>
                                        </p:tav>
                                        <p:tav tm="26970">
                                          <p:val>
                                            <p:fltVal val="-0.0027"/>
                                          </p:val>
                                        </p:tav>
                                        <p:tav tm="28090">
                                          <p:val>
                                            <p:fltVal val="0.0249"/>
                                          </p:val>
                                        </p:tav>
                                        <p:tav tm="29210">
                                          <p:val>
                                            <p:fltVal val="0.0618"/>
                                          </p:val>
                                        </p:tav>
                                        <p:tav tm="30340">
                                          <p:val>
                                            <p:fltVal val="0.1093"/>
                                          </p:val>
                                        </p:tav>
                                        <p:tav tm="31460">
                                          <p:val>
                                            <p:fltVal val="0.1685"/>
                                          </p:val>
                                        </p:tav>
                                        <p:tav tm="32580">
                                          <p:val>
                                            <p:fltVal val="0.2408"/>
                                          </p:val>
                                        </p:tav>
                                        <p:tav tm="33710">
                                          <p:val>
                                            <p:fltVal val="0.3268"/>
                                          </p:val>
                                        </p:tav>
                                        <p:tav tm="34830">
                                          <p:val>
                                            <p:fltVal val="0.4291"/>
                                          </p:val>
                                        </p:tav>
                                        <p:tav tm="35960">
                                          <p:val>
                                            <p:fltVal val="0.5422"/>
                                          </p:val>
                                        </p:tav>
                                        <p:tav tm="37080">
                                          <p:val>
                                            <p:fltVal val="0.6414"/>
                                          </p:val>
                                        </p:tav>
                                        <p:tav tm="38200">
                                          <p:val>
                                            <p:fltVal val="0.7251"/>
                                          </p:val>
                                        </p:tav>
                                        <p:tav tm="39330">
                                          <p:val>
                                            <p:fltVal val="0.7946"/>
                                          </p:val>
                                        </p:tav>
                                        <p:tav tm="40450">
                                          <p:val>
                                            <p:fltVal val="0.8513"/>
                                          </p:val>
                                        </p:tav>
                                        <p:tav tm="41570">
                                          <p:val>
                                            <p:fltVal val="0.8961"/>
                                          </p:val>
                                        </p:tav>
                                        <p:tav tm="42700">
                                          <p:val>
                                            <p:fltVal val="0.9311"/>
                                          </p:val>
                                        </p:tav>
                                        <p:tav tm="43820">
                                          <p:val>
                                            <p:fltVal val="0.9572"/>
                                          </p:val>
                                        </p:tav>
                                        <p:tav tm="44940">
                                          <p:val>
                                            <p:fltVal val="0.9757"/>
                                          </p:val>
                                        </p:tav>
                                        <p:tav tm="46070">
                                          <p:val>
                                            <p:fltVal val="0.9879"/>
                                          </p:val>
                                        </p:tav>
                                        <p:tav tm="47190">
                                          <p:val>
                                            <p:fltVal val="0.9951"/>
                                          </p:val>
                                        </p:tav>
                                        <p:tav tm="48310">
                                          <p:val>
                                            <p:fltVal val="0.9987"/>
                                          </p:val>
                                        </p:tav>
                                        <p:tav tm="49440">
                                          <p:val>
                                            <p:fltVal val="0.9998"/>
                                          </p:val>
                                        </p:tav>
                                        <p:tav tm="50560">
                                          <p:val>
                                            <p:fltVal val="0.9999"/>
                                          </p:val>
                                        </p:tav>
                                        <p:tav tm="51690">
                                          <p:val>
                                            <p:fltVal val="0.9996"/>
                                          </p:val>
                                        </p:tav>
                                        <p:tav tm="52810">
                                          <p:val>
                                            <p:fltVal val="0.9977"/>
                                          </p:val>
                                        </p:tav>
                                        <p:tav tm="53930">
                                          <p:val>
                                            <p:fltVal val="0.993"/>
                                          </p:val>
                                        </p:tav>
                                        <p:tav tm="55060">
                                          <p:val>
                                            <p:fltVal val="0.9843"/>
                                          </p:val>
                                        </p:tav>
                                        <p:tav tm="56180">
                                          <p:val>
                                            <p:fltVal val="0.9701"/>
                                          </p:val>
                                        </p:tav>
                                        <p:tav tm="57300">
                                          <p:val>
                                            <p:fltVal val="0.9493"/>
                                          </p:val>
                                        </p:tav>
                                        <p:tav tm="58430">
                                          <p:val>
                                            <p:fltVal val="0.9206"/>
                                          </p:val>
                                        </p:tav>
                                        <p:tav tm="59550">
                                          <p:val>
                                            <p:fltVal val="0.8823"/>
                                          </p:val>
                                        </p:tav>
                                        <p:tav tm="60670">
                                          <p:val>
                                            <p:fltVal val="0.8339"/>
                                          </p:val>
                                        </p:tav>
                                        <p:tav tm="61800">
                                          <p:val>
                                            <p:fltVal val="0.7737"/>
                                          </p:val>
                                        </p:tav>
                                        <p:tav tm="62920">
                                          <p:val>
                                            <p:fltVal val="0.6998"/>
                                          </p:val>
                                        </p:tav>
                                        <p:tav tm="64040">
                                          <p:val>
                                            <p:fltVal val="0.6121"/>
                                          </p:val>
                                        </p:tav>
                                        <p:tav tm="65170">
                                          <p:val>
                                            <p:fltVal val="0.5088"/>
                                          </p:val>
                                        </p:tav>
                                        <p:tav tm="66290">
                                          <p:val>
                                            <p:fltVal val="0.3963"/>
                                          </p:val>
                                        </p:tav>
                                        <p:tav tm="67420">
                                          <p:val>
                                            <p:fltVal val="0.2997"/>
                                          </p:val>
                                        </p:tav>
                                        <p:tav tm="68540">
                                          <p:val>
                                            <p:fltVal val="0.2174"/>
                                          </p:val>
                                        </p:tav>
                                        <p:tav tm="69660">
                                          <p:val>
                                            <p:fltVal val="0.1497"/>
                                          </p:val>
                                        </p:tav>
                                        <p:tav tm="70790">
                                          <p:val>
                                            <p:fltVal val="0.0946"/>
                                          </p:val>
                                        </p:tav>
                                        <p:tav tm="71910">
                                          <p:val>
                                            <p:fltVal val="0.0503"/>
                                          </p:val>
                                        </p:tav>
                                        <p:tav tm="73030">
                                          <p:val>
                                            <p:fltVal val="0.0164"/>
                                          </p:val>
                                        </p:tav>
                                        <p:tav tm="74160">
                                          <p:val>
                                            <p:fltVal val="-0.0088"/>
                                          </p:val>
                                        </p:tav>
                                        <p:tav tm="75280">
                                          <p:val>
                                            <p:fltVal val="-0.0268"/>
                                          </p:val>
                                        </p:tav>
                                        <p:tav tm="76400">
                                          <p:val>
                                            <p:fltVal val="-0.0385"/>
                                          </p:val>
                                        </p:tav>
                                        <p:tav tm="77530">
                                          <p:val>
                                            <p:fltVal val="-0.0454"/>
                                          </p:val>
                                        </p:tav>
                                        <p:tav tm="78650">
                                          <p:val>
                                            <p:fltVal val="-0.0488"/>
                                          </p:val>
                                        </p:tav>
                                        <p:tav tm="79780">
                                          <p:val>
                                            <p:fltVal val="-0.0499"/>
                                          </p:val>
                                        </p:tav>
                                        <p:tav tm="80900">
                                          <p:val>
                                            <p:fltVal val="-0.0499"/>
                                          </p:val>
                                        </p:tav>
                                        <p:tav tm="82020">
                                          <p:val>
                                            <p:fltVal val="-0.0489"/>
                                          </p:val>
                                        </p:tav>
                                        <p:tav tm="83150">
                                          <p:val>
                                            <p:fltVal val="-0.0438"/>
                                          </p:val>
                                        </p:tav>
                                        <p:tav tm="84270">
                                          <p:val>
                                            <p:fltVal val="-0.0313"/>
                                          </p:val>
                                        </p:tav>
                                        <p:tav tm="85390">
                                          <p:val>
                                            <p:fltVal val="-0.0079"/>
                                          </p:val>
                                        </p:tav>
                                        <p:tav tm="86520">
                                          <p:val>
                                            <p:fltVal val="0.0209"/>
                                          </p:val>
                                        </p:tav>
                                        <p:tav tm="87640">
                                          <p:val>
                                            <p:fltVal val="0.0385"/>
                                          </p:val>
                                        </p:tav>
                                        <p:tav tm="88760">
                                          <p:val>
                                            <p:fltVal val="0.047"/>
                                          </p:val>
                                        </p:tav>
                                        <p:tav tm="89890">
                                          <p:val>
                                            <p:fltVal val="0.0497"/>
                                          </p:val>
                                        </p:tav>
                                        <p:tav tm="91010">
                                          <p:val>
                                            <p:fltVal val="0.0499"/>
                                          </p:val>
                                        </p:tav>
                                        <p:tav tm="92130">
                                          <p:val>
                                            <p:fltVal val="0.0494"/>
                                          </p:val>
                                        </p:tav>
                                        <p:tav tm="93260">
                                          <p:val>
                                            <p:fltVal val="0.0468"/>
                                          </p:val>
                                        </p:tav>
                                        <p:tav tm="94380">
                                          <p:val>
                                            <p:fltVal val="0.0404"/>
                                          </p:val>
                                        </p:tav>
                                        <p:tav tm="95510">
                                          <p:val>
                                            <p:fltVal val="0.0287"/>
                                          </p:val>
                                        </p:tav>
                                        <p:tav tm="96630">
                                          <p:val>
                                            <p:fltVal val="0.0142"/>
                                          </p:val>
                                        </p:tav>
                                        <p:tav tm="97750">
                                          <p:val>
                                            <p:fltVal val="0.0055"/>
                                          </p:val>
                                        </p:tav>
                                        <p:tav tm="98880">
                                          <p:val>
                                            <p:fltVal val="0.001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6"/>
                                          </p:val>
                                        </p:tav>
                                        <p:tav tm="3370">
                                          <p:val>
                                            <p:fltVal val="1.0021"/>
                                          </p:val>
                                        </p:tav>
                                        <p:tav tm="4490">
                                          <p:val>
                                            <p:fltVal val="1.0051"/>
                                          </p:val>
                                        </p:tav>
                                        <p:tav tm="5620">
                                          <p:val>
                                            <p:fltVal val="1.0101"/>
                                          </p:val>
                                        </p:tav>
                                        <p:tav tm="6740">
                                          <p:val>
                                            <p:fltVal val="1.0175"/>
                                          </p:val>
                                        </p:tav>
                                        <p:tav tm="7870">
                                          <p:val>
                                            <p:fltVal val="1.0278"/>
                                          </p:val>
                                        </p:tav>
                                        <p:tav tm="8990">
                                          <p:val>
                                            <p:fltVal val="1.0417"/>
                                          </p:val>
                                        </p:tav>
                                        <p:tav tm="10110">
                                          <p:val>
                                            <p:fltVal val="1.0593"/>
                                          </p:val>
                                        </p:tav>
                                        <p:tav tm="11240">
                                          <p:val>
                                            <p:fltVal val="1.0768"/>
                                          </p:val>
                                        </p:tav>
                                        <p:tav tm="12360">
                                          <p:val>
                                            <p:fltVal val="1.0905"/>
                                          </p:val>
                                        </p:tav>
                                        <p:tav tm="13480">
                                          <p:val>
                                            <p:fltVal val="1.1007"/>
                                          </p:val>
                                        </p:tav>
                                        <p:tav tm="14610">
                                          <p:val>
                                            <p:fltVal val="1.108"/>
                                          </p:val>
                                        </p:tav>
                                        <p:tav tm="15730">
                                          <p:val>
                                            <p:fltVal val="1.1129"/>
                                          </p:val>
                                        </p:tav>
                                        <p:tav tm="16850">
                                          <p:val>
                                            <p:fltVal val="1.1158"/>
                                          </p:val>
                                        </p:tav>
                                        <p:tav tm="17980">
                                          <p:val>
                                            <p:fltVal val="1.1173"/>
                                          </p:val>
                                        </p:tav>
                                        <p:tav tm="19100">
                                          <p:val>
                                            <p:fltVal val="1.1179"/>
                                          </p:val>
                                        </p:tav>
                                        <p:tav tm="20220">
                                          <p:val>
                                            <p:fltVal val="1.118"/>
                                          </p:val>
                                        </p:tav>
                                        <p:tav tm="21350">
                                          <p:val>
                                            <p:fltVal val="1.1172"/>
                                          </p:val>
                                        </p:tav>
                                        <p:tav tm="22470">
                                          <p:val>
                                            <p:fltVal val="1.1125"/>
                                          </p:val>
                                        </p:tav>
                                        <p:tav tm="23600">
                                          <p:val>
                                            <p:fltVal val="1.0999"/>
                                          </p:val>
                                        </p:tav>
                                        <p:tav tm="24720">
                                          <p:val>
                                            <p:fltVal val="1.0752"/>
                                          </p:val>
                                        </p:tav>
                                        <p:tav tm="25840">
                                          <p:val>
                                            <p:fltVal val="1.0402"/>
                                          </p:val>
                                        </p:tav>
                                        <p:tav tm="26970">
                                          <p:val>
                                            <p:fltVal val="1.0166"/>
                                          </p:val>
                                        </p:tav>
                                        <p:tav tm="28090">
                                          <p:val>
                                            <p:fltVal val="1.0047"/>
                                          </p:val>
                                        </p:tav>
                                        <p:tav tm="29210">
                                          <p:val>
                                            <p:fltVal val="1.000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.0001"/>
                                          </p:val>
                                        </p:tav>
                                        <p:tav tm="68540">
                                          <p:val>
                                            <p:fltVal val="1.0014"/>
                                          </p:val>
                                        </p:tav>
                                        <p:tav tm="69660">
                                          <p:val>
                                            <p:fltVal val="1.0052"/>
                                          </p:val>
                                        </p:tav>
                                        <p:tav tm="70790">
                                          <p:val>
                                            <p:fltVal val="1.0131"/>
                                          </p:val>
                                        </p:tav>
                                        <p:tav tm="71910">
                                          <p:val>
                                            <p:fltVal val="1.0264"/>
                                          </p:val>
                                        </p:tav>
                                        <p:tav tm="73030">
                                          <p:val>
                                            <p:fltVal val="1.0465"/>
                                          </p:val>
                                        </p:tav>
                                        <p:tav tm="74160">
                                          <p:val>
                                            <p:fltVal val="1.0724"/>
                                          </p:val>
                                        </p:tav>
                                        <p:tav tm="75280">
                                          <p:val>
                                            <p:fltVal val="1.0923"/>
                                          </p:val>
                                        </p:tav>
                                        <p:tav tm="76400">
                                          <p:val>
                                            <p:fltVal val="1.1053"/>
                                          </p:val>
                                        </p:tav>
                                        <p:tav tm="77530">
                                          <p:val>
                                            <p:fltVal val="1.1129"/>
                                          </p:val>
                                        </p:tav>
                                        <p:tav tm="78650">
                                          <p:val>
                                            <p:fltVal val="1.1167"/>
                                          </p:val>
                                        </p:tav>
                                        <p:tav tm="79780">
                                          <p:val>
                                            <p:fltVal val="1.1178"/>
                                          </p:val>
                                        </p:tav>
                                        <p:tav tm="80900">
                                          <p:val>
                                            <p:fltVal val="1.1179"/>
                                          </p:val>
                                        </p:tav>
                                        <p:tav tm="82020">
                                          <p:val>
                                            <p:fltVal val="1.1167"/>
                                          </p:val>
                                        </p:tav>
                                        <p:tav tm="83150">
                                          <p:val>
                                            <p:fltVal val="1.1107"/>
                                          </p:val>
                                        </p:tav>
                                        <p:tav tm="84270">
                                          <p:val>
                                            <p:fltVal val="1.0959"/>
                                          </p:val>
                                        </p:tav>
                                        <p:tav tm="85390">
                                          <p:val>
                                            <p:fltVal val="1.0683"/>
                                          </p:val>
                                        </p:tav>
                                        <p:tav tm="86520">
                                          <p:val>
                                            <p:fltVal val="1.0342"/>
                                          </p:val>
                                        </p:tav>
                                        <p:tav tm="87640">
                                          <p:val>
                                            <p:fltVal val="1.0135"/>
                                          </p:val>
                                        </p:tav>
                                        <p:tav tm="88760">
                                          <p:val>
                                            <p:fltVal val="1.0034"/>
                                          </p:val>
                                        </p:tav>
                                        <p:tav tm="89890">
                                          <p:val>
                                            <p:fltVal val="1.0002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8"/>
                                          </p:val>
                                        </p:tav>
                                        <p:tav tm="2250">
                                          <p:val>
                                            <p:fltVal val="0.9989"/>
                                          </p:val>
                                        </p:tav>
                                        <p:tav tm="3370">
                                          <p:val>
                                            <p:fltVal val="0.9963"/>
                                          </p:val>
                                        </p:tav>
                                        <p:tav tm="4490">
                                          <p:val>
                                            <p:fltVal val="0.9911"/>
                                          </p:val>
                                        </p:tav>
                                        <p:tav tm="5620">
                                          <p:val>
                                            <p:fltVal val="0.9827"/>
                                          </p:val>
                                        </p:tav>
                                        <p:tav tm="6740">
                                          <p:val>
                                            <p:fltVal val="0.9701"/>
                                          </p:val>
                                        </p:tav>
                                        <p:tav tm="7870">
                                          <p:val>
                                            <p:fltVal val="0.9527"/>
                                          </p:val>
                                        </p:tav>
                                        <p:tav tm="8990">
                                          <p:val>
                                            <p:fltVal val="0.9292"/>
                                          </p:val>
                                        </p:tav>
                                        <p:tav tm="10110">
                                          <p:val>
                                            <p:fltVal val="0.8994"/>
                                          </p:val>
                                        </p:tav>
                                        <p:tav tm="11240">
                                          <p:val>
                                            <p:fltVal val="0.8697"/>
                                          </p:val>
                                        </p:tav>
                                        <p:tav tm="12360">
                                          <p:val>
                                            <p:fltVal val="0.8465"/>
                                          </p:val>
                                        </p:tav>
                                        <p:tav tm="13480">
                                          <p:val>
                                            <p:fltVal val="0.8292"/>
                                          </p:val>
                                        </p:tav>
                                        <p:tav tm="14610">
                                          <p:val>
                                            <p:fltVal val="0.8169"/>
                                          </p:val>
                                        </p:tav>
                                        <p:tav tm="15730">
                                          <p:val>
                                            <p:fltVal val="0.8085"/>
                                          </p:val>
                                        </p:tav>
                                        <p:tav tm="16850">
                                          <p:val>
                                            <p:fltVal val="0.8035"/>
                                          </p:val>
                                        </p:tav>
                                        <p:tav tm="17980">
                                          <p:val>
                                            <p:fltVal val="0.801"/>
                                          </p:val>
                                        </p:tav>
                                        <p:tav tm="19100">
                                          <p:val>
                                            <p:fltVal val="0.8001"/>
                                          </p:val>
                                        </p:tav>
                                        <p:tav tm="20220">
                                          <p:val>
                                            <p:fltVal val="0.8"/>
                                          </p:val>
                                        </p:tav>
                                        <p:tav tm="21350">
                                          <p:val>
                                            <p:fltVal val="0.8012"/>
                                          </p:val>
                                        </p:tav>
                                        <p:tav tm="22470">
                                          <p:val>
                                            <p:fltVal val="0.8092"/>
                                          </p:val>
                                        </p:tav>
                                        <p:tav tm="23600">
                                          <p:val>
                                            <p:fltVal val="0.8306"/>
                                          </p:val>
                                        </p:tav>
                                        <p:tav tm="24720">
                                          <p:val>
                                            <p:fltVal val="0.8724"/>
                                          </p:val>
                                        </p:tav>
                                        <p:tav tm="25840">
                                          <p:val>
                                            <p:fltVal val="0.9318"/>
                                          </p:val>
                                        </p:tav>
                                        <p:tav tm="26970">
                                          <p:val>
                                            <p:fltVal val="0.9717"/>
                                          </p:val>
                                        </p:tav>
                                        <p:tav tm="28090">
                                          <p:val>
                                            <p:fltVal val="0.9919"/>
                                          </p:val>
                                        </p:tav>
                                        <p:tav tm="29210">
                                          <p:val>
                                            <p:fltVal val="0.9991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7"/>
                                          </p:val>
                                        </p:tav>
                                        <p:tav tm="68540">
                                          <p:val>
                                            <p:fltVal val="0.9975"/>
                                          </p:val>
                                        </p:tav>
                                        <p:tav tm="69660">
                                          <p:val>
                                            <p:fltVal val="0.991"/>
                                          </p:val>
                                        </p:tav>
                                        <p:tav tm="70790">
                                          <p:val>
                                            <p:fltVal val="0.9777"/>
                                          </p:val>
                                        </p:tav>
                                        <p:tav tm="71910">
                                          <p:val>
                                            <p:fltVal val="0.9551"/>
                                          </p:val>
                                        </p:tav>
                                        <p:tav tm="73030">
                                          <p:val>
                                            <p:fltVal val="0.921"/>
                                          </p:val>
                                        </p:tav>
                                        <p:tav tm="74160">
                                          <p:val>
                                            <p:fltVal val="0.8771"/>
                                          </p:val>
                                        </p:tav>
                                        <p:tav tm="75280">
                                          <p:val>
                                            <p:fltVal val="0.8434"/>
                                          </p:val>
                                        </p:tav>
                                        <p:tav tm="76400">
                                          <p:val>
                                            <p:fltVal val="0.8214"/>
                                          </p:val>
                                        </p:tav>
                                        <p:tav tm="77530">
                                          <p:val>
                                            <p:fltVal val="0.8085"/>
                                          </p:val>
                                        </p:tav>
                                        <p:tav tm="78650">
                                          <p:val>
                                            <p:fltVal val="0.8021"/>
                                          </p:val>
                                        </p:tav>
                                        <p:tav tm="79780">
                                          <p:val>
                                            <p:fltVal val="0.8001"/>
                                          </p:val>
                                        </p:tav>
                                        <p:tav tm="80900">
                                          <p:val>
                                            <p:fltVal val="0.8"/>
                                          </p:val>
                                        </p:tav>
                                        <p:tav tm="82020">
                                          <p:val>
                                            <p:fltVal val="0.8021"/>
                                          </p:val>
                                        </p:tav>
                                        <p:tav tm="83150">
                                          <p:val>
                                            <p:fltVal val="0.8123"/>
                                          </p:val>
                                        </p:tav>
                                        <p:tav tm="84270">
                                          <p:val>
                                            <p:fltVal val="0.8373"/>
                                          </p:val>
                                        </p:tav>
                                        <p:tav tm="85390">
                                          <p:val>
                                            <p:fltVal val="0.8841"/>
                                          </p:val>
                                        </p:tav>
                                        <p:tav tm="86520">
                                          <p:val>
                                            <p:fltVal val="0.9419"/>
                                          </p:val>
                                        </p:tav>
                                        <p:tav tm="87640">
                                          <p:val>
                                            <p:fltVal val="0.977"/>
                                          </p:val>
                                        </p:tav>
                                        <p:tav tm="88760">
                                          <p:val>
                                            <p:fltVal val="0.9941"/>
                                          </p:val>
                                        </p:tav>
                                        <p:tav tm="89890">
                                          <p:val>
                                            <p:fltVal val="0.9995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6"/>
                                          </p:val>
                                        </p:tav>
                                        <p:tav tm="3370">
                                          <p:val>
                                            <p:fltVal val="1.0021"/>
                                          </p:val>
                                        </p:tav>
                                        <p:tav tm="4490">
                                          <p:val>
                                            <p:fltVal val="1.0051"/>
                                          </p:val>
                                        </p:tav>
                                        <p:tav tm="5620">
                                          <p:val>
                                            <p:fltVal val="1.0101"/>
                                          </p:val>
                                        </p:tav>
                                        <p:tav tm="6740">
                                          <p:val>
                                            <p:fltVal val="1.0175"/>
                                          </p:val>
                                        </p:tav>
                                        <p:tav tm="7870">
                                          <p:val>
                                            <p:fltVal val="1.0278"/>
                                          </p:val>
                                        </p:tav>
                                        <p:tav tm="8990">
                                          <p:val>
                                            <p:fltVal val="1.0417"/>
                                          </p:val>
                                        </p:tav>
                                        <p:tav tm="10110">
                                          <p:val>
                                            <p:fltVal val="1.0593"/>
                                          </p:val>
                                        </p:tav>
                                        <p:tav tm="11240">
                                          <p:val>
                                            <p:fltVal val="1.0768"/>
                                          </p:val>
                                        </p:tav>
                                        <p:tav tm="12360">
                                          <p:val>
                                            <p:fltVal val="1.0905"/>
                                          </p:val>
                                        </p:tav>
                                        <p:tav tm="13480">
                                          <p:val>
                                            <p:fltVal val="1.1007"/>
                                          </p:val>
                                        </p:tav>
                                        <p:tav tm="14610">
                                          <p:val>
                                            <p:fltVal val="1.108"/>
                                          </p:val>
                                        </p:tav>
                                        <p:tav tm="15730">
                                          <p:val>
                                            <p:fltVal val="1.1129"/>
                                          </p:val>
                                        </p:tav>
                                        <p:tav tm="16850">
                                          <p:val>
                                            <p:fltVal val="1.1158"/>
                                          </p:val>
                                        </p:tav>
                                        <p:tav tm="17980">
                                          <p:val>
                                            <p:fltVal val="1.1173"/>
                                          </p:val>
                                        </p:tav>
                                        <p:tav tm="19100">
                                          <p:val>
                                            <p:fltVal val="1.1179"/>
                                          </p:val>
                                        </p:tav>
                                        <p:tav tm="20220">
                                          <p:val>
                                            <p:fltVal val="1.118"/>
                                          </p:val>
                                        </p:tav>
                                        <p:tav tm="21350">
                                          <p:val>
                                            <p:fltVal val="1.1172"/>
                                          </p:val>
                                        </p:tav>
                                        <p:tav tm="22470">
                                          <p:val>
                                            <p:fltVal val="1.1125"/>
                                          </p:val>
                                        </p:tav>
                                        <p:tav tm="23600">
                                          <p:val>
                                            <p:fltVal val="1.0999"/>
                                          </p:val>
                                        </p:tav>
                                        <p:tav tm="24720">
                                          <p:val>
                                            <p:fltVal val="1.0752"/>
                                          </p:val>
                                        </p:tav>
                                        <p:tav tm="25840">
                                          <p:val>
                                            <p:fltVal val="1.0402"/>
                                          </p:val>
                                        </p:tav>
                                        <p:tav tm="26970">
                                          <p:val>
                                            <p:fltVal val="1.0166"/>
                                          </p:val>
                                        </p:tav>
                                        <p:tav tm="28090">
                                          <p:val>
                                            <p:fltVal val="1.0047"/>
                                          </p:val>
                                        </p:tav>
                                        <p:tav tm="29210">
                                          <p:val>
                                            <p:fltVal val="1.000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.0001"/>
                                          </p:val>
                                        </p:tav>
                                        <p:tav tm="68540">
                                          <p:val>
                                            <p:fltVal val="1.0014"/>
                                          </p:val>
                                        </p:tav>
                                        <p:tav tm="69660">
                                          <p:val>
                                            <p:fltVal val="1.0052"/>
                                          </p:val>
                                        </p:tav>
                                        <p:tav tm="70790">
                                          <p:val>
                                            <p:fltVal val="1.0131"/>
                                          </p:val>
                                        </p:tav>
                                        <p:tav tm="71910">
                                          <p:val>
                                            <p:fltVal val="1.0264"/>
                                          </p:val>
                                        </p:tav>
                                        <p:tav tm="73030">
                                          <p:val>
                                            <p:fltVal val="1.0465"/>
                                          </p:val>
                                        </p:tav>
                                        <p:tav tm="74160">
                                          <p:val>
                                            <p:fltVal val="1.0724"/>
                                          </p:val>
                                        </p:tav>
                                        <p:tav tm="75280">
                                          <p:val>
                                            <p:fltVal val="1.0923"/>
                                          </p:val>
                                        </p:tav>
                                        <p:tav tm="76400">
                                          <p:val>
                                            <p:fltVal val="1.1053"/>
                                          </p:val>
                                        </p:tav>
                                        <p:tav tm="77530">
                                          <p:val>
                                            <p:fltVal val="1.1129"/>
                                          </p:val>
                                        </p:tav>
                                        <p:tav tm="78650">
                                          <p:val>
                                            <p:fltVal val="1.1167"/>
                                          </p:val>
                                        </p:tav>
                                        <p:tav tm="79780">
                                          <p:val>
                                            <p:fltVal val="1.1178"/>
                                          </p:val>
                                        </p:tav>
                                        <p:tav tm="80900">
                                          <p:val>
                                            <p:fltVal val="1.1179"/>
                                          </p:val>
                                        </p:tav>
                                        <p:tav tm="82020">
                                          <p:val>
                                            <p:fltVal val="1.1167"/>
                                          </p:val>
                                        </p:tav>
                                        <p:tav tm="83150">
                                          <p:val>
                                            <p:fltVal val="1.1107"/>
                                          </p:val>
                                        </p:tav>
                                        <p:tav tm="84270">
                                          <p:val>
                                            <p:fltVal val="1.0959"/>
                                          </p:val>
                                        </p:tav>
                                        <p:tav tm="85390">
                                          <p:val>
                                            <p:fltVal val="1.0683"/>
                                          </p:val>
                                        </p:tav>
                                        <p:tav tm="86520">
                                          <p:val>
                                            <p:fltVal val="1.0342"/>
                                          </p:val>
                                        </p:tav>
                                        <p:tav tm="87640">
                                          <p:val>
                                            <p:fltVal val="1.0135"/>
                                          </p:val>
                                        </p:tav>
                                        <p:tav tm="88760">
                                          <p:val>
                                            <p:fltVal val="1.0034"/>
                                          </p:val>
                                        </p:tav>
                                        <p:tav tm="89890">
                                          <p:val>
                                            <p:fltVal val="1.0002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Simple Tactics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Google Shape;62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1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SzPts val="1100"/>
                  <a:buNone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10</a:t>
                </a: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SzPts val="1100"/>
                  <a:buNone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anose="02020603050405020304" pitchFamily="18" charset="0"/>
                            <a:sym typeface="Times New Roman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anose="02020603050405020304" pitchFamily="18" charset="0"/>
                            <a:sym typeface="Times New Roman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anose="02020603050405020304" pitchFamily="18" charset="0"/>
                            <a:sym typeface="Times New Roman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×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rPr>
                      <m:t>0+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anose="02020603050405020304" pitchFamily="18" charset="0"/>
                            <a:sym typeface="Times New Roman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anose="02020603050405020304" pitchFamily="18" charset="0"/>
                            <a:sym typeface="Times New Roman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anose="02020603050405020304" pitchFamily="18" charset="0"/>
                            <a:sym typeface="Times New Roman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×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(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4+10</m:t>
                    </m:r>
                    <m:r>
                      <a:rPr lang="en-US" altLang="zh-TW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)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=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11.</m:t>
                    </m:r>
                    <m:acc>
                      <m:accPr>
                        <m:chr m:val="̅"/>
                        <m:ctrlP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/>
                          </a:rPr>
                          <m:t>6</m:t>
                        </m:r>
                      </m:e>
                    </m:acc>
                  </m:oMath>
                </a14:m>
                <a:endParaRPr lang="en-US" sz="24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Times New Roman"/>
                </a:endParaRP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SzPts val="1100"/>
                  <a:buNone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3</a:t>
                </a:r>
                <a:r>
                  <a:rPr lang="en-US" sz="2400" b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0</a:t>
                </a: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SzPts val="1100"/>
                  <a:buNone/>
                </a:pPr>
                <a:r>
                  <a:rPr lang="zh-TW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      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anose="02020603050405020304" pitchFamily="18" charset="0"/>
                            <a:sym typeface="Times New Roman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anose="02020603050405020304" pitchFamily="18" charset="0"/>
                            <a:sym typeface="Times New Roman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anose="02020603050405020304" pitchFamily="18" charset="0"/>
                            <a:sym typeface="Times New Roman"/>
                          </a:rPr>
                          <m:t>6</m:t>
                        </m:r>
                      </m:den>
                    </m:f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×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rPr>
                      <m:t>0+</m:t>
                    </m:r>
                    <m:f>
                      <m:fPr>
                        <m:ctrlP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anose="02020603050405020304" pitchFamily="18" charset="0"/>
                            <a:sym typeface="Times New Roman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anose="02020603050405020304" pitchFamily="18" charset="0"/>
                            <a:sym typeface="Times New Roman"/>
                          </a:rPr>
                          <m:t>5</m:t>
                        </m:r>
                      </m:num>
                      <m:den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anose="02020603050405020304" pitchFamily="18" charset="0"/>
                            <a:sym typeface="Times New Roman"/>
                          </a:rPr>
                          <m:t>6</m:t>
                        </m:r>
                      </m:den>
                    </m:f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×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(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4+30</m:t>
                    </m:r>
                    <m:r>
                      <a:rPr lang="en-US" altLang="zh-TW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)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=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28.</m:t>
                    </m:r>
                    <m:acc>
                      <m:accPr>
                        <m:chr m:val="̅"/>
                        <m:ctrlP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/>
                          </a:rPr>
                          <m:t>3</m:t>
                        </m:r>
                      </m:e>
                    </m:acc>
                  </m:oMath>
                </a14:m>
                <a:endParaRPr lang="en-US" sz="24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endParaRP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SzPts val="1100"/>
                  <a:buNone/>
                </a:pP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endParaRPr>
              </a:p>
            </p:txBody>
          </p:sp>
        </mc:Choice>
        <mc:Fallback xmlns="">
          <p:sp>
            <p:nvSpPr>
              <p:cNvPr id="62" name="Google Shape;62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16400"/>
              </a:xfrm>
              <a:prstGeom prst="rect">
                <a:avLst/>
              </a:prstGeom>
              <a:blipFill>
                <a:blip r:embed="rId3"/>
                <a:stretch>
                  <a:fillRect l="-10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9422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Hold at 20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Google Shape;62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1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SzPts val="1100"/>
                  <a:buNone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10</a:t>
                </a: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SzPts val="1100"/>
                  <a:buNone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anose="02020603050405020304" pitchFamily="18" charset="0"/>
                            <a:sym typeface="Times New Roman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anose="02020603050405020304" pitchFamily="18" charset="0"/>
                            <a:sym typeface="Times New Roman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anose="02020603050405020304" pitchFamily="18" charset="0"/>
                            <a:sym typeface="Times New Roman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×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rPr>
                      <m:t>0+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anose="02020603050405020304" pitchFamily="18" charset="0"/>
                            <a:sym typeface="Times New Roman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anose="02020603050405020304" pitchFamily="18" charset="0"/>
                            <a:sym typeface="Times New Roman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anose="02020603050405020304" pitchFamily="18" charset="0"/>
                            <a:sym typeface="Times New Roman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×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(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4+10</m:t>
                    </m:r>
                    <m:r>
                      <a:rPr lang="en-US" altLang="zh-TW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)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=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11.</m:t>
                    </m:r>
                    <m:acc>
                      <m:accPr>
                        <m:chr m:val="̅"/>
                        <m:ctrlP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/>
                          </a:rPr>
                          <m:t>6</m:t>
                        </m:r>
                      </m:e>
                    </m:acc>
                  </m:oMath>
                </a14:m>
                <a:endParaRPr lang="en-US" sz="24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Times New Roman"/>
                </a:endParaRP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SzPts val="1100"/>
                  <a:buNone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3</a:t>
                </a:r>
                <a:r>
                  <a:rPr lang="en-US" sz="2400" b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0</a:t>
                </a: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SzPts val="1100"/>
                  <a:buNone/>
                </a:pPr>
                <a:r>
                  <a:rPr lang="zh-TW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      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anose="02020603050405020304" pitchFamily="18" charset="0"/>
                            <a:sym typeface="Times New Roman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anose="02020603050405020304" pitchFamily="18" charset="0"/>
                            <a:sym typeface="Times New Roman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anose="02020603050405020304" pitchFamily="18" charset="0"/>
                            <a:sym typeface="Times New Roman"/>
                          </a:rPr>
                          <m:t>6</m:t>
                        </m:r>
                      </m:den>
                    </m:f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×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rPr>
                      <m:t>0+</m:t>
                    </m:r>
                    <m:f>
                      <m:fPr>
                        <m:ctrlP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anose="02020603050405020304" pitchFamily="18" charset="0"/>
                            <a:sym typeface="Times New Roman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anose="02020603050405020304" pitchFamily="18" charset="0"/>
                            <a:sym typeface="Times New Roman"/>
                          </a:rPr>
                          <m:t>5</m:t>
                        </m:r>
                      </m:num>
                      <m:den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 panose="02020603050405020304" pitchFamily="18" charset="0"/>
                            <a:sym typeface="Times New Roman"/>
                          </a:rPr>
                          <m:t>6</m:t>
                        </m:r>
                      </m:den>
                    </m:f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×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(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4+30</m:t>
                    </m:r>
                    <m:r>
                      <a:rPr lang="en-US" altLang="zh-TW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)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=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/>
                      </a:rPr>
                      <m:t>28.</m:t>
                    </m:r>
                    <m:acc>
                      <m:accPr>
                        <m:chr m:val="̅"/>
                        <m:ctrlP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/>
                          </a:rPr>
                          <m:t>3</m:t>
                        </m:r>
                      </m:e>
                    </m:acc>
                  </m:oMath>
                </a14:m>
                <a:endParaRPr lang="en-US" sz="24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endParaRP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SzPts val="1100"/>
                  <a:buNone/>
                </a:pP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endParaRPr>
              </a:p>
            </p:txBody>
          </p:sp>
        </mc:Choice>
        <mc:Fallback xmlns="">
          <p:sp>
            <p:nvSpPr>
              <p:cNvPr id="62" name="Google Shape;62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16400"/>
              </a:xfrm>
              <a:prstGeom prst="rect">
                <a:avLst/>
              </a:prstGeom>
              <a:blipFill>
                <a:blip r:embed="rId3"/>
                <a:stretch>
                  <a:fillRect l="-10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0127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altLang="zh-TW" dirty="0">
                <a:latin typeface="Times New Roman"/>
                <a:ea typeface="Times New Roman"/>
                <a:cs typeface="Times New Roman"/>
                <a:sym typeface="Times New Roman"/>
              </a:rPr>
              <a:t>Maximizing the Probability of Winning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100"/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C0FEEB1-7645-4FD7-AAEE-3ABD656132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85"/>
          <a:stretch/>
        </p:blipFill>
        <p:spPr>
          <a:xfrm>
            <a:off x="311700" y="1152475"/>
            <a:ext cx="4412597" cy="58102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B7502B7-F61E-40CA-9BD2-353D65C99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33500"/>
            <a:ext cx="9144000" cy="91524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F7B193F-3D88-4B50-A979-C367D6BD6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322" y="2648740"/>
            <a:ext cx="43719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0127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2872</TotalTime>
  <Words>459</Words>
  <Application>Microsoft Office PowerPoint</Application>
  <PresentationFormat>如螢幕大小 (16:9)</PresentationFormat>
  <Paragraphs>55</Paragraphs>
  <Slides>18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2" baseType="lpstr">
      <vt:lpstr>Arial</vt:lpstr>
      <vt:lpstr>Cambria Math</vt:lpstr>
      <vt:lpstr>Times New Roman</vt:lpstr>
      <vt:lpstr>Simple Light</vt:lpstr>
      <vt:lpstr>Optimal Play of the Dice Game Pig</vt:lpstr>
      <vt:lpstr>Abstract</vt:lpstr>
      <vt:lpstr>Abstract</vt:lpstr>
      <vt:lpstr>Abstract</vt:lpstr>
      <vt:lpstr>Pig</vt:lpstr>
      <vt:lpstr>PowerPoint 簡報</vt:lpstr>
      <vt:lpstr>Simple Tactics</vt:lpstr>
      <vt:lpstr>Hold at 20</vt:lpstr>
      <vt:lpstr>Maximizing the Probability of Winning</vt:lpstr>
      <vt:lpstr>Maximizing the Probability of Winning</vt:lpstr>
      <vt:lpstr>Value Iteration</vt:lpstr>
      <vt:lpstr>Value Iteration</vt:lpstr>
      <vt:lpstr>Value Iteration</vt:lpstr>
      <vt:lpstr>Solution</vt:lpstr>
      <vt:lpstr>Solution</vt:lpstr>
      <vt:lpstr>Solution</vt:lpstr>
      <vt:lpstr>Thanks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Order-preserving pattern matching with k mismatches</dc:title>
  <dc:creator>Admin</dc:creator>
  <cp:lastModifiedBy>鑫昌 俞</cp:lastModifiedBy>
  <cp:revision>193</cp:revision>
  <dcterms:modified xsi:type="dcterms:W3CDTF">2024-07-30T05:49:08Z</dcterms:modified>
</cp:coreProperties>
</file>