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sldIdLst>
    <p:sldId id="256" r:id="rId2"/>
    <p:sldId id="265" r:id="rId3"/>
    <p:sldId id="331" r:id="rId4"/>
    <p:sldId id="322" r:id="rId5"/>
    <p:sldId id="332" r:id="rId6"/>
    <p:sldId id="333" r:id="rId7"/>
    <p:sldId id="334" r:id="rId8"/>
    <p:sldId id="335" r:id="rId9"/>
    <p:sldId id="337" r:id="rId10"/>
    <p:sldId id="338" r:id="rId11"/>
    <p:sldId id="291" r:id="rId1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7B7"/>
    <a:srgbClr val="FF85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9" autoAdjust="0"/>
    <p:restoredTop sz="88272" autoAdjust="0"/>
  </p:normalViewPr>
  <p:slideViewPr>
    <p:cSldViewPr snapToGrid="0" snapToObjects="1">
      <p:cViewPr varScale="1">
        <p:scale>
          <a:sx n="67" d="100"/>
          <a:sy n="67" d="100"/>
        </p:scale>
        <p:origin x="1035"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0T17:02:51.26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1,'7496'0,"-7466"0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87B1E-D7BB-234A-BB61-4186E7CB5889}" type="datetimeFigureOut">
              <a:rPr kumimoji="1" lang="zh-TW" altLang="en-US" smtClean="0"/>
              <a:t>2024/8/21</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56A01-BB7F-2749-98D2-EC6EAA37179B}" type="slidenum">
              <a:rPr kumimoji="1" lang="zh-TW" altLang="en-US" smtClean="0"/>
              <a:t>‹#›</a:t>
            </a:fld>
            <a:endParaRPr kumimoji="1" lang="zh-TW" altLang="en-US"/>
          </a:p>
        </p:txBody>
      </p:sp>
    </p:spTree>
    <p:extLst>
      <p:ext uri="{BB962C8B-B14F-4D97-AF65-F5344CB8AC3E}">
        <p14:creationId xmlns:p14="http://schemas.microsoft.com/office/powerpoint/2010/main" val="13944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t>
            </a:r>
            <a:r>
              <a:rPr lang="zh-TW" altLang="en-US" dirty="0"/>
              <a:t> </a:t>
            </a:r>
            <a:r>
              <a:rPr lang="en-US" altLang="zh-TW" dirty="0"/>
              <a:t>factorial</a:t>
            </a:r>
            <a:endParaRPr lang="zh-TW" altLang="en-US" dirty="0"/>
          </a:p>
        </p:txBody>
      </p:sp>
      <p:sp>
        <p:nvSpPr>
          <p:cNvPr id="4" name="投影片編號版面配置區 3"/>
          <p:cNvSpPr>
            <a:spLocks noGrp="1"/>
          </p:cNvSpPr>
          <p:nvPr>
            <p:ph type="sldNum" sz="quarter" idx="5"/>
          </p:nvPr>
        </p:nvSpPr>
        <p:spPr/>
        <p:txBody>
          <a:bodyPr/>
          <a:lstStyle/>
          <a:p>
            <a:fld id="{32A56A01-BB7F-2749-98D2-EC6EAA37179B}" type="slidenum">
              <a:rPr kumimoji="1" lang="zh-TW" altLang="en-US" smtClean="0"/>
              <a:t>2</a:t>
            </a:fld>
            <a:endParaRPr kumimoji="1" lang="zh-TW" altLang="en-US"/>
          </a:p>
        </p:txBody>
      </p:sp>
    </p:spTree>
    <p:extLst>
      <p:ext uri="{BB962C8B-B14F-4D97-AF65-F5344CB8AC3E}">
        <p14:creationId xmlns:p14="http://schemas.microsoft.com/office/powerpoint/2010/main" val="101558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32A56A01-BB7F-2749-98D2-EC6EAA37179B}" type="slidenum">
              <a:rPr kumimoji="1" lang="zh-TW" altLang="en-US" smtClean="0"/>
              <a:t>11</a:t>
            </a:fld>
            <a:endParaRPr kumimoji="1" lang="zh-TW" altLang="en-US"/>
          </a:p>
        </p:txBody>
      </p:sp>
    </p:spTree>
    <p:extLst>
      <p:ext uri="{BB962C8B-B14F-4D97-AF65-F5344CB8AC3E}">
        <p14:creationId xmlns:p14="http://schemas.microsoft.com/office/powerpoint/2010/main" val="3605535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32A56A01-BB7F-2749-98D2-EC6EAA37179B}" type="slidenum">
              <a:rPr kumimoji="1" lang="zh-TW" altLang="en-US" smtClean="0"/>
              <a:t>3</a:t>
            </a:fld>
            <a:endParaRPr kumimoji="1" lang="zh-TW" altLang="en-US"/>
          </a:p>
        </p:txBody>
      </p:sp>
    </p:spTree>
    <p:extLst>
      <p:ext uri="{BB962C8B-B14F-4D97-AF65-F5344CB8AC3E}">
        <p14:creationId xmlns:p14="http://schemas.microsoft.com/office/powerpoint/2010/main" val="2228476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32A56A01-BB7F-2749-98D2-EC6EAA37179B}" type="slidenum">
              <a:rPr kumimoji="1" lang="zh-TW" altLang="en-US" smtClean="0"/>
              <a:t>4</a:t>
            </a:fld>
            <a:endParaRPr kumimoji="1" lang="zh-TW" altLang="en-US"/>
          </a:p>
        </p:txBody>
      </p:sp>
    </p:spTree>
    <p:extLst>
      <p:ext uri="{BB962C8B-B14F-4D97-AF65-F5344CB8AC3E}">
        <p14:creationId xmlns:p14="http://schemas.microsoft.com/office/powerpoint/2010/main" val="3345809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32A56A01-BB7F-2749-98D2-EC6EAA37179B}" type="slidenum">
              <a:rPr kumimoji="1" lang="zh-TW" altLang="en-US" smtClean="0"/>
              <a:t>5</a:t>
            </a:fld>
            <a:endParaRPr kumimoji="1" lang="zh-TW" altLang="en-US"/>
          </a:p>
        </p:txBody>
      </p:sp>
    </p:spTree>
    <p:extLst>
      <p:ext uri="{BB962C8B-B14F-4D97-AF65-F5344CB8AC3E}">
        <p14:creationId xmlns:p14="http://schemas.microsoft.com/office/powerpoint/2010/main" val="2106337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32A56A01-BB7F-2749-98D2-EC6EAA37179B}" type="slidenum">
              <a:rPr kumimoji="1" lang="zh-TW" altLang="en-US" smtClean="0"/>
              <a:t>6</a:t>
            </a:fld>
            <a:endParaRPr kumimoji="1" lang="zh-TW" altLang="en-US"/>
          </a:p>
        </p:txBody>
      </p:sp>
    </p:spTree>
    <p:extLst>
      <p:ext uri="{BB962C8B-B14F-4D97-AF65-F5344CB8AC3E}">
        <p14:creationId xmlns:p14="http://schemas.microsoft.com/office/powerpoint/2010/main" val="2235698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32A56A01-BB7F-2749-98D2-EC6EAA37179B}" type="slidenum">
              <a:rPr kumimoji="1" lang="zh-TW" altLang="en-US" smtClean="0"/>
              <a:t>7</a:t>
            </a:fld>
            <a:endParaRPr kumimoji="1" lang="zh-TW" altLang="en-US"/>
          </a:p>
        </p:txBody>
      </p:sp>
    </p:spTree>
    <p:extLst>
      <p:ext uri="{BB962C8B-B14F-4D97-AF65-F5344CB8AC3E}">
        <p14:creationId xmlns:p14="http://schemas.microsoft.com/office/powerpoint/2010/main" val="3156280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透過</a:t>
            </a:r>
            <a:r>
              <a:rPr kumimoji="1" lang="en-US" altLang="zh-TW" dirty="0"/>
              <a:t>run length</a:t>
            </a:r>
            <a:r>
              <a:rPr kumimoji="1" lang="zh-TW" altLang="en-US" dirty="0"/>
              <a:t>得到</a:t>
            </a:r>
            <a:r>
              <a:rPr kumimoji="1" lang="en-US" altLang="zh-TW" dirty="0"/>
              <a:t>10</a:t>
            </a:r>
            <a:r>
              <a:rPr kumimoji="1" lang="zh-TW" altLang="en-US" dirty="0"/>
              <a:t>和</a:t>
            </a:r>
            <a:r>
              <a:rPr kumimoji="1" lang="en-US" altLang="zh-TW" dirty="0"/>
              <a:t>18</a:t>
            </a:r>
          </a:p>
          <a:p>
            <a:r>
              <a:rPr kumimoji="1" lang="zh-TW" altLang="en-US" dirty="0"/>
              <a:t>因為是</a:t>
            </a:r>
            <a:r>
              <a:rPr kumimoji="1" lang="en-US" altLang="zh-TW" dirty="0"/>
              <a:t>2</a:t>
            </a:r>
            <a:r>
              <a:rPr kumimoji="1" lang="zh-TW" altLang="en-US" dirty="0"/>
              <a:t>倍，所以前後再多</a:t>
            </a:r>
            <a:r>
              <a:rPr kumimoji="1" lang="en-US" altLang="zh-TW" dirty="0"/>
              <a:t>2</a:t>
            </a:r>
            <a:endParaRPr kumimoji="1" lang="zh-TW" altLang="en-US" dirty="0"/>
          </a:p>
        </p:txBody>
      </p:sp>
      <p:sp>
        <p:nvSpPr>
          <p:cNvPr id="4" name="投影片編號版面配置區 3"/>
          <p:cNvSpPr>
            <a:spLocks noGrp="1"/>
          </p:cNvSpPr>
          <p:nvPr>
            <p:ph type="sldNum" sz="quarter" idx="5"/>
          </p:nvPr>
        </p:nvSpPr>
        <p:spPr/>
        <p:txBody>
          <a:bodyPr/>
          <a:lstStyle/>
          <a:p>
            <a:fld id="{32A56A01-BB7F-2749-98D2-EC6EAA37179B}" type="slidenum">
              <a:rPr kumimoji="1" lang="zh-TW" altLang="en-US" smtClean="0"/>
              <a:t>8</a:t>
            </a:fld>
            <a:endParaRPr kumimoji="1" lang="zh-TW" altLang="en-US"/>
          </a:p>
        </p:txBody>
      </p:sp>
    </p:spTree>
    <p:extLst>
      <p:ext uri="{BB962C8B-B14F-4D97-AF65-F5344CB8AC3E}">
        <p14:creationId xmlns:p14="http://schemas.microsoft.com/office/powerpoint/2010/main" val="1312142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32A56A01-BB7F-2749-98D2-EC6EAA37179B}" type="slidenum">
              <a:rPr kumimoji="1" lang="zh-TW" altLang="en-US" smtClean="0"/>
              <a:t>9</a:t>
            </a:fld>
            <a:endParaRPr kumimoji="1" lang="zh-TW" altLang="en-US"/>
          </a:p>
        </p:txBody>
      </p:sp>
    </p:spTree>
    <p:extLst>
      <p:ext uri="{BB962C8B-B14F-4D97-AF65-F5344CB8AC3E}">
        <p14:creationId xmlns:p14="http://schemas.microsoft.com/office/powerpoint/2010/main" val="2326638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32A56A01-BB7F-2749-98D2-EC6EAA37179B}" type="slidenum">
              <a:rPr kumimoji="1" lang="zh-TW" altLang="en-US" smtClean="0"/>
              <a:t>10</a:t>
            </a:fld>
            <a:endParaRPr kumimoji="1" lang="zh-TW" altLang="en-US"/>
          </a:p>
        </p:txBody>
      </p:sp>
    </p:spTree>
    <p:extLst>
      <p:ext uri="{BB962C8B-B14F-4D97-AF65-F5344CB8AC3E}">
        <p14:creationId xmlns:p14="http://schemas.microsoft.com/office/powerpoint/2010/main" val="97436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D501DD-7617-CF45-952C-148738FE8509}"/>
              </a:ext>
            </a:extLst>
          </p:cNvPr>
          <p:cNvSpPr>
            <a:spLocks noGrp="1"/>
          </p:cNvSpPr>
          <p:nvPr>
            <p:ph type="ctrTitle"/>
          </p:nvPr>
        </p:nvSpPr>
        <p:spPr>
          <a:xfrm>
            <a:off x="1524000" y="1122363"/>
            <a:ext cx="9144000" cy="2387600"/>
          </a:xfrm>
        </p:spPr>
        <p:txBody>
          <a:bodyPr anchor="b"/>
          <a:lstStyle>
            <a:lvl1pPr algn="ctr">
              <a:defRPr sz="6000"/>
            </a:lvl1pPr>
          </a:lstStyle>
          <a:p>
            <a:r>
              <a:rPr kumimoji="1" lang="zh-TW" altLang="en-US"/>
              <a:t>按一下以編輯母片標題樣式</a:t>
            </a:r>
          </a:p>
        </p:txBody>
      </p:sp>
      <p:sp>
        <p:nvSpPr>
          <p:cNvPr id="3" name="副標題 2">
            <a:extLst>
              <a:ext uri="{FF2B5EF4-FFF2-40B4-BE49-F238E27FC236}">
                <a16:creationId xmlns:a16="http://schemas.microsoft.com/office/drawing/2014/main" id="{0349E178-73AA-644C-8223-66BF713642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TW" altLang="en-US"/>
              <a:t>按一下以編輯母片子標題樣式</a:t>
            </a:r>
          </a:p>
        </p:txBody>
      </p:sp>
      <p:sp>
        <p:nvSpPr>
          <p:cNvPr id="4" name="日期版面配置區 3">
            <a:extLst>
              <a:ext uri="{FF2B5EF4-FFF2-40B4-BE49-F238E27FC236}">
                <a16:creationId xmlns:a16="http://schemas.microsoft.com/office/drawing/2014/main" id="{B653253A-849A-4D45-A3E7-4D1991E4C901}"/>
              </a:ext>
            </a:extLst>
          </p:cNvPr>
          <p:cNvSpPr>
            <a:spLocks noGrp="1"/>
          </p:cNvSpPr>
          <p:nvPr>
            <p:ph type="dt" sz="half" idx="10"/>
          </p:nvPr>
        </p:nvSpPr>
        <p:spPr/>
        <p:txBody>
          <a:bodyPr/>
          <a:lstStyle/>
          <a:p>
            <a:fld id="{A2F653D5-883A-5840-B916-BEC4DF4506D5}" type="datetime1">
              <a:rPr kumimoji="1" lang="zh-TW" altLang="en-US" smtClean="0"/>
              <a:t>2024/8/21</a:t>
            </a:fld>
            <a:endParaRPr kumimoji="1" lang="zh-TW" altLang="en-US"/>
          </a:p>
        </p:txBody>
      </p:sp>
      <p:sp>
        <p:nvSpPr>
          <p:cNvPr id="5" name="頁尾版面配置區 4">
            <a:extLst>
              <a:ext uri="{FF2B5EF4-FFF2-40B4-BE49-F238E27FC236}">
                <a16:creationId xmlns:a16="http://schemas.microsoft.com/office/drawing/2014/main" id="{A6ECDC78-3D4D-404B-AFA4-5B8A4BFDC68F}"/>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BB6C002C-0479-C74D-9FB3-84645C0AAB3D}"/>
              </a:ext>
            </a:extLst>
          </p:cNvPr>
          <p:cNvSpPr>
            <a:spLocks noGrp="1"/>
          </p:cNvSpPr>
          <p:nvPr>
            <p:ph type="sldNum" sz="quarter" idx="12"/>
          </p:nvPr>
        </p:nvSpPr>
        <p:spPr/>
        <p:txBody>
          <a:bodyPr/>
          <a:lstStyle/>
          <a:p>
            <a:fld id="{D1303F21-0339-114F-A835-EDFAC68AEBBB}" type="slidenum">
              <a:rPr kumimoji="1" lang="zh-TW" altLang="en-US" smtClean="0"/>
              <a:t>‹#›</a:t>
            </a:fld>
            <a:endParaRPr kumimoji="1" lang="zh-TW" altLang="en-US"/>
          </a:p>
        </p:txBody>
      </p:sp>
    </p:spTree>
    <p:extLst>
      <p:ext uri="{BB962C8B-B14F-4D97-AF65-F5344CB8AC3E}">
        <p14:creationId xmlns:p14="http://schemas.microsoft.com/office/powerpoint/2010/main" val="120580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D6AB28-6653-9C49-A992-A4247978B7D2}"/>
              </a:ext>
            </a:extLst>
          </p:cNvPr>
          <p:cNvSpPr>
            <a:spLocks noGrp="1"/>
          </p:cNvSpPr>
          <p:nvPr>
            <p:ph type="title"/>
          </p:nvPr>
        </p:nvSpPr>
        <p:spPr/>
        <p:txBody>
          <a:bodyPr/>
          <a:lstStyle/>
          <a:p>
            <a:r>
              <a:rPr kumimoji="1" lang="zh-TW" altLang="en-US"/>
              <a:t>按一下以編輯母片標題樣式</a:t>
            </a:r>
          </a:p>
        </p:txBody>
      </p:sp>
      <p:sp>
        <p:nvSpPr>
          <p:cNvPr id="3" name="直排文字版面配置區 2">
            <a:extLst>
              <a:ext uri="{FF2B5EF4-FFF2-40B4-BE49-F238E27FC236}">
                <a16:creationId xmlns:a16="http://schemas.microsoft.com/office/drawing/2014/main" id="{F6E57488-2CEC-AB48-B522-A9BF17B67ED1}"/>
              </a:ext>
            </a:extLst>
          </p:cNvPr>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5F9DC675-96A7-5740-944C-CAFED91F8875}"/>
              </a:ext>
            </a:extLst>
          </p:cNvPr>
          <p:cNvSpPr>
            <a:spLocks noGrp="1"/>
          </p:cNvSpPr>
          <p:nvPr>
            <p:ph type="dt" sz="half" idx="10"/>
          </p:nvPr>
        </p:nvSpPr>
        <p:spPr/>
        <p:txBody>
          <a:bodyPr/>
          <a:lstStyle/>
          <a:p>
            <a:fld id="{419ABB45-072B-E944-9661-5DAAF6BF234C}" type="datetime1">
              <a:rPr kumimoji="1" lang="zh-TW" altLang="en-US" smtClean="0"/>
              <a:t>2024/8/21</a:t>
            </a:fld>
            <a:endParaRPr kumimoji="1" lang="zh-TW" altLang="en-US"/>
          </a:p>
        </p:txBody>
      </p:sp>
      <p:sp>
        <p:nvSpPr>
          <p:cNvPr id="5" name="頁尾版面配置區 4">
            <a:extLst>
              <a:ext uri="{FF2B5EF4-FFF2-40B4-BE49-F238E27FC236}">
                <a16:creationId xmlns:a16="http://schemas.microsoft.com/office/drawing/2014/main" id="{EE19B60E-DE36-CE48-92C7-29C904047F0D}"/>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8A11CB14-7E7D-DA4F-95BF-F4F6A71A702C}"/>
              </a:ext>
            </a:extLst>
          </p:cNvPr>
          <p:cNvSpPr>
            <a:spLocks noGrp="1"/>
          </p:cNvSpPr>
          <p:nvPr>
            <p:ph type="sldNum" sz="quarter" idx="12"/>
          </p:nvPr>
        </p:nvSpPr>
        <p:spPr/>
        <p:txBody>
          <a:bodyPr/>
          <a:lstStyle/>
          <a:p>
            <a:fld id="{D1303F21-0339-114F-A835-EDFAC68AEBBB}" type="slidenum">
              <a:rPr kumimoji="1" lang="zh-TW" altLang="en-US" smtClean="0"/>
              <a:t>‹#›</a:t>
            </a:fld>
            <a:endParaRPr kumimoji="1" lang="zh-TW" altLang="en-US"/>
          </a:p>
        </p:txBody>
      </p:sp>
    </p:spTree>
    <p:extLst>
      <p:ext uri="{BB962C8B-B14F-4D97-AF65-F5344CB8AC3E}">
        <p14:creationId xmlns:p14="http://schemas.microsoft.com/office/powerpoint/2010/main" val="4137844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D3137A97-13EF-684A-A0A9-0B2C4B915BF7}"/>
              </a:ext>
            </a:extLst>
          </p:cNvPr>
          <p:cNvSpPr>
            <a:spLocks noGrp="1"/>
          </p:cNvSpPr>
          <p:nvPr>
            <p:ph type="title" orient="vert"/>
          </p:nvPr>
        </p:nvSpPr>
        <p:spPr>
          <a:xfrm>
            <a:off x="8724900" y="365125"/>
            <a:ext cx="2628900" cy="5811838"/>
          </a:xfrm>
        </p:spPr>
        <p:txBody>
          <a:bodyPr vert="eaVert"/>
          <a:lstStyle/>
          <a:p>
            <a:r>
              <a:rPr kumimoji="1" lang="zh-TW" altLang="en-US"/>
              <a:t>按一下以編輯母片標題樣式</a:t>
            </a:r>
          </a:p>
        </p:txBody>
      </p:sp>
      <p:sp>
        <p:nvSpPr>
          <p:cNvPr id="3" name="直排文字版面配置區 2">
            <a:extLst>
              <a:ext uri="{FF2B5EF4-FFF2-40B4-BE49-F238E27FC236}">
                <a16:creationId xmlns:a16="http://schemas.microsoft.com/office/drawing/2014/main" id="{C14D9E75-6CF5-DE45-9FA4-3A5D546C876F}"/>
              </a:ext>
            </a:extLst>
          </p:cNvPr>
          <p:cNvSpPr>
            <a:spLocks noGrp="1"/>
          </p:cNvSpPr>
          <p:nvPr>
            <p:ph type="body" orient="vert" idx="1"/>
          </p:nvPr>
        </p:nvSpPr>
        <p:spPr>
          <a:xfrm>
            <a:off x="838200" y="365125"/>
            <a:ext cx="7734300" cy="5811838"/>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B9846D7A-FDC0-584E-83DF-7CFDFE86ADAC}"/>
              </a:ext>
            </a:extLst>
          </p:cNvPr>
          <p:cNvSpPr>
            <a:spLocks noGrp="1"/>
          </p:cNvSpPr>
          <p:nvPr>
            <p:ph type="dt" sz="half" idx="10"/>
          </p:nvPr>
        </p:nvSpPr>
        <p:spPr/>
        <p:txBody>
          <a:bodyPr/>
          <a:lstStyle/>
          <a:p>
            <a:fld id="{FA3D0E93-5293-2E45-810C-52C7374A43E9}" type="datetime1">
              <a:rPr kumimoji="1" lang="zh-TW" altLang="en-US" smtClean="0"/>
              <a:t>2024/8/21</a:t>
            </a:fld>
            <a:endParaRPr kumimoji="1" lang="zh-TW" altLang="en-US"/>
          </a:p>
        </p:txBody>
      </p:sp>
      <p:sp>
        <p:nvSpPr>
          <p:cNvPr id="5" name="頁尾版面配置區 4">
            <a:extLst>
              <a:ext uri="{FF2B5EF4-FFF2-40B4-BE49-F238E27FC236}">
                <a16:creationId xmlns:a16="http://schemas.microsoft.com/office/drawing/2014/main" id="{B05227D2-8B70-D046-B3FE-419A3723BF43}"/>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0C29F65E-93FE-3541-912C-7DF85AF21685}"/>
              </a:ext>
            </a:extLst>
          </p:cNvPr>
          <p:cNvSpPr>
            <a:spLocks noGrp="1"/>
          </p:cNvSpPr>
          <p:nvPr>
            <p:ph type="sldNum" sz="quarter" idx="12"/>
          </p:nvPr>
        </p:nvSpPr>
        <p:spPr/>
        <p:txBody>
          <a:bodyPr/>
          <a:lstStyle/>
          <a:p>
            <a:fld id="{D1303F21-0339-114F-A835-EDFAC68AEBBB}" type="slidenum">
              <a:rPr kumimoji="1" lang="zh-TW" altLang="en-US" smtClean="0"/>
              <a:t>‹#›</a:t>
            </a:fld>
            <a:endParaRPr kumimoji="1" lang="zh-TW" altLang="en-US"/>
          </a:p>
        </p:txBody>
      </p:sp>
    </p:spTree>
    <p:extLst>
      <p:ext uri="{BB962C8B-B14F-4D97-AF65-F5344CB8AC3E}">
        <p14:creationId xmlns:p14="http://schemas.microsoft.com/office/powerpoint/2010/main" val="2853969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7A464A-FDF4-3341-B07B-24B820E47B20}"/>
              </a:ext>
            </a:extLst>
          </p:cNvPr>
          <p:cNvSpPr>
            <a:spLocks noGrp="1"/>
          </p:cNvSpPr>
          <p:nvPr>
            <p:ph type="title"/>
          </p:nvPr>
        </p:nvSpPr>
        <p:spPr/>
        <p:txBody>
          <a:body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4FA333E2-9D9C-8C49-8592-A408903CFAD9}"/>
              </a:ext>
            </a:extLst>
          </p:cNvPr>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75D6F474-7FB1-5646-B2F2-525F8D173137}"/>
              </a:ext>
            </a:extLst>
          </p:cNvPr>
          <p:cNvSpPr>
            <a:spLocks noGrp="1"/>
          </p:cNvSpPr>
          <p:nvPr>
            <p:ph type="dt" sz="half" idx="10"/>
          </p:nvPr>
        </p:nvSpPr>
        <p:spPr/>
        <p:txBody>
          <a:bodyPr/>
          <a:lstStyle/>
          <a:p>
            <a:fld id="{252429E5-98E1-4140-9D90-8AD9B393DC63}" type="datetime1">
              <a:rPr kumimoji="1" lang="zh-TW" altLang="en-US" smtClean="0"/>
              <a:t>2024/8/21</a:t>
            </a:fld>
            <a:endParaRPr kumimoji="1" lang="zh-TW" altLang="en-US"/>
          </a:p>
        </p:txBody>
      </p:sp>
      <p:sp>
        <p:nvSpPr>
          <p:cNvPr id="5" name="頁尾版面配置區 4">
            <a:extLst>
              <a:ext uri="{FF2B5EF4-FFF2-40B4-BE49-F238E27FC236}">
                <a16:creationId xmlns:a16="http://schemas.microsoft.com/office/drawing/2014/main" id="{4534CE80-A870-164A-A65F-809FC9C002C8}"/>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E5BB9FA6-21BE-FF46-A0DD-80A4E3E45C48}"/>
              </a:ext>
            </a:extLst>
          </p:cNvPr>
          <p:cNvSpPr>
            <a:spLocks noGrp="1"/>
          </p:cNvSpPr>
          <p:nvPr>
            <p:ph type="sldNum" sz="quarter" idx="12"/>
          </p:nvPr>
        </p:nvSpPr>
        <p:spPr/>
        <p:txBody>
          <a:bodyPr/>
          <a:lstStyle/>
          <a:p>
            <a:fld id="{D1303F21-0339-114F-A835-EDFAC68AEBBB}" type="slidenum">
              <a:rPr kumimoji="1" lang="zh-TW" altLang="en-US" smtClean="0"/>
              <a:t>‹#›</a:t>
            </a:fld>
            <a:endParaRPr kumimoji="1" lang="zh-TW" altLang="en-US"/>
          </a:p>
        </p:txBody>
      </p:sp>
    </p:spTree>
    <p:extLst>
      <p:ext uri="{BB962C8B-B14F-4D97-AF65-F5344CB8AC3E}">
        <p14:creationId xmlns:p14="http://schemas.microsoft.com/office/powerpoint/2010/main" val="223856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6485C0-58BA-C248-AFEC-796DBE7A28BC}"/>
              </a:ext>
            </a:extLst>
          </p:cNvPr>
          <p:cNvSpPr>
            <a:spLocks noGrp="1"/>
          </p:cNvSpPr>
          <p:nvPr>
            <p:ph type="title"/>
          </p:nvPr>
        </p:nvSpPr>
        <p:spPr>
          <a:xfrm>
            <a:off x="831850" y="1709738"/>
            <a:ext cx="10515600" cy="2852737"/>
          </a:xfrm>
        </p:spPr>
        <p:txBody>
          <a:bodyPr anchor="b"/>
          <a:lstStyle>
            <a:lvl1pPr>
              <a:defRPr sz="6000"/>
            </a:lvl1p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80E020E7-FE89-E04B-A373-97BD15E9BA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TW" altLang="en-US"/>
              <a:t>按一下以編輯母片文字樣式</a:t>
            </a:r>
          </a:p>
        </p:txBody>
      </p:sp>
      <p:sp>
        <p:nvSpPr>
          <p:cNvPr id="4" name="日期版面配置區 3">
            <a:extLst>
              <a:ext uri="{FF2B5EF4-FFF2-40B4-BE49-F238E27FC236}">
                <a16:creationId xmlns:a16="http://schemas.microsoft.com/office/drawing/2014/main" id="{C1132D52-ED19-E540-984A-CB07B5F73432}"/>
              </a:ext>
            </a:extLst>
          </p:cNvPr>
          <p:cNvSpPr>
            <a:spLocks noGrp="1"/>
          </p:cNvSpPr>
          <p:nvPr>
            <p:ph type="dt" sz="half" idx="10"/>
          </p:nvPr>
        </p:nvSpPr>
        <p:spPr/>
        <p:txBody>
          <a:bodyPr/>
          <a:lstStyle/>
          <a:p>
            <a:fld id="{0D40C34D-36C3-F34E-AF6E-5E7D513EECD1}" type="datetime1">
              <a:rPr kumimoji="1" lang="zh-TW" altLang="en-US" smtClean="0"/>
              <a:t>2024/8/21</a:t>
            </a:fld>
            <a:endParaRPr kumimoji="1" lang="zh-TW" altLang="en-US"/>
          </a:p>
        </p:txBody>
      </p:sp>
      <p:sp>
        <p:nvSpPr>
          <p:cNvPr id="5" name="頁尾版面配置區 4">
            <a:extLst>
              <a:ext uri="{FF2B5EF4-FFF2-40B4-BE49-F238E27FC236}">
                <a16:creationId xmlns:a16="http://schemas.microsoft.com/office/drawing/2014/main" id="{7A6BDAE5-6429-1646-BE72-C577966D27BC}"/>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11FD161E-0E50-D549-9D79-396E6719964B}"/>
              </a:ext>
            </a:extLst>
          </p:cNvPr>
          <p:cNvSpPr>
            <a:spLocks noGrp="1"/>
          </p:cNvSpPr>
          <p:nvPr>
            <p:ph type="sldNum" sz="quarter" idx="12"/>
          </p:nvPr>
        </p:nvSpPr>
        <p:spPr/>
        <p:txBody>
          <a:bodyPr/>
          <a:lstStyle/>
          <a:p>
            <a:fld id="{D1303F21-0339-114F-A835-EDFAC68AEBBB}" type="slidenum">
              <a:rPr kumimoji="1" lang="zh-TW" altLang="en-US" smtClean="0"/>
              <a:t>‹#›</a:t>
            </a:fld>
            <a:endParaRPr kumimoji="1" lang="zh-TW" altLang="en-US"/>
          </a:p>
        </p:txBody>
      </p:sp>
    </p:spTree>
    <p:extLst>
      <p:ext uri="{BB962C8B-B14F-4D97-AF65-F5344CB8AC3E}">
        <p14:creationId xmlns:p14="http://schemas.microsoft.com/office/powerpoint/2010/main" val="3480730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C827E9-DFE9-224C-9899-DD344BC7F31A}"/>
              </a:ext>
            </a:extLst>
          </p:cNvPr>
          <p:cNvSpPr>
            <a:spLocks noGrp="1"/>
          </p:cNvSpPr>
          <p:nvPr>
            <p:ph type="title"/>
          </p:nvPr>
        </p:nvSpPr>
        <p:spPr/>
        <p:txBody>
          <a:body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6BF56C89-BB60-5D4A-B951-F0C1C7545877}"/>
              </a:ext>
            </a:extLst>
          </p:cNvPr>
          <p:cNvSpPr>
            <a:spLocks noGrp="1"/>
          </p:cNvSpPr>
          <p:nvPr>
            <p:ph sz="half" idx="1"/>
          </p:nvPr>
        </p:nvSpPr>
        <p:spPr>
          <a:xfrm>
            <a:off x="838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a:extLst>
              <a:ext uri="{FF2B5EF4-FFF2-40B4-BE49-F238E27FC236}">
                <a16:creationId xmlns:a16="http://schemas.microsoft.com/office/drawing/2014/main" id="{716C126F-4174-1949-9558-B4C272D36FDA}"/>
              </a:ext>
            </a:extLst>
          </p:cNvPr>
          <p:cNvSpPr>
            <a:spLocks noGrp="1"/>
          </p:cNvSpPr>
          <p:nvPr>
            <p:ph sz="half" idx="2"/>
          </p:nvPr>
        </p:nvSpPr>
        <p:spPr>
          <a:xfrm>
            <a:off x="6172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a:extLst>
              <a:ext uri="{FF2B5EF4-FFF2-40B4-BE49-F238E27FC236}">
                <a16:creationId xmlns:a16="http://schemas.microsoft.com/office/drawing/2014/main" id="{04765A31-2149-0648-8A59-90D896183FFF}"/>
              </a:ext>
            </a:extLst>
          </p:cNvPr>
          <p:cNvSpPr>
            <a:spLocks noGrp="1"/>
          </p:cNvSpPr>
          <p:nvPr>
            <p:ph type="dt" sz="half" idx="10"/>
          </p:nvPr>
        </p:nvSpPr>
        <p:spPr/>
        <p:txBody>
          <a:bodyPr/>
          <a:lstStyle/>
          <a:p>
            <a:fld id="{82B76D90-58FA-0641-BF29-5E2687B5D06E}" type="datetime1">
              <a:rPr kumimoji="1" lang="zh-TW" altLang="en-US" smtClean="0"/>
              <a:t>2024/8/21</a:t>
            </a:fld>
            <a:endParaRPr kumimoji="1" lang="zh-TW" altLang="en-US"/>
          </a:p>
        </p:txBody>
      </p:sp>
      <p:sp>
        <p:nvSpPr>
          <p:cNvPr id="6" name="頁尾版面配置區 5">
            <a:extLst>
              <a:ext uri="{FF2B5EF4-FFF2-40B4-BE49-F238E27FC236}">
                <a16:creationId xmlns:a16="http://schemas.microsoft.com/office/drawing/2014/main" id="{EEC8BAB3-FB47-3344-B999-5CB7AACA7071}"/>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id="{93B979C4-5F59-314A-943B-7732149E643F}"/>
              </a:ext>
            </a:extLst>
          </p:cNvPr>
          <p:cNvSpPr>
            <a:spLocks noGrp="1"/>
          </p:cNvSpPr>
          <p:nvPr>
            <p:ph type="sldNum" sz="quarter" idx="12"/>
          </p:nvPr>
        </p:nvSpPr>
        <p:spPr/>
        <p:txBody>
          <a:bodyPr/>
          <a:lstStyle/>
          <a:p>
            <a:fld id="{D1303F21-0339-114F-A835-EDFAC68AEBBB}" type="slidenum">
              <a:rPr kumimoji="1" lang="zh-TW" altLang="en-US" smtClean="0"/>
              <a:t>‹#›</a:t>
            </a:fld>
            <a:endParaRPr kumimoji="1" lang="zh-TW" altLang="en-US"/>
          </a:p>
        </p:txBody>
      </p:sp>
    </p:spTree>
    <p:extLst>
      <p:ext uri="{BB962C8B-B14F-4D97-AF65-F5344CB8AC3E}">
        <p14:creationId xmlns:p14="http://schemas.microsoft.com/office/powerpoint/2010/main" val="1347998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675BCB-A32E-984F-994B-6AD69C183376}"/>
              </a:ext>
            </a:extLst>
          </p:cNvPr>
          <p:cNvSpPr>
            <a:spLocks noGrp="1"/>
          </p:cNvSpPr>
          <p:nvPr>
            <p:ph type="title"/>
          </p:nvPr>
        </p:nvSpPr>
        <p:spPr>
          <a:xfrm>
            <a:off x="839788" y="365125"/>
            <a:ext cx="10515600" cy="1325563"/>
          </a:xfrm>
        </p:spPr>
        <p:txBody>
          <a:body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EF3BBA48-11AB-EA42-B26E-97C56E55B8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a:extLst>
              <a:ext uri="{FF2B5EF4-FFF2-40B4-BE49-F238E27FC236}">
                <a16:creationId xmlns:a16="http://schemas.microsoft.com/office/drawing/2014/main" id="{C045D110-23DF-BA43-8D13-0E9505DCCED9}"/>
              </a:ext>
            </a:extLst>
          </p:cNvPr>
          <p:cNvSpPr>
            <a:spLocks noGrp="1"/>
          </p:cNvSpPr>
          <p:nvPr>
            <p:ph sz="half" idx="2"/>
          </p:nvPr>
        </p:nvSpPr>
        <p:spPr>
          <a:xfrm>
            <a:off x="839788" y="2505075"/>
            <a:ext cx="5157787"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a:extLst>
              <a:ext uri="{FF2B5EF4-FFF2-40B4-BE49-F238E27FC236}">
                <a16:creationId xmlns:a16="http://schemas.microsoft.com/office/drawing/2014/main" id="{B0FA7828-C650-A046-B918-8845F0B6A8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a:extLst>
              <a:ext uri="{FF2B5EF4-FFF2-40B4-BE49-F238E27FC236}">
                <a16:creationId xmlns:a16="http://schemas.microsoft.com/office/drawing/2014/main" id="{D2DE3B6E-6238-D149-9212-48351BD8A3BD}"/>
              </a:ext>
            </a:extLst>
          </p:cNvPr>
          <p:cNvSpPr>
            <a:spLocks noGrp="1"/>
          </p:cNvSpPr>
          <p:nvPr>
            <p:ph sz="quarter" idx="4"/>
          </p:nvPr>
        </p:nvSpPr>
        <p:spPr>
          <a:xfrm>
            <a:off x="6172200" y="2505075"/>
            <a:ext cx="5183188"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a:extLst>
              <a:ext uri="{FF2B5EF4-FFF2-40B4-BE49-F238E27FC236}">
                <a16:creationId xmlns:a16="http://schemas.microsoft.com/office/drawing/2014/main" id="{4A5BA387-FB25-3242-BD50-C95AE8C57586}"/>
              </a:ext>
            </a:extLst>
          </p:cNvPr>
          <p:cNvSpPr>
            <a:spLocks noGrp="1"/>
          </p:cNvSpPr>
          <p:nvPr>
            <p:ph type="dt" sz="half" idx="10"/>
          </p:nvPr>
        </p:nvSpPr>
        <p:spPr/>
        <p:txBody>
          <a:bodyPr/>
          <a:lstStyle/>
          <a:p>
            <a:fld id="{65C3B0E6-B8C8-474E-B122-D8F5DE0AFAD2}" type="datetime1">
              <a:rPr kumimoji="1" lang="zh-TW" altLang="en-US" smtClean="0"/>
              <a:t>2024/8/21</a:t>
            </a:fld>
            <a:endParaRPr kumimoji="1" lang="zh-TW" altLang="en-US"/>
          </a:p>
        </p:txBody>
      </p:sp>
      <p:sp>
        <p:nvSpPr>
          <p:cNvPr id="8" name="頁尾版面配置區 7">
            <a:extLst>
              <a:ext uri="{FF2B5EF4-FFF2-40B4-BE49-F238E27FC236}">
                <a16:creationId xmlns:a16="http://schemas.microsoft.com/office/drawing/2014/main" id="{DEDC4116-BEB6-7E4E-A4A7-D2553343B24F}"/>
              </a:ext>
            </a:extLst>
          </p:cNvPr>
          <p:cNvSpPr>
            <a:spLocks noGrp="1"/>
          </p:cNvSpPr>
          <p:nvPr>
            <p:ph type="ftr" sz="quarter" idx="11"/>
          </p:nvPr>
        </p:nvSpPr>
        <p:spPr/>
        <p:txBody>
          <a:bodyPr/>
          <a:lstStyle/>
          <a:p>
            <a:endParaRPr kumimoji="1" lang="zh-TW" altLang="en-US"/>
          </a:p>
        </p:txBody>
      </p:sp>
      <p:sp>
        <p:nvSpPr>
          <p:cNvPr id="9" name="投影片編號版面配置區 8">
            <a:extLst>
              <a:ext uri="{FF2B5EF4-FFF2-40B4-BE49-F238E27FC236}">
                <a16:creationId xmlns:a16="http://schemas.microsoft.com/office/drawing/2014/main" id="{CD0F097C-57D7-B44E-A73C-8373F218B190}"/>
              </a:ext>
            </a:extLst>
          </p:cNvPr>
          <p:cNvSpPr>
            <a:spLocks noGrp="1"/>
          </p:cNvSpPr>
          <p:nvPr>
            <p:ph type="sldNum" sz="quarter" idx="12"/>
          </p:nvPr>
        </p:nvSpPr>
        <p:spPr/>
        <p:txBody>
          <a:bodyPr/>
          <a:lstStyle/>
          <a:p>
            <a:fld id="{D1303F21-0339-114F-A835-EDFAC68AEBBB}" type="slidenum">
              <a:rPr kumimoji="1" lang="zh-TW" altLang="en-US" smtClean="0"/>
              <a:t>‹#›</a:t>
            </a:fld>
            <a:endParaRPr kumimoji="1" lang="zh-TW" altLang="en-US"/>
          </a:p>
        </p:txBody>
      </p:sp>
    </p:spTree>
    <p:extLst>
      <p:ext uri="{BB962C8B-B14F-4D97-AF65-F5344CB8AC3E}">
        <p14:creationId xmlns:p14="http://schemas.microsoft.com/office/powerpoint/2010/main" val="207589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8114667-755C-594C-B649-0C584C797C69}"/>
              </a:ext>
            </a:extLst>
          </p:cNvPr>
          <p:cNvSpPr>
            <a:spLocks noGrp="1"/>
          </p:cNvSpPr>
          <p:nvPr>
            <p:ph type="title"/>
          </p:nvPr>
        </p:nvSpPr>
        <p:spPr/>
        <p:txBody>
          <a:bodyPr/>
          <a:lstStyle/>
          <a:p>
            <a:r>
              <a:rPr kumimoji="1" lang="zh-TW" altLang="en-US"/>
              <a:t>按一下以編輯母片標題樣式</a:t>
            </a:r>
          </a:p>
        </p:txBody>
      </p:sp>
      <p:sp>
        <p:nvSpPr>
          <p:cNvPr id="3" name="日期版面配置區 2">
            <a:extLst>
              <a:ext uri="{FF2B5EF4-FFF2-40B4-BE49-F238E27FC236}">
                <a16:creationId xmlns:a16="http://schemas.microsoft.com/office/drawing/2014/main" id="{3ABF655D-EEC9-1849-AFE9-30359B4DAFF8}"/>
              </a:ext>
            </a:extLst>
          </p:cNvPr>
          <p:cNvSpPr>
            <a:spLocks noGrp="1"/>
          </p:cNvSpPr>
          <p:nvPr>
            <p:ph type="dt" sz="half" idx="10"/>
          </p:nvPr>
        </p:nvSpPr>
        <p:spPr/>
        <p:txBody>
          <a:bodyPr/>
          <a:lstStyle/>
          <a:p>
            <a:fld id="{8869937B-9027-774A-B9FD-9279ACD255BD}" type="datetime1">
              <a:rPr kumimoji="1" lang="zh-TW" altLang="en-US" smtClean="0"/>
              <a:t>2024/8/21</a:t>
            </a:fld>
            <a:endParaRPr kumimoji="1" lang="zh-TW" altLang="en-US"/>
          </a:p>
        </p:txBody>
      </p:sp>
      <p:sp>
        <p:nvSpPr>
          <p:cNvPr id="4" name="頁尾版面配置區 3">
            <a:extLst>
              <a:ext uri="{FF2B5EF4-FFF2-40B4-BE49-F238E27FC236}">
                <a16:creationId xmlns:a16="http://schemas.microsoft.com/office/drawing/2014/main" id="{135848DC-EF7E-5E45-97D5-BB002916150F}"/>
              </a:ext>
            </a:extLst>
          </p:cNvPr>
          <p:cNvSpPr>
            <a:spLocks noGrp="1"/>
          </p:cNvSpPr>
          <p:nvPr>
            <p:ph type="ftr" sz="quarter" idx="11"/>
          </p:nvPr>
        </p:nvSpPr>
        <p:spPr/>
        <p:txBody>
          <a:bodyPr/>
          <a:lstStyle/>
          <a:p>
            <a:endParaRPr kumimoji="1" lang="zh-TW" altLang="en-US"/>
          </a:p>
        </p:txBody>
      </p:sp>
      <p:sp>
        <p:nvSpPr>
          <p:cNvPr id="5" name="投影片編號版面配置區 4">
            <a:extLst>
              <a:ext uri="{FF2B5EF4-FFF2-40B4-BE49-F238E27FC236}">
                <a16:creationId xmlns:a16="http://schemas.microsoft.com/office/drawing/2014/main" id="{BEF47D0D-FB63-C04A-88AA-4663F56A5B04}"/>
              </a:ext>
            </a:extLst>
          </p:cNvPr>
          <p:cNvSpPr>
            <a:spLocks noGrp="1"/>
          </p:cNvSpPr>
          <p:nvPr>
            <p:ph type="sldNum" sz="quarter" idx="12"/>
          </p:nvPr>
        </p:nvSpPr>
        <p:spPr/>
        <p:txBody>
          <a:bodyPr/>
          <a:lstStyle/>
          <a:p>
            <a:fld id="{D1303F21-0339-114F-A835-EDFAC68AEBBB}" type="slidenum">
              <a:rPr kumimoji="1" lang="zh-TW" altLang="en-US" smtClean="0"/>
              <a:t>‹#›</a:t>
            </a:fld>
            <a:endParaRPr kumimoji="1" lang="zh-TW" altLang="en-US"/>
          </a:p>
        </p:txBody>
      </p:sp>
    </p:spTree>
    <p:extLst>
      <p:ext uri="{BB962C8B-B14F-4D97-AF65-F5344CB8AC3E}">
        <p14:creationId xmlns:p14="http://schemas.microsoft.com/office/powerpoint/2010/main" val="124429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730D0DAB-E3AB-C542-BAF1-FA0813FFFB56}"/>
              </a:ext>
            </a:extLst>
          </p:cNvPr>
          <p:cNvSpPr>
            <a:spLocks noGrp="1"/>
          </p:cNvSpPr>
          <p:nvPr>
            <p:ph type="dt" sz="half" idx="10"/>
          </p:nvPr>
        </p:nvSpPr>
        <p:spPr/>
        <p:txBody>
          <a:bodyPr/>
          <a:lstStyle/>
          <a:p>
            <a:fld id="{6C319104-FA4D-834B-9033-B46E2F34E77F}" type="datetime1">
              <a:rPr kumimoji="1" lang="zh-TW" altLang="en-US" smtClean="0"/>
              <a:t>2024/8/21</a:t>
            </a:fld>
            <a:endParaRPr kumimoji="1" lang="zh-TW" altLang="en-US"/>
          </a:p>
        </p:txBody>
      </p:sp>
      <p:sp>
        <p:nvSpPr>
          <p:cNvPr id="3" name="頁尾版面配置區 2">
            <a:extLst>
              <a:ext uri="{FF2B5EF4-FFF2-40B4-BE49-F238E27FC236}">
                <a16:creationId xmlns:a16="http://schemas.microsoft.com/office/drawing/2014/main" id="{A44257D8-EC9E-534F-9065-715A4574FDC7}"/>
              </a:ext>
            </a:extLst>
          </p:cNvPr>
          <p:cNvSpPr>
            <a:spLocks noGrp="1"/>
          </p:cNvSpPr>
          <p:nvPr>
            <p:ph type="ftr" sz="quarter" idx="11"/>
          </p:nvPr>
        </p:nvSpPr>
        <p:spPr/>
        <p:txBody>
          <a:bodyPr/>
          <a:lstStyle/>
          <a:p>
            <a:endParaRPr kumimoji="1" lang="zh-TW" altLang="en-US"/>
          </a:p>
        </p:txBody>
      </p:sp>
      <p:sp>
        <p:nvSpPr>
          <p:cNvPr id="4" name="投影片編號版面配置區 3">
            <a:extLst>
              <a:ext uri="{FF2B5EF4-FFF2-40B4-BE49-F238E27FC236}">
                <a16:creationId xmlns:a16="http://schemas.microsoft.com/office/drawing/2014/main" id="{F0029C47-757A-114F-A178-225027BD7FDF}"/>
              </a:ext>
            </a:extLst>
          </p:cNvPr>
          <p:cNvSpPr>
            <a:spLocks noGrp="1"/>
          </p:cNvSpPr>
          <p:nvPr>
            <p:ph type="sldNum" sz="quarter" idx="12"/>
          </p:nvPr>
        </p:nvSpPr>
        <p:spPr/>
        <p:txBody>
          <a:bodyPr/>
          <a:lstStyle/>
          <a:p>
            <a:fld id="{D1303F21-0339-114F-A835-EDFAC68AEBBB}" type="slidenum">
              <a:rPr kumimoji="1" lang="zh-TW" altLang="en-US" smtClean="0"/>
              <a:t>‹#›</a:t>
            </a:fld>
            <a:endParaRPr kumimoji="1" lang="zh-TW" altLang="en-US"/>
          </a:p>
        </p:txBody>
      </p:sp>
    </p:spTree>
    <p:extLst>
      <p:ext uri="{BB962C8B-B14F-4D97-AF65-F5344CB8AC3E}">
        <p14:creationId xmlns:p14="http://schemas.microsoft.com/office/powerpoint/2010/main" val="1786642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6441E4-4620-9244-B66E-26EC9ECBAE2B}"/>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A6E2631A-AADB-4344-B902-B53FE9F513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a:extLst>
              <a:ext uri="{FF2B5EF4-FFF2-40B4-BE49-F238E27FC236}">
                <a16:creationId xmlns:a16="http://schemas.microsoft.com/office/drawing/2014/main" id="{9D2930E1-81A7-6848-925D-24DF95107A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id="{34A1FEB3-ECC3-AD41-BEA6-44C6F60FF1DE}"/>
              </a:ext>
            </a:extLst>
          </p:cNvPr>
          <p:cNvSpPr>
            <a:spLocks noGrp="1"/>
          </p:cNvSpPr>
          <p:nvPr>
            <p:ph type="dt" sz="half" idx="10"/>
          </p:nvPr>
        </p:nvSpPr>
        <p:spPr/>
        <p:txBody>
          <a:bodyPr/>
          <a:lstStyle/>
          <a:p>
            <a:fld id="{BAC173C6-1BDC-EF4C-9138-1B867971D82A}" type="datetime1">
              <a:rPr kumimoji="1" lang="zh-TW" altLang="en-US" smtClean="0"/>
              <a:t>2024/8/21</a:t>
            </a:fld>
            <a:endParaRPr kumimoji="1" lang="zh-TW" altLang="en-US"/>
          </a:p>
        </p:txBody>
      </p:sp>
      <p:sp>
        <p:nvSpPr>
          <p:cNvPr id="6" name="頁尾版面配置區 5">
            <a:extLst>
              <a:ext uri="{FF2B5EF4-FFF2-40B4-BE49-F238E27FC236}">
                <a16:creationId xmlns:a16="http://schemas.microsoft.com/office/drawing/2014/main" id="{42CC6D6D-32D3-0F46-8645-9348CDCC2DA1}"/>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id="{A0AFE86A-1C31-4A46-A584-5E4CEF4AEA2B}"/>
              </a:ext>
            </a:extLst>
          </p:cNvPr>
          <p:cNvSpPr>
            <a:spLocks noGrp="1"/>
          </p:cNvSpPr>
          <p:nvPr>
            <p:ph type="sldNum" sz="quarter" idx="12"/>
          </p:nvPr>
        </p:nvSpPr>
        <p:spPr/>
        <p:txBody>
          <a:bodyPr/>
          <a:lstStyle/>
          <a:p>
            <a:fld id="{D1303F21-0339-114F-A835-EDFAC68AEBBB}" type="slidenum">
              <a:rPr kumimoji="1" lang="zh-TW" altLang="en-US" smtClean="0"/>
              <a:t>‹#›</a:t>
            </a:fld>
            <a:endParaRPr kumimoji="1" lang="zh-TW" altLang="en-US"/>
          </a:p>
        </p:txBody>
      </p:sp>
    </p:spTree>
    <p:extLst>
      <p:ext uri="{BB962C8B-B14F-4D97-AF65-F5344CB8AC3E}">
        <p14:creationId xmlns:p14="http://schemas.microsoft.com/office/powerpoint/2010/main" val="803353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E1D89C4-8B50-834A-81C5-869F9DC9C0F0}"/>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p>
        </p:txBody>
      </p:sp>
      <p:sp>
        <p:nvSpPr>
          <p:cNvPr id="3" name="圖片版面配置區 2">
            <a:extLst>
              <a:ext uri="{FF2B5EF4-FFF2-40B4-BE49-F238E27FC236}">
                <a16:creationId xmlns:a16="http://schemas.microsoft.com/office/drawing/2014/main" id="{D5534F9E-8511-5F4A-A82F-05692527D3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zh-TW" altLang="en-US"/>
              <a:t>按一下圖示以新增圖片</a:t>
            </a:r>
          </a:p>
        </p:txBody>
      </p:sp>
      <p:sp>
        <p:nvSpPr>
          <p:cNvPr id="4" name="文字版面配置區 3">
            <a:extLst>
              <a:ext uri="{FF2B5EF4-FFF2-40B4-BE49-F238E27FC236}">
                <a16:creationId xmlns:a16="http://schemas.microsoft.com/office/drawing/2014/main" id="{AB5567A0-F6B9-9340-A872-76C4D3094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id="{9579205F-B98C-E943-92A5-27963140F3C8}"/>
              </a:ext>
            </a:extLst>
          </p:cNvPr>
          <p:cNvSpPr>
            <a:spLocks noGrp="1"/>
          </p:cNvSpPr>
          <p:nvPr>
            <p:ph type="dt" sz="half" idx="10"/>
          </p:nvPr>
        </p:nvSpPr>
        <p:spPr/>
        <p:txBody>
          <a:bodyPr/>
          <a:lstStyle/>
          <a:p>
            <a:fld id="{5708567F-5EDC-4F4F-93AF-7C8D00AA37FD}" type="datetime1">
              <a:rPr kumimoji="1" lang="zh-TW" altLang="en-US" smtClean="0"/>
              <a:t>2024/8/21</a:t>
            </a:fld>
            <a:endParaRPr kumimoji="1" lang="zh-TW" altLang="en-US"/>
          </a:p>
        </p:txBody>
      </p:sp>
      <p:sp>
        <p:nvSpPr>
          <p:cNvPr id="6" name="頁尾版面配置區 5">
            <a:extLst>
              <a:ext uri="{FF2B5EF4-FFF2-40B4-BE49-F238E27FC236}">
                <a16:creationId xmlns:a16="http://schemas.microsoft.com/office/drawing/2014/main" id="{30A25F96-ED76-8549-9FD6-2B59D2856A98}"/>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id="{0696D537-3F67-CD44-B755-194C465EDB54}"/>
              </a:ext>
            </a:extLst>
          </p:cNvPr>
          <p:cNvSpPr>
            <a:spLocks noGrp="1"/>
          </p:cNvSpPr>
          <p:nvPr>
            <p:ph type="sldNum" sz="quarter" idx="12"/>
          </p:nvPr>
        </p:nvSpPr>
        <p:spPr/>
        <p:txBody>
          <a:bodyPr/>
          <a:lstStyle/>
          <a:p>
            <a:fld id="{D1303F21-0339-114F-A835-EDFAC68AEBBB}" type="slidenum">
              <a:rPr kumimoji="1" lang="zh-TW" altLang="en-US" smtClean="0"/>
              <a:t>‹#›</a:t>
            </a:fld>
            <a:endParaRPr kumimoji="1" lang="zh-TW" altLang="en-US"/>
          </a:p>
        </p:txBody>
      </p:sp>
    </p:spTree>
    <p:extLst>
      <p:ext uri="{BB962C8B-B14F-4D97-AF65-F5344CB8AC3E}">
        <p14:creationId xmlns:p14="http://schemas.microsoft.com/office/powerpoint/2010/main" val="231349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5422299C-DADF-924C-A256-3B359ECFB5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7E7C0D55-55DC-8A4F-8D1C-054CD64B89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D4F6F637-18F3-BD4C-908D-9F4BD7CEC2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D2FFB-DAFA-B349-908F-41F05A7F02F7}" type="datetime1">
              <a:rPr kumimoji="1" lang="zh-TW" altLang="en-US" smtClean="0"/>
              <a:t>2024/8/21</a:t>
            </a:fld>
            <a:endParaRPr kumimoji="1" lang="zh-TW" altLang="en-US"/>
          </a:p>
        </p:txBody>
      </p:sp>
      <p:sp>
        <p:nvSpPr>
          <p:cNvPr id="5" name="頁尾版面配置區 4">
            <a:extLst>
              <a:ext uri="{FF2B5EF4-FFF2-40B4-BE49-F238E27FC236}">
                <a16:creationId xmlns:a16="http://schemas.microsoft.com/office/drawing/2014/main" id="{8189E3A8-AF3F-CA42-A297-2EE032B20F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a:extLst>
              <a:ext uri="{FF2B5EF4-FFF2-40B4-BE49-F238E27FC236}">
                <a16:creationId xmlns:a16="http://schemas.microsoft.com/office/drawing/2014/main" id="{CD309E7D-F646-F04E-B26F-BEF4E72885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03F21-0339-114F-A835-EDFAC68AEBBB}" type="slidenum">
              <a:rPr kumimoji="1" lang="zh-TW" altLang="en-US" smtClean="0"/>
              <a:t>‹#›</a:t>
            </a:fld>
            <a:endParaRPr kumimoji="1" lang="zh-TW" altLang="en-US"/>
          </a:p>
        </p:txBody>
      </p:sp>
    </p:spTree>
    <p:extLst>
      <p:ext uri="{BB962C8B-B14F-4D97-AF65-F5344CB8AC3E}">
        <p14:creationId xmlns:p14="http://schemas.microsoft.com/office/powerpoint/2010/main" val="3965180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5C7C8A-452E-D943-890A-99D101A85538}"/>
              </a:ext>
            </a:extLst>
          </p:cNvPr>
          <p:cNvSpPr>
            <a:spLocks noGrp="1"/>
          </p:cNvSpPr>
          <p:nvPr>
            <p:ph type="ctrTitle"/>
          </p:nvPr>
        </p:nvSpPr>
        <p:spPr>
          <a:xfrm>
            <a:off x="1524000" y="1041400"/>
            <a:ext cx="9144000" cy="2387600"/>
          </a:xfrm>
        </p:spPr>
        <p:txBody>
          <a:bodyPr anchor="ctr">
            <a:normAutofit/>
          </a:bodyPr>
          <a:lstStyle/>
          <a:p>
            <a:r>
              <a:rPr kumimoji="1" lang="en-US" altLang="zh-TW" sz="4800" dirty="0">
                <a:latin typeface="Times New Roman" panose="02020603050405020304" pitchFamily="18" charset="0"/>
                <a:cs typeface="Times New Roman" panose="02020603050405020304" pitchFamily="18" charset="0"/>
              </a:rPr>
              <a:t>Order-preserving pattern matching with scaling</a:t>
            </a:r>
            <a:endParaRPr kumimoji="1" lang="zh-TW" altLang="en-US" sz="4800" dirty="0">
              <a:latin typeface="Times" pitchFamily="2" charset="0"/>
            </a:endParaRPr>
          </a:p>
        </p:txBody>
      </p:sp>
      <p:sp>
        <p:nvSpPr>
          <p:cNvPr id="3" name="副標題 2">
            <a:extLst>
              <a:ext uri="{FF2B5EF4-FFF2-40B4-BE49-F238E27FC236}">
                <a16:creationId xmlns:a16="http://schemas.microsoft.com/office/drawing/2014/main" id="{AA9CE59C-0A7C-3340-9871-01BB9F00CC93}"/>
              </a:ext>
            </a:extLst>
          </p:cNvPr>
          <p:cNvSpPr>
            <a:spLocks noGrp="1"/>
          </p:cNvSpPr>
          <p:nvPr>
            <p:ph type="subTitle" idx="1"/>
          </p:nvPr>
        </p:nvSpPr>
        <p:spPr/>
        <p:txBody>
          <a:bodyPr>
            <a:noAutofit/>
          </a:bodyPr>
          <a:lstStyle/>
          <a:p>
            <a:pPr>
              <a:lnSpc>
                <a:spcPct val="100000"/>
              </a:lnSpc>
            </a:pPr>
            <a:r>
              <a:rPr lang="en-US" altLang="zh-TW" dirty="0" err="1">
                <a:latin typeface="Times New Roman" panose="02020603050405020304" pitchFamily="18" charset="0"/>
                <a:cs typeface="Times New Roman" panose="02020603050405020304" pitchFamily="18" charset="0"/>
              </a:rPr>
              <a:t>Youngho</a:t>
            </a:r>
            <a:r>
              <a:rPr lang="en-US" altLang="zh-TW" dirty="0">
                <a:latin typeface="Times New Roman" panose="02020603050405020304" pitchFamily="18" charset="0"/>
                <a:cs typeface="Times New Roman" panose="02020603050405020304" pitchFamily="18" charset="0"/>
              </a:rPr>
              <a:t> Kim, </a:t>
            </a:r>
            <a:r>
              <a:rPr lang="en-US" altLang="zh-TW" dirty="0" err="1">
                <a:latin typeface="Times New Roman" panose="02020603050405020304" pitchFamily="18" charset="0"/>
                <a:cs typeface="Times New Roman" panose="02020603050405020304" pitchFamily="18" charset="0"/>
              </a:rPr>
              <a:t>Munseong</a:t>
            </a:r>
            <a:r>
              <a:rPr lang="en-US" altLang="zh-TW" dirty="0">
                <a:latin typeface="Times New Roman" panose="02020603050405020304" pitchFamily="18" charset="0"/>
                <a:cs typeface="Times New Roman" panose="02020603050405020304" pitchFamily="18" charset="0"/>
              </a:rPr>
              <a:t> Kang, </a:t>
            </a:r>
            <a:r>
              <a:rPr lang="en-US" altLang="zh-TW" dirty="0" err="1">
                <a:latin typeface="Times New Roman" panose="02020603050405020304" pitchFamily="18" charset="0"/>
                <a:cs typeface="Times New Roman" panose="02020603050405020304" pitchFamily="18" charset="0"/>
              </a:rPr>
              <a:t>Joong</a:t>
            </a:r>
            <a:r>
              <a:rPr lang="en-US" altLang="zh-TW" dirty="0">
                <a:latin typeface="Times New Roman" panose="02020603050405020304" pitchFamily="18" charset="0"/>
                <a:cs typeface="Times New Roman" panose="02020603050405020304" pitchFamily="18" charset="0"/>
              </a:rPr>
              <a:t> Chae Na, Jeong </a:t>
            </a:r>
            <a:r>
              <a:rPr lang="en-US" altLang="zh-TW" dirty="0" err="1">
                <a:latin typeface="Times New Roman" panose="02020603050405020304" pitchFamily="18" charset="0"/>
                <a:cs typeface="Times New Roman" panose="02020603050405020304" pitchFamily="18" charset="0"/>
              </a:rPr>
              <a:t>Seop</a:t>
            </a:r>
            <a:r>
              <a:rPr lang="en-US" altLang="zh-TW" dirty="0">
                <a:latin typeface="Times New Roman" panose="02020603050405020304" pitchFamily="18" charset="0"/>
                <a:cs typeface="Times New Roman" panose="02020603050405020304" pitchFamily="18" charset="0"/>
              </a:rPr>
              <a:t> Sim</a:t>
            </a:r>
            <a:endParaRPr lang="en" altLang="zh-TW" dirty="0">
              <a:latin typeface="Times New Roman" panose="02020603050405020304" pitchFamily="18" charset="0"/>
              <a:cs typeface="Times New Roman" panose="02020603050405020304" pitchFamily="18" charset="0"/>
            </a:endParaRPr>
          </a:p>
          <a:p>
            <a:pPr>
              <a:lnSpc>
                <a:spcPct val="100000"/>
              </a:lnSpc>
            </a:pPr>
            <a:r>
              <a:rPr lang="en-US" altLang="zh-TW" dirty="0">
                <a:latin typeface="Times New Roman" panose="02020603050405020304" pitchFamily="18" charset="0"/>
                <a:cs typeface="Times New Roman" panose="02020603050405020304" pitchFamily="18" charset="0"/>
              </a:rPr>
              <a:t>Information Processing Letters 180 (2023) 106333</a:t>
            </a:r>
          </a:p>
        </p:txBody>
      </p:sp>
      <p:sp>
        <p:nvSpPr>
          <p:cNvPr id="4" name="文字方塊 3">
            <a:extLst>
              <a:ext uri="{FF2B5EF4-FFF2-40B4-BE49-F238E27FC236}">
                <a16:creationId xmlns:a16="http://schemas.microsoft.com/office/drawing/2014/main" id="{66ED1160-6DCB-BA45-A8E3-C0A533D93526}"/>
              </a:ext>
            </a:extLst>
          </p:cNvPr>
          <p:cNvSpPr txBox="1"/>
          <p:nvPr/>
        </p:nvSpPr>
        <p:spPr>
          <a:xfrm>
            <a:off x="9461868" y="5993027"/>
            <a:ext cx="2573012" cy="646331"/>
          </a:xfrm>
          <a:prstGeom prst="rect">
            <a:avLst/>
          </a:prstGeom>
          <a:noFill/>
        </p:spPr>
        <p:txBody>
          <a:bodyPr wrap="none" rtlCol="0">
            <a:spAutoFit/>
          </a:bodyPr>
          <a:lstStyle/>
          <a:p>
            <a:r>
              <a:rPr kumimoji="1" lang="en-US" altLang="zh-TW" dirty="0">
                <a:latin typeface="Times" pitchFamily="2" charset="0"/>
              </a:rPr>
              <a:t>Presenter: Wen-Yu Chang</a:t>
            </a:r>
          </a:p>
          <a:p>
            <a:r>
              <a:rPr kumimoji="1" lang="en-US" altLang="zh-TW" dirty="0">
                <a:latin typeface="Times" pitchFamily="2" charset="0"/>
              </a:rPr>
              <a:t>Date:</a:t>
            </a:r>
            <a:r>
              <a:rPr kumimoji="1" lang="zh-TW" altLang="en-US" dirty="0">
                <a:latin typeface="Times" pitchFamily="2" charset="0"/>
              </a:rPr>
              <a:t> </a:t>
            </a:r>
            <a:r>
              <a:rPr kumimoji="1" lang="en-US" altLang="zh-TW" dirty="0">
                <a:latin typeface="Times" pitchFamily="2" charset="0"/>
              </a:rPr>
              <a:t>Aug.</a:t>
            </a:r>
            <a:r>
              <a:rPr kumimoji="1" lang="zh-TW" altLang="en-US" dirty="0">
                <a:latin typeface="Times" pitchFamily="2" charset="0"/>
              </a:rPr>
              <a:t> </a:t>
            </a:r>
            <a:r>
              <a:rPr kumimoji="1" lang="en-US" altLang="zh-TW" dirty="0">
                <a:latin typeface="Times" pitchFamily="2" charset="0"/>
              </a:rPr>
              <a:t>21,</a:t>
            </a:r>
            <a:r>
              <a:rPr kumimoji="1" lang="zh-TW" altLang="en-US" dirty="0">
                <a:latin typeface="Times" pitchFamily="2" charset="0"/>
              </a:rPr>
              <a:t> </a:t>
            </a:r>
            <a:r>
              <a:rPr kumimoji="1" lang="en-US" altLang="zh-TW" dirty="0">
                <a:latin typeface="Times" pitchFamily="2" charset="0"/>
              </a:rPr>
              <a:t>2024</a:t>
            </a:r>
            <a:endParaRPr kumimoji="1" lang="zh-TW" altLang="en-US" dirty="0">
              <a:latin typeface="Times" pitchFamily="2" charset="0"/>
            </a:endParaRPr>
          </a:p>
        </p:txBody>
      </p:sp>
    </p:spTree>
    <p:extLst>
      <p:ext uri="{BB962C8B-B14F-4D97-AF65-F5344CB8AC3E}">
        <p14:creationId xmlns:p14="http://schemas.microsoft.com/office/powerpoint/2010/main" val="3994279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05438D-F4BF-BC45-90BC-8CDF5398A9FA}"/>
              </a:ext>
            </a:extLst>
          </p:cNvPr>
          <p:cNvSpPr>
            <a:spLocks noGrp="1"/>
          </p:cNvSpPr>
          <p:nvPr>
            <p:ph type="title"/>
          </p:nvPr>
        </p:nvSpPr>
        <p:spPr/>
        <p:txBody>
          <a:bodyPr/>
          <a:lstStyle/>
          <a:p>
            <a:r>
              <a:rPr kumimoji="1" lang="en-US" altLang="zh-TW" dirty="0">
                <a:latin typeface="Times" pitchFamily="2" charset="0"/>
              </a:rPr>
              <a:t>OPPM with scaling (4/4)</a:t>
            </a:r>
            <a:endParaRPr kumimoji="1" lang="zh-TW" altLang="en-US" dirty="0">
              <a:latin typeface="Times" pitchFamily="2" charset="0"/>
            </a:endParaRPr>
          </a:p>
        </p:txBody>
      </p:sp>
      <p:sp>
        <p:nvSpPr>
          <p:cNvPr id="4" name="投影片編號版面配置區 3">
            <a:extLst>
              <a:ext uri="{FF2B5EF4-FFF2-40B4-BE49-F238E27FC236}">
                <a16:creationId xmlns:a16="http://schemas.microsoft.com/office/drawing/2014/main" id="{5E299CBE-E30D-E949-B1C5-1571BD060E01}"/>
              </a:ext>
            </a:extLst>
          </p:cNvPr>
          <p:cNvSpPr>
            <a:spLocks noGrp="1"/>
          </p:cNvSpPr>
          <p:nvPr>
            <p:ph type="sldNum" sz="quarter" idx="12"/>
          </p:nvPr>
        </p:nvSpPr>
        <p:spPr/>
        <p:txBody>
          <a:bodyPr/>
          <a:lstStyle/>
          <a:p>
            <a:fld id="{D1303F21-0339-114F-A835-EDFAC68AEBBB}" type="slidenum">
              <a:rPr kumimoji="1" lang="zh-TW" altLang="en-US" smtClean="0"/>
              <a:t>10</a:t>
            </a:fld>
            <a:endParaRPr kumimoji="1" lang="zh-TW" altLang="en-US" dirty="0"/>
          </a:p>
        </p:txBody>
      </p:sp>
      <p:pic>
        <p:nvPicPr>
          <p:cNvPr id="5" name="圖片 4">
            <a:extLst>
              <a:ext uri="{FF2B5EF4-FFF2-40B4-BE49-F238E27FC236}">
                <a16:creationId xmlns:a16="http://schemas.microsoft.com/office/drawing/2014/main" id="{EDC2BA8A-3FE8-CA49-3F78-F8919D3859C1}"/>
              </a:ext>
            </a:extLst>
          </p:cNvPr>
          <p:cNvPicPr>
            <a:picLocks noChangeAspect="1"/>
          </p:cNvPicPr>
          <p:nvPr/>
        </p:nvPicPr>
        <p:blipFill rotWithShape="1">
          <a:blip r:embed="rId3"/>
          <a:srcRect b="37791"/>
          <a:stretch/>
        </p:blipFill>
        <p:spPr>
          <a:xfrm>
            <a:off x="1712311" y="4021720"/>
            <a:ext cx="8130363" cy="2517192"/>
          </a:xfrm>
          <a:prstGeom prst="rect">
            <a:avLst/>
          </a:prstGeom>
        </p:spPr>
      </p:pic>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CE6678FB-ED2E-09C8-4E7A-5F82A72EA743}"/>
                  </a:ext>
                </a:extLst>
              </p:cNvPr>
              <p:cNvSpPr txBox="1"/>
              <p:nvPr/>
            </p:nvSpPr>
            <p:spPr>
              <a:xfrm>
                <a:off x="955233" y="1691600"/>
                <a:ext cx="7376315" cy="2889830"/>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zh-TW" sz="2800" dirty="0">
                    <a:latin typeface="Times" panose="02020603050405020304" pitchFamily="18" charset="0"/>
                    <a:cs typeface="Times" panose="02020603050405020304" pitchFamily="18" charset="0"/>
                  </a:rPr>
                  <a:t>Step 2: Verifying</a:t>
                </a:r>
              </a:p>
              <a:p>
                <a:pPr marL="742950" lvl="1" indent="-285750">
                  <a:lnSpc>
                    <a:spcPct val="150000"/>
                  </a:lnSpc>
                  <a:buFont typeface="Arial" panose="020B0604020202020204" pitchFamily="34" charset="0"/>
                  <a:buChar char="•"/>
                </a:pPr>
                <a14:m>
                  <m:oMath xmlns:m="http://schemas.openxmlformats.org/officeDocument/2006/math">
                    <m:sSup>
                      <m:sSupPr>
                        <m:ctrlPr>
                          <a:rPr lang="en-US" altLang="zh-TW" sz="2400" i="1" smtClean="0">
                            <a:latin typeface="Cambria Math" panose="02040503050406030204" pitchFamily="18" charset="0"/>
                            <a:cs typeface="Times" panose="02020603050405020304" pitchFamily="18" charset="0"/>
                          </a:rPr>
                        </m:ctrlPr>
                      </m:sSupPr>
                      <m:e>
                        <m:r>
                          <a:rPr lang="en-US" altLang="zh-TW" sz="2400" b="0" i="1" smtClean="0">
                            <a:latin typeface="Cambria Math" panose="02040503050406030204" pitchFamily="18" charset="0"/>
                            <a:cs typeface="Times" panose="02020603050405020304" pitchFamily="18" charset="0"/>
                          </a:rPr>
                          <m:t>𝑇</m:t>
                        </m:r>
                      </m:e>
                      <m:sup>
                        <m:r>
                          <a:rPr lang="en-US" altLang="zh-TW" sz="2400" b="0" i="1" smtClean="0">
                            <a:latin typeface="Cambria Math" panose="02040503050406030204" pitchFamily="18" charset="0"/>
                            <a:cs typeface="Times" panose="02020603050405020304" pitchFamily="18" charset="0"/>
                          </a:rPr>
                          <m:t>𝐶</m:t>
                        </m:r>
                      </m:sup>
                    </m:sSup>
                    <m:d>
                      <m:dPr>
                        <m:begChr m:val="["/>
                        <m:endChr m:val="]"/>
                        <m:ctrlPr>
                          <a:rPr lang="en-US" altLang="zh-TW" sz="2400" b="0" i="1" smtClean="0">
                            <a:latin typeface="Cambria Math" panose="02040503050406030204" pitchFamily="18" charset="0"/>
                            <a:cs typeface="Times" panose="02020603050405020304" pitchFamily="18" charset="0"/>
                          </a:rPr>
                        </m:ctrlPr>
                      </m:dPr>
                      <m:e>
                        <m:r>
                          <a:rPr lang="en-US" altLang="zh-TW" sz="2400" b="0" i="1" smtClean="0">
                            <a:latin typeface="Cambria Math" panose="02040503050406030204" pitchFamily="18" charset="0"/>
                            <a:cs typeface="Times" panose="02020603050405020304" pitchFamily="18" charset="0"/>
                          </a:rPr>
                          <m:t>7..10</m:t>
                        </m:r>
                      </m:e>
                    </m:d>
                    <m:r>
                      <a:rPr lang="en-US" altLang="zh-TW" sz="2400" i="1">
                        <a:latin typeface="Cambria Math" panose="02040503050406030204" pitchFamily="18" charset="0"/>
                        <a:ea typeface="Cambria Math" panose="02040503050406030204" pitchFamily="18" charset="0"/>
                        <a:cs typeface="Times" panose="02020603050405020304" pitchFamily="18" charset="0"/>
                      </a:rPr>
                      <m:t>∘</m:t>
                    </m:r>
                    <m:r>
                      <a:rPr lang="en-US" altLang="zh-TW" sz="2400" b="0" i="1" smtClean="0">
                        <a:latin typeface="Cambria Math" panose="02040503050406030204" pitchFamily="18" charset="0"/>
                        <a:ea typeface="Cambria Math" panose="02040503050406030204" pitchFamily="18" charset="0"/>
                        <a:cs typeface="Times" panose="02020603050405020304" pitchFamily="18" charset="0"/>
                      </a:rPr>
                      <m:t>𝑇</m:t>
                    </m:r>
                    <m:d>
                      <m:dPr>
                        <m:begChr m:val="["/>
                        <m:endChr m:val="]"/>
                        <m:ctrlPr>
                          <a:rPr lang="en-US" altLang="zh-TW" sz="2400" i="1">
                            <a:latin typeface="Cambria Math" panose="02040503050406030204" pitchFamily="18" charset="0"/>
                            <a:cs typeface="Times" panose="02020603050405020304" pitchFamily="18" charset="0"/>
                          </a:rPr>
                        </m:ctrlPr>
                      </m:dPr>
                      <m:e>
                        <m:r>
                          <a:rPr lang="en-US" altLang="zh-TW" sz="2400" b="0" i="1" smtClean="0">
                            <a:latin typeface="Cambria Math" panose="02040503050406030204" pitchFamily="18" charset="0"/>
                            <a:cs typeface="Times" panose="02020603050405020304" pitchFamily="18" charset="0"/>
                          </a:rPr>
                          <m:t>20</m:t>
                        </m:r>
                      </m:e>
                    </m:d>
                    <m:r>
                      <a:rPr lang="en-US" altLang="zh-TW" sz="2400" i="1">
                        <a:latin typeface="Cambria Math" panose="02040503050406030204" pitchFamily="18" charset="0"/>
                        <a:ea typeface="Cambria Math" panose="02040503050406030204" pitchFamily="18" charset="0"/>
                        <a:cs typeface="Times" panose="02020603050405020304" pitchFamily="18" charset="0"/>
                      </a:rPr>
                      <m:t>∘</m:t>
                    </m:r>
                    <m:r>
                      <a:rPr lang="en-US" altLang="zh-TW" sz="2400" i="1">
                        <a:latin typeface="Cambria Math" panose="02040503050406030204" pitchFamily="18" charset="0"/>
                        <a:ea typeface="Cambria Math" panose="02040503050406030204" pitchFamily="18" charset="0"/>
                        <a:cs typeface="Times" panose="02020603050405020304" pitchFamily="18" charset="0"/>
                      </a:rPr>
                      <m:t>𝑇</m:t>
                    </m:r>
                    <m:d>
                      <m:dPr>
                        <m:begChr m:val="["/>
                        <m:endChr m:val="]"/>
                        <m:ctrlPr>
                          <a:rPr lang="en-US" altLang="zh-TW" sz="2400" i="1">
                            <a:latin typeface="Cambria Math" panose="02040503050406030204" pitchFamily="18" charset="0"/>
                            <a:cs typeface="Times" panose="02020603050405020304" pitchFamily="18" charset="0"/>
                          </a:rPr>
                        </m:ctrlPr>
                      </m:dPr>
                      <m:e>
                        <m:r>
                          <a:rPr lang="en-US" altLang="zh-TW" sz="2400" b="0" i="1" smtClean="0">
                            <a:latin typeface="Cambria Math" panose="02040503050406030204" pitchFamily="18" charset="0"/>
                            <a:cs typeface="Times" panose="02020603050405020304" pitchFamily="18" charset="0"/>
                          </a:rPr>
                          <m:t>8</m:t>
                        </m:r>
                      </m:e>
                    </m:d>
                    <m:r>
                      <a:rPr lang="en-US" altLang="zh-TW" sz="2400" b="0" i="1" smtClean="0">
                        <a:latin typeface="Cambria Math" panose="02040503050406030204" pitchFamily="18" charset="0"/>
                        <a:cs typeface="Times" panose="02020603050405020304" pitchFamily="18" charset="0"/>
                      </a:rPr>
                      <m:t>=(41, 17, 35, 24, 29, 34)</m:t>
                    </m:r>
                  </m:oMath>
                </a14:m>
                <a:endParaRPr lang="en-US" altLang="zh-TW" sz="2400" i="1" dirty="0">
                  <a:latin typeface="Cambria Math" panose="02040503050406030204" pitchFamily="18" charset="0"/>
                  <a:cs typeface="Times" panose="02020603050405020304" pitchFamily="18" charset="0"/>
                </a:endParaRPr>
              </a:p>
              <a:p>
                <a:pPr marL="742950" lvl="1" indent="-285750">
                  <a:lnSpc>
                    <a:spcPct val="150000"/>
                  </a:lnSpc>
                  <a:buFont typeface="Arial" panose="020B0604020202020204" pitchFamily="34" charset="0"/>
                  <a:buChar char="•"/>
                </a:pPr>
                <a14:m>
                  <m:oMath xmlns:m="http://schemas.openxmlformats.org/officeDocument/2006/math">
                    <m:sSup>
                      <m:sSupPr>
                        <m:ctrlPr>
                          <a:rPr lang="en-US" altLang="zh-TW" sz="2400" i="1">
                            <a:latin typeface="Cambria Math" panose="02040503050406030204" pitchFamily="18" charset="0"/>
                            <a:cs typeface="Times" panose="02020603050405020304" pitchFamily="18" charset="0"/>
                          </a:rPr>
                        </m:ctrlPr>
                      </m:sSupPr>
                      <m:e>
                        <m:r>
                          <a:rPr lang="en-US" altLang="zh-TW" sz="2400" b="0" i="1" smtClean="0">
                            <a:latin typeface="Cambria Math" panose="02040503050406030204" pitchFamily="18" charset="0"/>
                            <a:cs typeface="Times" panose="02020603050405020304" pitchFamily="18" charset="0"/>
                          </a:rPr>
                          <m:t>𝑃</m:t>
                        </m:r>
                      </m:e>
                      <m:sup>
                        <m:r>
                          <a:rPr lang="en-US" altLang="zh-TW" sz="2400" i="1">
                            <a:latin typeface="Cambria Math" panose="02040503050406030204" pitchFamily="18" charset="0"/>
                            <a:cs typeface="Times" panose="02020603050405020304" pitchFamily="18" charset="0"/>
                          </a:rPr>
                          <m:t>𝐶</m:t>
                        </m:r>
                      </m:sup>
                    </m:sSup>
                    <m:d>
                      <m:dPr>
                        <m:begChr m:val="["/>
                        <m:endChr m:val="]"/>
                        <m:ctrlPr>
                          <a:rPr lang="en-US" altLang="zh-TW" sz="2400" i="1">
                            <a:latin typeface="Cambria Math" panose="02040503050406030204" pitchFamily="18" charset="0"/>
                            <a:cs typeface="Times" panose="02020603050405020304" pitchFamily="18" charset="0"/>
                          </a:rPr>
                        </m:ctrlPr>
                      </m:dPr>
                      <m:e>
                        <m:r>
                          <a:rPr lang="en-US" altLang="zh-TW" sz="2400" b="0" i="1" smtClean="0">
                            <a:latin typeface="Cambria Math" panose="02040503050406030204" pitchFamily="18" charset="0"/>
                            <a:cs typeface="Times" panose="02020603050405020304" pitchFamily="18" charset="0"/>
                          </a:rPr>
                          <m:t>1</m:t>
                        </m:r>
                        <m:r>
                          <a:rPr lang="en-US" altLang="zh-TW" sz="2400" i="1">
                            <a:latin typeface="Cambria Math" panose="02040503050406030204" pitchFamily="18" charset="0"/>
                            <a:cs typeface="Times" panose="02020603050405020304" pitchFamily="18" charset="0"/>
                          </a:rPr>
                          <m:t>..</m:t>
                        </m:r>
                        <m:r>
                          <a:rPr lang="en-US" altLang="zh-TW" sz="2400" b="0" i="1" smtClean="0">
                            <a:latin typeface="Cambria Math" panose="02040503050406030204" pitchFamily="18" charset="0"/>
                            <a:cs typeface="Times" panose="02020603050405020304" pitchFamily="18" charset="0"/>
                          </a:rPr>
                          <m:t>4</m:t>
                        </m:r>
                      </m:e>
                    </m:d>
                    <m:r>
                      <a:rPr lang="en-US" altLang="zh-TW" sz="2400" i="1">
                        <a:latin typeface="Cambria Math" panose="02040503050406030204" pitchFamily="18" charset="0"/>
                        <a:ea typeface="Cambria Math" panose="02040503050406030204" pitchFamily="18" charset="0"/>
                        <a:cs typeface="Times" panose="02020603050405020304" pitchFamily="18" charset="0"/>
                      </a:rPr>
                      <m:t>∘</m:t>
                    </m:r>
                    <m:sSup>
                      <m:sSupPr>
                        <m:ctrlPr>
                          <a:rPr lang="en-US" altLang="zh-TW" sz="2400" i="1">
                            <a:latin typeface="Cambria Math" panose="02040503050406030204" pitchFamily="18" charset="0"/>
                            <a:cs typeface="Times" panose="02020603050405020304" pitchFamily="18" charset="0"/>
                          </a:rPr>
                        </m:ctrlPr>
                      </m:sSupPr>
                      <m:e>
                        <m:r>
                          <a:rPr lang="en-US" altLang="zh-TW" sz="2400" i="1">
                            <a:latin typeface="Cambria Math" panose="02040503050406030204" pitchFamily="18" charset="0"/>
                            <a:cs typeface="Times" panose="02020603050405020304" pitchFamily="18" charset="0"/>
                          </a:rPr>
                          <m:t>𝑃</m:t>
                        </m:r>
                      </m:e>
                      <m:sup>
                        <m:r>
                          <a:rPr lang="en-US" altLang="zh-TW" sz="2400" i="1">
                            <a:latin typeface="Cambria Math" panose="02040503050406030204" pitchFamily="18" charset="0"/>
                            <a:cs typeface="Times" panose="02020603050405020304" pitchFamily="18" charset="0"/>
                          </a:rPr>
                          <m:t>𝐶</m:t>
                        </m:r>
                      </m:sup>
                    </m:sSup>
                    <m:d>
                      <m:dPr>
                        <m:begChr m:val="["/>
                        <m:endChr m:val="]"/>
                        <m:ctrlPr>
                          <a:rPr lang="en-US" altLang="zh-TW" sz="2400" i="1">
                            <a:latin typeface="Cambria Math" panose="02040503050406030204" pitchFamily="18" charset="0"/>
                            <a:cs typeface="Times" panose="02020603050405020304" pitchFamily="18" charset="0"/>
                          </a:rPr>
                        </m:ctrlPr>
                      </m:dPr>
                      <m:e>
                        <m:r>
                          <a:rPr lang="en-US" altLang="zh-TW" sz="2400" b="0" i="1" smtClean="0">
                            <a:latin typeface="Cambria Math" panose="02040503050406030204" pitchFamily="18" charset="0"/>
                            <a:cs typeface="Times" panose="02020603050405020304" pitchFamily="18" charset="0"/>
                          </a:rPr>
                          <m:t>5</m:t>
                        </m:r>
                      </m:e>
                    </m:d>
                    <m:r>
                      <a:rPr lang="en-US" altLang="zh-TW" sz="2400" i="1">
                        <a:latin typeface="Cambria Math" panose="02040503050406030204" pitchFamily="18" charset="0"/>
                        <a:ea typeface="Cambria Math" panose="02040503050406030204" pitchFamily="18" charset="0"/>
                        <a:cs typeface="Times" panose="02020603050405020304" pitchFamily="18" charset="0"/>
                      </a:rPr>
                      <m:t>∘</m:t>
                    </m:r>
                    <m:sSup>
                      <m:sSupPr>
                        <m:ctrlPr>
                          <a:rPr lang="en-US" altLang="zh-TW" sz="2400" i="1">
                            <a:latin typeface="Cambria Math" panose="02040503050406030204" pitchFamily="18" charset="0"/>
                            <a:cs typeface="Times" panose="02020603050405020304" pitchFamily="18" charset="0"/>
                          </a:rPr>
                        </m:ctrlPr>
                      </m:sSupPr>
                      <m:e>
                        <m:r>
                          <a:rPr lang="en-US" altLang="zh-TW" sz="2400" i="1">
                            <a:latin typeface="Cambria Math" panose="02040503050406030204" pitchFamily="18" charset="0"/>
                            <a:cs typeface="Times" panose="02020603050405020304" pitchFamily="18" charset="0"/>
                          </a:rPr>
                          <m:t>𝑃</m:t>
                        </m:r>
                      </m:e>
                      <m:sup>
                        <m:r>
                          <a:rPr lang="en-US" altLang="zh-TW" sz="2400" i="1">
                            <a:latin typeface="Cambria Math" panose="02040503050406030204" pitchFamily="18" charset="0"/>
                            <a:cs typeface="Times" panose="02020603050405020304" pitchFamily="18" charset="0"/>
                          </a:rPr>
                          <m:t>𝐶</m:t>
                        </m:r>
                      </m:sup>
                    </m:sSup>
                    <m:d>
                      <m:dPr>
                        <m:begChr m:val="["/>
                        <m:endChr m:val="]"/>
                        <m:ctrlPr>
                          <a:rPr lang="en-US" altLang="zh-TW" sz="2400" i="1">
                            <a:latin typeface="Cambria Math" panose="02040503050406030204" pitchFamily="18" charset="0"/>
                            <a:cs typeface="Times" panose="02020603050405020304" pitchFamily="18" charset="0"/>
                          </a:rPr>
                        </m:ctrlPr>
                      </m:dPr>
                      <m:e>
                        <m:r>
                          <a:rPr lang="en-US" altLang="zh-TW" sz="2400" b="0" i="1" smtClean="0">
                            <a:latin typeface="Cambria Math" panose="02040503050406030204" pitchFamily="18" charset="0"/>
                            <a:cs typeface="Times" panose="02020603050405020304" pitchFamily="18" charset="0"/>
                          </a:rPr>
                          <m:t>0</m:t>
                        </m:r>
                      </m:e>
                    </m:d>
                    <m:r>
                      <a:rPr lang="en-US" altLang="zh-TW" sz="2400" i="1">
                        <a:latin typeface="Cambria Math" panose="02040503050406030204" pitchFamily="18" charset="0"/>
                        <a:cs typeface="Times" panose="02020603050405020304" pitchFamily="18" charset="0"/>
                      </a:rPr>
                      <m:t>=(</m:t>
                    </m:r>
                    <m:r>
                      <a:rPr lang="en-US" altLang="zh-TW" sz="2400" b="0" i="1" smtClean="0">
                        <a:latin typeface="Cambria Math" panose="02040503050406030204" pitchFamily="18" charset="0"/>
                        <a:cs typeface="Times" panose="02020603050405020304" pitchFamily="18" charset="0"/>
                      </a:rPr>
                      <m:t>40</m:t>
                    </m:r>
                    <m:r>
                      <a:rPr lang="en-US" altLang="zh-TW" sz="2400" i="1">
                        <a:latin typeface="Cambria Math" panose="02040503050406030204" pitchFamily="18" charset="0"/>
                        <a:cs typeface="Times" panose="02020603050405020304" pitchFamily="18" charset="0"/>
                      </a:rPr>
                      <m:t>, </m:t>
                    </m:r>
                    <m:r>
                      <a:rPr lang="en-US" altLang="zh-TW" sz="2400" b="0" i="1" smtClean="0">
                        <a:latin typeface="Cambria Math" panose="02040503050406030204" pitchFamily="18" charset="0"/>
                        <a:cs typeface="Times" panose="02020603050405020304" pitchFamily="18" charset="0"/>
                      </a:rPr>
                      <m:t>23</m:t>
                    </m:r>
                    <m:r>
                      <a:rPr lang="en-US" altLang="zh-TW" sz="2400" i="1">
                        <a:latin typeface="Cambria Math" panose="02040503050406030204" pitchFamily="18" charset="0"/>
                        <a:cs typeface="Times" panose="02020603050405020304" pitchFamily="18" charset="0"/>
                      </a:rPr>
                      <m:t>, </m:t>
                    </m:r>
                    <m:r>
                      <a:rPr lang="en-US" altLang="zh-TW" sz="2400" b="0" i="1" smtClean="0">
                        <a:latin typeface="Cambria Math" panose="02040503050406030204" pitchFamily="18" charset="0"/>
                        <a:cs typeface="Times" panose="02020603050405020304" pitchFamily="18" charset="0"/>
                      </a:rPr>
                      <m:t>37</m:t>
                    </m:r>
                    <m:r>
                      <a:rPr lang="en-US" altLang="zh-TW" sz="2400" i="1">
                        <a:latin typeface="Cambria Math" panose="02040503050406030204" pitchFamily="18" charset="0"/>
                        <a:cs typeface="Times" panose="02020603050405020304" pitchFamily="18" charset="0"/>
                      </a:rPr>
                      <m:t>, </m:t>
                    </m:r>
                    <m:r>
                      <a:rPr lang="en-US" altLang="zh-TW" sz="2400" b="0" i="1" smtClean="0">
                        <a:latin typeface="Cambria Math" panose="02040503050406030204" pitchFamily="18" charset="0"/>
                        <a:cs typeface="Times" panose="02020603050405020304" pitchFamily="18" charset="0"/>
                      </a:rPr>
                      <m:t>28, 30, 35</m:t>
                    </m:r>
                    <m:r>
                      <a:rPr lang="en-US" altLang="zh-TW" sz="2400" i="1">
                        <a:latin typeface="Cambria Math" panose="02040503050406030204" pitchFamily="18" charset="0"/>
                        <a:cs typeface="Times" panose="02020603050405020304" pitchFamily="18" charset="0"/>
                      </a:rPr>
                      <m:t>)</m:t>
                    </m:r>
                  </m:oMath>
                </a14:m>
                <a:endParaRPr lang="en-US" altLang="zh-TW" sz="2400" i="1" dirty="0">
                  <a:latin typeface="Cambria Math" panose="02040503050406030204" pitchFamily="18" charset="0"/>
                  <a:cs typeface="Times" panose="02020603050405020304" pitchFamily="18" charset="0"/>
                </a:endParaRPr>
              </a:p>
              <a:p>
                <a:pPr marL="742950" lvl="1" indent="-285750">
                  <a:lnSpc>
                    <a:spcPct val="150000"/>
                  </a:lnSpc>
                  <a:buFont typeface="Arial" panose="020B0604020202020204" pitchFamily="34" charset="0"/>
                  <a:buChar char="•"/>
                </a:pPr>
                <a:r>
                  <a:rPr lang="en-US" altLang="zh-TW" sz="2400" dirty="0">
                    <a:latin typeface="Cambria Math" panose="02040503050406030204" pitchFamily="18" charset="0"/>
                    <a:cs typeface="Times" panose="02020603050405020304" pitchFamily="18" charset="0"/>
                  </a:rPr>
                  <a:t>The order = (6, 1, 5, 2, 3, 4)</a:t>
                </a:r>
              </a:p>
              <a:p>
                <a:pPr marL="742950" lvl="1" indent="-285750">
                  <a:lnSpc>
                    <a:spcPct val="150000"/>
                  </a:lnSpc>
                  <a:buFont typeface="Arial" panose="020B0604020202020204" pitchFamily="34" charset="0"/>
                  <a:buChar char="•"/>
                </a:pPr>
                <a:endParaRPr lang="en-US" altLang="zh-TW" sz="2400" i="1" dirty="0">
                  <a:latin typeface="Cambria Math" panose="02040503050406030204" pitchFamily="18" charset="0"/>
                  <a:cs typeface="Times" panose="02020603050405020304" pitchFamily="18" charset="0"/>
                </a:endParaRPr>
              </a:p>
            </p:txBody>
          </p:sp>
        </mc:Choice>
        <mc:Fallback xmlns="">
          <p:sp>
            <p:nvSpPr>
              <p:cNvPr id="3" name="文字方塊 2">
                <a:extLst>
                  <a:ext uri="{FF2B5EF4-FFF2-40B4-BE49-F238E27FC236}">
                    <a16:creationId xmlns:a16="http://schemas.microsoft.com/office/drawing/2014/main" id="{CE6678FB-ED2E-09C8-4E7A-5F82A72EA743}"/>
                  </a:ext>
                </a:extLst>
              </p:cNvPr>
              <p:cNvSpPr txBox="1">
                <a:spLocks noRot="1" noChangeAspect="1" noMove="1" noResize="1" noEditPoints="1" noAdjustHandles="1" noChangeArrowheads="1" noChangeShapeType="1" noTextEdit="1"/>
              </p:cNvSpPr>
              <p:nvPr/>
            </p:nvSpPr>
            <p:spPr>
              <a:xfrm>
                <a:off x="955233" y="1691600"/>
                <a:ext cx="7376315" cy="2889830"/>
              </a:xfrm>
              <a:prstGeom prst="rect">
                <a:avLst/>
              </a:prstGeom>
              <a:blipFill>
                <a:blip r:embed="rId4"/>
                <a:stretch>
                  <a:fillRect l="-148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181FB9B9-E9C8-CB5A-C35A-F5D4B43D5317}"/>
                  </a:ext>
                </a:extLst>
              </p:cNvPr>
              <p:cNvSpPr txBox="1"/>
              <p:nvPr/>
            </p:nvSpPr>
            <p:spPr>
              <a:xfrm>
                <a:off x="6619240" y="365125"/>
                <a:ext cx="5568647" cy="101893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TW" sz="2000" dirty="0">
                    <a:latin typeface="Cambria Math" panose="02040503050406030204" pitchFamily="18" charset="0"/>
                    <a:cs typeface="Times" panose="02020603050405020304" pitchFamily="18" charset="0"/>
                  </a:rPr>
                  <a:t>Condition 1: </a:t>
                </a:r>
                <a14:m>
                  <m:oMath xmlns:m="http://schemas.openxmlformats.org/officeDocument/2006/math">
                    <m:d>
                      <m:dPr>
                        <m:begChr m:val="|"/>
                        <m:endChr m:val="|"/>
                        <m:ctrlPr>
                          <a:rPr lang="en-US" altLang="zh-TW" sz="2000" i="1" smtClean="0">
                            <a:latin typeface="Cambria Math" panose="02040503050406030204" pitchFamily="18" charset="0"/>
                            <a:cs typeface="Times" panose="02020603050405020304" pitchFamily="18" charset="0"/>
                          </a:rPr>
                        </m:ctrlPr>
                      </m:dPr>
                      <m:e>
                        <m:sSup>
                          <m:sSupPr>
                            <m:ctrlPr>
                              <a:rPr lang="en-US" altLang="zh-TW" sz="2000" i="1" smtClean="0">
                                <a:latin typeface="Cambria Math" panose="02040503050406030204" pitchFamily="18" charset="0"/>
                                <a:cs typeface="Times" panose="02020603050405020304" pitchFamily="18" charset="0"/>
                              </a:rPr>
                            </m:ctrlPr>
                          </m:sSupPr>
                          <m:e>
                            <m:r>
                              <a:rPr lang="en-US" altLang="zh-TW" sz="2000" b="0" i="1" smtClean="0">
                                <a:latin typeface="Cambria Math" panose="02040503050406030204" pitchFamily="18" charset="0"/>
                                <a:cs typeface="Times" panose="02020603050405020304" pitchFamily="18" charset="0"/>
                              </a:rPr>
                              <m:t>𝑋</m:t>
                            </m:r>
                          </m:e>
                          <m:sup>
                            <m:r>
                              <a:rPr lang="en-US" altLang="zh-TW" sz="2000" b="0" i="1" smtClean="0">
                                <a:latin typeface="Cambria Math" panose="02040503050406030204" pitchFamily="18" charset="0"/>
                                <a:cs typeface="Times" panose="02020603050405020304" pitchFamily="18" charset="0"/>
                              </a:rPr>
                              <m:t>𝑅</m:t>
                            </m:r>
                          </m:sup>
                        </m:sSup>
                      </m:e>
                    </m:d>
                    <m:r>
                      <a:rPr lang="en-US" altLang="zh-TW" sz="2000" b="0" i="1" smtClean="0">
                        <a:latin typeface="Cambria Math" panose="02040503050406030204" pitchFamily="18" charset="0"/>
                        <a:cs typeface="Times" panose="02020603050405020304" pitchFamily="18" charset="0"/>
                      </a:rPr>
                      <m:t>=</m:t>
                    </m:r>
                    <m:d>
                      <m:dPr>
                        <m:begChr m:val="|"/>
                        <m:endChr m:val="|"/>
                        <m:ctrlPr>
                          <a:rPr lang="en-US" altLang="zh-TW" sz="2000" i="1">
                            <a:latin typeface="Cambria Math" panose="02040503050406030204" pitchFamily="18" charset="0"/>
                            <a:cs typeface="Times" panose="02020603050405020304" pitchFamily="18" charset="0"/>
                          </a:rPr>
                        </m:ctrlPr>
                      </m:dPr>
                      <m:e>
                        <m:sSup>
                          <m:sSupPr>
                            <m:ctrlPr>
                              <a:rPr lang="en-US" altLang="zh-TW" sz="2000" i="1">
                                <a:latin typeface="Cambria Math" panose="02040503050406030204" pitchFamily="18" charset="0"/>
                                <a:cs typeface="Times" panose="02020603050405020304" pitchFamily="18" charset="0"/>
                              </a:rPr>
                            </m:ctrlPr>
                          </m:sSupPr>
                          <m:e>
                            <m:r>
                              <a:rPr lang="en-US" altLang="zh-TW" sz="2000" b="0" i="1" smtClean="0">
                                <a:latin typeface="Cambria Math" panose="02040503050406030204" pitchFamily="18" charset="0"/>
                                <a:cs typeface="Times" panose="02020603050405020304" pitchFamily="18" charset="0"/>
                              </a:rPr>
                              <m:t>𝑌</m:t>
                            </m:r>
                          </m:e>
                          <m:sup>
                            <m:r>
                              <a:rPr lang="en-US" altLang="zh-TW" sz="2000" i="1">
                                <a:latin typeface="Cambria Math" panose="02040503050406030204" pitchFamily="18" charset="0"/>
                                <a:cs typeface="Times" panose="02020603050405020304" pitchFamily="18" charset="0"/>
                              </a:rPr>
                              <m:t>𝑅</m:t>
                            </m:r>
                          </m:sup>
                        </m:sSup>
                      </m:e>
                    </m:d>
                  </m:oMath>
                </a14:m>
                <a:r>
                  <a:rPr lang="en-US" altLang="zh-TW" sz="2000" dirty="0">
                    <a:latin typeface="Cambria Math" panose="02040503050406030204" pitchFamily="18" charset="0"/>
                    <a:cs typeface="Times" panose="02020603050405020304" pitchFamily="18" charset="0"/>
                  </a:rPr>
                  <a:t> and </a:t>
                </a:r>
                <a14:m>
                  <m:oMath xmlns:m="http://schemas.openxmlformats.org/officeDocument/2006/math">
                    <m:r>
                      <a:rPr lang="en-US" altLang="zh-TW" sz="2000" b="0" i="1" smtClean="0">
                        <a:latin typeface="Cambria Math" panose="02040503050406030204" pitchFamily="18" charset="0"/>
                        <a:cs typeface="Times" panose="02020603050405020304" pitchFamily="18" charset="0"/>
                      </a:rPr>
                      <m:t>𝑘</m:t>
                    </m:r>
                    <m:r>
                      <a:rPr lang="en-US" altLang="zh-TW" sz="2000" b="0" i="1" smtClean="0">
                        <a:latin typeface="Cambria Math" panose="02040503050406030204" pitchFamily="18" charset="0"/>
                        <a:ea typeface="Cambria Math" panose="02040503050406030204" pitchFamily="18" charset="0"/>
                        <a:cs typeface="Times" panose="02020603050405020304" pitchFamily="18" charset="0"/>
                      </a:rPr>
                      <m:t>×</m:t>
                    </m:r>
                    <m:sSup>
                      <m:sSupPr>
                        <m:ctrlPr>
                          <a:rPr lang="en-US" altLang="zh-TW" sz="2000" i="1">
                            <a:latin typeface="Cambria Math" panose="02040503050406030204" pitchFamily="18" charset="0"/>
                            <a:cs typeface="Times" panose="02020603050405020304" pitchFamily="18" charset="0"/>
                          </a:rPr>
                        </m:ctrlPr>
                      </m:sSupPr>
                      <m:e>
                        <m:r>
                          <a:rPr lang="en-US" altLang="zh-TW" sz="2000" i="1">
                            <a:latin typeface="Cambria Math" panose="02040503050406030204" pitchFamily="18" charset="0"/>
                            <a:cs typeface="Times" panose="02020603050405020304" pitchFamily="18" charset="0"/>
                          </a:rPr>
                          <m:t>𝑋</m:t>
                        </m:r>
                      </m:e>
                      <m:sup>
                        <m:r>
                          <a:rPr lang="en-US" altLang="zh-TW" sz="2000" i="1">
                            <a:latin typeface="Cambria Math" panose="02040503050406030204" pitchFamily="18" charset="0"/>
                            <a:cs typeface="Times" panose="02020603050405020304" pitchFamily="18" charset="0"/>
                          </a:rPr>
                          <m:t>𝑅</m:t>
                        </m:r>
                      </m:sup>
                    </m:sSup>
                    <m:d>
                      <m:dPr>
                        <m:begChr m:val="["/>
                        <m:endChr m:val="]"/>
                        <m:ctrlPr>
                          <a:rPr lang="en-US" altLang="zh-TW" sz="2000" b="0" i="1" smtClean="0">
                            <a:latin typeface="Cambria Math" panose="02040503050406030204" pitchFamily="18" charset="0"/>
                            <a:cs typeface="Times" panose="02020603050405020304" pitchFamily="18" charset="0"/>
                          </a:rPr>
                        </m:ctrlPr>
                      </m:dPr>
                      <m:e>
                        <m:r>
                          <a:rPr lang="en-US" altLang="zh-TW" sz="2000" b="0" i="1" smtClean="0">
                            <a:latin typeface="Cambria Math" panose="02040503050406030204" pitchFamily="18" charset="0"/>
                            <a:cs typeface="Times" panose="02020603050405020304" pitchFamily="18" charset="0"/>
                          </a:rPr>
                          <m:t>𝑖</m:t>
                        </m:r>
                      </m:e>
                    </m:d>
                    <m:r>
                      <a:rPr lang="en-US" altLang="zh-TW" sz="2000" b="0" i="1" smtClean="0">
                        <a:latin typeface="Cambria Math" panose="02040503050406030204" pitchFamily="18" charset="0"/>
                        <a:cs typeface="Times" panose="02020603050405020304" pitchFamily="18" charset="0"/>
                      </a:rPr>
                      <m:t>=</m:t>
                    </m:r>
                    <m:sSup>
                      <m:sSupPr>
                        <m:ctrlPr>
                          <a:rPr lang="en-US" altLang="zh-TW" sz="2000" i="1">
                            <a:latin typeface="Cambria Math" panose="02040503050406030204" pitchFamily="18" charset="0"/>
                            <a:cs typeface="Times" panose="02020603050405020304" pitchFamily="18" charset="0"/>
                          </a:rPr>
                        </m:ctrlPr>
                      </m:sSupPr>
                      <m:e>
                        <m:r>
                          <a:rPr lang="en-US" altLang="zh-TW" sz="2000" b="0" i="1" smtClean="0">
                            <a:latin typeface="Cambria Math" panose="02040503050406030204" pitchFamily="18" charset="0"/>
                            <a:cs typeface="Times" panose="02020603050405020304" pitchFamily="18" charset="0"/>
                          </a:rPr>
                          <m:t>𝑌</m:t>
                        </m:r>
                      </m:e>
                      <m:sup>
                        <m:r>
                          <a:rPr lang="en-US" altLang="zh-TW" sz="2000" i="1">
                            <a:latin typeface="Cambria Math" panose="02040503050406030204" pitchFamily="18" charset="0"/>
                            <a:cs typeface="Times" panose="02020603050405020304" pitchFamily="18" charset="0"/>
                          </a:rPr>
                          <m:t>𝑅</m:t>
                        </m:r>
                      </m:sup>
                    </m:sSup>
                    <m:r>
                      <a:rPr lang="en-US" altLang="zh-TW" sz="2000" b="0" i="1" smtClean="0">
                        <a:latin typeface="Cambria Math" panose="02040503050406030204" pitchFamily="18" charset="0"/>
                        <a:cs typeface="Times" panose="02020603050405020304" pitchFamily="18" charset="0"/>
                      </a:rPr>
                      <m:t>[</m:t>
                    </m:r>
                    <m:r>
                      <a:rPr lang="en-US" altLang="zh-TW" sz="2000" b="0" i="1" smtClean="0">
                        <a:latin typeface="Cambria Math" panose="02040503050406030204" pitchFamily="18" charset="0"/>
                        <a:cs typeface="Times" panose="02020603050405020304" pitchFamily="18" charset="0"/>
                      </a:rPr>
                      <m:t>𝑖</m:t>
                    </m:r>
                    <m:r>
                      <a:rPr lang="en-US" altLang="zh-TW" sz="2000" b="0" i="1" smtClean="0">
                        <a:latin typeface="Cambria Math" panose="02040503050406030204" pitchFamily="18" charset="0"/>
                        <a:cs typeface="Times" panose="02020603050405020304" pitchFamily="18" charset="0"/>
                      </a:rPr>
                      <m:t>]</m:t>
                    </m:r>
                  </m:oMath>
                </a14:m>
                <a:endParaRPr lang="en-US" altLang="zh-TW" sz="2000" dirty="0">
                  <a:latin typeface="Cambria Math" panose="02040503050406030204" pitchFamily="18" charset="0"/>
                  <a:cs typeface="Times" panose="02020603050405020304" pitchFamily="18" charset="0"/>
                </a:endParaRPr>
              </a:p>
              <a:p>
                <a:pPr marL="285750" indent="-285750">
                  <a:lnSpc>
                    <a:spcPct val="150000"/>
                  </a:lnSpc>
                  <a:buFont typeface="Arial" panose="020B0604020202020204" pitchFamily="34" charset="0"/>
                  <a:buChar char="•"/>
                </a:pPr>
                <a:r>
                  <a:rPr lang="en-US" altLang="zh-TW" sz="2000" dirty="0">
                    <a:latin typeface="Cambria Math" panose="02040503050406030204" pitchFamily="18" charset="0"/>
                    <a:cs typeface="Times" panose="02020603050405020304" pitchFamily="18" charset="0"/>
                  </a:rPr>
                  <a:t>Condition 2: </a:t>
                </a:r>
                <a14:m>
                  <m:oMath xmlns:m="http://schemas.openxmlformats.org/officeDocument/2006/math">
                    <m:sSup>
                      <m:sSupPr>
                        <m:ctrlPr>
                          <a:rPr lang="en-US" altLang="zh-TW" sz="2000" i="1" smtClean="0">
                            <a:latin typeface="Cambria Math" panose="02040503050406030204" pitchFamily="18" charset="0"/>
                            <a:cs typeface="Times" panose="02020603050405020304" pitchFamily="18" charset="0"/>
                          </a:rPr>
                        </m:ctrlPr>
                      </m:sSupPr>
                      <m:e>
                        <m:r>
                          <a:rPr lang="en-US" altLang="zh-TW" sz="2000" b="0" i="1" smtClean="0">
                            <a:latin typeface="Cambria Math" panose="02040503050406030204" pitchFamily="18" charset="0"/>
                            <a:cs typeface="Times" panose="02020603050405020304" pitchFamily="18" charset="0"/>
                          </a:rPr>
                          <m:t>𝑋</m:t>
                        </m:r>
                      </m:e>
                      <m:sup>
                        <m:r>
                          <a:rPr lang="en-US" altLang="zh-TW" sz="2000" b="0" i="1" smtClean="0">
                            <a:latin typeface="Cambria Math" panose="02040503050406030204" pitchFamily="18" charset="0"/>
                            <a:cs typeface="Times" panose="02020603050405020304" pitchFamily="18" charset="0"/>
                          </a:rPr>
                          <m:t>𝐶</m:t>
                        </m:r>
                      </m:sup>
                    </m:sSup>
                    <m:r>
                      <a:rPr lang="en-US" altLang="zh-TW" sz="2000" i="1" smtClean="0">
                        <a:latin typeface="Cambria Math" panose="02040503050406030204" pitchFamily="18" charset="0"/>
                        <a:ea typeface="Cambria Math" panose="02040503050406030204" pitchFamily="18" charset="0"/>
                        <a:cs typeface="Times" panose="02020603050405020304" pitchFamily="18" charset="0"/>
                      </a:rPr>
                      <m:t>≈</m:t>
                    </m:r>
                    <m:sSup>
                      <m:sSupPr>
                        <m:ctrlPr>
                          <a:rPr lang="en-US" altLang="zh-TW" sz="2000" i="1" smtClean="0">
                            <a:latin typeface="Cambria Math" panose="02040503050406030204" pitchFamily="18" charset="0"/>
                            <a:ea typeface="Cambria Math" panose="02040503050406030204" pitchFamily="18" charset="0"/>
                            <a:cs typeface="Times" panose="02020603050405020304" pitchFamily="18" charset="0"/>
                          </a:rPr>
                        </m:ctrlPr>
                      </m:sSupPr>
                      <m:e>
                        <m:r>
                          <a:rPr lang="en-US" altLang="zh-TW" sz="2000" b="0" i="1" smtClean="0">
                            <a:latin typeface="Cambria Math" panose="02040503050406030204" pitchFamily="18" charset="0"/>
                            <a:ea typeface="Cambria Math" panose="02040503050406030204" pitchFamily="18" charset="0"/>
                            <a:cs typeface="Times" panose="02020603050405020304" pitchFamily="18" charset="0"/>
                          </a:rPr>
                          <m:t>𝑌</m:t>
                        </m:r>
                      </m:e>
                      <m:sup>
                        <m:r>
                          <a:rPr lang="en-US" altLang="zh-TW" sz="2000" b="0" i="1" smtClean="0">
                            <a:latin typeface="Cambria Math" panose="02040503050406030204" pitchFamily="18" charset="0"/>
                            <a:ea typeface="Cambria Math" panose="02040503050406030204" pitchFamily="18" charset="0"/>
                            <a:cs typeface="Times" panose="02020603050405020304" pitchFamily="18" charset="0"/>
                          </a:rPr>
                          <m:t>𝐶</m:t>
                        </m:r>
                      </m:sup>
                    </m:sSup>
                  </m:oMath>
                </a14:m>
                <a:endParaRPr lang="en-US" altLang="zh-TW" sz="2000" dirty="0">
                  <a:latin typeface="Cambria Math" panose="02040503050406030204" pitchFamily="18" charset="0"/>
                  <a:cs typeface="Times" panose="02020603050405020304" pitchFamily="18" charset="0"/>
                </a:endParaRPr>
              </a:p>
            </p:txBody>
          </p:sp>
        </mc:Choice>
        <mc:Fallback xmlns="">
          <p:sp>
            <p:nvSpPr>
              <p:cNvPr id="8" name="文字方塊 7">
                <a:extLst>
                  <a:ext uri="{FF2B5EF4-FFF2-40B4-BE49-F238E27FC236}">
                    <a16:creationId xmlns:a16="http://schemas.microsoft.com/office/drawing/2014/main" id="{181FB9B9-E9C8-CB5A-C35A-F5D4B43D5317}"/>
                  </a:ext>
                </a:extLst>
              </p:cNvPr>
              <p:cNvSpPr txBox="1">
                <a:spLocks noRot="1" noChangeAspect="1" noMove="1" noResize="1" noEditPoints="1" noAdjustHandles="1" noChangeArrowheads="1" noChangeShapeType="1" noTextEdit="1"/>
              </p:cNvSpPr>
              <p:nvPr/>
            </p:nvSpPr>
            <p:spPr>
              <a:xfrm>
                <a:off x="6619240" y="365125"/>
                <a:ext cx="5568647" cy="1018933"/>
              </a:xfrm>
              <a:prstGeom prst="rect">
                <a:avLst/>
              </a:prstGeom>
              <a:blipFill>
                <a:blip r:embed="rId5"/>
                <a:stretch>
                  <a:fillRect l="-986" r="-438" b="-958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966616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05438D-F4BF-BC45-90BC-8CDF5398A9FA}"/>
              </a:ext>
            </a:extLst>
          </p:cNvPr>
          <p:cNvSpPr>
            <a:spLocks noGrp="1"/>
          </p:cNvSpPr>
          <p:nvPr>
            <p:ph type="title"/>
          </p:nvPr>
        </p:nvSpPr>
        <p:spPr/>
        <p:txBody>
          <a:bodyPr/>
          <a:lstStyle/>
          <a:p>
            <a:r>
              <a:rPr kumimoji="1" lang="en-US" altLang="zh-TW" dirty="0">
                <a:latin typeface="Times" pitchFamily="2" charset="0"/>
              </a:rPr>
              <a:t>Time Complexity</a:t>
            </a:r>
            <a:endParaRPr kumimoji="1" lang="zh-TW" altLang="en-US" dirty="0">
              <a:latin typeface="Times" pitchFamily="2" charset="0"/>
            </a:endParaRPr>
          </a:p>
        </p:txBody>
      </p:sp>
      <p:sp>
        <p:nvSpPr>
          <p:cNvPr id="4" name="投影片編號版面配置區 3">
            <a:extLst>
              <a:ext uri="{FF2B5EF4-FFF2-40B4-BE49-F238E27FC236}">
                <a16:creationId xmlns:a16="http://schemas.microsoft.com/office/drawing/2014/main" id="{5E299CBE-E30D-E949-B1C5-1571BD060E01}"/>
              </a:ext>
            </a:extLst>
          </p:cNvPr>
          <p:cNvSpPr>
            <a:spLocks noGrp="1"/>
          </p:cNvSpPr>
          <p:nvPr>
            <p:ph type="sldNum" sz="quarter" idx="12"/>
          </p:nvPr>
        </p:nvSpPr>
        <p:spPr/>
        <p:txBody>
          <a:bodyPr/>
          <a:lstStyle/>
          <a:p>
            <a:fld id="{D1303F21-0339-114F-A835-EDFAC68AEBBB}" type="slidenum">
              <a:rPr kumimoji="1" lang="zh-TW" altLang="en-US" smtClean="0"/>
              <a:t>11</a:t>
            </a:fld>
            <a:endParaRPr kumimoji="1" lang="zh-TW" altLang="en-US" dirty="0"/>
          </a:p>
        </p:txBody>
      </p:sp>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A5A7D3B6-7359-441B-AB5E-314EC32E34DE}"/>
                  </a:ext>
                </a:extLst>
              </p:cNvPr>
              <p:cNvSpPr txBox="1"/>
              <p:nvPr/>
            </p:nvSpPr>
            <p:spPr>
              <a:xfrm>
                <a:off x="838199" y="1691866"/>
                <a:ext cx="10515601" cy="1168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TW" sz="2400" dirty="0">
                    <a:latin typeface="Times" panose="02020603050405020304" pitchFamily="18" charset="0"/>
                    <a:cs typeface="Times" panose="02020603050405020304" pitchFamily="18" charset="0"/>
                  </a:rPr>
                  <a:t>O</a:t>
                </a:r>
                <a14:m>
                  <m:oMath xmlns:m="http://schemas.openxmlformats.org/officeDocument/2006/math">
                    <m:r>
                      <a:rPr lang="en-US" altLang="zh-TW" sz="2400" i="1" dirty="0" smtClean="0">
                        <a:latin typeface="Cambria Math" panose="02040503050406030204" pitchFamily="18" charset="0"/>
                        <a:cs typeface="Times" panose="02020603050405020304" pitchFamily="18" charset="0"/>
                      </a:rPr>
                      <m:t>(</m:t>
                    </m:r>
                    <m:r>
                      <a:rPr lang="en-US" altLang="zh-TW" sz="2400" i="1" dirty="0" smtClean="0">
                        <a:latin typeface="Cambria Math" panose="02040503050406030204" pitchFamily="18" charset="0"/>
                        <a:cs typeface="Times" panose="02020603050405020304" pitchFamily="18" charset="0"/>
                      </a:rPr>
                      <m:t>𝑛</m:t>
                    </m:r>
                    <m:r>
                      <a:rPr lang="en-US" altLang="zh-TW" sz="2400" i="1" dirty="0">
                        <a:latin typeface="Cambria Math" panose="02040503050406030204" pitchFamily="18" charset="0"/>
                        <a:cs typeface="Times" panose="02020603050405020304" pitchFamily="18" charset="0"/>
                      </a:rPr>
                      <m:t>+</m:t>
                    </m:r>
                    <m:r>
                      <a:rPr lang="en-US" altLang="zh-TW" sz="2400" i="1" dirty="0">
                        <a:latin typeface="Cambria Math" panose="02040503050406030204" pitchFamily="18" charset="0"/>
                        <a:cs typeface="Times" panose="02020603050405020304" pitchFamily="18" charset="0"/>
                      </a:rPr>
                      <m:t>𝑚</m:t>
                    </m:r>
                    <m:func>
                      <m:funcPr>
                        <m:ctrlPr>
                          <a:rPr lang="en-US" altLang="zh-TW" sz="2400" i="1" dirty="0">
                            <a:latin typeface="Cambria Math" panose="02040503050406030204" pitchFamily="18" charset="0"/>
                            <a:cs typeface="Times" panose="02020603050405020304" pitchFamily="18" charset="0"/>
                          </a:rPr>
                        </m:ctrlPr>
                      </m:funcPr>
                      <m:fName>
                        <m:r>
                          <m:rPr>
                            <m:sty m:val="p"/>
                          </m:rPr>
                          <a:rPr lang="en-US" altLang="zh-TW" sz="2400" dirty="0">
                            <a:latin typeface="Cambria Math" panose="02040503050406030204" pitchFamily="18" charset="0"/>
                            <a:cs typeface="Times" panose="02020603050405020304" pitchFamily="18" charset="0"/>
                          </a:rPr>
                          <m:t>log</m:t>
                        </m:r>
                      </m:fName>
                      <m:e>
                        <m:r>
                          <a:rPr lang="en-US" altLang="zh-TW" sz="2400" i="1" dirty="0">
                            <a:latin typeface="Cambria Math" panose="02040503050406030204" pitchFamily="18" charset="0"/>
                            <a:cs typeface="Times" panose="02020603050405020304" pitchFamily="18" charset="0"/>
                          </a:rPr>
                          <m:t>𝑚</m:t>
                        </m:r>
                      </m:e>
                    </m:func>
                    <m:r>
                      <a:rPr lang="en-US" altLang="zh-TW" sz="2400" i="1" dirty="0" smtClean="0">
                        <a:latin typeface="Cambria Math" panose="02040503050406030204" pitchFamily="18" charset="0"/>
                        <a:cs typeface="Times" panose="02020603050405020304" pitchFamily="18" charset="0"/>
                      </a:rPr>
                      <m:t>)</m:t>
                    </m:r>
                  </m:oMath>
                </a14:m>
                <a:endParaRPr lang="en-US" altLang="zh-TW" sz="2400" dirty="0">
                  <a:latin typeface="Times" panose="02020603050405020304" pitchFamily="18" charset="0"/>
                  <a:cs typeface="Times" panose="02020603050405020304" pitchFamily="18" charset="0"/>
                </a:endParaRPr>
              </a:p>
              <a:p>
                <a:pPr marL="342900" indent="-342900">
                  <a:lnSpc>
                    <a:spcPct val="150000"/>
                  </a:lnSpc>
                  <a:buFont typeface="Arial" panose="020B0604020202020204" pitchFamily="34" charset="0"/>
                  <a:buChar char="•"/>
                </a:pPr>
                <a:r>
                  <a:rPr lang="en-US" altLang="zh-TW" sz="2400" dirty="0">
                    <a:latin typeface="Times" panose="02020603050405020304" pitchFamily="18" charset="0"/>
                    <a:cs typeface="Times" panose="02020603050405020304" pitchFamily="18" charset="0"/>
                  </a:rPr>
                  <a:t>O</a:t>
                </a:r>
                <a14:m>
                  <m:oMath xmlns:m="http://schemas.openxmlformats.org/officeDocument/2006/math">
                    <m:r>
                      <a:rPr lang="en-US" altLang="zh-TW" sz="2400" i="1" dirty="0" smtClean="0">
                        <a:latin typeface="Cambria Math" panose="02040503050406030204" pitchFamily="18" charset="0"/>
                        <a:cs typeface="Times" panose="02020603050405020304" pitchFamily="18" charset="0"/>
                      </a:rPr>
                      <m:t>(</m:t>
                    </m:r>
                    <m:r>
                      <a:rPr lang="en-US" altLang="zh-TW" sz="2400" i="1" dirty="0" smtClean="0">
                        <a:latin typeface="Cambria Math" panose="02040503050406030204" pitchFamily="18" charset="0"/>
                        <a:cs typeface="Times" panose="02020603050405020304" pitchFamily="18" charset="0"/>
                      </a:rPr>
                      <m:t>𝑛</m:t>
                    </m:r>
                    <m:r>
                      <a:rPr lang="en-US" altLang="zh-TW" sz="2400" i="1" dirty="0">
                        <a:latin typeface="Cambria Math" panose="02040503050406030204" pitchFamily="18" charset="0"/>
                        <a:cs typeface="Times" panose="02020603050405020304" pitchFamily="18" charset="0"/>
                      </a:rPr>
                      <m:t>+</m:t>
                    </m:r>
                    <m:r>
                      <a:rPr lang="en-US" altLang="zh-TW" sz="2400" i="1" dirty="0">
                        <a:latin typeface="Cambria Math" panose="02040503050406030204" pitchFamily="18" charset="0"/>
                        <a:cs typeface="Times" panose="02020603050405020304" pitchFamily="18" charset="0"/>
                      </a:rPr>
                      <m:t>𝑚</m:t>
                    </m:r>
                    <m:r>
                      <a:rPr lang="en-US" altLang="zh-TW" sz="2400" i="1" dirty="0" smtClean="0">
                        <a:latin typeface="Cambria Math" panose="02040503050406030204" pitchFamily="18" charset="0"/>
                        <a:cs typeface="Times" panose="02020603050405020304" pitchFamily="18" charset="0"/>
                      </a:rPr>
                      <m:t>)</m:t>
                    </m:r>
                  </m:oMath>
                </a14:m>
                <a:r>
                  <a:rPr lang="en-US" altLang="zh-TW" sz="2400" dirty="0">
                    <a:latin typeface="Times" panose="02020603050405020304" pitchFamily="18" charset="0"/>
                    <a:cs typeface="Times" panose="02020603050405020304" pitchFamily="18" charset="0"/>
                  </a:rPr>
                  <a:t> if </a:t>
                </a:r>
                <a14:m>
                  <m:oMath xmlns:m="http://schemas.openxmlformats.org/officeDocument/2006/math">
                    <m:sSup>
                      <m:sSupPr>
                        <m:ctrlPr>
                          <a:rPr lang="en-US" altLang="zh-TW" sz="2400" i="1" smtClean="0">
                            <a:latin typeface="Cambria Math" panose="02040503050406030204" pitchFamily="18" charset="0"/>
                            <a:cs typeface="Times" panose="02020603050405020304" pitchFamily="18" charset="0"/>
                          </a:rPr>
                        </m:ctrlPr>
                      </m:sSupPr>
                      <m:e>
                        <m:r>
                          <m:rPr>
                            <m:sty m:val="p"/>
                          </m:rPr>
                          <a:rPr lang="en-US" altLang="zh-TW" sz="2400" i="1">
                            <a:latin typeface="Cambria Math" panose="02040503050406030204" pitchFamily="18" charset="0"/>
                            <a:cs typeface="Times" panose="02020603050405020304" pitchFamily="18" charset="0"/>
                          </a:rPr>
                          <m:t>P</m:t>
                        </m:r>
                      </m:e>
                      <m:sup>
                        <m:r>
                          <a:rPr lang="en-US" altLang="zh-TW" sz="2400" b="0" i="1" smtClean="0">
                            <a:latin typeface="Cambria Math" panose="02040503050406030204" pitchFamily="18" charset="0"/>
                            <a:cs typeface="Times" panose="02020603050405020304" pitchFamily="18" charset="0"/>
                          </a:rPr>
                          <m:t>𝐶</m:t>
                        </m:r>
                      </m:sup>
                    </m:sSup>
                  </m:oMath>
                </a14:m>
                <a:r>
                  <a:rPr lang="en-US" altLang="zh-TW" sz="2400" dirty="0">
                    <a:latin typeface="Times" panose="02020603050405020304" pitchFamily="18" charset="0"/>
                    <a:cs typeface="Times" panose="02020603050405020304" pitchFamily="18" charset="0"/>
                  </a:rPr>
                  <a:t> sorted in linear time</a:t>
                </a:r>
              </a:p>
            </p:txBody>
          </p:sp>
        </mc:Choice>
        <mc:Fallback xmlns="">
          <p:sp>
            <p:nvSpPr>
              <p:cNvPr id="5" name="文字方塊 4">
                <a:extLst>
                  <a:ext uri="{FF2B5EF4-FFF2-40B4-BE49-F238E27FC236}">
                    <a16:creationId xmlns:a16="http://schemas.microsoft.com/office/drawing/2014/main" id="{A5A7D3B6-7359-441B-AB5E-314EC32E34DE}"/>
                  </a:ext>
                </a:extLst>
              </p:cNvPr>
              <p:cNvSpPr txBox="1">
                <a:spLocks noRot="1" noChangeAspect="1" noMove="1" noResize="1" noEditPoints="1" noAdjustHandles="1" noChangeArrowheads="1" noChangeShapeType="1" noTextEdit="1"/>
              </p:cNvSpPr>
              <p:nvPr/>
            </p:nvSpPr>
            <p:spPr>
              <a:xfrm>
                <a:off x="838199" y="1691866"/>
                <a:ext cx="10515601" cy="1168846"/>
              </a:xfrm>
              <a:prstGeom prst="rect">
                <a:avLst/>
              </a:prstGeom>
              <a:blipFill>
                <a:blip r:embed="rId3"/>
                <a:stretch>
                  <a:fillRect l="-753" b="-890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730344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67C017-EEF6-AF41-82FB-650CB4935125}"/>
              </a:ext>
            </a:extLst>
          </p:cNvPr>
          <p:cNvSpPr>
            <a:spLocks noGrp="1"/>
          </p:cNvSpPr>
          <p:nvPr>
            <p:ph type="title"/>
          </p:nvPr>
        </p:nvSpPr>
        <p:spPr/>
        <p:txBody>
          <a:bodyPr/>
          <a:lstStyle/>
          <a:p>
            <a:r>
              <a:rPr kumimoji="1" lang="en-US" altLang="zh-TW" dirty="0">
                <a:latin typeface="Times" pitchFamily="2" charset="0"/>
              </a:rPr>
              <a:t>Abstract</a:t>
            </a:r>
            <a:endParaRPr kumimoji="1" lang="zh-TW" altLang="en-US" dirty="0">
              <a:latin typeface="Times" pitchFamily="2" charset="0"/>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8D09F5D7-A24C-7540-ADEE-E8D83623F3F0}"/>
                  </a:ext>
                </a:extLst>
              </p:cNvPr>
              <p:cNvSpPr>
                <a:spLocks noGrp="1"/>
              </p:cNvSpPr>
              <p:nvPr>
                <p:ph idx="1"/>
              </p:nvPr>
            </p:nvSpPr>
            <p:spPr/>
            <p:txBody>
              <a:bodyPr>
                <a:noAutofit/>
              </a:bodyPr>
              <a:lstStyle/>
              <a:p>
                <a:pPr marL="0" indent="0" algn="just">
                  <a:lnSpc>
                    <a:spcPct val="150000"/>
                  </a:lnSpc>
                  <a:buNone/>
                </a:pPr>
                <a:r>
                  <a:rPr lang="en-US" altLang="zh-TW" sz="2400" dirty="0">
                    <a:latin typeface="Times" pitchFamily="2" charset="0"/>
                  </a:rPr>
                  <a:t>Given a text </a:t>
                </a:r>
                <a:r>
                  <a:rPr lang="en-US" altLang="zh-TW" sz="2400" i="1" dirty="0">
                    <a:latin typeface="Times" pitchFamily="2" charset="0"/>
                  </a:rPr>
                  <a:t>T</a:t>
                </a:r>
                <a:r>
                  <a:rPr lang="en-US" altLang="zh-TW" sz="2400" dirty="0">
                    <a:latin typeface="Times" pitchFamily="2" charset="0"/>
                  </a:rPr>
                  <a:t> and a pattern </a:t>
                </a:r>
                <a:r>
                  <a:rPr lang="en-US" altLang="zh-TW" sz="2400" i="1" dirty="0">
                    <a:latin typeface="Times" pitchFamily="2" charset="0"/>
                  </a:rPr>
                  <a:t>P</a:t>
                </a:r>
                <a:r>
                  <a:rPr lang="en-US" altLang="zh-TW" sz="2400" dirty="0">
                    <a:latin typeface="Times" pitchFamily="2" charset="0"/>
                  </a:rPr>
                  <a:t>, the order-preserving pattern matching (OPPM for short) problem is to find all substrings of </a:t>
                </a:r>
                <a:r>
                  <a:rPr lang="en-US" altLang="zh-TW" sz="2400" i="1" dirty="0">
                    <a:latin typeface="Times" pitchFamily="2" charset="0"/>
                  </a:rPr>
                  <a:t>T</a:t>
                </a:r>
                <a:r>
                  <a:rPr lang="en-US" altLang="zh-TW" sz="2400" dirty="0">
                    <a:latin typeface="Times" pitchFamily="2" charset="0"/>
                  </a:rPr>
                  <a:t> which have the same relative orders as </a:t>
                </a:r>
                <a:r>
                  <a:rPr lang="en-US" altLang="zh-TW" sz="2400" i="1" dirty="0">
                    <a:latin typeface="Times" pitchFamily="2" charset="0"/>
                  </a:rPr>
                  <a:t>P</a:t>
                </a:r>
                <a:r>
                  <a:rPr lang="en-US" altLang="zh-TW" sz="2400" dirty="0">
                    <a:latin typeface="Times" pitchFamily="2" charset="0"/>
                  </a:rPr>
                  <a:t>. Recently, approximate OPPM that allows errors have been studied such as OPPM with k-mismatches. In this paper we define the OPPM with scaling which is a novel criteria for approximate OPPM by considering the relative orders of cusps and the scale of lengths of strings between them. Also we present an algorithm to solve the OPPM problem with scaling in O(</a:t>
                </a:r>
                <a14:m>
                  <m:oMath xmlns:m="http://schemas.openxmlformats.org/officeDocument/2006/math">
                    <m:r>
                      <a:rPr lang="en-US" altLang="zh-TW" sz="2400" i="1" dirty="0" smtClean="0">
                        <a:latin typeface="Cambria Math" panose="02040503050406030204" pitchFamily="18" charset="0"/>
                      </a:rPr>
                      <m:t>𝑛</m:t>
                    </m:r>
                    <m:r>
                      <a:rPr lang="en-US" altLang="zh-TW" sz="2400" i="1" dirty="0" smtClean="0">
                        <a:latin typeface="Cambria Math" panose="02040503050406030204" pitchFamily="18" charset="0"/>
                      </a:rPr>
                      <m:t>+</m:t>
                    </m:r>
                    <m:r>
                      <a:rPr lang="en-US" altLang="zh-TW" sz="2400" i="1" dirty="0" smtClean="0">
                        <a:latin typeface="Cambria Math" panose="02040503050406030204" pitchFamily="18" charset="0"/>
                      </a:rPr>
                      <m:t>𝑚</m:t>
                    </m:r>
                    <m:r>
                      <a:rPr lang="en-US" altLang="zh-TW" sz="2400" i="1" dirty="0" smtClean="0">
                        <a:latin typeface="Cambria Math" panose="02040503050406030204" pitchFamily="18" charset="0"/>
                      </a:rPr>
                      <m:t> </m:t>
                    </m:r>
                    <m:r>
                      <m:rPr>
                        <m:sty m:val="p"/>
                      </m:rPr>
                      <a:rPr lang="en-US" altLang="zh-TW" sz="2400" b="0" i="0" dirty="0" err="1">
                        <a:latin typeface="Cambria Math" panose="02040503050406030204" pitchFamily="18" charset="0"/>
                      </a:rPr>
                      <m:t>log</m:t>
                    </m:r>
                    <m:r>
                      <a:rPr lang="zh-TW" altLang="en-US" sz="2400" i="1" dirty="0" err="1">
                        <a:latin typeface="Cambria Math" panose="02040503050406030204" pitchFamily="18" charset="0"/>
                      </a:rPr>
                      <m:t> </m:t>
                    </m:r>
                    <m:r>
                      <a:rPr lang="en-US" altLang="zh-TW" sz="2400" i="1" dirty="0" err="1">
                        <a:latin typeface="Cambria Math" panose="02040503050406030204" pitchFamily="18" charset="0"/>
                      </a:rPr>
                      <m:t>𝑚</m:t>
                    </m:r>
                  </m:oMath>
                </a14:m>
                <a:r>
                  <a:rPr lang="en-US" altLang="zh-TW" sz="2400" dirty="0">
                    <a:latin typeface="Times" pitchFamily="2" charset="0"/>
                  </a:rPr>
                  <a:t>) time, which is the same time bound as the best known exact OPPM algorithm.</a:t>
                </a:r>
                <a:endParaRPr lang="en" altLang="zh-TW" sz="2400" dirty="0">
                  <a:latin typeface="Times" pitchFamily="2" charset="0"/>
                </a:endParaRPr>
              </a:p>
            </p:txBody>
          </p:sp>
        </mc:Choice>
        <mc:Fallback xmlns="">
          <p:sp>
            <p:nvSpPr>
              <p:cNvPr id="3" name="內容版面配置區 2">
                <a:extLst>
                  <a:ext uri="{FF2B5EF4-FFF2-40B4-BE49-F238E27FC236}">
                    <a16:creationId xmlns:a16="http://schemas.microsoft.com/office/drawing/2014/main" id="{8D09F5D7-A24C-7540-ADEE-E8D83623F3F0}"/>
                  </a:ext>
                </a:extLst>
              </p:cNvPr>
              <p:cNvSpPr>
                <a:spLocks noGrp="1" noRot="1" noChangeAspect="1" noMove="1" noResize="1" noEditPoints="1" noAdjustHandles="1" noChangeArrowheads="1" noChangeShapeType="1" noTextEdit="1"/>
              </p:cNvSpPr>
              <p:nvPr>
                <p:ph idx="1"/>
              </p:nvPr>
            </p:nvSpPr>
            <p:spPr>
              <a:blipFill>
                <a:blip r:embed="rId3"/>
                <a:stretch>
                  <a:fillRect l="-928" r="-1565" b="-476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60FFF1FB-1064-484B-B5D3-305DF5596F8C}"/>
              </a:ext>
            </a:extLst>
          </p:cNvPr>
          <p:cNvSpPr>
            <a:spLocks noGrp="1"/>
          </p:cNvSpPr>
          <p:nvPr>
            <p:ph type="sldNum" sz="quarter" idx="12"/>
          </p:nvPr>
        </p:nvSpPr>
        <p:spPr/>
        <p:txBody>
          <a:bodyPr/>
          <a:lstStyle/>
          <a:p>
            <a:fld id="{D1303F21-0339-114F-A835-EDFAC68AEBBB}" type="slidenum">
              <a:rPr kumimoji="1" lang="zh-TW" altLang="en-US" smtClean="0"/>
              <a:t>2</a:t>
            </a:fld>
            <a:endParaRPr kumimoji="1" lang="zh-TW" altLang="en-US"/>
          </a:p>
        </p:txBody>
      </p:sp>
    </p:spTree>
    <p:extLst>
      <p:ext uri="{BB962C8B-B14F-4D97-AF65-F5344CB8AC3E}">
        <p14:creationId xmlns:p14="http://schemas.microsoft.com/office/powerpoint/2010/main" val="4069224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05438D-F4BF-BC45-90BC-8CDF5398A9FA}"/>
              </a:ext>
            </a:extLst>
          </p:cNvPr>
          <p:cNvSpPr>
            <a:spLocks noGrp="1"/>
          </p:cNvSpPr>
          <p:nvPr>
            <p:ph type="title"/>
          </p:nvPr>
        </p:nvSpPr>
        <p:spPr/>
        <p:txBody>
          <a:bodyPr/>
          <a:lstStyle/>
          <a:p>
            <a:r>
              <a:rPr kumimoji="1" lang="en-US" altLang="zh-TW" dirty="0">
                <a:latin typeface="Times" pitchFamily="2" charset="0"/>
              </a:rPr>
              <a:t>Scaled order-isomorphism</a:t>
            </a:r>
            <a:r>
              <a:rPr kumimoji="1" lang="zh-TW" altLang="en-US" dirty="0">
                <a:latin typeface="Times" pitchFamily="2" charset="0"/>
              </a:rPr>
              <a:t> </a:t>
            </a:r>
            <a:r>
              <a:rPr kumimoji="1" lang="en-US" altLang="zh-TW" dirty="0">
                <a:latin typeface="Times" pitchFamily="2" charset="0"/>
              </a:rPr>
              <a:t>(1/4)</a:t>
            </a:r>
            <a:endParaRPr kumimoji="1" lang="zh-TW" altLang="en-US" dirty="0">
              <a:latin typeface="Times" pitchFamily="2" charset="0"/>
            </a:endParaRPr>
          </a:p>
        </p:txBody>
      </p:sp>
      <p:sp>
        <p:nvSpPr>
          <p:cNvPr id="4" name="投影片編號版面配置區 3">
            <a:extLst>
              <a:ext uri="{FF2B5EF4-FFF2-40B4-BE49-F238E27FC236}">
                <a16:creationId xmlns:a16="http://schemas.microsoft.com/office/drawing/2014/main" id="{5E299CBE-E30D-E949-B1C5-1571BD060E01}"/>
              </a:ext>
            </a:extLst>
          </p:cNvPr>
          <p:cNvSpPr>
            <a:spLocks noGrp="1"/>
          </p:cNvSpPr>
          <p:nvPr>
            <p:ph type="sldNum" sz="quarter" idx="12"/>
          </p:nvPr>
        </p:nvSpPr>
        <p:spPr/>
        <p:txBody>
          <a:bodyPr/>
          <a:lstStyle/>
          <a:p>
            <a:fld id="{D1303F21-0339-114F-A835-EDFAC68AEBBB}" type="slidenum">
              <a:rPr kumimoji="1" lang="zh-TW" altLang="en-US" smtClean="0"/>
              <a:t>3</a:t>
            </a:fld>
            <a:endParaRPr kumimoji="1" lang="zh-TW" altLang="en-US" dirty="0"/>
          </a:p>
        </p:txBody>
      </p:sp>
      <p:pic>
        <p:nvPicPr>
          <p:cNvPr id="14" name="圖片 13">
            <a:extLst>
              <a:ext uri="{FF2B5EF4-FFF2-40B4-BE49-F238E27FC236}">
                <a16:creationId xmlns:a16="http://schemas.microsoft.com/office/drawing/2014/main" id="{778F7C79-2E7A-AE22-8436-A4AC5BCC09EE}"/>
              </a:ext>
            </a:extLst>
          </p:cNvPr>
          <p:cNvPicPr>
            <a:picLocks noChangeAspect="1"/>
          </p:cNvPicPr>
          <p:nvPr/>
        </p:nvPicPr>
        <p:blipFill>
          <a:blip r:embed="rId3"/>
          <a:stretch>
            <a:fillRect/>
          </a:stretch>
        </p:blipFill>
        <p:spPr>
          <a:xfrm>
            <a:off x="3954041" y="2508298"/>
            <a:ext cx="8085358" cy="3848052"/>
          </a:xfrm>
          <a:prstGeom prst="rect">
            <a:avLst/>
          </a:prstGeom>
        </p:spPr>
      </p:pic>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46A39AE3-5269-020C-CCDA-DDDAE8BE8CF7}"/>
                  </a:ext>
                </a:extLst>
              </p:cNvPr>
              <p:cNvSpPr txBox="1"/>
              <p:nvPr/>
            </p:nvSpPr>
            <p:spPr>
              <a:xfrm>
                <a:off x="955233" y="1691600"/>
                <a:ext cx="6639959" cy="2869119"/>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zh-TW" sz="2400" dirty="0">
                    <a:latin typeface="Cambria Math" panose="02040503050406030204" pitchFamily="18" charset="0"/>
                    <a:cs typeface="Times" panose="02020603050405020304" pitchFamily="18" charset="0"/>
                  </a:rPr>
                  <a:t>Condition 1: </a:t>
                </a:r>
                <a14:m>
                  <m:oMath xmlns:m="http://schemas.openxmlformats.org/officeDocument/2006/math">
                    <m:d>
                      <m:dPr>
                        <m:begChr m:val="|"/>
                        <m:endChr m:val="|"/>
                        <m:ctrlPr>
                          <a:rPr lang="en-US" altLang="zh-TW" sz="2400" i="1" smtClean="0">
                            <a:latin typeface="Cambria Math" panose="02040503050406030204" pitchFamily="18" charset="0"/>
                            <a:cs typeface="Times" panose="02020603050405020304" pitchFamily="18" charset="0"/>
                          </a:rPr>
                        </m:ctrlPr>
                      </m:dPr>
                      <m:e>
                        <m:sSup>
                          <m:sSupPr>
                            <m:ctrlPr>
                              <a:rPr lang="en-US" altLang="zh-TW" sz="2400" i="1" smtClean="0">
                                <a:latin typeface="Cambria Math" panose="02040503050406030204" pitchFamily="18" charset="0"/>
                                <a:cs typeface="Times" panose="02020603050405020304" pitchFamily="18" charset="0"/>
                              </a:rPr>
                            </m:ctrlPr>
                          </m:sSupPr>
                          <m:e>
                            <m:r>
                              <a:rPr lang="en-US" altLang="zh-TW" sz="2400" b="0" i="1" smtClean="0">
                                <a:latin typeface="Cambria Math" panose="02040503050406030204" pitchFamily="18" charset="0"/>
                                <a:cs typeface="Times" panose="02020603050405020304" pitchFamily="18" charset="0"/>
                              </a:rPr>
                              <m:t>𝑋</m:t>
                            </m:r>
                          </m:e>
                          <m:sup>
                            <m:r>
                              <a:rPr lang="en-US" altLang="zh-TW" sz="2400" b="0" i="1" smtClean="0">
                                <a:latin typeface="Cambria Math" panose="02040503050406030204" pitchFamily="18" charset="0"/>
                                <a:cs typeface="Times" panose="02020603050405020304" pitchFamily="18" charset="0"/>
                              </a:rPr>
                              <m:t>𝑅</m:t>
                            </m:r>
                          </m:sup>
                        </m:sSup>
                      </m:e>
                    </m:d>
                    <m:r>
                      <a:rPr lang="en-US" altLang="zh-TW" sz="2400" b="0" i="1" smtClean="0">
                        <a:latin typeface="Cambria Math" panose="02040503050406030204" pitchFamily="18" charset="0"/>
                        <a:cs typeface="Times" panose="02020603050405020304" pitchFamily="18" charset="0"/>
                      </a:rPr>
                      <m:t>=</m:t>
                    </m:r>
                    <m:d>
                      <m:dPr>
                        <m:begChr m:val="|"/>
                        <m:endChr m:val="|"/>
                        <m:ctrlPr>
                          <a:rPr lang="en-US" altLang="zh-TW" sz="2400" i="1">
                            <a:latin typeface="Cambria Math" panose="02040503050406030204" pitchFamily="18" charset="0"/>
                            <a:cs typeface="Times" panose="02020603050405020304" pitchFamily="18" charset="0"/>
                          </a:rPr>
                        </m:ctrlPr>
                      </m:dPr>
                      <m:e>
                        <m:sSup>
                          <m:sSupPr>
                            <m:ctrlPr>
                              <a:rPr lang="en-US" altLang="zh-TW" sz="2400" i="1">
                                <a:latin typeface="Cambria Math" panose="02040503050406030204" pitchFamily="18" charset="0"/>
                                <a:cs typeface="Times" panose="02020603050405020304" pitchFamily="18" charset="0"/>
                              </a:rPr>
                            </m:ctrlPr>
                          </m:sSupPr>
                          <m:e>
                            <m:r>
                              <a:rPr lang="en-US" altLang="zh-TW" sz="2400" b="0" i="1" smtClean="0">
                                <a:latin typeface="Cambria Math" panose="02040503050406030204" pitchFamily="18" charset="0"/>
                                <a:cs typeface="Times" panose="02020603050405020304" pitchFamily="18" charset="0"/>
                              </a:rPr>
                              <m:t>𝑌</m:t>
                            </m:r>
                          </m:e>
                          <m:sup>
                            <m:r>
                              <a:rPr lang="en-US" altLang="zh-TW" sz="2400" i="1">
                                <a:latin typeface="Cambria Math" panose="02040503050406030204" pitchFamily="18" charset="0"/>
                                <a:cs typeface="Times" panose="02020603050405020304" pitchFamily="18" charset="0"/>
                              </a:rPr>
                              <m:t>𝑅</m:t>
                            </m:r>
                          </m:sup>
                        </m:sSup>
                      </m:e>
                    </m:d>
                  </m:oMath>
                </a14:m>
                <a:r>
                  <a:rPr lang="en-US" altLang="zh-TW" sz="2400" dirty="0">
                    <a:latin typeface="Cambria Math" panose="02040503050406030204" pitchFamily="18" charset="0"/>
                    <a:cs typeface="Times" panose="02020603050405020304" pitchFamily="18" charset="0"/>
                  </a:rPr>
                  <a:t> and </a:t>
                </a:r>
                <a14:m>
                  <m:oMath xmlns:m="http://schemas.openxmlformats.org/officeDocument/2006/math">
                    <m:r>
                      <a:rPr lang="en-US" altLang="zh-TW" sz="2400" b="0" i="1" smtClean="0">
                        <a:latin typeface="Cambria Math" panose="02040503050406030204" pitchFamily="18" charset="0"/>
                        <a:cs typeface="Times" panose="02020603050405020304" pitchFamily="18" charset="0"/>
                      </a:rPr>
                      <m:t>𝑘</m:t>
                    </m:r>
                    <m:r>
                      <a:rPr lang="en-US" altLang="zh-TW" sz="2400" b="0" i="1" smtClean="0">
                        <a:latin typeface="Cambria Math" panose="02040503050406030204" pitchFamily="18" charset="0"/>
                        <a:ea typeface="Cambria Math" panose="02040503050406030204" pitchFamily="18" charset="0"/>
                        <a:cs typeface="Times" panose="02020603050405020304" pitchFamily="18" charset="0"/>
                      </a:rPr>
                      <m:t>×</m:t>
                    </m:r>
                    <m:sSup>
                      <m:sSupPr>
                        <m:ctrlPr>
                          <a:rPr lang="en-US" altLang="zh-TW" sz="2400" i="1">
                            <a:latin typeface="Cambria Math" panose="02040503050406030204" pitchFamily="18" charset="0"/>
                            <a:cs typeface="Times" panose="02020603050405020304" pitchFamily="18" charset="0"/>
                          </a:rPr>
                        </m:ctrlPr>
                      </m:sSupPr>
                      <m:e>
                        <m:r>
                          <a:rPr lang="en-US" altLang="zh-TW" sz="2400" i="1">
                            <a:latin typeface="Cambria Math" panose="02040503050406030204" pitchFamily="18" charset="0"/>
                            <a:cs typeface="Times" panose="02020603050405020304" pitchFamily="18" charset="0"/>
                          </a:rPr>
                          <m:t>𝑋</m:t>
                        </m:r>
                      </m:e>
                      <m:sup>
                        <m:r>
                          <a:rPr lang="en-US" altLang="zh-TW" sz="2400" i="1">
                            <a:latin typeface="Cambria Math" panose="02040503050406030204" pitchFamily="18" charset="0"/>
                            <a:cs typeface="Times" panose="02020603050405020304" pitchFamily="18" charset="0"/>
                          </a:rPr>
                          <m:t>𝑅</m:t>
                        </m:r>
                      </m:sup>
                    </m:sSup>
                    <m:d>
                      <m:dPr>
                        <m:begChr m:val="["/>
                        <m:endChr m:val="]"/>
                        <m:ctrlPr>
                          <a:rPr lang="en-US" altLang="zh-TW" sz="2400" b="0" i="1" smtClean="0">
                            <a:latin typeface="Cambria Math" panose="02040503050406030204" pitchFamily="18" charset="0"/>
                            <a:cs typeface="Times" panose="02020603050405020304" pitchFamily="18" charset="0"/>
                          </a:rPr>
                        </m:ctrlPr>
                      </m:dPr>
                      <m:e>
                        <m:r>
                          <a:rPr lang="en-US" altLang="zh-TW" sz="2400" b="0" i="1" smtClean="0">
                            <a:latin typeface="Cambria Math" panose="02040503050406030204" pitchFamily="18" charset="0"/>
                            <a:cs typeface="Times" panose="02020603050405020304" pitchFamily="18" charset="0"/>
                          </a:rPr>
                          <m:t>𝑖</m:t>
                        </m:r>
                      </m:e>
                    </m:d>
                    <m:r>
                      <a:rPr lang="en-US" altLang="zh-TW" sz="2400" b="0" i="1" smtClean="0">
                        <a:latin typeface="Cambria Math" panose="02040503050406030204" pitchFamily="18" charset="0"/>
                        <a:cs typeface="Times" panose="02020603050405020304" pitchFamily="18" charset="0"/>
                      </a:rPr>
                      <m:t>=</m:t>
                    </m:r>
                    <m:sSup>
                      <m:sSupPr>
                        <m:ctrlPr>
                          <a:rPr lang="en-US" altLang="zh-TW" sz="2400" i="1">
                            <a:latin typeface="Cambria Math" panose="02040503050406030204" pitchFamily="18" charset="0"/>
                            <a:cs typeface="Times" panose="02020603050405020304" pitchFamily="18" charset="0"/>
                          </a:rPr>
                        </m:ctrlPr>
                      </m:sSupPr>
                      <m:e>
                        <m:r>
                          <a:rPr lang="en-US" altLang="zh-TW" sz="2400" b="0" i="1" smtClean="0">
                            <a:latin typeface="Cambria Math" panose="02040503050406030204" pitchFamily="18" charset="0"/>
                            <a:cs typeface="Times" panose="02020603050405020304" pitchFamily="18" charset="0"/>
                          </a:rPr>
                          <m:t>𝑌</m:t>
                        </m:r>
                      </m:e>
                      <m:sup>
                        <m:r>
                          <a:rPr lang="en-US" altLang="zh-TW" sz="2400" i="1">
                            <a:latin typeface="Cambria Math" panose="02040503050406030204" pitchFamily="18" charset="0"/>
                            <a:cs typeface="Times" panose="02020603050405020304" pitchFamily="18" charset="0"/>
                          </a:rPr>
                          <m:t>𝑅</m:t>
                        </m:r>
                      </m:sup>
                    </m:sSup>
                    <m:r>
                      <a:rPr lang="en-US" altLang="zh-TW" sz="2400" b="0" i="1" smtClean="0">
                        <a:latin typeface="Cambria Math" panose="02040503050406030204" pitchFamily="18" charset="0"/>
                        <a:cs typeface="Times" panose="02020603050405020304" pitchFamily="18" charset="0"/>
                      </a:rPr>
                      <m:t>[</m:t>
                    </m:r>
                    <m:r>
                      <a:rPr lang="en-US" altLang="zh-TW" sz="2400" b="0" i="1" smtClean="0">
                        <a:latin typeface="Cambria Math" panose="02040503050406030204" pitchFamily="18" charset="0"/>
                        <a:cs typeface="Times" panose="02020603050405020304" pitchFamily="18" charset="0"/>
                      </a:rPr>
                      <m:t>𝑖</m:t>
                    </m:r>
                    <m:r>
                      <a:rPr lang="en-US" altLang="zh-TW" sz="2400" b="0" i="1" smtClean="0">
                        <a:latin typeface="Cambria Math" panose="02040503050406030204" pitchFamily="18" charset="0"/>
                        <a:cs typeface="Times" panose="02020603050405020304" pitchFamily="18" charset="0"/>
                      </a:rPr>
                      <m:t>]</m:t>
                    </m:r>
                  </m:oMath>
                </a14:m>
                <a:endParaRPr lang="en-US" altLang="zh-TW" sz="2400" dirty="0">
                  <a:latin typeface="Cambria Math" panose="02040503050406030204" pitchFamily="18" charset="0"/>
                  <a:cs typeface="Times" panose="02020603050405020304" pitchFamily="18" charset="0"/>
                </a:endParaRPr>
              </a:p>
              <a:p>
                <a:pPr marL="285750" indent="-285750">
                  <a:lnSpc>
                    <a:spcPct val="150000"/>
                  </a:lnSpc>
                  <a:buFont typeface="Arial" panose="020B0604020202020204" pitchFamily="34" charset="0"/>
                  <a:buChar char="•"/>
                </a:pPr>
                <a:r>
                  <a:rPr lang="en-US" altLang="zh-TW" sz="2400" dirty="0">
                    <a:latin typeface="Cambria Math" panose="02040503050406030204" pitchFamily="18" charset="0"/>
                    <a:cs typeface="Times" panose="02020603050405020304" pitchFamily="18" charset="0"/>
                  </a:rPr>
                  <a:t>Condition 2: </a:t>
                </a:r>
                <a14:m>
                  <m:oMath xmlns:m="http://schemas.openxmlformats.org/officeDocument/2006/math">
                    <m:sSup>
                      <m:sSupPr>
                        <m:ctrlPr>
                          <a:rPr lang="en-US" altLang="zh-TW" sz="2400" i="1" smtClean="0">
                            <a:latin typeface="Cambria Math" panose="02040503050406030204" pitchFamily="18" charset="0"/>
                            <a:cs typeface="Times" panose="02020603050405020304" pitchFamily="18" charset="0"/>
                          </a:rPr>
                        </m:ctrlPr>
                      </m:sSupPr>
                      <m:e>
                        <m:r>
                          <a:rPr lang="en-US" altLang="zh-TW" sz="2400" b="0" i="1" smtClean="0">
                            <a:latin typeface="Cambria Math" panose="02040503050406030204" pitchFamily="18" charset="0"/>
                            <a:cs typeface="Times" panose="02020603050405020304" pitchFamily="18" charset="0"/>
                          </a:rPr>
                          <m:t>𝑋</m:t>
                        </m:r>
                      </m:e>
                      <m:sup>
                        <m:r>
                          <a:rPr lang="en-US" altLang="zh-TW" sz="2400" b="0" i="1" smtClean="0">
                            <a:latin typeface="Cambria Math" panose="02040503050406030204" pitchFamily="18" charset="0"/>
                            <a:cs typeface="Times" panose="02020603050405020304" pitchFamily="18" charset="0"/>
                          </a:rPr>
                          <m:t>𝐶</m:t>
                        </m:r>
                      </m:sup>
                    </m:sSup>
                    <m:r>
                      <a:rPr lang="en-US" altLang="zh-TW" sz="2400" i="1" smtClean="0">
                        <a:latin typeface="Cambria Math" panose="02040503050406030204" pitchFamily="18" charset="0"/>
                        <a:ea typeface="Cambria Math" panose="02040503050406030204" pitchFamily="18" charset="0"/>
                        <a:cs typeface="Times" panose="02020603050405020304" pitchFamily="18" charset="0"/>
                      </a:rPr>
                      <m:t>≈</m:t>
                    </m:r>
                    <m:sSup>
                      <m:sSupPr>
                        <m:ctrlPr>
                          <a:rPr lang="en-US" altLang="zh-TW" sz="2400" i="1" smtClean="0">
                            <a:latin typeface="Cambria Math" panose="02040503050406030204" pitchFamily="18" charset="0"/>
                            <a:ea typeface="Cambria Math" panose="02040503050406030204" pitchFamily="18" charset="0"/>
                            <a:cs typeface="Times" panose="02020603050405020304" pitchFamily="18" charset="0"/>
                          </a:rPr>
                        </m:ctrlPr>
                      </m:sSupPr>
                      <m:e>
                        <m:r>
                          <a:rPr lang="en-US" altLang="zh-TW" sz="2400" b="0" i="1" smtClean="0">
                            <a:latin typeface="Cambria Math" panose="02040503050406030204" pitchFamily="18" charset="0"/>
                            <a:ea typeface="Cambria Math" panose="02040503050406030204" pitchFamily="18" charset="0"/>
                            <a:cs typeface="Times" panose="02020603050405020304" pitchFamily="18" charset="0"/>
                          </a:rPr>
                          <m:t>𝑌</m:t>
                        </m:r>
                      </m:e>
                      <m:sup>
                        <m:r>
                          <a:rPr lang="en-US" altLang="zh-TW" sz="2400" b="0" i="1" smtClean="0">
                            <a:latin typeface="Cambria Math" panose="02040503050406030204" pitchFamily="18" charset="0"/>
                            <a:ea typeface="Cambria Math" panose="02040503050406030204" pitchFamily="18" charset="0"/>
                            <a:cs typeface="Times" panose="02020603050405020304" pitchFamily="18" charset="0"/>
                          </a:rPr>
                          <m:t>𝐶</m:t>
                        </m:r>
                      </m:sup>
                    </m:sSup>
                  </m:oMath>
                </a14:m>
                <a:endParaRPr lang="en-US" altLang="zh-TW" sz="2400" dirty="0">
                  <a:latin typeface="Cambria Math" panose="02040503050406030204" pitchFamily="18" charset="0"/>
                  <a:cs typeface="Times" panose="02020603050405020304" pitchFamily="18" charset="0"/>
                </a:endParaRPr>
              </a:p>
              <a:p>
                <a:pPr marL="285750" indent="-285750">
                  <a:lnSpc>
                    <a:spcPct val="150000"/>
                  </a:lnSpc>
                  <a:buFont typeface="Arial" panose="020B0604020202020204" pitchFamily="34" charset="0"/>
                  <a:buChar char="•"/>
                </a:pPr>
                <a:endParaRPr lang="en-US" altLang="zh-TW" sz="2400" dirty="0">
                  <a:latin typeface="Cambria Math" panose="02040503050406030204" pitchFamily="18" charset="0"/>
                  <a:cs typeface="Times" panose="02020603050405020304" pitchFamily="18" charset="0"/>
                </a:endParaRPr>
              </a:p>
              <a:p>
                <a:pPr marL="285750" indent="-285750">
                  <a:lnSpc>
                    <a:spcPct val="150000"/>
                  </a:lnSpc>
                  <a:buFont typeface="Arial" panose="020B0604020202020204" pitchFamily="34" charset="0"/>
                  <a:buChar char="•"/>
                </a:pPr>
                <a14:m>
                  <m:oMath xmlns:m="http://schemas.openxmlformats.org/officeDocument/2006/math">
                    <m:r>
                      <m:rPr>
                        <m:sty m:val="p"/>
                      </m:rPr>
                      <a:rPr lang="en-US" altLang="zh-TW" sz="2400" i="1" smtClean="0">
                        <a:latin typeface="Cambria Math" panose="02040503050406030204" pitchFamily="18" charset="0"/>
                        <a:cs typeface="Times" panose="02020603050405020304" pitchFamily="18" charset="0"/>
                      </a:rPr>
                      <m:t>X</m:t>
                    </m:r>
                    <m:r>
                      <a:rPr lang="en-US" altLang="zh-TW" sz="2400" i="1" smtClean="0">
                        <a:latin typeface="Cambria Math" panose="02040503050406030204" pitchFamily="18" charset="0"/>
                        <a:cs typeface="Times" panose="02020603050405020304" pitchFamily="18" charset="0"/>
                      </a:rPr>
                      <m:t>=</m:t>
                    </m:r>
                    <m:d>
                      <m:dPr>
                        <m:ctrlPr>
                          <a:rPr lang="en-US" altLang="zh-TW" sz="2400" i="1">
                            <a:latin typeface="Cambria Math" panose="02040503050406030204" pitchFamily="18" charset="0"/>
                            <a:cs typeface="Times" panose="02020603050405020304" pitchFamily="18" charset="0"/>
                          </a:rPr>
                        </m:ctrlPr>
                      </m:dPr>
                      <m:e>
                        <m:r>
                          <a:rPr lang="en-US" altLang="zh-TW" sz="2400" i="1">
                            <a:latin typeface="Cambria Math" panose="02040503050406030204" pitchFamily="18" charset="0"/>
                            <a:cs typeface="Times" panose="02020603050405020304" pitchFamily="18" charset="0"/>
                          </a:rPr>
                          <m:t>1, 10, 6, 2, 7</m:t>
                        </m:r>
                      </m:e>
                    </m:d>
                  </m:oMath>
                </a14:m>
                <a:endParaRPr lang="en-US" altLang="zh-TW" sz="2400" dirty="0">
                  <a:latin typeface="Times" panose="02020603050405020304" pitchFamily="18" charset="0"/>
                  <a:cs typeface="Times" panose="02020603050405020304" pitchFamily="18" charset="0"/>
                </a:endParaRPr>
              </a:p>
              <a:p>
                <a:pPr marL="285750" indent="-285750">
                  <a:lnSpc>
                    <a:spcPct val="150000"/>
                  </a:lnSpc>
                  <a:buFont typeface="Arial" panose="020B0604020202020204" pitchFamily="34" charset="0"/>
                  <a:buChar char="•"/>
                </a:pPr>
                <a14:m>
                  <m:oMath xmlns:m="http://schemas.openxmlformats.org/officeDocument/2006/math">
                    <m:sSub>
                      <m:sSubPr>
                        <m:ctrlPr>
                          <a:rPr lang="en-US" altLang="zh-TW" sz="2400" i="1" dirty="0" smtClean="0">
                            <a:latin typeface="Cambria Math" panose="02040503050406030204" pitchFamily="18" charset="0"/>
                            <a:cs typeface="Times" panose="02020603050405020304" pitchFamily="18" charset="0"/>
                          </a:rPr>
                        </m:ctrlPr>
                      </m:sSubPr>
                      <m:e>
                        <m:r>
                          <a:rPr lang="en-US" altLang="zh-TW" sz="2400" b="0" i="1" dirty="0" smtClean="0">
                            <a:latin typeface="Cambria Math" panose="02040503050406030204" pitchFamily="18" charset="0"/>
                            <a:cs typeface="Times" panose="02020603050405020304" pitchFamily="18" charset="0"/>
                          </a:rPr>
                          <m:t>𝑌</m:t>
                        </m:r>
                      </m:e>
                      <m:sub>
                        <m:r>
                          <a:rPr lang="en-US" altLang="zh-TW" sz="2400" b="0" i="1" dirty="0" smtClean="0">
                            <a:latin typeface="Cambria Math" panose="02040503050406030204" pitchFamily="18" charset="0"/>
                            <a:cs typeface="Times" panose="02020603050405020304" pitchFamily="18" charset="0"/>
                          </a:rPr>
                          <m:t>1</m:t>
                        </m:r>
                      </m:sub>
                    </m:sSub>
                    <m:r>
                      <a:rPr lang="en-US" altLang="zh-TW" sz="2400" i="1" dirty="0">
                        <a:latin typeface="Cambria Math" panose="02040503050406030204" pitchFamily="18" charset="0"/>
                        <a:cs typeface="Times" panose="02020603050405020304" pitchFamily="18" charset="0"/>
                      </a:rPr>
                      <m:t>=(3, 9, 8, 4, 6)</m:t>
                    </m:r>
                  </m:oMath>
                </a14:m>
                <a:endParaRPr lang="zh-TW" altLang="en-US" sz="2400" dirty="0">
                  <a:latin typeface="Times" panose="02020603050405020304" pitchFamily="18" charset="0"/>
                  <a:cs typeface="Times" panose="02020603050405020304" pitchFamily="18" charset="0"/>
                </a:endParaRPr>
              </a:p>
            </p:txBody>
          </p:sp>
        </mc:Choice>
        <mc:Fallback xmlns="">
          <p:sp>
            <p:nvSpPr>
              <p:cNvPr id="19" name="文字方塊 18">
                <a:extLst>
                  <a:ext uri="{FF2B5EF4-FFF2-40B4-BE49-F238E27FC236}">
                    <a16:creationId xmlns:a16="http://schemas.microsoft.com/office/drawing/2014/main" id="{46A39AE3-5269-020C-CCDA-DDDAE8BE8CF7}"/>
                  </a:ext>
                </a:extLst>
              </p:cNvPr>
              <p:cNvSpPr txBox="1">
                <a:spLocks noRot="1" noChangeAspect="1" noMove="1" noResize="1" noEditPoints="1" noAdjustHandles="1" noChangeArrowheads="1" noChangeShapeType="1" noTextEdit="1"/>
              </p:cNvSpPr>
              <p:nvPr/>
            </p:nvSpPr>
            <p:spPr>
              <a:xfrm>
                <a:off x="955233" y="1691600"/>
                <a:ext cx="6639959" cy="2869119"/>
              </a:xfrm>
              <a:prstGeom prst="rect">
                <a:avLst/>
              </a:prstGeom>
              <a:blipFill>
                <a:blip r:embed="rId4"/>
                <a:stretch>
                  <a:fillRect l="-1286" b="-318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230380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05438D-F4BF-BC45-90BC-8CDF5398A9FA}"/>
              </a:ext>
            </a:extLst>
          </p:cNvPr>
          <p:cNvSpPr>
            <a:spLocks noGrp="1"/>
          </p:cNvSpPr>
          <p:nvPr>
            <p:ph type="title"/>
          </p:nvPr>
        </p:nvSpPr>
        <p:spPr/>
        <p:txBody>
          <a:bodyPr/>
          <a:lstStyle/>
          <a:p>
            <a:r>
              <a:rPr kumimoji="1" lang="en-US" altLang="zh-TW" dirty="0">
                <a:latin typeface="Times" pitchFamily="2" charset="0"/>
              </a:rPr>
              <a:t>Scaled order-isomorphism</a:t>
            </a:r>
            <a:r>
              <a:rPr kumimoji="1" lang="zh-TW" altLang="en-US" dirty="0">
                <a:latin typeface="Times" pitchFamily="2" charset="0"/>
              </a:rPr>
              <a:t> </a:t>
            </a:r>
            <a:r>
              <a:rPr kumimoji="1" lang="en-US" altLang="zh-TW" dirty="0">
                <a:latin typeface="Times" pitchFamily="2" charset="0"/>
              </a:rPr>
              <a:t>(2/4)</a:t>
            </a:r>
            <a:endParaRPr kumimoji="1" lang="zh-TW" altLang="en-US" dirty="0">
              <a:latin typeface="Times" pitchFamily="2" charset="0"/>
            </a:endParaRPr>
          </a:p>
        </p:txBody>
      </p:sp>
      <p:sp>
        <p:nvSpPr>
          <p:cNvPr id="4" name="投影片編號版面配置區 3">
            <a:extLst>
              <a:ext uri="{FF2B5EF4-FFF2-40B4-BE49-F238E27FC236}">
                <a16:creationId xmlns:a16="http://schemas.microsoft.com/office/drawing/2014/main" id="{5E299CBE-E30D-E949-B1C5-1571BD060E01}"/>
              </a:ext>
            </a:extLst>
          </p:cNvPr>
          <p:cNvSpPr>
            <a:spLocks noGrp="1"/>
          </p:cNvSpPr>
          <p:nvPr>
            <p:ph type="sldNum" sz="quarter" idx="12"/>
          </p:nvPr>
        </p:nvSpPr>
        <p:spPr/>
        <p:txBody>
          <a:bodyPr/>
          <a:lstStyle/>
          <a:p>
            <a:fld id="{D1303F21-0339-114F-A835-EDFAC68AEBBB}" type="slidenum">
              <a:rPr kumimoji="1" lang="zh-TW" altLang="en-US" smtClean="0"/>
              <a:t>4</a:t>
            </a:fld>
            <a:endParaRPr kumimoji="1" lang="zh-TW" altLang="en-US" dirty="0"/>
          </a:p>
        </p:txBody>
      </p:sp>
      <p:pic>
        <p:nvPicPr>
          <p:cNvPr id="14" name="圖片 13">
            <a:extLst>
              <a:ext uri="{FF2B5EF4-FFF2-40B4-BE49-F238E27FC236}">
                <a16:creationId xmlns:a16="http://schemas.microsoft.com/office/drawing/2014/main" id="{778F7C79-2E7A-AE22-8436-A4AC5BCC09EE}"/>
              </a:ext>
            </a:extLst>
          </p:cNvPr>
          <p:cNvPicPr>
            <a:picLocks noChangeAspect="1"/>
          </p:cNvPicPr>
          <p:nvPr/>
        </p:nvPicPr>
        <p:blipFill rotWithShape="1">
          <a:blip r:embed="rId3"/>
          <a:srcRect r="49903"/>
          <a:stretch/>
        </p:blipFill>
        <p:spPr>
          <a:xfrm>
            <a:off x="1133827" y="2793666"/>
            <a:ext cx="3917994" cy="3722162"/>
          </a:xfrm>
          <a:prstGeom prst="rect">
            <a:avLst/>
          </a:prstGeom>
        </p:spPr>
      </p:pic>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46A39AE3-5269-020C-CCDA-DDDAE8BE8CF7}"/>
                  </a:ext>
                </a:extLst>
              </p:cNvPr>
              <p:cNvSpPr txBox="1"/>
              <p:nvPr/>
            </p:nvSpPr>
            <p:spPr>
              <a:xfrm>
                <a:off x="955233" y="1691600"/>
                <a:ext cx="4017638" cy="1133965"/>
              </a:xfrm>
              <a:prstGeom prst="rect">
                <a:avLst/>
              </a:prstGeom>
              <a:noFill/>
            </p:spPr>
            <p:txBody>
              <a:bodyPr wrap="none" rtlCol="0">
                <a:spAutoFit/>
              </a:bodyPr>
              <a:lstStyle/>
              <a:p>
                <a:pPr marL="285750" indent="-285750">
                  <a:lnSpc>
                    <a:spcPct val="150000"/>
                  </a:lnSpc>
                  <a:buFont typeface="Arial" panose="020B0604020202020204" pitchFamily="34" charset="0"/>
                  <a:buChar char="•"/>
                </a:pPr>
                <a14:m>
                  <m:oMath xmlns:m="http://schemas.openxmlformats.org/officeDocument/2006/math">
                    <m:r>
                      <m:rPr>
                        <m:sty m:val="p"/>
                      </m:rPr>
                      <a:rPr lang="en-US" altLang="zh-TW" sz="2400" i="1" smtClean="0">
                        <a:latin typeface="Cambria Math" panose="02040503050406030204" pitchFamily="18" charset="0"/>
                        <a:cs typeface="Times" panose="02020603050405020304" pitchFamily="18" charset="0"/>
                      </a:rPr>
                      <m:t>X</m:t>
                    </m:r>
                    <m:r>
                      <a:rPr lang="en-US" altLang="zh-TW" sz="2400" i="1" smtClean="0">
                        <a:latin typeface="Cambria Math" panose="02040503050406030204" pitchFamily="18" charset="0"/>
                        <a:cs typeface="Times" panose="02020603050405020304" pitchFamily="18" charset="0"/>
                      </a:rPr>
                      <m:t>=</m:t>
                    </m:r>
                    <m:d>
                      <m:dPr>
                        <m:ctrlPr>
                          <a:rPr lang="en-US" altLang="zh-TW" sz="2400" i="1">
                            <a:latin typeface="Cambria Math" panose="02040503050406030204" pitchFamily="18" charset="0"/>
                            <a:cs typeface="Times" panose="02020603050405020304" pitchFamily="18" charset="0"/>
                          </a:rPr>
                        </m:ctrlPr>
                      </m:dPr>
                      <m:e>
                        <m:r>
                          <a:rPr lang="en-US" altLang="zh-TW" sz="2400" i="1">
                            <a:latin typeface="Cambria Math" panose="02040503050406030204" pitchFamily="18" charset="0"/>
                            <a:cs typeface="Times" panose="02020603050405020304" pitchFamily="18" charset="0"/>
                          </a:rPr>
                          <m:t>1, 10, 6, 2, 7</m:t>
                        </m:r>
                      </m:e>
                    </m:d>
                  </m:oMath>
                </a14:m>
                <a:endParaRPr lang="en-US" altLang="zh-TW" sz="2400" dirty="0">
                  <a:latin typeface="Times" panose="02020603050405020304" pitchFamily="18" charset="0"/>
                  <a:cs typeface="Times" panose="02020603050405020304" pitchFamily="18" charset="0"/>
                </a:endParaRPr>
              </a:p>
              <a:p>
                <a:pPr marL="285750" indent="-285750">
                  <a:lnSpc>
                    <a:spcPct val="150000"/>
                  </a:lnSpc>
                  <a:buFont typeface="Arial" panose="020B0604020202020204" pitchFamily="34" charset="0"/>
                  <a:buChar char="•"/>
                </a:pPr>
                <a14:m>
                  <m:oMath xmlns:m="http://schemas.openxmlformats.org/officeDocument/2006/math">
                    <m:sSub>
                      <m:sSubPr>
                        <m:ctrlPr>
                          <a:rPr lang="en-US" altLang="zh-TW" sz="2400" i="1" dirty="0">
                            <a:latin typeface="Cambria Math" panose="02040503050406030204" pitchFamily="18" charset="0"/>
                            <a:cs typeface="Times" panose="02020603050405020304" pitchFamily="18" charset="0"/>
                          </a:rPr>
                        </m:ctrlPr>
                      </m:sSubPr>
                      <m:e>
                        <m:r>
                          <a:rPr lang="en-US" altLang="zh-TW" sz="2400" i="1" dirty="0">
                            <a:latin typeface="Cambria Math" panose="02040503050406030204" pitchFamily="18" charset="0"/>
                            <a:cs typeface="Times" panose="02020603050405020304" pitchFamily="18" charset="0"/>
                          </a:rPr>
                          <m:t>𝑌</m:t>
                        </m:r>
                      </m:e>
                      <m:sub>
                        <m:r>
                          <a:rPr lang="en-US" altLang="zh-TW" sz="2400" b="0" i="1" dirty="0" smtClean="0">
                            <a:latin typeface="Cambria Math" panose="02040503050406030204" pitchFamily="18" charset="0"/>
                            <a:cs typeface="Times" panose="02020603050405020304" pitchFamily="18" charset="0"/>
                          </a:rPr>
                          <m:t>2</m:t>
                        </m:r>
                      </m:sub>
                    </m:sSub>
                    <m:r>
                      <a:rPr lang="en-US" altLang="zh-TW" sz="2400" i="1" dirty="0">
                        <a:latin typeface="Cambria Math" panose="02040503050406030204" pitchFamily="18" charset="0"/>
                        <a:cs typeface="Times" panose="02020603050405020304" pitchFamily="18" charset="0"/>
                      </a:rPr>
                      <m:t>=(</m:t>
                    </m:r>
                    <m:r>
                      <a:rPr lang="en-US" altLang="zh-TW" sz="2400" b="0" i="1" dirty="0" smtClean="0">
                        <a:latin typeface="Cambria Math" panose="02040503050406030204" pitchFamily="18" charset="0"/>
                        <a:cs typeface="Times" panose="02020603050405020304" pitchFamily="18" charset="0"/>
                      </a:rPr>
                      <m:t>2</m:t>
                    </m:r>
                    <m:r>
                      <a:rPr lang="en-US" altLang="zh-TW" sz="2400" i="1" dirty="0">
                        <a:latin typeface="Cambria Math" panose="02040503050406030204" pitchFamily="18" charset="0"/>
                        <a:cs typeface="Times" panose="02020603050405020304" pitchFamily="18" charset="0"/>
                      </a:rPr>
                      <m:t>, </m:t>
                    </m:r>
                    <m:r>
                      <a:rPr lang="en-US" altLang="zh-TW" sz="2400" b="0" i="1" dirty="0" smtClean="0">
                        <a:latin typeface="Cambria Math" panose="02040503050406030204" pitchFamily="18" charset="0"/>
                        <a:cs typeface="Times" panose="02020603050405020304" pitchFamily="18" charset="0"/>
                      </a:rPr>
                      <m:t>5</m:t>
                    </m:r>
                    <m:r>
                      <a:rPr lang="en-US" altLang="zh-TW" sz="2400" i="1" dirty="0">
                        <a:latin typeface="Cambria Math" panose="02040503050406030204" pitchFamily="18" charset="0"/>
                        <a:cs typeface="Times" panose="02020603050405020304" pitchFamily="18" charset="0"/>
                      </a:rPr>
                      <m:t>, </m:t>
                    </m:r>
                    <m:r>
                      <a:rPr lang="en-US" altLang="zh-TW" sz="2400" b="0" i="1" dirty="0" smtClean="0">
                        <a:latin typeface="Cambria Math" panose="02040503050406030204" pitchFamily="18" charset="0"/>
                        <a:cs typeface="Times" panose="02020603050405020304" pitchFamily="18" charset="0"/>
                      </a:rPr>
                      <m:t>10</m:t>
                    </m:r>
                    <m:r>
                      <a:rPr lang="en-US" altLang="zh-TW" sz="2400" i="1" dirty="0">
                        <a:latin typeface="Cambria Math" panose="02040503050406030204" pitchFamily="18" charset="0"/>
                        <a:cs typeface="Times" panose="02020603050405020304" pitchFamily="18" charset="0"/>
                      </a:rPr>
                      <m:t>, </m:t>
                    </m:r>
                    <m:r>
                      <a:rPr lang="en-US" altLang="zh-TW" sz="2400" b="0" i="1" dirty="0" smtClean="0">
                        <a:latin typeface="Cambria Math" panose="02040503050406030204" pitchFamily="18" charset="0"/>
                        <a:cs typeface="Times" panose="02020603050405020304" pitchFamily="18" charset="0"/>
                      </a:rPr>
                      <m:t>9</m:t>
                    </m:r>
                    <m:r>
                      <a:rPr lang="en-US" altLang="zh-TW" sz="2400" i="1" dirty="0">
                        <a:latin typeface="Cambria Math" panose="02040503050406030204" pitchFamily="18" charset="0"/>
                        <a:cs typeface="Times" panose="02020603050405020304" pitchFamily="18" charset="0"/>
                      </a:rPr>
                      <m:t>, 6</m:t>
                    </m:r>
                    <m:r>
                      <a:rPr lang="en-US" altLang="zh-TW" sz="2400" b="0" i="1" dirty="0" smtClean="0">
                        <a:latin typeface="Cambria Math" panose="02040503050406030204" pitchFamily="18" charset="0"/>
                        <a:cs typeface="Times" panose="02020603050405020304" pitchFamily="18" charset="0"/>
                      </a:rPr>
                      <m:t>, 4, 3, 5, 7</m:t>
                    </m:r>
                    <m:r>
                      <a:rPr lang="en-US" altLang="zh-TW" sz="2400" i="1" dirty="0">
                        <a:latin typeface="Cambria Math" panose="02040503050406030204" pitchFamily="18" charset="0"/>
                        <a:cs typeface="Times" panose="02020603050405020304" pitchFamily="18" charset="0"/>
                      </a:rPr>
                      <m:t>)</m:t>
                    </m:r>
                  </m:oMath>
                </a14:m>
                <a:endParaRPr lang="zh-TW" altLang="en-US" sz="2400" dirty="0">
                  <a:latin typeface="Times" panose="02020603050405020304" pitchFamily="18" charset="0"/>
                  <a:cs typeface="Times" panose="02020603050405020304" pitchFamily="18" charset="0"/>
                </a:endParaRPr>
              </a:p>
            </p:txBody>
          </p:sp>
        </mc:Choice>
        <mc:Fallback xmlns="">
          <p:sp>
            <p:nvSpPr>
              <p:cNvPr id="19" name="文字方塊 18">
                <a:extLst>
                  <a:ext uri="{FF2B5EF4-FFF2-40B4-BE49-F238E27FC236}">
                    <a16:creationId xmlns:a16="http://schemas.microsoft.com/office/drawing/2014/main" id="{46A39AE3-5269-020C-CCDA-DDDAE8BE8CF7}"/>
                  </a:ext>
                </a:extLst>
              </p:cNvPr>
              <p:cNvSpPr txBox="1">
                <a:spLocks noRot="1" noChangeAspect="1" noMove="1" noResize="1" noEditPoints="1" noAdjustHandles="1" noChangeArrowheads="1" noChangeShapeType="1" noTextEdit="1"/>
              </p:cNvSpPr>
              <p:nvPr/>
            </p:nvSpPr>
            <p:spPr>
              <a:xfrm>
                <a:off x="955233" y="1691600"/>
                <a:ext cx="4017638" cy="1133965"/>
              </a:xfrm>
              <a:prstGeom prst="rect">
                <a:avLst/>
              </a:prstGeom>
              <a:blipFill>
                <a:blip r:embed="rId4"/>
                <a:stretch>
                  <a:fillRect l="-2124" r="-303" b="-9626"/>
                </a:stretch>
              </a:blipFill>
            </p:spPr>
            <p:txBody>
              <a:bodyPr/>
              <a:lstStyle/>
              <a:p>
                <a:r>
                  <a:rPr lang="zh-TW" altLang="en-US">
                    <a:noFill/>
                  </a:rPr>
                  <a:t> </a:t>
                </a:r>
              </a:p>
            </p:txBody>
          </p:sp>
        </mc:Fallback>
      </mc:AlternateContent>
      <p:pic>
        <p:nvPicPr>
          <p:cNvPr id="23" name="圖片 22">
            <a:extLst>
              <a:ext uri="{FF2B5EF4-FFF2-40B4-BE49-F238E27FC236}">
                <a16:creationId xmlns:a16="http://schemas.microsoft.com/office/drawing/2014/main" id="{C8BA17E9-E7F4-7C4E-07E3-4014D0CFD2A3}"/>
              </a:ext>
            </a:extLst>
          </p:cNvPr>
          <p:cNvPicPr>
            <a:picLocks noChangeAspect="1"/>
          </p:cNvPicPr>
          <p:nvPr/>
        </p:nvPicPr>
        <p:blipFill>
          <a:blip r:embed="rId5"/>
          <a:stretch>
            <a:fillRect/>
          </a:stretch>
        </p:blipFill>
        <p:spPr>
          <a:xfrm>
            <a:off x="5054202" y="2878822"/>
            <a:ext cx="6384131" cy="3582154"/>
          </a:xfrm>
          <a:prstGeom prst="rect">
            <a:avLst/>
          </a:prstGeom>
        </p:spPr>
      </p:pic>
    </p:spTree>
    <p:extLst>
      <p:ext uri="{BB962C8B-B14F-4D97-AF65-F5344CB8AC3E}">
        <p14:creationId xmlns:p14="http://schemas.microsoft.com/office/powerpoint/2010/main" val="117180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05438D-F4BF-BC45-90BC-8CDF5398A9FA}"/>
              </a:ext>
            </a:extLst>
          </p:cNvPr>
          <p:cNvSpPr>
            <a:spLocks noGrp="1"/>
          </p:cNvSpPr>
          <p:nvPr>
            <p:ph type="title"/>
          </p:nvPr>
        </p:nvSpPr>
        <p:spPr/>
        <p:txBody>
          <a:bodyPr/>
          <a:lstStyle/>
          <a:p>
            <a:r>
              <a:rPr kumimoji="1" lang="en-US" altLang="zh-TW" dirty="0">
                <a:latin typeface="Times" pitchFamily="2" charset="0"/>
              </a:rPr>
              <a:t>Scaled order-isomorphism</a:t>
            </a:r>
            <a:r>
              <a:rPr kumimoji="1" lang="zh-TW" altLang="en-US" dirty="0">
                <a:latin typeface="Times" pitchFamily="2" charset="0"/>
              </a:rPr>
              <a:t> </a:t>
            </a:r>
            <a:r>
              <a:rPr kumimoji="1" lang="en-US" altLang="zh-TW" dirty="0">
                <a:latin typeface="Times" pitchFamily="2" charset="0"/>
              </a:rPr>
              <a:t>(3/4)</a:t>
            </a:r>
            <a:endParaRPr kumimoji="1" lang="zh-TW" altLang="en-US" dirty="0">
              <a:latin typeface="Times" pitchFamily="2" charset="0"/>
            </a:endParaRPr>
          </a:p>
        </p:txBody>
      </p:sp>
      <p:sp>
        <p:nvSpPr>
          <p:cNvPr id="4" name="投影片編號版面配置區 3">
            <a:extLst>
              <a:ext uri="{FF2B5EF4-FFF2-40B4-BE49-F238E27FC236}">
                <a16:creationId xmlns:a16="http://schemas.microsoft.com/office/drawing/2014/main" id="{5E299CBE-E30D-E949-B1C5-1571BD060E01}"/>
              </a:ext>
            </a:extLst>
          </p:cNvPr>
          <p:cNvSpPr>
            <a:spLocks noGrp="1"/>
          </p:cNvSpPr>
          <p:nvPr>
            <p:ph type="sldNum" sz="quarter" idx="12"/>
          </p:nvPr>
        </p:nvSpPr>
        <p:spPr/>
        <p:txBody>
          <a:bodyPr/>
          <a:lstStyle/>
          <a:p>
            <a:fld id="{D1303F21-0339-114F-A835-EDFAC68AEBBB}" type="slidenum">
              <a:rPr kumimoji="1" lang="zh-TW" altLang="en-US" smtClean="0"/>
              <a:t>5</a:t>
            </a:fld>
            <a:endParaRPr kumimoji="1" lang="zh-TW" altLang="en-US" dirty="0"/>
          </a:p>
        </p:txBody>
      </p:sp>
      <p:pic>
        <p:nvPicPr>
          <p:cNvPr id="14" name="圖片 13">
            <a:extLst>
              <a:ext uri="{FF2B5EF4-FFF2-40B4-BE49-F238E27FC236}">
                <a16:creationId xmlns:a16="http://schemas.microsoft.com/office/drawing/2014/main" id="{778F7C79-2E7A-AE22-8436-A4AC5BCC09EE}"/>
              </a:ext>
            </a:extLst>
          </p:cNvPr>
          <p:cNvPicPr>
            <a:picLocks noChangeAspect="1"/>
          </p:cNvPicPr>
          <p:nvPr/>
        </p:nvPicPr>
        <p:blipFill rotWithShape="1">
          <a:blip r:embed="rId3"/>
          <a:srcRect r="49903"/>
          <a:stretch/>
        </p:blipFill>
        <p:spPr>
          <a:xfrm>
            <a:off x="1133827" y="2752454"/>
            <a:ext cx="3917994" cy="3722162"/>
          </a:xfrm>
          <a:prstGeom prst="rect">
            <a:avLst/>
          </a:prstGeom>
        </p:spPr>
      </p:pic>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46A39AE3-5269-020C-CCDA-DDDAE8BE8CF7}"/>
                  </a:ext>
                </a:extLst>
              </p:cNvPr>
              <p:cNvSpPr txBox="1"/>
              <p:nvPr/>
            </p:nvSpPr>
            <p:spPr>
              <a:xfrm>
                <a:off x="955233" y="1691600"/>
                <a:ext cx="4264501" cy="1133965"/>
              </a:xfrm>
              <a:prstGeom prst="rect">
                <a:avLst/>
              </a:prstGeom>
              <a:noFill/>
            </p:spPr>
            <p:txBody>
              <a:bodyPr wrap="none" rtlCol="0">
                <a:spAutoFit/>
              </a:bodyPr>
              <a:lstStyle/>
              <a:p>
                <a:pPr marL="285750" indent="-285750">
                  <a:lnSpc>
                    <a:spcPct val="150000"/>
                  </a:lnSpc>
                  <a:buFont typeface="Arial" panose="020B0604020202020204" pitchFamily="34" charset="0"/>
                  <a:buChar char="•"/>
                </a:pPr>
                <a14:m>
                  <m:oMath xmlns:m="http://schemas.openxmlformats.org/officeDocument/2006/math">
                    <m:r>
                      <m:rPr>
                        <m:sty m:val="p"/>
                      </m:rPr>
                      <a:rPr lang="en-US" altLang="zh-TW" sz="2400" i="1" smtClean="0">
                        <a:latin typeface="Cambria Math" panose="02040503050406030204" pitchFamily="18" charset="0"/>
                        <a:cs typeface="Times" panose="02020603050405020304" pitchFamily="18" charset="0"/>
                      </a:rPr>
                      <m:t>X</m:t>
                    </m:r>
                    <m:r>
                      <a:rPr lang="en-US" altLang="zh-TW" sz="2400" i="1" smtClean="0">
                        <a:latin typeface="Cambria Math" panose="02040503050406030204" pitchFamily="18" charset="0"/>
                        <a:cs typeface="Times" panose="02020603050405020304" pitchFamily="18" charset="0"/>
                      </a:rPr>
                      <m:t>=</m:t>
                    </m:r>
                    <m:d>
                      <m:dPr>
                        <m:ctrlPr>
                          <a:rPr lang="en-US" altLang="zh-TW" sz="2400" i="1">
                            <a:latin typeface="Cambria Math" panose="02040503050406030204" pitchFamily="18" charset="0"/>
                            <a:cs typeface="Times" panose="02020603050405020304" pitchFamily="18" charset="0"/>
                          </a:rPr>
                        </m:ctrlPr>
                      </m:dPr>
                      <m:e>
                        <m:r>
                          <a:rPr lang="en-US" altLang="zh-TW" sz="2400" i="1">
                            <a:latin typeface="Cambria Math" panose="02040503050406030204" pitchFamily="18" charset="0"/>
                            <a:cs typeface="Times" panose="02020603050405020304" pitchFamily="18" charset="0"/>
                          </a:rPr>
                          <m:t>1, 10, 6, 2, 7</m:t>
                        </m:r>
                      </m:e>
                    </m:d>
                  </m:oMath>
                </a14:m>
                <a:endParaRPr lang="en-US" altLang="zh-TW" sz="2400" dirty="0">
                  <a:latin typeface="Times" panose="02020603050405020304" pitchFamily="18" charset="0"/>
                  <a:cs typeface="Times" panose="02020603050405020304" pitchFamily="18" charset="0"/>
                </a:endParaRPr>
              </a:p>
              <a:p>
                <a:pPr marL="285750" indent="-285750">
                  <a:lnSpc>
                    <a:spcPct val="150000"/>
                  </a:lnSpc>
                  <a:buFont typeface="Arial" panose="020B0604020202020204" pitchFamily="34" charset="0"/>
                  <a:buChar char="•"/>
                </a:pPr>
                <a14:m>
                  <m:oMath xmlns:m="http://schemas.openxmlformats.org/officeDocument/2006/math">
                    <m:sSub>
                      <m:sSubPr>
                        <m:ctrlPr>
                          <a:rPr lang="en-US" altLang="zh-TW" sz="2400" i="1" dirty="0">
                            <a:latin typeface="Cambria Math" panose="02040503050406030204" pitchFamily="18" charset="0"/>
                            <a:cs typeface="Times" panose="02020603050405020304" pitchFamily="18" charset="0"/>
                          </a:rPr>
                        </m:ctrlPr>
                      </m:sSubPr>
                      <m:e>
                        <m:r>
                          <a:rPr lang="en-US" altLang="zh-TW" sz="2400" i="1" dirty="0">
                            <a:latin typeface="Cambria Math" panose="02040503050406030204" pitchFamily="18" charset="0"/>
                            <a:cs typeface="Times" panose="02020603050405020304" pitchFamily="18" charset="0"/>
                          </a:rPr>
                          <m:t>𝑌</m:t>
                        </m:r>
                      </m:e>
                      <m:sub>
                        <m:r>
                          <a:rPr lang="en-US" altLang="zh-TW" sz="2400" b="0" i="1" dirty="0" smtClean="0">
                            <a:latin typeface="Cambria Math" panose="02040503050406030204" pitchFamily="18" charset="0"/>
                            <a:cs typeface="Times" panose="02020603050405020304" pitchFamily="18" charset="0"/>
                          </a:rPr>
                          <m:t>3</m:t>
                        </m:r>
                      </m:sub>
                    </m:sSub>
                    <m:r>
                      <a:rPr lang="en-US" altLang="zh-TW" sz="2400" i="1" dirty="0">
                        <a:latin typeface="Cambria Math" panose="02040503050406030204" pitchFamily="18" charset="0"/>
                        <a:cs typeface="Times" panose="02020603050405020304" pitchFamily="18" charset="0"/>
                      </a:rPr>
                      <m:t>=(</m:t>
                    </m:r>
                    <m:r>
                      <a:rPr lang="en-US" altLang="zh-TW" sz="2400" b="0" i="1" dirty="0" smtClean="0">
                        <a:latin typeface="Cambria Math" panose="02040503050406030204" pitchFamily="18" charset="0"/>
                        <a:cs typeface="Times" panose="02020603050405020304" pitchFamily="18" charset="0"/>
                      </a:rPr>
                      <m:t>1</m:t>
                    </m:r>
                    <m:r>
                      <a:rPr lang="en-US" altLang="zh-TW" sz="2400" i="1" dirty="0">
                        <a:latin typeface="Cambria Math" panose="02040503050406030204" pitchFamily="18" charset="0"/>
                        <a:cs typeface="Times" panose="02020603050405020304" pitchFamily="18" charset="0"/>
                      </a:rPr>
                      <m:t>, </m:t>
                    </m:r>
                    <m:r>
                      <a:rPr lang="en-US" altLang="zh-TW" sz="2400" b="0" i="1" dirty="0" smtClean="0">
                        <a:latin typeface="Cambria Math" panose="02040503050406030204" pitchFamily="18" charset="0"/>
                        <a:cs typeface="Times" panose="02020603050405020304" pitchFamily="18" charset="0"/>
                      </a:rPr>
                      <m:t>5</m:t>
                    </m:r>
                    <m:r>
                      <a:rPr lang="en-US" altLang="zh-TW" sz="2400" i="1" dirty="0">
                        <a:latin typeface="Cambria Math" panose="02040503050406030204" pitchFamily="18" charset="0"/>
                        <a:cs typeface="Times" panose="02020603050405020304" pitchFamily="18" charset="0"/>
                      </a:rPr>
                      <m:t>, </m:t>
                    </m:r>
                    <m:r>
                      <a:rPr lang="en-US" altLang="zh-TW" sz="2400" b="0" i="1" dirty="0" smtClean="0">
                        <a:latin typeface="Cambria Math" panose="02040503050406030204" pitchFamily="18" charset="0"/>
                        <a:cs typeface="Times" panose="02020603050405020304" pitchFamily="18" charset="0"/>
                      </a:rPr>
                      <m:t>10</m:t>
                    </m:r>
                    <m:r>
                      <a:rPr lang="en-US" altLang="zh-TW" sz="2400" i="1" dirty="0">
                        <a:latin typeface="Cambria Math" panose="02040503050406030204" pitchFamily="18" charset="0"/>
                        <a:cs typeface="Times" panose="02020603050405020304" pitchFamily="18" charset="0"/>
                      </a:rPr>
                      <m:t>, </m:t>
                    </m:r>
                    <m:r>
                      <a:rPr lang="en-US" altLang="zh-TW" sz="2400" b="0" i="1" dirty="0" smtClean="0">
                        <a:latin typeface="Cambria Math" panose="02040503050406030204" pitchFamily="18" charset="0"/>
                        <a:cs typeface="Times" panose="02020603050405020304" pitchFamily="18" charset="0"/>
                      </a:rPr>
                      <m:t>8</m:t>
                    </m:r>
                    <m:r>
                      <a:rPr lang="en-US" altLang="zh-TW" sz="2400" i="1" dirty="0">
                        <a:latin typeface="Cambria Math" panose="02040503050406030204" pitchFamily="18" charset="0"/>
                        <a:cs typeface="Times" panose="02020603050405020304" pitchFamily="18" charset="0"/>
                      </a:rPr>
                      <m:t>, 6</m:t>
                    </m:r>
                    <m:r>
                      <a:rPr lang="en-US" altLang="zh-TW" sz="2400" b="0" i="1" dirty="0" smtClean="0">
                        <a:latin typeface="Cambria Math" panose="02040503050406030204" pitchFamily="18" charset="0"/>
                        <a:cs typeface="Times" panose="02020603050405020304" pitchFamily="18" charset="0"/>
                      </a:rPr>
                      <m:t>, 3, 2, 4, 11</m:t>
                    </m:r>
                    <m:r>
                      <a:rPr lang="en-US" altLang="zh-TW" sz="2400" i="1" dirty="0">
                        <a:latin typeface="Cambria Math" panose="02040503050406030204" pitchFamily="18" charset="0"/>
                        <a:cs typeface="Times" panose="02020603050405020304" pitchFamily="18" charset="0"/>
                      </a:rPr>
                      <m:t>)</m:t>
                    </m:r>
                  </m:oMath>
                </a14:m>
                <a:endParaRPr lang="zh-TW" altLang="en-US" sz="2400" dirty="0">
                  <a:latin typeface="Times" panose="02020603050405020304" pitchFamily="18" charset="0"/>
                  <a:cs typeface="Times" panose="02020603050405020304" pitchFamily="18" charset="0"/>
                </a:endParaRPr>
              </a:p>
            </p:txBody>
          </p:sp>
        </mc:Choice>
        <mc:Fallback xmlns="">
          <p:sp>
            <p:nvSpPr>
              <p:cNvPr id="19" name="文字方塊 18">
                <a:extLst>
                  <a:ext uri="{FF2B5EF4-FFF2-40B4-BE49-F238E27FC236}">
                    <a16:creationId xmlns:a16="http://schemas.microsoft.com/office/drawing/2014/main" id="{46A39AE3-5269-020C-CCDA-DDDAE8BE8CF7}"/>
                  </a:ext>
                </a:extLst>
              </p:cNvPr>
              <p:cNvSpPr txBox="1">
                <a:spLocks noRot="1" noChangeAspect="1" noMove="1" noResize="1" noEditPoints="1" noAdjustHandles="1" noChangeArrowheads="1" noChangeShapeType="1" noTextEdit="1"/>
              </p:cNvSpPr>
              <p:nvPr/>
            </p:nvSpPr>
            <p:spPr>
              <a:xfrm>
                <a:off x="955233" y="1691600"/>
                <a:ext cx="4264501" cy="1133965"/>
              </a:xfrm>
              <a:prstGeom prst="rect">
                <a:avLst/>
              </a:prstGeom>
              <a:blipFill>
                <a:blip r:embed="rId4"/>
                <a:stretch>
                  <a:fillRect l="-2003" b="-9626"/>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B3B5EA3F-DC2B-EE84-676A-6F679EF7BB80}"/>
              </a:ext>
            </a:extLst>
          </p:cNvPr>
          <p:cNvPicPr>
            <a:picLocks noChangeAspect="1"/>
          </p:cNvPicPr>
          <p:nvPr/>
        </p:nvPicPr>
        <p:blipFill>
          <a:blip r:embed="rId5"/>
          <a:stretch>
            <a:fillRect/>
          </a:stretch>
        </p:blipFill>
        <p:spPr>
          <a:xfrm>
            <a:off x="4972871" y="2890159"/>
            <a:ext cx="6462090" cy="3577313"/>
          </a:xfrm>
          <a:prstGeom prst="rect">
            <a:avLst/>
          </a:prstGeom>
        </p:spPr>
      </p:pic>
    </p:spTree>
    <p:extLst>
      <p:ext uri="{BB962C8B-B14F-4D97-AF65-F5344CB8AC3E}">
        <p14:creationId xmlns:p14="http://schemas.microsoft.com/office/powerpoint/2010/main" val="3217018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05438D-F4BF-BC45-90BC-8CDF5398A9FA}"/>
              </a:ext>
            </a:extLst>
          </p:cNvPr>
          <p:cNvSpPr>
            <a:spLocks noGrp="1"/>
          </p:cNvSpPr>
          <p:nvPr>
            <p:ph type="title"/>
          </p:nvPr>
        </p:nvSpPr>
        <p:spPr/>
        <p:txBody>
          <a:bodyPr/>
          <a:lstStyle/>
          <a:p>
            <a:r>
              <a:rPr kumimoji="1" lang="en-US" altLang="zh-TW" dirty="0">
                <a:latin typeface="Times" pitchFamily="2" charset="0"/>
              </a:rPr>
              <a:t>Scaled order-isomorphism</a:t>
            </a:r>
            <a:r>
              <a:rPr kumimoji="1" lang="zh-TW" altLang="en-US" dirty="0">
                <a:latin typeface="Times" pitchFamily="2" charset="0"/>
              </a:rPr>
              <a:t> </a:t>
            </a:r>
            <a:r>
              <a:rPr kumimoji="1" lang="en-US" altLang="zh-TW" dirty="0">
                <a:latin typeface="Times" pitchFamily="2" charset="0"/>
              </a:rPr>
              <a:t>(4/4)</a:t>
            </a:r>
            <a:endParaRPr kumimoji="1" lang="zh-TW" altLang="en-US" dirty="0">
              <a:latin typeface="Times" pitchFamily="2" charset="0"/>
            </a:endParaRPr>
          </a:p>
        </p:txBody>
      </p:sp>
      <p:sp>
        <p:nvSpPr>
          <p:cNvPr id="4" name="投影片編號版面配置區 3">
            <a:extLst>
              <a:ext uri="{FF2B5EF4-FFF2-40B4-BE49-F238E27FC236}">
                <a16:creationId xmlns:a16="http://schemas.microsoft.com/office/drawing/2014/main" id="{5E299CBE-E30D-E949-B1C5-1571BD060E01}"/>
              </a:ext>
            </a:extLst>
          </p:cNvPr>
          <p:cNvSpPr>
            <a:spLocks noGrp="1"/>
          </p:cNvSpPr>
          <p:nvPr>
            <p:ph type="sldNum" sz="quarter" idx="12"/>
          </p:nvPr>
        </p:nvSpPr>
        <p:spPr/>
        <p:txBody>
          <a:bodyPr/>
          <a:lstStyle/>
          <a:p>
            <a:fld id="{D1303F21-0339-114F-A835-EDFAC68AEBBB}" type="slidenum">
              <a:rPr kumimoji="1" lang="zh-TW" altLang="en-US" smtClean="0"/>
              <a:t>6</a:t>
            </a:fld>
            <a:endParaRPr kumimoji="1" lang="zh-TW" altLang="en-US" dirty="0"/>
          </a:p>
        </p:txBody>
      </p:sp>
      <p:pic>
        <p:nvPicPr>
          <p:cNvPr id="14" name="圖片 13">
            <a:extLst>
              <a:ext uri="{FF2B5EF4-FFF2-40B4-BE49-F238E27FC236}">
                <a16:creationId xmlns:a16="http://schemas.microsoft.com/office/drawing/2014/main" id="{778F7C79-2E7A-AE22-8436-A4AC5BCC09EE}"/>
              </a:ext>
            </a:extLst>
          </p:cNvPr>
          <p:cNvPicPr>
            <a:picLocks noChangeAspect="1"/>
          </p:cNvPicPr>
          <p:nvPr/>
        </p:nvPicPr>
        <p:blipFill rotWithShape="1">
          <a:blip r:embed="rId3"/>
          <a:srcRect r="49903"/>
          <a:stretch/>
        </p:blipFill>
        <p:spPr>
          <a:xfrm>
            <a:off x="1133827" y="2752454"/>
            <a:ext cx="3917994" cy="3722162"/>
          </a:xfrm>
          <a:prstGeom prst="rect">
            <a:avLst/>
          </a:prstGeom>
        </p:spPr>
      </p:pic>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46A39AE3-5269-020C-CCDA-DDDAE8BE8CF7}"/>
                  </a:ext>
                </a:extLst>
              </p:cNvPr>
              <p:cNvSpPr txBox="1"/>
              <p:nvPr/>
            </p:nvSpPr>
            <p:spPr>
              <a:xfrm>
                <a:off x="955233" y="1691600"/>
                <a:ext cx="3733907" cy="1133965"/>
              </a:xfrm>
              <a:prstGeom prst="rect">
                <a:avLst/>
              </a:prstGeom>
              <a:noFill/>
            </p:spPr>
            <p:txBody>
              <a:bodyPr wrap="none" rtlCol="0">
                <a:spAutoFit/>
              </a:bodyPr>
              <a:lstStyle/>
              <a:p>
                <a:pPr marL="285750" indent="-285750">
                  <a:lnSpc>
                    <a:spcPct val="150000"/>
                  </a:lnSpc>
                  <a:buFont typeface="Arial" panose="020B0604020202020204" pitchFamily="34" charset="0"/>
                  <a:buChar char="•"/>
                </a:pPr>
                <a14:m>
                  <m:oMath xmlns:m="http://schemas.openxmlformats.org/officeDocument/2006/math">
                    <m:r>
                      <m:rPr>
                        <m:sty m:val="p"/>
                      </m:rPr>
                      <a:rPr lang="en-US" altLang="zh-TW" sz="2400" i="1" smtClean="0">
                        <a:latin typeface="Cambria Math" panose="02040503050406030204" pitchFamily="18" charset="0"/>
                        <a:cs typeface="Times" panose="02020603050405020304" pitchFamily="18" charset="0"/>
                      </a:rPr>
                      <m:t>X</m:t>
                    </m:r>
                    <m:r>
                      <a:rPr lang="en-US" altLang="zh-TW" sz="2400" i="1" smtClean="0">
                        <a:latin typeface="Cambria Math" panose="02040503050406030204" pitchFamily="18" charset="0"/>
                        <a:cs typeface="Times" panose="02020603050405020304" pitchFamily="18" charset="0"/>
                      </a:rPr>
                      <m:t>=</m:t>
                    </m:r>
                    <m:d>
                      <m:dPr>
                        <m:ctrlPr>
                          <a:rPr lang="en-US" altLang="zh-TW" sz="2400" i="1">
                            <a:latin typeface="Cambria Math" panose="02040503050406030204" pitchFamily="18" charset="0"/>
                            <a:cs typeface="Times" panose="02020603050405020304" pitchFamily="18" charset="0"/>
                          </a:rPr>
                        </m:ctrlPr>
                      </m:dPr>
                      <m:e>
                        <m:r>
                          <a:rPr lang="en-US" altLang="zh-TW" sz="2400" i="1">
                            <a:latin typeface="Cambria Math" panose="02040503050406030204" pitchFamily="18" charset="0"/>
                            <a:cs typeface="Times" panose="02020603050405020304" pitchFamily="18" charset="0"/>
                          </a:rPr>
                          <m:t>1, 10, 6, 2, 7</m:t>
                        </m:r>
                      </m:e>
                    </m:d>
                  </m:oMath>
                </a14:m>
                <a:endParaRPr lang="en-US" altLang="zh-TW" sz="2400" dirty="0">
                  <a:latin typeface="Times" panose="02020603050405020304" pitchFamily="18" charset="0"/>
                  <a:cs typeface="Times" panose="02020603050405020304" pitchFamily="18" charset="0"/>
                </a:endParaRPr>
              </a:p>
              <a:p>
                <a:pPr marL="285750" indent="-285750">
                  <a:lnSpc>
                    <a:spcPct val="150000"/>
                  </a:lnSpc>
                  <a:buFont typeface="Arial" panose="020B0604020202020204" pitchFamily="34" charset="0"/>
                  <a:buChar char="•"/>
                </a:pPr>
                <a14:m>
                  <m:oMath xmlns:m="http://schemas.openxmlformats.org/officeDocument/2006/math">
                    <m:sSub>
                      <m:sSubPr>
                        <m:ctrlPr>
                          <a:rPr lang="en-US" altLang="zh-TW" sz="2400" i="1" dirty="0">
                            <a:latin typeface="Cambria Math" panose="02040503050406030204" pitchFamily="18" charset="0"/>
                            <a:cs typeface="Times" panose="02020603050405020304" pitchFamily="18" charset="0"/>
                          </a:rPr>
                        </m:ctrlPr>
                      </m:sSubPr>
                      <m:e>
                        <m:r>
                          <a:rPr lang="en-US" altLang="zh-TW" sz="2400" i="1" dirty="0">
                            <a:latin typeface="Cambria Math" panose="02040503050406030204" pitchFamily="18" charset="0"/>
                            <a:cs typeface="Times" panose="02020603050405020304" pitchFamily="18" charset="0"/>
                          </a:rPr>
                          <m:t>𝑌</m:t>
                        </m:r>
                      </m:e>
                      <m:sub>
                        <m:r>
                          <a:rPr lang="en-US" altLang="zh-TW" sz="2400" b="0" i="1" dirty="0" smtClean="0">
                            <a:latin typeface="Cambria Math" panose="02040503050406030204" pitchFamily="18" charset="0"/>
                            <a:cs typeface="Times" panose="02020603050405020304" pitchFamily="18" charset="0"/>
                          </a:rPr>
                          <m:t>4</m:t>
                        </m:r>
                      </m:sub>
                    </m:sSub>
                    <m:r>
                      <a:rPr lang="en-US" altLang="zh-TW" sz="2400" i="1" dirty="0">
                        <a:latin typeface="Cambria Math" panose="02040503050406030204" pitchFamily="18" charset="0"/>
                        <a:cs typeface="Times" panose="02020603050405020304" pitchFamily="18" charset="0"/>
                      </a:rPr>
                      <m:t>=(</m:t>
                    </m:r>
                    <m:r>
                      <a:rPr lang="en-US" altLang="zh-TW" sz="2400" b="0" i="1" dirty="0" smtClean="0">
                        <a:latin typeface="Cambria Math" panose="02040503050406030204" pitchFamily="18" charset="0"/>
                        <a:cs typeface="Times" panose="02020603050405020304" pitchFamily="18" charset="0"/>
                      </a:rPr>
                      <m:t>1</m:t>
                    </m:r>
                    <m:r>
                      <a:rPr lang="en-US" altLang="zh-TW" sz="2400" i="1" dirty="0">
                        <a:latin typeface="Cambria Math" panose="02040503050406030204" pitchFamily="18" charset="0"/>
                        <a:cs typeface="Times" panose="02020603050405020304" pitchFamily="18" charset="0"/>
                      </a:rPr>
                      <m:t>, </m:t>
                    </m:r>
                    <m:r>
                      <a:rPr lang="en-US" altLang="zh-TW" sz="2400" b="0" i="1" dirty="0" smtClean="0">
                        <a:latin typeface="Cambria Math" panose="02040503050406030204" pitchFamily="18" charset="0"/>
                        <a:cs typeface="Times" panose="02020603050405020304" pitchFamily="18" charset="0"/>
                      </a:rPr>
                      <m:t>5</m:t>
                    </m:r>
                    <m:r>
                      <a:rPr lang="en-US" altLang="zh-TW" sz="2400" i="1" dirty="0">
                        <a:latin typeface="Cambria Math" panose="02040503050406030204" pitchFamily="18" charset="0"/>
                        <a:cs typeface="Times" panose="02020603050405020304" pitchFamily="18" charset="0"/>
                      </a:rPr>
                      <m:t>, </m:t>
                    </m:r>
                    <m:r>
                      <a:rPr lang="en-US" altLang="zh-TW" sz="2400" b="0" i="1" dirty="0" smtClean="0">
                        <a:latin typeface="Cambria Math" panose="02040503050406030204" pitchFamily="18" charset="0"/>
                        <a:cs typeface="Times" panose="02020603050405020304" pitchFamily="18" charset="0"/>
                      </a:rPr>
                      <m:t>10</m:t>
                    </m:r>
                    <m:r>
                      <a:rPr lang="en-US" altLang="zh-TW" sz="2400" i="1" dirty="0">
                        <a:latin typeface="Cambria Math" panose="02040503050406030204" pitchFamily="18" charset="0"/>
                        <a:cs typeface="Times" panose="02020603050405020304" pitchFamily="18" charset="0"/>
                      </a:rPr>
                      <m:t>, </m:t>
                    </m:r>
                    <m:r>
                      <a:rPr lang="en-US" altLang="zh-TW" sz="2400" b="0" i="1" dirty="0" smtClean="0">
                        <a:latin typeface="Cambria Math" panose="02040503050406030204" pitchFamily="18" charset="0"/>
                        <a:cs typeface="Times" panose="02020603050405020304" pitchFamily="18" charset="0"/>
                      </a:rPr>
                      <m:t>8</m:t>
                    </m:r>
                    <m:r>
                      <a:rPr lang="en-US" altLang="zh-TW" sz="2400" i="1" dirty="0">
                        <a:latin typeface="Cambria Math" panose="02040503050406030204" pitchFamily="18" charset="0"/>
                        <a:cs typeface="Times" panose="02020603050405020304" pitchFamily="18" charset="0"/>
                      </a:rPr>
                      <m:t>, 6</m:t>
                    </m:r>
                    <m:r>
                      <a:rPr lang="en-US" altLang="zh-TW" sz="2400" b="0" i="1" dirty="0" smtClean="0">
                        <a:latin typeface="Cambria Math" panose="02040503050406030204" pitchFamily="18" charset="0"/>
                        <a:cs typeface="Times" panose="02020603050405020304" pitchFamily="18" charset="0"/>
                      </a:rPr>
                      <m:t>, 2, 4, 7</m:t>
                    </m:r>
                    <m:r>
                      <a:rPr lang="en-US" altLang="zh-TW" sz="2400" i="1" dirty="0">
                        <a:latin typeface="Cambria Math" panose="02040503050406030204" pitchFamily="18" charset="0"/>
                        <a:cs typeface="Times" panose="02020603050405020304" pitchFamily="18" charset="0"/>
                      </a:rPr>
                      <m:t>)</m:t>
                    </m:r>
                  </m:oMath>
                </a14:m>
                <a:endParaRPr lang="zh-TW" altLang="en-US" sz="2400" dirty="0">
                  <a:latin typeface="Times" panose="02020603050405020304" pitchFamily="18" charset="0"/>
                  <a:cs typeface="Times" panose="02020603050405020304" pitchFamily="18" charset="0"/>
                </a:endParaRPr>
              </a:p>
            </p:txBody>
          </p:sp>
        </mc:Choice>
        <mc:Fallback xmlns="">
          <p:sp>
            <p:nvSpPr>
              <p:cNvPr id="19" name="文字方塊 18">
                <a:extLst>
                  <a:ext uri="{FF2B5EF4-FFF2-40B4-BE49-F238E27FC236}">
                    <a16:creationId xmlns:a16="http://schemas.microsoft.com/office/drawing/2014/main" id="{46A39AE3-5269-020C-CCDA-DDDAE8BE8CF7}"/>
                  </a:ext>
                </a:extLst>
              </p:cNvPr>
              <p:cNvSpPr txBox="1">
                <a:spLocks noRot="1" noChangeAspect="1" noMove="1" noResize="1" noEditPoints="1" noAdjustHandles="1" noChangeArrowheads="1" noChangeShapeType="1" noTextEdit="1"/>
              </p:cNvSpPr>
              <p:nvPr/>
            </p:nvSpPr>
            <p:spPr>
              <a:xfrm>
                <a:off x="955233" y="1691600"/>
                <a:ext cx="3733907" cy="1133965"/>
              </a:xfrm>
              <a:prstGeom prst="rect">
                <a:avLst/>
              </a:prstGeom>
              <a:blipFill>
                <a:blip r:embed="rId4"/>
                <a:stretch>
                  <a:fillRect l="-2288" r="-490" b="-9626"/>
                </a:stretch>
              </a:blipFill>
            </p:spPr>
            <p:txBody>
              <a:bodyPr/>
              <a:lstStyle/>
              <a:p>
                <a:r>
                  <a:rPr lang="zh-TW" altLang="en-US">
                    <a:noFill/>
                  </a:rPr>
                  <a:t> </a:t>
                </a:r>
              </a:p>
            </p:txBody>
          </p:sp>
        </mc:Fallback>
      </mc:AlternateContent>
      <p:pic>
        <p:nvPicPr>
          <p:cNvPr id="6" name="圖片 5">
            <a:extLst>
              <a:ext uri="{FF2B5EF4-FFF2-40B4-BE49-F238E27FC236}">
                <a16:creationId xmlns:a16="http://schemas.microsoft.com/office/drawing/2014/main" id="{4C6F1CC5-68A0-BCF4-21CC-A640782997A1}"/>
              </a:ext>
            </a:extLst>
          </p:cNvPr>
          <p:cNvPicPr>
            <a:picLocks noChangeAspect="1"/>
          </p:cNvPicPr>
          <p:nvPr/>
        </p:nvPicPr>
        <p:blipFill>
          <a:blip r:embed="rId5"/>
          <a:stretch>
            <a:fillRect/>
          </a:stretch>
        </p:blipFill>
        <p:spPr>
          <a:xfrm>
            <a:off x="5336767" y="2767850"/>
            <a:ext cx="5930327" cy="3645652"/>
          </a:xfrm>
          <a:prstGeom prst="rect">
            <a:avLst/>
          </a:prstGeom>
        </p:spPr>
      </p:pic>
    </p:spTree>
    <p:extLst>
      <p:ext uri="{BB962C8B-B14F-4D97-AF65-F5344CB8AC3E}">
        <p14:creationId xmlns:p14="http://schemas.microsoft.com/office/powerpoint/2010/main" val="2065121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05438D-F4BF-BC45-90BC-8CDF5398A9FA}"/>
              </a:ext>
            </a:extLst>
          </p:cNvPr>
          <p:cNvSpPr>
            <a:spLocks noGrp="1"/>
          </p:cNvSpPr>
          <p:nvPr>
            <p:ph type="title"/>
          </p:nvPr>
        </p:nvSpPr>
        <p:spPr/>
        <p:txBody>
          <a:bodyPr/>
          <a:lstStyle/>
          <a:p>
            <a:r>
              <a:rPr kumimoji="1" lang="en-US" altLang="zh-TW" dirty="0">
                <a:latin typeface="Times" pitchFamily="2" charset="0"/>
              </a:rPr>
              <a:t>OPPM with scaling (1/4)</a:t>
            </a:r>
            <a:endParaRPr kumimoji="1" lang="zh-TW" altLang="en-US" dirty="0">
              <a:latin typeface="Times" pitchFamily="2" charset="0"/>
            </a:endParaRPr>
          </a:p>
        </p:txBody>
      </p:sp>
      <p:sp>
        <p:nvSpPr>
          <p:cNvPr id="4" name="投影片編號版面配置區 3">
            <a:extLst>
              <a:ext uri="{FF2B5EF4-FFF2-40B4-BE49-F238E27FC236}">
                <a16:creationId xmlns:a16="http://schemas.microsoft.com/office/drawing/2014/main" id="{5E299CBE-E30D-E949-B1C5-1571BD060E01}"/>
              </a:ext>
            </a:extLst>
          </p:cNvPr>
          <p:cNvSpPr>
            <a:spLocks noGrp="1"/>
          </p:cNvSpPr>
          <p:nvPr>
            <p:ph type="sldNum" sz="quarter" idx="12"/>
          </p:nvPr>
        </p:nvSpPr>
        <p:spPr/>
        <p:txBody>
          <a:bodyPr/>
          <a:lstStyle/>
          <a:p>
            <a:fld id="{D1303F21-0339-114F-A835-EDFAC68AEBBB}" type="slidenum">
              <a:rPr kumimoji="1" lang="zh-TW" altLang="en-US" smtClean="0"/>
              <a:t>7</a:t>
            </a:fld>
            <a:endParaRPr kumimoji="1" lang="zh-TW" altLang="en-US" dirty="0"/>
          </a:p>
        </p:txBody>
      </p:sp>
      <p:pic>
        <p:nvPicPr>
          <p:cNvPr id="5" name="圖片 4">
            <a:extLst>
              <a:ext uri="{FF2B5EF4-FFF2-40B4-BE49-F238E27FC236}">
                <a16:creationId xmlns:a16="http://schemas.microsoft.com/office/drawing/2014/main" id="{EDC2BA8A-3FE8-CA49-3F78-F8919D3859C1}"/>
              </a:ext>
            </a:extLst>
          </p:cNvPr>
          <p:cNvPicPr>
            <a:picLocks noChangeAspect="1"/>
          </p:cNvPicPr>
          <p:nvPr/>
        </p:nvPicPr>
        <p:blipFill>
          <a:blip r:embed="rId3"/>
          <a:stretch>
            <a:fillRect/>
          </a:stretch>
        </p:blipFill>
        <p:spPr>
          <a:xfrm>
            <a:off x="4061637" y="2309989"/>
            <a:ext cx="8130363" cy="4046361"/>
          </a:xfrm>
          <a:prstGeom prst="rect">
            <a:avLst/>
          </a:prstGeom>
        </p:spPr>
      </p:pic>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CE6678FB-ED2E-09C8-4E7A-5F82A72EA743}"/>
                  </a:ext>
                </a:extLst>
              </p:cNvPr>
              <p:cNvSpPr txBox="1"/>
              <p:nvPr/>
            </p:nvSpPr>
            <p:spPr>
              <a:xfrm>
                <a:off x="955233" y="1691600"/>
                <a:ext cx="5694188" cy="1782155"/>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zh-TW" sz="2800" dirty="0">
                    <a:latin typeface="Times" panose="02020603050405020304" pitchFamily="18" charset="0"/>
                    <a:cs typeface="Times" panose="02020603050405020304" pitchFamily="18" charset="0"/>
                  </a:rPr>
                  <a:t>Step 1: Finding candidate substrings</a:t>
                </a:r>
              </a:p>
              <a:p>
                <a:pPr marL="742950" lvl="1" indent="-285750">
                  <a:lnSpc>
                    <a:spcPct val="150000"/>
                  </a:lnSpc>
                  <a:buFont typeface="Arial" panose="020B0604020202020204" pitchFamily="34" charset="0"/>
                  <a:buChar char="•"/>
                </a:pPr>
                <a14:m>
                  <m:oMath xmlns:m="http://schemas.openxmlformats.org/officeDocument/2006/math">
                    <m:sSup>
                      <m:sSupPr>
                        <m:ctrlPr>
                          <a:rPr lang="en-US" altLang="zh-TW" sz="2400" i="1" smtClean="0">
                            <a:latin typeface="Cambria Math" panose="02040503050406030204" pitchFamily="18" charset="0"/>
                            <a:cs typeface="Times" panose="02020603050405020304" pitchFamily="18" charset="0"/>
                          </a:rPr>
                        </m:ctrlPr>
                      </m:sSupPr>
                      <m:e>
                        <m:r>
                          <a:rPr lang="en-US" altLang="zh-TW" sz="2400" b="0" i="1" smtClean="0">
                            <a:latin typeface="Cambria Math" panose="02040503050406030204" pitchFamily="18" charset="0"/>
                            <a:cs typeface="Times" panose="02020603050405020304" pitchFamily="18" charset="0"/>
                          </a:rPr>
                          <m:t>𝑃</m:t>
                        </m:r>
                      </m:e>
                      <m:sup>
                        <m:r>
                          <a:rPr lang="en-US" altLang="zh-TW" sz="2400" b="0" i="1" smtClean="0">
                            <a:latin typeface="Cambria Math" panose="02040503050406030204" pitchFamily="18" charset="0"/>
                            <a:cs typeface="Times" panose="02020603050405020304" pitchFamily="18" charset="0"/>
                          </a:rPr>
                          <m:t>𝑄</m:t>
                        </m:r>
                      </m:sup>
                    </m:sSup>
                    <m:d>
                      <m:dPr>
                        <m:begChr m:val="["/>
                        <m:endChr m:val="]"/>
                        <m:ctrlPr>
                          <a:rPr lang="en-US" altLang="zh-TW" sz="2400" b="0" i="1" smtClean="0">
                            <a:latin typeface="Cambria Math" panose="02040503050406030204" pitchFamily="18" charset="0"/>
                            <a:cs typeface="Times" panose="02020603050405020304" pitchFamily="18" charset="0"/>
                          </a:rPr>
                        </m:ctrlPr>
                      </m:dPr>
                      <m:e>
                        <m:r>
                          <a:rPr lang="en-US" altLang="zh-TW" sz="2400" b="0" i="1" smtClean="0">
                            <a:latin typeface="Cambria Math" panose="02040503050406030204" pitchFamily="18" charset="0"/>
                            <a:cs typeface="Times" panose="02020603050405020304" pitchFamily="18" charset="0"/>
                          </a:rPr>
                          <m:t>1..2</m:t>
                        </m:r>
                      </m:e>
                    </m:d>
                    <m:r>
                      <a:rPr lang="en-US" altLang="zh-TW" sz="2400" b="0" i="1" smtClean="0">
                        <a:latin typeface="Cambria Math" panose="02040503050406030204" pitchFamily="18" charset="0"/>
                        <a:cs typeface="Times" panose="02020603050405020304" pitchFamily="18" charset="0"/>
                      </a:rPr>
                      <m:t>=(</m:t>
                    </m:r>
                    <m:f>
                      <m:fPr>
                        <m:type m:val="lin"/>
                        <m:ctrlPr>
                          <a:rPr lang="en-US" altLang="zh-TW" sz="2400" b="0" i="1" smtClean="0">
                            <a:latin typeface="Cambria Math" panose="02040503050406030204" pitchFamily="18" charset="0"/>
                            <a:cs typeface="Times" panose="02020603050405020304" pitchFamily="18" charset="0"/>
                          </a:rPr>
                        </m:ctrlPr>
                      </m:fPr>
                      <m:num>
                        <m:r>
                          <a:rPr lang="en-US" altLang="zh-TW" sz="2400" b="0" i="1" smtClean="0">
                            <a:latin typeface="Cambria Math" panose="02040503050406030204" pitchFamily="18" charset="0"/>
                            <a:cs typeface="Times" panose="02020603050405020304" pitchFamily="18" charset="0"/>
                          </a:rPr>
                          <m:t>1</m:t>
                        </m:r>
                      </m:num>
                      <m:den>
                        <m:r>
                          <a:rPr lang="en-US" altLang="zh-TW" sz="2400" b="0" i="1" smtClean="0">
                            <a:latin typeface="Cambria Math" panose="02040503050406030204" pitchFamily="18" charset="0"/>
                            <a:cs typeface="Times" panose="02020603050405020304" pitchFamily="18" charset="0"/>
                          </a:rPr>
                          <m:t>2</m:t>
                        </m:r>
                      </m:den>
                    </m:f>
                    <m:r>
                      <a:rPr lang="en-US" altLang="zh-TW" sz="2400" b="0" i="1" smtClean="0">
                        <a:latin typeface="Cambria Math" panose="02040503050406030204" pitchFamily="18" charset="0"/>
                        <a:cs typeface="Times" panose="02020603050405020304" pitchFamily="18" charset="0"/>
                      </a:rPr>
                      <m:t>,2/1)</m:t>
                    </m:r>
                  </m:oMath>
                </a14:m>
                <a:endParaRPr lang="en-US" altLang="zh-TW" sz="2400" i="1" dirty="0">
                  <a:latin typeface="Cambria Math" panose="02040503050406030204" pitchFamily="18" charset="0"/>
                  <a:cs typeface="Times" panose="02020603050405020304" pitchFamily="18" charset="0"/>
                </a:endParaRPr>
              </a:p>
              <a:p>
                <a:pPr marL="742950" lvl="1" indent="-285750">
                  <a:lnSpc>
                    <a:spcPct val="150000"/>
                  </a:lnSpc>
                  <a:buFont typeface="Arial" panose="020B0604020202020204" pitchFamily="34" charset="0"/>
                  <a:buChar char="•"/>
                </a:pPr>
                <a14:m>
                  <m:oMath xmlns:m="http://schemas.openxmlformats.org/officeDocument/2006/math">
                    <m:sSub>
                      <m:sSubPr>
                        <m:ctrlPr>
                          <a:rPr lang="en-US" altLang="zh-TW" sz="2400" i="1" smtClean="0">
                            <a:latin typeface="Cambria Math" panose="02040503050406030204" pitchFamily="18" charset="0"/>
                            <a:cs typeface="Times" panose="02020603050405020304" pitchFamily="18" charset="0"/>
                          </a:rPr>
                        </m:ctrlPr>
                      </m:sSubPr>
                      <m:e>
                        <m:r>
                          <a:rPr lang="en-US" altLang="zh-TW" sz="2400" b="0" i="1" smtClean="0">
                            <a:latin typeface="Cambria Math" panose="02040503050406030204" pitchFamily="18" charset="0"/>
                            <a:cs typeface="Times" panose="02020603050405020304" pitchFamily="18" charset="0"/>
                          </a:rPr>
                          <m:t>𝐽</m:t>
                        </m:r>
                      </m:e>
                      <m:sub>
                        <m:r>
                          <a:rPr lang="en-US" altLang="zh-TW" sz="2400" b="0" i="1" smtClean="0">
                            <a:latin typeface="Cambria Math" panose="02040503050406030204" pitchFamily="18" charset="0"/>
                            <a:cs typeface="Times" panose="02020603050405020304" pitchFamily="18" charset="0"/>
                          </a:rPr>
                          <m:t>1</m:t>
                        </m:r>
                      </m:sub>
                    </m:sSub>
                    <m:r>
                      <a:rPr lang="en-US" altLang="zh-TW" sz="2400" b="0" i="1" smtClean="0">
                        <a:latin typeface="Cambria Math" panose="02040503050406030204" pitchFamily="18" charset="0"/>
                        <a:cs typeface="Times" panose="02020603050405020304" pitchFamily="18" charset="0"/>
                      </a:rPr>
                      <m:t>=</m:t>
                    </m:r>
                    <m:d>
                      <m:dPr>
                        <m:begChr m:val="{"/>
                        <m:endChr m:val="}"/>
                        <m:ctrlPr>
                          <a:rPr lang="en-US" altLang="zh-TW" sz="2400" b="0" i="1" smtClean="0">
                            <a:latin typeface="Cambria Math" panose="02040503050406030204" pitchFamily="18" charset="0"/>
                            <a:cs typeface="Times" panose="02020603050405020304" pitchFamily="18" charset="0"/>
                          </a:rPr>
                        </m:ctrlPr>
                      </m:dPr>
                      <m:e>
                        <m:r>
                          <a:rPr lang="en-US" altLang="zh-TW" sz="2400" b="0" i="1" smtClean="0">
                            <a:latin typeface="Cambria Math" panose="02040503050406030204" pitchFamily="18" charset="0"/>
                            <a:cs typeface="Times" panose="02020603050405020304" pitchFamily="18" charset="0"/>
                          </a:rPr>
                          <m:t>1, 7</m:t>
                        </m:r>
                      </m:e>
                    </m:d>
                  </m:oMath>
                </a14:m>
                <a:r>
                  <a:rPr lang="en-US" altLang="zh-TW" sz="2400" dirty="0">
                    <a:latin typeface="Times" panose="02020603050405020304" pitchFamily="18" charset="0"/>
                    <a:cs typeface="Times" panose="02020603050405020304" pitchFamily="18" charset="0"/>
                  </a:rPr>
                  <a:t> </a:t>
                </a:r>
              </a:p>
            </p:txBody>
          </p:sp>
        </mc:Choice>
        <mc:Fallback xmlns="">
          <p:sp>
            <p:nvSpPr>
              <p:cNvPr id="3" name="文字方塊 2">
                <a:extLst>
                  <a:ext uri="{FF2B5EF4-FFF2-40B4-BE49-F238E27FC236}">
                    <a16:creationId xmlns:a16="http://schemas.microsoft.com/office/drawing/2014/main" id="{CE6678FB-ED2E-09C8-4E7A-5F82A72EA743}"/>
                  </a:ext>
                </a:extLst>
              </p:cNvPr>
              <p:cNvSpPr txBox="1">
                <a:spLocks noRot="1" noChangeAspect="1" noMove="1" noResize="1" noEditPoints="1" noAdjustHandles="1" noChangeArrowheads="1" noChangeShapeType="1" noTextEdit="1"/>
              </p:cNvSpPr>
              <p:nvPr/>
            </p:nvSpPr>
            <p:spPr>
              <a:xfrm>
                <a:off x="955233" y="1691600"/>
                <a:ext cx="5694188" cy="1782155"/>
              </a:xfrm>
              <a:prstGeom prst="rect">
                <a:avLst/>
              </a:prstGeom>
              <a:blipFill>
                <a:blip r:embed="rId4"/>
                <a:stretch>
                  <a:fillRect l="-1927" r="-749" b="-1843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181FB9B9-E9C8-CB5A-C35A-F5D4B43D5317}"/>
                  </a:ext>
                </a:extLst>
              </p:cNvPr>
              <p:cNvSpPr txBox="1"/>
              <p:nvPr/>
            </p:nvSpPr>
            <p:spPr>
              <a:xfrm>
                <a:off x="6623353" y="365125"/>
                <a:ext cx="5568647" cy="101893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TW" sz="2000" dirty="0">
                    <a:latin typeface="Cambria Math" panose="02040503050406030204" pitchFamily="18" charset="0"/>
                    <a:cs typeface="Times" panose="02020603050405020304" pitchFamily="18" charset="0"/>
                  </a:rPr>
                  <a:t>Condition 1: </a:t>
                </a:r>
                <a14:m>
                  <m:oMath xmlns:m="http://schemas.openxmlformats.org/officeDocument/2006/math">
                    <m:d>
                      <m:dPr>
                        <m:begChr m:val="|"/>
                        <m:endChr m:val="|"/>
                        <m:ctrlPr>
                          <a:rPr lang="en-US" altLang="zh-TW" sz="2000" i="1" smtClean="0">
                            <a:latin typeface="Cambria Math" panose="02040503050406030204" pitchFamily="18" charset="0"/>
                            <a:cs typeface="Times" panose="02020603050405020304" pitchFamily="18" charset="0"/>
                          </a:rPr>
                        </m:ctrlPr>
                      </m:dPr>
                      <m:e>
                        <m:sSup>
                          <m:sSupPr>
                            <m:ctrlPr>
                              <a:rPr lang="en-US" altLang="zh-TW" sz="2000" i="1" smtClean="0">
                                <a:latin typeface="Cambria Math" panose="02040503050406030204" pitchFamily="18" charset="0"/>
                                <a:cs typeface="Times" panose="02020603050405020304" pitchFamily="18" charset="0"/>
                              </a:rPr>
                            </m:ctrlPr>
                          </m:sSupPr>
                          <m:e>
                            <m:r>
                              <a:rPr lang="en-US" altLang="zh-TW" sz="2000" b="0" i="1" smtClean="0">
                                <a:latin typeface="Cambria Math" panose="02040503050406030204" pitchFamily="18" charset="0"/>
                                <a:cs typeface="Times" panose="02020603050405020304" pitchFamily="18" charset="0"/>
                              </a:rPr>
                              <m:t>𝑋</m:t>
                            </m:r>
                          </m:e>
                          <m:sup>
                            <m:r>
                              <a:rPr lang="en-US" altLang="zh-TW" sz="2000" b="0" i="1" smtClean="0">
                                <a:latin typeface="Cambria Math" panose="02040503050406030204" pitchFamily="18" charset="0"/>
                                <a:cs typeface="Times" panose="02020603050405020304" pitchFamily="18" charset="0"/>
                              </a:rPr>
                              <m:t>𝑅</m:t>
                            </m:r>
                          </m:sup>
                        </m:sSup>
                      </m:e>
                    </m:d>
                    <m:r>
                      <a:rPr lang="en-US" altLang="zh-TW" sz="2000" b="0" i="1" smtClean="0">
                        <a:latin typeface="Cambria Math" panose="02040503050406030204" pitchFamily="18" charset="0"/>
                        <a:cs typeface="Times" panose="02020603050405020304" pitchFamily="18" charset="0"/>
                      </a:rPr>
                      <m:t>=</m:t>
                    </m:r>
                    <m:d>
                      <m:dPr>
                        <m:begChr m:val="|"/>
                        <m:endChr m:val="|"/>
                        <m:ctrlPr>
                          <a:rPr lang="en-US" altLang="zh-TW" sz="2000" i="1">
                            <a:latin typeface="Cambria Math" panose="02040503050406030204" pitchFamily="18" charset="0"/>
                            <a:cs typeface="Times" panose="02020603050405020304" pitchFamily="18" charset="0"/>
                          </a:rPr>
                        </m:ctrlPr>
                      </m:dPr>
                      <m:e>
                        <m:sSup>
                          <m:sSupPr>
                            <m:ctrlPr>
                              <a:rPr lang="en-US" altLang="zh-TW" sz="2000" i="1">
                                <a:latin typeface="Cambria Math" panose="02040503050406030204" pitchFamily="18" charset="0"/>
                                <a:cs typeface="Times" panose="02020603050405020304" pitchFamily="18" charset="0"/>
                              </a:rPr>
                            </m:ctrlPr>
                          </m:sSupPr>
                          <m:e>
                            <m:r>
                              <a:rPr lang="en-US" altLang="zh-TW" sz="2000" b="0" i="1" smtClean="0">
                                <a:latin typeface="Cambria Math" panose="02040503050406030204" pitchFamily="18" charset="0"/>
                                <a:cs typeface="Times" panose="02020603050405020304" pitchFamily="18" charset="0"/>
                              </a:rPr>
                              <m:t>𝑌</m:t>
                            </m:r>
                          </m:e>
                          <m:sup>
                            <m:r>
                              <a:rPr lang="en-US" altLang="zh-TW" sz="2000" i="1">
                                <a:latin typeface="Cambria Math" panose="02040503050406030204" pitchFamily="18" charset="0"/>
                                <a:cs typeface="Times" panose="02020603050405020304" pitchFamily="18" charset="0"/>
                              </a:rPr>
                              <m:t>𝑅</m:t>
                            </m:r>
                          </m:sup>
                        </m:sSup>
                      </m:e>
                    </m:d>
                  </m:oMath>
                </a14:m>
                <a:r>
                  <a:rPr lang="en-US" altLang="zh-TW" sz="2000" dirty="0">
                    <a:latin typeface="Cambria Math" panose="02040503050406030204" pitchFamily="18" charset="0"/>
                    <a:cs typeface="Times" panose="02020603050405020304" pitchFamily="18" charset="0"/>
                  </a:rPr>
                  <a:t> and </a:t>
                </a:r>
                <a14:m>
                  <m:oMath xmlns:m="http://schemas.openxmlformats.org/officeDocument/2006/math">
                    <m:r>
                      <a:rPr lang="en-US" altLang="zh-TW" sz="2000" b="0" i="1" smtClean="0">
                        <a:latin typeface="Cambria Math" panose="02040503050406030204" pitchFamily="18" charset="0"/>
                        <a:cs typeface="Times" panose="02020603050405020304" pitchFamily="18" charset="0"/>
                      </a:rPr>
                      <m:t>𝑘</m:t>
                    </m:r>
                    <m:r>
                      <a:rPr lang="en-US" altLang="zh-TW" sz="2000" b="0" i="1" smtClean="0">
                        <a:latin typeface="Cambria Math" panose="02040503050406030204" pitchFamily="18" charset="0"/>
                        <a:ea typeface="Cambria Math" panose="02040503050406030204" pitchFamily="18" charset="0"/>
                        <a:cs typeface="Times" panose="02020603050405020304" pitchFamily="18" charset="0"/>
                      </a:rPr>
                      <m:t>×</m:t>
                    </m:r>
                    <m:sSup>
                      <m:sSupPr>
                        <m:ctrlPr>
                          <a:rPr lang="en-US" altLang="zh-TW" sz="2000" i="1">
                            <a:latin typeface="Cambria Math" panose="02040503050406030204" pitchFamily="18" charset="0"/>
                            <a:cs typeface="Times" panose="02020603050405020304" pitchFamily="18" charset="0"/>
                          </a:rPr>
                        </m:ctrlPr>
                      </m:sSupPr>
                      <m:e>
                        <m:r>
                          <a:rPr lang="en-US" altLang="zh-TW" sz="2000" i="1">
                            <a:latin typeface="Cambria Math" panose="02040503050406030204" pitchFamily="18" charset="0"/>
                            <a:cs typeface="Times" panose="02020603050405020304" pitchFamily="18" charset="0"/>
                          </a:rPr>
                          <m:t>𝑋</m:t>
                        </m:r>
                      </m:e>
                      <m:sup>
                        <m:r>
                          <a:rPr lang="en-US" altLang="zh-TW" sz="2000" i="1">
                            <a:latin typeface="Cambria Math" panose="02040503050406030204" pitchFamily="18" charset="0"/>
                            <a:cs typeface="Times" panose="02020603050405020304" pitchFamily="18" charset="0"/>
                          </a:rPr>
                          <m:t>𝑅</m:t>
                        </m:r>
                      </m:sup>
                    </m:sSup>
                    <m:d>
                      <m:dPr>
                        <m:begChr m:val="["/>
                        <m:endChr m:val="]"/>
                        <m:ctrlPr>
                          <a:rPr lang="en-US" altLang="zh-TW" sz="2000" b="0" i="1" smtClean="0">
                            <a:latin typeface="Cambria Math" panose="02040503050406030204" pitchFamily="18" charset="0"/>
                            <a:cs typeface="Times" panose="02020603050405020304" pitchFamily="18" charset="0"/>
                          </a:rPr>
                        </m:ctrlPr>
                      </m:dPr>
                      <m:e>
                        <m:r>
                          <a:rPr lang="en-US" altLang="zh-TW" sz="2000" b="0" i="1" smtClean="0">
                            <a:latin typeface="Cambria Math" panose="02040503050406030204" pitchFamily="18" charset="0"/>
                            <a:cs typeface="Times" panose="02020603050405020304" pitchFamily="18" charset="0"/>
                          </a:rPr>
                          <m:t>𝑖</m:t>
                        </m:r>
                      </m:e>
                    </m:d>
                    <m:r>
                      <a:rPr lang="en-US" altLang="zh-TW" sz="2000" b="0" i="1" smtClean="0">
                        <a:latin typeface="Cambria Math" panose="02040503050406030204" pitchFamily="18" charset="0"/>
                        <a:cs typeface="Times" panose="02020603050405020304" pitchFamily="18" charset="0"/>
                      </a:rPr>
                      <m:t>=</m:t>
                    </m:r>
                    <m:sSup>
                      <m:sSupPr>
                        <m:ctrlPr>
                          <a:rPr lang="en-US" altLang="zh-TW" sz="2000" i="1">
                            <a:latin typeface="Cambria Math" panose="02040503050406030204" pitchFamily="18" charset="0"/>
                            <a:cs typeface="Times" panose="02020603050405020304" pitchFamily="18" charset="0"/>
                          </a:rPr>
                        </m:ctrlPr>
                      </m:sSupPr>
                      <m:e>
                        <m:r>
                          <a:rPr lang="en-US" altLang="zh-TW" sz="2000" b="0" i="1" smtClean="0">
                            <a:latin typeface="Cambria Math" panose="02040503050406030204" pitchFamily="18" charset="0"/>
                            <a:cs typeface="Times" panose="02020603050405020304" pitchFamily="18" charset="0"/>
                          </a:rPr>
                          <m:t>𝑌</m:t>
                        </m:r>
                      </m:e>
                      <m:sup>
                        <m:r>
                          <a:rPr lang="en-US" altLang="zh-TW" sz="2000" i="1">
                            <a:latin typeface="Cambria Math" panose="02040503050406030204" pitchFamily="18" charset="0"/>
                            <a:cs typeface="Times" panose="02020603050405020304" pitchFamily="18" charset="0"/>
                          </a:rPr>
                          <m:t>𝑅</m:t>
                        </m:r>
                      </m:sup>
                    </m:sSup>
                    <m:r>
                      <a:rPr lang="en-US" altLang="zh-TW" sz="2000" b="0" i="1" smtClean="0">
                        <a:latin typeface="Cambria Math" panose="02040503050406030204" pitchFamily="18" charset="0"/>
                        <a:cs typeface="Times" panose="02020603050405020304" pitchFamily="18" charset="0"/>
                      </a:rPr>
                      <m:t>[</m:t>
                    </m:r>
                    <m:r>
                      <a:rPr lang="en-US" altLang="zh-TW" sz="2000" b="0" i="1" smtClean="0">
                        <a:latin typeface="Cambria Math" panose="02040503050406030204" pitchFamily="18" charset="0"/>
                        <a:cs typeface="Times" panose="02020603050405020304" pitchFamily="18" charset="0"/>
                      </a:rPr>
                      <m:t>𝑖</m:t>
                    </m:r>
                    <m:r>
                      <a:rPr lang="en-US" altLang="zh-TW" sz="2000" b="0" i="1" smtClean="0">
                        <a:latin typeface="Cambria Math" panose="02040503050406030204" pitchFamily="18" charset="0"/>
                        <a:cs typeface="Times" panose="02020603050405020304" pitchFamily="18" charset="0"/>
                      </a:rPr>
                      <m:t>]</m:t>
                    </m:r>
                  </m:oMath>
                </a14:m>
                <a:endParaRPr lang="en-US" altLang="zh-TW" sz="2000" dirty="0">
                  <a:latin typeface="Cambria Math" panose="02040503050406030204" pitchFamily="18" charset="0"/>
                  <a:cs typeface="Times" panose="02020603050405020304" pitchFamily="18" charset="0"/>
                </a:endParaRPr>
              </a:p>
              <a:p>
                <a:pPr marL="285750" indent="-285750">
                  <a:lnSpc>
                    <a:spcPct val="150000"/>
                  </a:lnSpc>
                  <a:buFont typeface="Arial" panose="020B0604020202020204" pitchFamily="34" charset="0"/>
                  <a:buChar char="•"/>
                </a:pPr>
                <a:r>
                  <a:rPr lang="en-US" altLang="zh-TW" sz="2000" dirty="0">
                    <a:latin typeface="Cambria Math" panose="02040503050406030204" pitchFamily="18" charset="0"/>
                    <a:cs typeface="Times" panose="02020603050405020304" pitchFamily="18" charset="0"/>
                  </a:rPr>
                  <a:t>Condition 2: </a:t>
                </a:r>
                <a14:m>
                  <m:oMath xmlns:m="http://schemas.openxmlformats.org/officeDocument/2006/math">
                    <m:sSup>
                      <m:sSupPr>
                        <m:ctrlPr>
                          <a:rPr lang="en-US" altLang="zh-TW" sz="2000" i="1" smtClean="0">
                            <a:latin typeface="Cambria Math" panose="02040503050406030204" pitchFamily="18" charset="0"/>
                            <a:cs typeface="Times" panose="02020603050405020304" pitchFamily="18" charset="0"/>
                          </a:rPr>
                        </m:ctrlPr>
                      </m:sSupPr>
                      <m:e>
                        <m:r>
                          <a:rPr lang="en-US" altLang="zh-TW" sz="2000" b="0" i="1" smtClean="0">
                            <a:latin typeface="Cambria Math" panose="02040503050406030204" pitchFamily="18" charset="0"/>
                            <a:cs typeface="Times" panose="02020603050405020304" pitchFamily="18" charset="0"/>
                          </a:rPr>
                          <m:t>𝑋</m:t>
                        </m:r>
                      </m:e>
                      <m:sup>
                        <m:r>
                          <a:rPr lang="en-US" altLang="zh-TW" sz="2000" b="0" i="1" smtClean="0">
                            <a:latin typeface="Cambria Math" panose="02040503050406030204" pitchFamily="18" charset="0"/>
                            <a:cs typeface="Times" panose="02020603050405020304" pitchFamily="18" charset="0"/>
                          </a:rPr>
                          <m:t>𝐶</m:t>
                        </m:r>
                      </m:sup>
                    </m:sSup>
                    <m:r>
                      <a:rPr lang="en-US" altLang="zh-TW" sz="2000" i="1" smtClean="0">
                        <a:latin typeface="Cambria Math" panose="02040503050406030204" pitchFamily="18" charset="0"/>
                        <a:ea typeface="Cambria Math" panose="02040503050406030204" pitchFamily="18" charset="0"/>
                        <a:cs typeface="Times" panose="02020603050405020304" pitchFamily="18" charset="0"/>
                      </a:rPr>
                      <m:t>≈</m:t>
                    </m:r>
                    <m:sSup>
                      <m:sSupPr>
                        <m:ctrlPr>
                          <a:rPr lang="en-US" altLang="zh-TW" sz="2000" i="1" smtClean="0">
                            <a:latin typeface="Cambria Math" panose="02040503050406030204" pitchFamily="18" charset="0"/>
                            <a:ea typeface="Cambria Math" panose="02040503050406030204" pitchFamily="18" charset="0"/>
                            <a:cs typeface="Times" panose="02020603050405020304" pitchFamily="18" charset="0"/>
                          </a:rPr>
                        </m:ctrlPr>
                      </m:sSupPr>
                      <m:e>
                        <m:r>
                          <a:rPr lang="en-US" altLang="zh-TW" sz="2000" b="0" i="1" smtClean="0">
                            <a:latin typeface="Cambria Math" panose="02040503050406030204" pitchFamily="18" charset="0"/>
                            <a:ea typeface="Cambria Math" panose="02040503050406030204" pitchFamily="18" charset="0"/>
                            <a:cs typeface="Times" panose="02020603050405020304" pitchFamily="18" charset="0"/>
                          </a:rPr>
                          <m:t>𝑌</m:t>
                        </m:r>
                      </m:e>
                      <m:sup>
                        <m:r>
                          <a:rPr lang="en-US" altLang="zh-TW" sz="2000" b="0" i="1" smtClean="0">
                            <a:latin typeface="Cambria Math" panose="02040503050406030204" pitchFamily="18" charset="0"/>
                            <a:ea typeface="Cambria Math" panose="02040503050406030204" pitchFamily="18" charset="0"/>
                            <a:cs typeface="Times" panose="02020603050405020304" pitchFamily="18" charset="0"/>
                          </a:rPr>
                          <m:t>𝐶</m:t>
                        </m:r>
                      </m:sup>
                    </m:sSup>
                  </m:oMath>
                </a14:m>
                <a:endParaRPr lang="en-US" altLang="zh-TW" sz="2000" dirty="0">
                  <a:latin typeface="Cambria Math" panose="02040503050406030204" pitchFamily="18" charset="0"/>
                  <a:cs typeface="Times" panose="02020603050405020304" pitchFamily="18" charset="0"/>
                </a:endParaRPr>
              </a:p>
            </p:txBody>
          </p:sp>
        </mc:Choice>
        <mc:Fallback xmlns="">
          <p:sp>
            <p:nvSpPr>
              <p:cNvPr id="8" name="文字方塊 7">
                <a:extLst>
                  <a:ext uri="{FF2B5EF4-FFF2-40B4-BE49-F238E27FC236}">
                    <a16:creationId xmlns:a16="http://schemas.microsoft.com/office/drawing/2014/main" id="{181FB9B9-E9C8-CB5A-C35A-F5D4B43D5317}"/>
                  </a:ext>
                </a:extLst>
              </p:cNvPr>
              <p:cNvSpPr txBox="1">
                <a:spLocks noRot="1" noChangeAspect="1" noMove="1" noResize="1" noEditPoints="1" noAdjustHandles="1" noChangeArrowheads="1" noChangeShapeType="1" noTextEdit="1"/>
              </p:cNvSpPr>
              <p:nvPr/>
            </p:nvSpPr>
            <p:spPr>
              <a:xfrm>
                <a:off x="6623353" y="365125"/>
                <a:ext cx="5568647" cy="1018933"/>
              </a:xfrm>
              <a:prstGeom prst="rect">
                <a:avLst/>
              </a:prstGeom>
              <a:blipFill>
                <a:blip r:embed="rId5"/>
                <a:stretch>
                  <a:fillRect l="-986" r="-438" b="-958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50772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05438D-F4BF-BC45-90BC-8CDF5398A9FA}"/>
              </a:ext>
            </a:extLst>
          </p:cNvPr>
          <p:cNvSpPr>
            <a:spLocks noGrp="1"/>
          </p:cNvSpPr>
          <p:nvPr>
            <p:ph type="title"/>
          </p:nvPr>
        </p:nvSpPr>
        <p:spPr/>
        <p:txBody>
          <a:bodyPr/>
          <a:lstStyle/>
          <a:p>
            <a:r>
              <a:rPr kumimoji="1" lang="en-US" altLang="zh-TW" dirty="0">
                <a:latin typeface="Times" pitchFamily="2" charset="0"/>
              </a:rPr>
              <a:t>OPPM with scaling (2/4)</a:t>
            </a:r>
            <a:endParaRPr kumimoji="1" lang="zh-TW" altLang="en-US" dirty="0">
              <a:latin typeface="Times" pitchFamily="2" charset="0"/>
            </a:endParaRPr>
          </a:p>
        </p:txBody>
      </p:sp>
      <p:sp>
        <p:nvSpPr>
          <p:cNvPr id="4" name="投影片編號版面配置區 3">
            <a:extLst>
              <a:ext uri="{FF2B5EF4-FFF2-40B4-BE49-F238E27FC236}">
                <a16:creationId xmlns:a16="http://schemas.microsoft.com/office/drawing/2014/main" id="{5E299CBE-E30D-E949-B1C5-1571BD060E01}"/>
              </a:ext>
            </a:extLst>
          </p:cNvPr>
          <p:cNvSpPr>
            <a:spLocks noGrp="1"/>
          </p:cNvSpPr>
          <p:nvPr>
            <p:ph type="sldNum" sz="quarter" idx="12"/>
          </p:nvPr>
        </p:nvSpPr>
        <p:spPr/>
        <p:txBody>
          <a:bodyPr/>
          <a:lstStyle/>
          <a:p>
            <a:fld id="{D1303F21-0339-114F-A835-EDFAC68AEBBB}" type="slidenum">
              <a:rPr kumimoji="1" lang="zh-TW" altLang="en-US" smtClean="0"/>
              <a:t>8</a:t>
            </a:fld>
            <a:endParaRPr kumimoji="1" lang="zh-TW" altLang="en-US" dirty="0"/>
          </a:p>
        </p:txBody>
      </p:sp>
      <p:pic>
        <p:nvPicPr>
          <p:cNvPr id="5" name="圖片 4">
            <a:extLst>
              <a:ext uri="{FF2B5EF4-FFF2-40B4-BE49-F238E27FC236}">
                <a16:creationId xmlns:a16="http://schemas.microsoft.com/office/drawing/2014/main" id="{EDC2BA8A-3FE8-CA49-3F78-F8919D3859C1}"/>
              </a:ext>
            </a:extLst>
          </p:cNvPr>
          <p:cNvPicPr>
            <a:picLocks noChangeAspect="1"/>
          </p:cNvPicPr>
          <p:nvPr/>
        </p:nvPicPr>
        <p:blipFill>
          <a:blip r:embed="rId3"/>
          <a:stretch>
            <a:fillRect/>
          </a:stretch>
        </p:blipFill>
        <p:spPr>
          <a:xfrm>
            <a:off x="4061637" y="2309989"/>
            <a:ext cx="8130363" cy="4046361"/>
          </a:xfrm>
          <a:prstGeom prst="rect">
            <a:avLst/>
          </a:prstGeom>
        </p:spPr>
      </p:pic>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CE6678FB-ED2E-09C8-4E7A-5F82A72EA743}"/>
                  </a:ext>
                </a:extLst>
              </p:cNvPr>
              <p:cNvSpPr txBox="1"/>
              <p:nvPr/>
            </p:nvSpPr>
            <p:spPr>
              <a:xfrm>
                <a:off x="955233" y="1691600"/>
                <a:ext cx="5694188" cy="344414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zh-TW" sz="2800" dirty="0">
                    <a:latin typeface="Times" panose="02020603050405020304" pitchFamily="18" charset="0"/>
                    <a:cs typeface="Times" panose="02020603050405020304" pitchFamily="18" charset="0"/>
                  </a:rPr>
                  <a:t>Step 1: Finding candidate substrings</a:t>
                </a:r>
              </a:p>
              <a:p>
                <a:pPr marL="742950" lvl="1" indent="-285750">
                  <a:lnSpc>
                    <a:spcPct val="150000"/>
                  </a:lnSpc>
                  <a:buFont typeface="Arial" panose="020B0604020202020204" pitchFamily="34" charset="0"/>
                  <a:buChar char="•"/>
                </a:pPr>
                <a14:m>
                  <m:oMath xmlns:m="http://schemas.openxmlformats.org/officeDocument/2006/math">
                    <m:sSup>
                      <m:sSupPr>
                        <m:ctrlPr>
                          <a:rPr lang="en-US" altLang="zh-TW" sz="2400" i="1" smtClean="0">
                            <a:latin typeface="Cambria Math" panose="02040503050406030204" pitchFamily="18" charset="0"/>
                            <a:cs typeface="Times" panose="02020603050405020304" pitchFamily="18" charset="0"/>
                          </a:rPr>
                        </m:ctrlPr>
                      </m:sSupPr>
                      <m:e>
                        <m:r>
                          <a:rPr lang="en-US" altLang="zh-TW" sz="2400" b="0" i="1" smtClean="0">
                            <a:latin typeface="Cambria Math" panose="02040503050406030204" pitchFamily="18" charset="0"/>
                            <a:cs typeface="Times" panose="02020603050405020304" pitchFamily="18" charset="0"/>
                          </a:rPr>
                          <m:t>𝑃</m:t>
                        </m:r>
                      </m:e>
                      <m:sup>
                        <m:r>
                          <a:rPr lang="en-US" altLang="zh-TW" sz="2400" b="0" i="1" smtClean="0">
                            <a:latin typeface="Cambria Math" panose="02040503050406030204" pitchFamily="18" charset="0"/>
                            <a:cs typeface="Times" panose="02020603050405020304" pitchFamily="18" charset="0"/>
                          </a:rPr>
                          <m:t>𝐶</m:t>
                        </m:r>
                      </m:sup>
                    </m:sSup>
                    <m:d>
                      <m:dPr>
                        <m:begChr m:val="["/>
                        <m:endChr m:val="]"/>
                        <m:ctrlPr>
                          <a:rPr lang="en-US" altLang="zh-TW" sz="2400" b="0" i="1" smtClean="0">
                            <a:latin typeface="Cambria Math" panose="02040503050406030204" pitchFamily="18" charset="0"/>
                            <a:cs typeface="Times" panose="02020603050405020304" pitchFamily="18" charset="0"/>
                          </a:rPr>
                        </m:ctrlPr>
                      </m:dPr>
                      <m:e>
                        <m:r>
                          <a:rPr lang="en-US" altLang="zh-TW" sz="2400" b="0" i="1" smtClean="0">
                            <a:latin typeface="Cambria Math" panose="02040503050406030204" pitchFamily="18" charset="0"/>
                            <a:cs typeface="Times" panose="02020603050405020304" pitchFamily="18" charset="0"/>
                          </a:rPr>
                          <m:t>1..4</m:t>
                        </m:r>
                      </m:e>
                    </m:d>
                    <m:r>
                      <a:rPr lang="en-US" altLang="zh-TW" sz="2400" b="0" i="1" smtClean="0">
                        <a:latin typeface="Cambria Math" panose="02040503050406030204" pitchFamily="18" charset="0"/>
                        <a:cs typeface="Times" panose="02020603050405020304" pitchFamily="18" charset="0"/>
                      </a:rPr>
                      <m:t>=(40, 23, 37, 28)</m:t>
                    </m:r>
                  </m:oMath>
                </a14:m>
                <a:endParaRPr lang="en-US" altLang="zh-TW" sz="2400" i="1" dirty="0">
                  <a:latin typeface="Cambria Math" panose="02040503050406030204" pitchFamily="18" charset="0"/>
                  <a:cs typeface="Times" panose="02020603050405020304" pitchFamily="18" charset="0"/>
                </a:endParaRPr>
              </a:p>
              <a:p>
                <a:pPr marL="742950" lvl="1" indent="-285750">
                  <a:lnSpc>
                    <a:spcPct val="150000"/>
                  </a:lnSpc>
                  <a:buFont typeface="Arial" panose="020B0604020202020204" pitchFamily="34" charset="0"/>
                  <a:buChar char="•"/>
                </a:pPr>
                <a:r>
                  <a:rPr lang="en-US" altLang="zh-TW" sz="2400" dirty="0">
                    <a:latin typeface="Cambria Math" panose="02040503050406030204" pitchFamily="18" charset="0"/>
                    <a:cs typeface="Times" panose="02020603050405020304" pitchFamily="18" charset="0"/>
                  </a:rPr>
                  <a:t>The order </a:t>
                </a:r>
                <a14:m>
                  <m:oMath xmlns:m="http://schemas.openxmlformats.org/officeDocument/2006/math">
                    <m:r>
                      <a:rPr lang="en-US" altLang="zh-TW" sz="2400" b="0" i="1" smtClean="0">
                        <a:latin typeface="Cambria Math" panose="02040503050406030204" pitchFamily="18" charset="0"/>
                        <a:cs typeface="Times" panose="02020603050405020304" pitchFamily="18" charset="0"/>
                      </a:rPr>
                      <m:t>=(4, 1, 3, 2)</m:t>
                    </m:r>
                  </m:oMath>
                </a14:m>
                <a:endParaRPr lang="en-US" altLang="zh-TW" sz="2400" dirty="0">
                  <a:latin typeface="Cambria Math" panose="02040503050406030204" pitchFamily="18" charset="0"/>
                  <a:cs typeface="Times" panose="02020603050405020304" pitchFamily="18" charset="0"/>
                </a:endParaRPr>
              </a:p>
              <a:p>
                <a:pPr marL="742950" lvl="1" indent="-285750">
                  <a:lnSpc>
                    <a:spcPct val="150000"/>
                  </a:lnSpc>
                  <a:buFont typeface="Arial" panose="020B0604020202020204" pitchFamily="34" charset="0"/>
                  <a:buChar char="•"/>
                </a:pPr>
                <a14:m>
                  <m:oMath xmlns:m="http://schemas.openxmlformats.org/officeDocument/2006/math">
                    <m:sSub>
                      <m:sSubPr>
                        <m:ctrlPr>
                          <a:rPr lang="en-US" altLang="zh-TW" sz="2400" i="1" smtClean="0">
                            <a:latin typeface="Cambria Math" panose="02040503050406030204" pitchFamily="18" charset="0"/>
                            <a:cs typeface="Times" panose="02020603050405020304" pitchFamily="18" charset="0"/>
                          </a:rPr>
                        </m:ctrlPr>
                      </m:sSubPr>
                      <m:e>
                        <m:r>
                          <a:rPr lang="en-US" altLang="zh-TW" sz="2400" b="0" i="1" smtClean="0">
                            <a:latin typeface="Cambria Math" panose="02040503050406030204" pitchFamily="18" charset="0"/>
                            <a:cs typeface="Times" panose="02020603050405020304" pitchFamily="18" charset="0"/>
                          </a:rPr>
                          <m:t>𝐽</m:t>
                        </m:r>
                      </m:e>
                      <m:sub>
                        <m:r>
                          <a:rPr lang="en-US" altLang="zh-TW" sz="2400" b="0" i="1" smtClean="0">
                            <a:latin typeface="Cambria Math" panose="02040503050406030204" pitchFamily="18" charset="0"/>
                            <a:cs typeface="Times" panose="02020603050405020304" pitchFamily="18" charset="0"/>
                          </a:rPr>
                          <m:t>2</m:t>
                        </m:r>
                      </m:sub>
                    </m:sSub>
                    <m:r>
                      <a:rPr lang="en-US" altLang="zh-TW" sz="2400" b="0" i="1" smtClean="0">
                        <a:latin typeface="Cambria Math" panose="02040503050406030204" pitchFamily="18" charset="0"/>
                        <a:cs typeface="Times" panose="02020603050405020304" pitchFamily="18" charset="0"/>
                      </a:rPr>
                      <m:t>=</m:t>
                    </m:r>
                    <m:d>
                      <m:dPr>
                        <m:begChr m:val="{"/>
                        <m:endChr m:val="}"/>
                        <m:ctrlPr>
                          <a:rPr lang="en-US" altLang="zh-TW" sz="2400" b="0" i="1" smtClean="0">
                            <a:latin typeface="Cambria Math" panose="02040503050406030204" pitchFamily="18" charset="0"/>
                            <a:cs typeface="Times" panose="02020603050405020304" pitchFamily="18" charset="0"/>
                          </a:rPr>
                        </m:ctrlPr>
                      </m:dPr>
                      <m:e>
                        <m:r>
                          <a:rPr lang="en-US" altLang="zh-TW" sz="2400" b="0" i="1" smtClean="0">
                            <a:latin typeface="Cambria Math" panose="02040503050406030204" pitchFamily="18" charset="0"/>
                            <a:cs typeface="Times" panose="02020603050405020304" pitchFamily="18" charset="0"/>
                          </a:rPr>
                          <m:t>3, 7</m:t>
                        </m:r>
                      </m:e>
                    </m:d>
                  </m:oMath>
                </a14:m>
                <a:r>
                  <a:rPr lang="en-US" altLang="zh-TW" sz="2400" dirty="0">
                    <a:latin typeface="Times" panose="02020603050405020304" pitchFamily="18" charset="0"/>
                    <a:cs typeface="Times" panose="02020603050405020304" pitchFamily="18" charset="0"/>
                  </a:rPr>
                  <a:t> </a:t>
                </a:r>
              </a:p>
              <a:p>
                <a:pPr marL="742950" lvl="1" indent="-285750">
                  <a:lnSpc>
                    <a:spcPct val="150000"/>
                  </a:lnSpc>
                  <a:buFont typeface="Arial" panose="020B0604020202020204" pitchFamily="34" charset="0"/>
                  <a:buChar char="•"/>
                </a:pPr>
                <a:endParaRPr lang="en-US" altLang="zh-TW" sz="2400" dirty="0">
                  <a:latin typeface="Times" panose="02020603050405020304" pitchFamily="18" charset="0"/>
                  <a:cs typeface="Times" panose="02020603050405020304" pitchFamily="18" charset="0"/>
                </a:endParaRPr>
              </a:p>
              <a:p>
                <a:pPr marL="742950" lvl="1" indent="-285750">
                  <a:lnSpc>
                    <a:spcPct val="150000"/>
                  </a:lnSpc>
                  <a:buFont typeface="Arial" panose="020B0604020202020204" pitchFamily="34" charset="0"/>
                  <a:buChar char="•"/>
                </a:pPr>
                <a:r>
                  <a:rPr lang="en-US" altLang="zh-TW" sz="2400" dirty="0">
                    <a:latin typeface="Times" panose="02020603050405020304" pitchFamily="18" charset="0"/>
                    <a:cs typeface="Times" panose="02020603050405020304" pitchFamily="18" charset="0"/>
                  </a:rPr>
                  <a:t>Candidate: </a:t>
                </a:r>
                <a14:m>
                  <m:oMath xmlns:m="http://schemas.openxmlformats.org/officeDocument/2006/math">
                    <m:r>
                      <a:rPr lang="en-US" altLang="zh-TW" sz="2400" b="0" i="1" smtClean="0">
                        <a:latin typeface="Cambria Math" panose="02040503050406030204" pitchFamily="18" charset="0"/>
                        <a:cs typeface="Times" panose="02020603050405020304" pitchFamily="18" charset="0"/>
                      </a:rPr>
                      <m:t>𝑇</m:t>
                    </m:r>
                    <m:r>
                      <a:rPr lang="en-US" altLang="zh-TW" sz="2400" b="0" i="1" smtClean="0">
                        <a:latin typeface="Cambria Math" panose="02040503050406030204" pitchFamily="18" charset="0"/>
                        <a:cs typeface="Times" panose="02020603050405020304" pitchFamily="18" charset="0"/>
                      </a:rPr>
                      <m:t>[8..20]</m:t>
                    </m:r>
                  </m:oMath>
                </a14:m>
                <a:endParaRPr lang="en-US" altLang="zh-TW" sz="2400" dirty="0">
                  <a:latin typeface="Times" panose="02020603050405020304" pitchFamily="18" charset="0"/>
                  <a:cs typeface="Times" panose="02020603050405020304" pitchFamily="18" charset="0"/>
                </a:endParaRPr>
              </a:p>
            </p:txBody>
          </p:sp>
        </mc:Choice>
        <mc:Fallback xmlns="">
          <p:sp>
            <p:nvSpPr>
              <p:cNvPr id="3" name="文字方塊 2">
                <a:extLst>
                  <a:ext uri="{FF2B5EF4-FFF2-40B4-BE49-F238E27FC236}">
                    <a16:creationId xmlns:a16="http://schemas.microsoft.com/office/drawing/2014/main" id="{CE6678FB-ED2E-09C8-4E7A-5F82A72EA743}"/>
                  </a:ext>
                </a:extLst>
              </p:cNvPr>
              <p:cNvSpPr txBox="1">
                <a:spLocks noRot="1" noChangeAspect="1" noMove="1" noResize="1" noEditPoints="1" noAdjustHandles="1" noChangeArrowheads="1" noChangeShapeType="1" noTextEdit="1"/>
              </p:cNvSpPr>
              <p:nvPr/>
            </p:nvSpPr>
            <p:spPr>
              <a:xfrm>
                <a:off x="955233" y="1691600"/>
                <a:ext cx="5694188" cy="3444148"/>
              </a:xfrm>
              <a:prstGeom prst="rect">
                <a:avLst/>
              </a:prstGeom>
              <a:blipFill>
                <a:blip r:embed="rId4"/>
                <a:stretch>
                  <a:fillRect l="-1927" r="-749" b="-318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181FB9B9-E9C8-CB5A-C35A-F5D4B43D5317}"/>
                  </a:ext>
                </a:extLst>
              </p:cNvPr>
              <p:cNvSpPr txBox="1"/>
              <p:nvPr/>
            </p:nvSpPr>
            <p:spPr>
              <a:xfrm>
                <a:off x="6619240" y="365125"/>
                <a:ext cx="5568647" cy="101893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TW" sz="2000" dirty="0">
                    <a:latin typeface="Cambria Math" panose="02040503050406030204" pitchFamily="18" charset="0"/>
                    <a:cs typeface="Times" panose="02020603050405020304" pitchFamily="18" charset="0"/>
                  </a:rPr>
                  <a:t>Condition 1: </a:t>
                </a:r>
                <a14:m>
                  <m:oMath xmlns:m="http://schemas.openxmlformats.org/officeDocument/2006/math">
                    <m:d>
                      <m:dPr>
                        <m:begChr m:val="|"/>
                        <m:endChr m:val="|"/>
                        <m:ctrlPr>
                          <a:rPr lang="en-US" altLang="zh-TW" sz="2000" i="1" smtClean="0">
                            <a:latin typeface="Cambria Math" panose="02040503050406030204" pitchFamily="18" charset="0"/>
                            <a:cs typeface="Times" panose="02020603050405020304" pitchFamily="18" charset="0"/>
                          </a:rPr>
                        </m:ctrlPr>
                      </m:dPr>
                      <m:e>
                        <m:sSup>
                          <m:sSupPr>
                            <m:ctrlPr>
                              <a:rPr lang="en-US" altLang="zh-TW" sz="2000" i="1" smtClean="0">
                                <a:latin typeface="Cambria Math" panose="02040503050406030204" pitchFamily="18" charset="0"/>
                                <a:cs typeface="Times" panose="02020603050405020304" pitchFamily="18" charset="0"/>
                              </a:rPr>
                            </m:ctrlPr>
                          </m:sSupPr>
                          <m:e>
                            <m:r>
                              <a:rPr lang="en-US" altLang="zh-TW" sz="2000" b="0" i="1" smtClean="0">
                                <a:latin typeface="Cambria Math" panose="02040503050406030204" pitchFamily="18" charset="0"/>
                                <a:cs typeface="Times" panose="02020603050405020304" pitchFamily="18" charset="0"/>
                              </a:rPr>
                              <m:t>𝑋</m:t>
                            </m:r>
                          </m:e>
                          <m:sup>
                            <m:r>
                              <a:rPr lang="en-US" altLang="zh-TW" sz="2000" b="0" i="1" smtClean="0">
                                <a:latin typeface="Cambria Math" panose="02040503050406030204" pitchFamily="18" charset="0"/>
                                <a:cs typeface="Times" panose="02020603050405020304" pitchFamily="18" charset="0"/>
                              </a:rPr>
                              <m:t>𝑅</m:t>
                            </m:r>
                          </m:sup>
                        </m:sSup>
                      </m:e>
                    </m:d>
                    <m:r>
                      <a:rPr lang="en-US" altLang="zh-TW" sz="2000" b="0" i="1" smtClean="0">
                        <a:latin typeface="Cambria Math" panose="02040503050406030204" pitchFamily="18" charset="0"/>
                        <a:cs typeface="Times" panose="02020603050405020304" pitchFamily="18" charset="0"/>
                      </a:rPr>
                      <m:t>=</m:t>
                    </m:r>
                    <m:d>
                      <m:dPr>
                        <m:begChr m:val="|"/>
                        <m:endChr m:val="|"/>
                        <m:ctrlPr>
                          <a:rPr lang="en-US" altLang="zh-TW" sz="2000" i="1">
                            <a:latin typeface="Cambria Math" panose="02040503050406030204" pitchFamily="18" charset="0"/>
                            <a:cs typeface="Times" panose="02020603050405020304" pitchFamily="18" charset="0"/>
                          </a:rPr>
                        </m:ctrlPr>
                      </m:dPr>
                      <m:e>
                        <m:sSup>
                          <m:sSupPr>
                            <m:ctrlPr>
                              <a:rPr lang="en-US" altLang="zh-TW" sz="2000" i="1">
                                <a:latin typeface="Cambria Math" panose="02040503050406030204" pitchFamily="18" charset="0"/>
                                <a:cs typeface="Times" panose="02020603050405020304" pitchFamily="18" charset="0"/>
                              </a:rPr>
                            </m:ctrlPr>
                          </m:sSupPr>
                          <m:e>
                            <m:r>
                              <a:rPr lang="en-US" altLang="zh-TW" sz="2000" b="0" i="1" smtClean="0">
                                <a:latin typeface="Cambria Math" panose="02040503050406030204" pitchFamily="18" charset="0"/>
                                <a:cs typeface="Times" panose="02020603050405020304" pitchFamily="18" charset="0"/>
                              </a:rPr>
                              <m:t>𝑌</m:t>
                            </m:r>
                          </m:e>
                          <m:sup>
                            <m:r>
                              <a:rPr lang="en-US" altLang="zh-TW" sz="2000" i="1">
                                <a:latin typeface="Cambria Math" panose="02040503050406030204" pitchFamily="18" charset="0"/>
                                <a:cs typeface="Times" panose="02020603050405020304" pitchFamily="18" charset="0"/>
                              </a:rPr>
                              <m:t>𝑅</m:t>
                            </m:r>
                          </m:sup>
                        </m:sSup>
                      </m:e>
                    </m:d>
                  </m:oMath>
                </a14:m>
                <a:r>
                  <a:rPr lang="en-US" altLang="zh-TW" sz="2000" dirty="0">
                    <a:latin typeface="Cambria Math" panose="02040503050406030204" pitchFamily="18" charset="0"/>
                    <a:cs typeface="Times" panose="02020603050405020304" pitchFamily="18" charset="0"/>
                  </a:rPr>
                  <a:t> and </a:t>
                </a:r>
                <a14:m>
                  <m:oMath xmlns:m="http://schemas.openxmlformats.org/officeDocument/2006/math">
                    <m:r>
                      <a:rPr lang="en-US" altLang="zh-TW" sz="2000" b="0" i="1" smtClean="0">
                        <a:latin typeface="Cambria Math" panose="02040503050406030204" pitchFamily="18" charset="0"/>
                        <a:cs typeface="Times" panose="02020603050405020304" pitchFamily="18" charset="0"/>
                      </a:rPr>
                      <m:t>𝑘</m:t>
                    </m:r>
                    <m:r>
                      <a:rPr lang="en-US" altLang="zh-TW" sz="2000" b="0" i="1" smtClean="0">
                        <a:latin typeface="Cambria Math" panose="02040503050406030204" pitchFamily="18" charset="0"/>
                        <a:ea typeface="Cambria Math" panose="02040503050406030204" pitchFamily="18" charset="0"/>
                        <a:cs typeface="Times" panose="02020603050405020304" pitchFamily="18" charset="0"/>
                      </a:rPr>
                      <m:t>×</m:t>
                    </m:r>
                    <m:sSup>
                      <m:sSupPr>
                        <m:ctrlPr>
                          <a:rPr lang="en-US" altLang="zh-TW" sz="2000" i="1">
                            <a:latin typeface="Cambria Math" panose="02040503050406030204" pitchFamily="18" charset="0"/>
                            <a:cs typeface="Times" panose="02020603050405020304" pitchFamily="18" charset="0"/>
                          </a:rPr>
                        </m:ctrlPr>
                      </m:sSupPr>
                      <m:e>
                        <m:r>
                          <a:rPr lang="en-US" altLang="zh-TW" sz="2000" i="1">
                            <a:latin typeface="Cambria Math" panose="02040503050406030204" pitchFamily="18" charset="0"/>
                            <a:cs typeface="Times" panose="02020603050405020304" pitchFamily="18" charset="0"/>
                          </a:rPr>
                          <m:t>𝑋</m:t>
                        </m:r>
                      </m:e>
                      <m:sup>
                        <m:r>
                          <a:rPr lang="en-US" altLang="zh-TW" sz="2000" i="1">
                            <a:latin typeface="Cambria Math" panose="02040503050406030204" pitchFamily="18" charset="0"/>
                            <a:cs typeface="Times" panose="02020603050405020304" pitchFamily="18" charset="0"/>
                          </a:rPr>
                          <m:t>𝑅</m:t>
                        </m:r>
                      </m:sup>
                    </m:sSup>
                    <m:d>
                      <m:dPr>
                        <m:begChr m:val="["/>
                        <m:endChr m:val="]"/>
                        <m:ctrlPr>
                          <a:rPr lang="en-US" altLang="zh-TW" sz="2000" b="0" i="1" smtClean="0">
                            <a:latin typeface="Cambria Math" panose="02040503050406030204" pitchFamily="18" charset="0"/>
                            <a:cs typeface="Times" panose="02020603050405020304" pitchFamily="18" charset="0"/>
                          </a:rPr>
                        </m:ctrlPr>
                      </m:dPr>
                      <m:e>
                        <m:r>
                          <a:rPr lang="en-US" altLang="zh-TW" sz="2000" b="0" i="1" smtClean="0">
                            <a:latin typeface="Cambria Math" panose="02040503050406030204" pitchFamily="18" charset="0"/>
                            <a:cs typeface="Times" panose="02020603050405020304" pitchFamily="18" charset="0"/>
                          </a:rPr>
                          <m:t>𝑖</m:t>
                        </m:r>
                      </m:e>
                    </m:d>
                    <m:r>
                      <a:rPr lang="en-US" altLang="zh-TW" sz="2000" b="0" i="1" smtClean="0">
                        <a:latin typeface="Cambria Math" panose="02040503050406030204" pitchFamily="18" charset="0"/>
                        <a:cs typeface="Times" panose="02020603050405020304" pitchFamily="18" charset="0"/>
                      </a:rPr>
                      <m:t>=</m:t>
                    </m:r>
                    <m:sSup>
                      <m:sSupPr>
                        <m:ctrlPr>
                          <a:rPr lang="en-US" altLang="zh-TW" sz="2000" i="1">
                            <a:latin typeface="Cambria Math" panose="02040503050406030204" pitchFamily="18" charset="0"/>
                            <a:cs typeface="Times" panose="02020603050405020304" pitchFamily="18" charset="0"/>
                          </a:rPr>
                        </m:ctrlPr>
                      </m:sSupPr>
                      <m:e>
                        <m:r>
                          <a:rPr lang="en-US" altLang="zh-TW" sz="2000" b="0" i="1" smtClean="0">
                            <a:latin typeface="Cambria Math" panose="02040503050406030204" pitchFamily="18" charset="0"/>
                            <a:cs typeface="Times" panose="02020603050405020304" pitchFamily="18" charset="0"/>
                          </a:rPr>
                          <m:t>𝑌</m:t>
                        </m:r>
                      </m:e>
                      <m:sup>
                        <m:r>
                          <a:rPr lang="en-US" altLang="zh-TW" sz="2000" i="1">
                            <a:latin typeface="Cambria Math" panose="02040503050406030204" pitchFamily="18" charset="0"/>
                            <a:cs typeface="Times" panose="02020603050405020304" pitchFamily="18" charset="0"/>
                          </a:rPr>
                          <m:t>𝑅</m:t>
                        </m:r>
                      </m:sup>
                    </m:sSup>
                    <m:r>
                      <a:rPr lang="en-US" altLang="zh-TW" sz="2000" b="0" i="1" smtClean="0">
                        <a:latin typeface="Cambria Math" panose="02040503050406030204" pitchFamily="18" charset="0"/>
                        <a:cs typeface="Times" panose="02020603050405020304" pitchFamily="18" charset="0"/>
                      </a:rPr>
                      <m:t>[</m:t>
                    </m:r>
                    <m:r>
                      <a:rPr lang="en-US" altLang="zh-TW" sz="2000" b="0" i="1" smtClean="0">
                        <a:latin typeface="Cambria Math" panose="02040503050406030204" pitchFamily="18" charset="0"/>
                        <a:cs typeface="Times" panose="02020603050405020304" pitchFamily="18" charset="0"/>
                      </a:rPr>
                      <m:t>𝑖</m:t>
                    </m:r>
                    <m:r>
                      <a:rPr lang="en-US" altLang="zh-TW" sz="2000" b="0" i="1" smtClean="0">
                        <a:latin typeface="Cambria Math" panose="02040503050406030204" pitchFamily="18" charset="0"/>
                        <a:cs typeface="Times" panose="02020603050405020304" pitchFamily="18" charset="0"/>
                      </a:rPr>
                      <m:t>]</m:t>
                    </m:r>
                  </m:oMath>
                </a14:m>
                <a:endParaRPr lang="en-US" altLang="zh-TW" sz="2000" dirty="0">
                  <a:latin typeface="Cambria Math" panose="02040503050406030204" pitchFamily="18" charset="0"/>
                  <a:cs typeface="Times" panose="02020603050405020304" pitchFamily="18" charset="0"/>
                </a:endParaRPr>
              </a:p>
              <a:p>
                <a:pPr marL="285750" indent="-285750">
                  <a:lnSpc>
                    <a:spcPct val="150000"/>
                  </a:lnSpc>
                  <a:buFont typeface="Arial" panose="020B0604020202020204" pitchFamily="34" charset="0"/>
                  <a:buChar char="•"/>
                </a:pPr>
                <a:r>
                  <a:rPr lang="en-US" altLang="zh-TW" sz="2000" dirty="0">
                    <a:latin typeface="Cambria Math" panose="02040503050406030204" pitchFamily="18" charset="0"/>
                    <a:cs typeface="Times" panose="02020603050405020304" pitchFamily="18" charset="0"/>
                  </a:rPr>
                  <a:t>Condition 2: </a:t>
                </a:r>
                <a14:m>
                  <m:oMath xmlns:m="http://schemas.openxmlformats.org/officeDocument/2006/math">
                    <m:sSup>
                      <m:sSupPr>
                        <m:ctrlPr>
                          <a:rPr lang="en-US" altLang="zh-TW" sz="2000" i="1" smtClean="0">
                            <a:latin typeface="Cambria Math" panose="02040503050406030204" pitchFamily="18" charset="0"/>
                            <a:cs typeface="Times" panose="02020603050405020304" pitchFamily="18" charset="0"/>
                          </a:rPr>
                        </m:ctrlPr>
                      </m:sSupPr>
                      <m:e>
                        <m:r>
                          <a:rPr lang="en-US" altLang="zh-TW" sz="2000" b="0" i="1" smtClean="0">
                            <a:latin typeface="Cambria Math" panose="02040503050406030204" pitchFamily="18" charset="0"/>
                            <a:cs typeface="Times" panose="02020603050405020304" pitchFamily="18" charset="0"/>
                          </a:rPr>
                          <m:t>𝑋</m:t>
                        </m:r>
                      </m:e>
                      <m:sup>
                        <m:r>
                          <a:rPr lang="en-US" altLang="zh-TW" sz="2000" b="0" i="1" smtClean="0">
                            <a:latin typeface="Cambria Math" panose="02040503050406030204" pitchFamily="18" charset="0"/>
                            <a:cs typeface="Times" panose="02020603050405020304" pitchFamily="18" charset="0"/>
                          </a:rPr>
                          <m:t>𝐶</m:t>
                        </m:r>
                      </m:sup>
                    </m:sSup>
                    <m:r>
                      <a:rPr lang="en-US" altLang="zh-TW" sz="2000" i="1" smtClean="0">
                        <a:latin typeface="Cambria Math" panose="02040503050406030204" pitchFamily="18" charset="0"/>
                        <a:ea typeface="Cambria Math" panose="02040503050406030204" pitchFamily="18" charset="0"/>
                        <a:cs typeface="Times" panose="02020603050405020304" pitchFamily="18" charset="0"/>
                      </a:rPr>
                      <m:t>≈</m:t>
                    </m:r>
                    <m:sSup>
                      <m:sSupPr>
                        <m:ctrlPr>
                          <a:rPr lang="en-US" altLang="zh-TW" sz="2000" i="1" smtClean="0">
                            <a:latin typeface="Cambria Math" panose="02040503050406030204" pitchFamily="18" charset="0"/>
                            <a:ea typeface="Cambria Math" panose="02040503050406030204" pitchFamily="18" charset="0"/>
                            <a:cs typeface="Times" panose="02020603050405020304" pitchFamily="18" charset="0"/>
                          </a:rPr>
                        </m:ctrlPr>
                      </m:sSupPr>
                      <m:e>
                        <m:r>
                          <a:rPr lang="en-US" altLang="zh-TW" sz="2000" b="0" i="1" smtClean="0">
                            <a:latin typeface="Cambria Math" panose="02040503050406030204" pitchFamily="18" charset="0"/>
                            <a:ea typeface="Cambria Math" panose="02040503050406030204" pitchFamily="18" charset="0"/>
                            <a:cs typeface="Times" panose="02020603050405020304" pitchFamily="18" charset="0"/>
                          </a:rPr>
                          <m:t>𝑌</m:t>
                        </m:r>
                      </m:e>
                      <m:sup>
                        <m:r>
                          <a:rPr lang="en-US" altLang="zh-TW" sz="2000" b="0" i="1" smtClean="0">
                            <a:latin typeface="Cambria Math" panose="02040503050406030204" pitchFamily="18" charset="0"/>
                            <a:ea typeface="Cambria Math" panose="02040503050406030204" pitchFamily="18" charset="0"/>
                            <a:cs typeface="Times" panose="02020603050405020304" pitchFamily="18" charset="0"/>
                          </a:rPr>
                          <m:t>𝐶</m:t>
                        </m:r>
                      </m:sup>
                    </m:sSup>
                  </m:oMath>
                </a14:m>
                <a:endParaRPr lang="en-US" altLang="zh-TW" sz="2000" dirty="0">
                  <a:latin typeface="Cambria Math" panose="02040503050406030204" pitchFamily="18" charset="0"/>
                  <a:cs typeface="Times" panose="02020603050405020304" pitchFamily="18" charset="0"/>
                </a:endParaRPr>
              </a:p>
            </p:txBody>
          </p:sp>
        </mc:Choice>
        <mc:Fallback xmlns="">
          <p:sp>
            <p:nvSpPr>
              <p:cNvPr id="8" name="文字方塊 7">
                <a:extLst>
                  <a:ext uri="{FF2B5EF4-FFF2-40B4-BE49-F238E27FC236}">
                    <a16:creationId xmlns:a16="http://schemas.microsoft.com/office/drawing/2014/main" id="{181FB9B9-E9C8-CB5A-C35A-F5D4B43D5317}"/>
                  </a:ext>
                </a:extLst>
              </p:cNvPr>
              <p:cNvSpPr txBox="1">
                <a:spLocks noRot="1" noChangeAspect="1" noMove="1" noResize="1" noEditPoints="1" noAdjustHandles="1" noChangeArrowheads="1" noChangeShapeType="1" noTextEdit="1"/>
              </p:cNvSpPr>
              <p:nvPr/>
            </p:nvSpPr>
            <p:spPr>
              <a:xfrm>
                <a:off x="6619240" y="365125"/>
                <a:ext cx="5568647" cy="1018933"/>
              </a:xfrm>
              <a:prstGeom prst="rect">
                <a:avLst/>
              </a:prstGeom>
              <a:blipFill>
                <a:blip r:embed="rId5"/>
                <a:stretch>
                  <a:fillRect l="-986" r="-438" b="-9581"/>
                </a:stretch>
              </a:blipFill>
            </p:spPr>
            <p:txBody>
              <a:bodyPr/>
              <a:lstStyle/>
              <a:p>
                <a:r>
                  <a:rPr lang="zh-TW" altLang="en-US">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7" name="筆跡 6">
                <a:extLst>
                  <a:ext uri="{FF2B5EF4-FFF2-40B4-BE49-F238E27FC236}">
                    <a16:creationId xmlns:a16="http://schemas.microsoft.com/office/drawing/2014/main" id="{9F041B1E-6D5B-215F-0027-5664BF4D9044}"/>
                  </a:ext>
                </a:extLst>
              </p14:cNvPr>
              <p14:cNvContentPartPr/>
              <p14:nvPr/>
            </p14:nvContentPartPr>
            <p14:xfrm>
              <a:off x="8048704" y="2447138"/>
              <a:ext cx="2709720" cy="360"/>
            </p14:xfrm>
          </p:contentPart>
        </mc:Choice>
        <mc:Fallback xmlns="">
          <p:pic>
            <p:nvPicPr>
              <p:cNvPr id="7" name="筆跡 6">
                <a:extLst>
                  <a:ext uri="{FF2B5EF4-FFF2-40B4-BE49-F238E27FC236}">
                    <a16:creationId xmlns:a16="http://schemas.microsoft.com/office/drawing/2014/main" id="{9F041B1E-6D5B-215F-0027-5664BF4D9044}"/>
                  </a:ext>
                </a:extLst>
              </p:cNvPr>
              <p:cNvPicPr/>
              <p:nvPr/>
            </p:nvPicPr>
            <p:blipFill>
              <a:blip r:embed="rId7"/>
              <a:stretch>
                <a:fillRect/>
              </a:stretch>
            </p:blipFill>
            <p:spPr>
              <a:xfrm>
                <a:off x="8012704" y="2375498"/>
                <a:ext cx="2781360" cy="144000"/>
              </a:xfrm>
              <a:prstGeom prst="rect">
                <a:avLst/>
              </a:prstGeom>
            </p:spPr>
          </p:pic>
        </mc:Fallback>
      </mc:AlternateContent>
    </p:spTree>
    <p:extLst>
      <p:ext uri="{BB962C8B-B14F-4D97-AF65-F5344CB8AC3E}">
        <p14:creationId xmlns:p14="http://schemas.microsoft.com/office/powerpoint/2010/main" val="2618699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05438D-F4BF-BC45-90BC-8CDF5398A9FA}"/>
              </a:ext>
            </a:extLst>
          </p:cNvPr>
          <p:cNvSpPr>
            <a:spLocks noGrp="1"/>
          </p:cNvSpPr>
          <p:nvPr>
            <p:ph type="title"/>
          </p:nvPr>
        </p:nvSpPr>
        <p:spPr/>
        <p:txBody>
          <a:bodyPr/>
          <a:lstStyle/>
          <a:p>
            <a:r>
              <a:rPr kumimoji="1" lang="en-US" altLang="zh-TW" dirty="0">
                <a:latin typeface="Times" pitchFamily="2" charset="0"/>
              </a:rPr>
              <a:t>OPPM with scaling (3/4)</a:t>
            </a:r>
            <a:endParaRPr kumimoji="1" lang="zh-TW" altLang="en-US" dirty="0">
              <a:latin typeface="Times" pitchFamily="2" charset="0"/>
            </a:endParaRPr>
          </a:p>
        </p:txBody>
      </p:sp>
      <p:sp>
        <p:nvSpPr>
          <p:cNvPr id="4" name="投影片編號版面配置區 3">
            <a:extLst>
              <a:ext uri="{FF2B5EF4-FFF2-40B4-BE49-F238E27FC236}">
                <a16:creationId xmlns:a16="http://schemas.microsoft.com/office/drawing/2014/main" id="{5E299CBE-E30D-E949-B1C5-1571BD060E01}"/>
              </a:ext>
            </a:extLst>
          </p:cNvPr>
          <p:cNvSpPr>
            <a:spLocks noGrp="1"/>
          </p:cNvSpPr>
          <p:nvPr>
            <p:ph type="sldNum" sz="quarter" idx="12"/>
          </p:nvPr>
        </p:nvSpPr>
        <p:spPr/>
        <p:txBody>
          <a:bodyPr/>
          <a:lstStyle/>
          <a:p>
            <a:fld id="{D1303F21-0339-114F-A835-EDFAC68AEBBB}" type="slidenum">
              <a:rPr kumimoji="1" lang="zh-TW" altLang="en-US" smtClean="0"/>
              <a:t>9</a:t>
            </a:fld>
            <a:endParaRPr kumimoji="1" lang="zh-TW" altLang="en-US" dirty="0"/>
          </a:p>
        </p:txBody>
      </p:sp>
      <p:pic>
        <p:nvPicPr>
          <p:cNvPr id="5" name="圖片 4">
            <a:extLst>
              <a:ext uri="{FF2B5EF4-FFF2-40B4-BE49-F238E27FC236}">
                <a16:creationId xmlns:a16="http://schemas.microsoft.com/office/drawing/2014/main" id="{EDC2BA8A-3FE8-CA49-3F78-F8919D3859C1}"/>
              </a:ext>
            </a:extLst>
          </p:cNvPr>
          <p:cNvPicPr>
            <a:picLocks noChangeAspect="1"/>
          </p:cNvPicPr>
          <p:nvPr/>
        </p:nvPicPr>
        <p:blipFill>
          <a:blip r:embed="rId3"/>
          <a:stretch>
            <a:fillRect/>
          </a:stretch>
        </p:blipFill>
        <p:spPr>
          <a:xfrm>
            <a:off x="4061637" y="2309989"/>
            <a:ext cx="8130363" cy="4046361"/>
          </a:xfrm>
          <a:prstGeom prst="rect">
            <a:avLst/>
          </a:prstGeom>
        </p:spPr>
      </p:pic>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CE6678FB-ED2E-09C8-4E7A-5F82A72EA743}"/>
                  </a:ext>
                </a:extLst>
              </p:cNvPr>
              <p:cNvSpPr txBox="1"/>
              <p:nvPr/>
            </p:nvSpPr>
            <p:spPr>
              <a:xfrm>
                <a:off x="955233" y="1691600"/>
                <a:ext cx="3290966" cy="1777987"/>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zh-TW" sz="2800" dirty="0">
                    <a:latin typeface="Times" panose="02020603050405020304" pitchFamily="18" charset="0"/>
                    <a:cs typeface="Times" panose="02020603050405020304" pitchFamily="18" charset="0"/>
                  </a:rPr>
                  <a:t>Step 2: Verifying</a:t>
                </a:r>
              </a:p>
              <a:p>
                <a:pPr marL="742950" lvl="1" indent="-285750">
                  <a:lnSpc>
                    <a:spcPct val="150000"/>
                  </a:lnSpc>
                  <a:buFont typeface="Arial" panose="020B0604020202020204" pitchFamily="34" charset="0"/>
                  <a:buChar char="•"/>
                </a:pPr>
                <a14:m>
                  <m:oMath xmlns:m="http://schemas.openxmlformats.org/officeDocument/2006/math">
                    <m:sSup>
                      <m:sSupPr>
                        <m:ctrlPr>
                          <a:rPr lang="en-US" altLang="zh-TW" sz="2400" i="1" smtClean="0">
                            <a:latin typeface="Cambria Math" panose="02040503050406030204" pitchFamily="18" charset="0"/>
                            <a:cs typeface="Times" panose="02020603050405020304" pitchFamily="18" charset="0"/>
                          </a:rPr>
                        </m:ctrlPr>
                      </m:sSupPr>
                      <m:e>
                        <m:r>
                          <a:rPr lang="en-US" altLang="zh-TW" sz="2400" b="0" i="1" smtClean="0">
                            <a:latin typeface="Cambria Math" panose="02040503050406030204" pitchFamily="18" charset="0"/>
                            <a:cs typeface="Times" panose="02020603050405020304" pitchFamily="18" charset="0"/>
                          </a:rPr>
                          <m:t>𝑇</m:t>
                        </m:r>
                      </m:e>
                      <m:sup>
                        <m:r>
                          <a:rPr lang="en-US" altLang="zh-TW" sz="2400" b="0" i="1" smtClean="0">
                            <a:latin typeface="Cambria Math" panose="02040503050406030204" pitchFamily="18" charset="0"/>
                            <a:cs typeface="Times" panose="02020603050405020304" pitchFamily="18" charset="0"/>
                          </a:rPr>
                          <m:t>𝑅</m:t>
                        </m:r>
                      </m:sup>
                    </m:sSup>
                    <m:d>
                      <m:dPr>
                        <m:begChr m:val="["/>
                        <m:endChr m:val="]"/>
                        <m:ctrlPr>
                          <a:rPr lang="en-US" altLang="zh-TW" sz="2400" b="0" i="1" smtClean="0">
                            <a:latin typeface="Cambria Math" panose="02040503050406030204" pitchFamily="18" charset="0"/>
                            <a:cs typeface="Times" panose="02020603050405020304" pitchFamily="18" charset="0"/>
                          </a:rPr>
                        </m:ctrlPr>
                      </m:dPr>
                      <m:e>
                        <m:r>
                          <a:rPr lang="en-US" altLang="zh-TW" sz="2400" b="0" i="1" smtClean="0">
                            <a:latin typeface="Cambria Math" panose="02040503050406030204" pitchFamily="18" charset="0"/>
                            <a:cs typeface="Times" panose="02020603050405020304" pitchFamily="18" charset="0"/>
                          </a:rPr>
                          <m:t>6</m:t>
                        </m:r>
                      </m:e>
                    </m:d>
                    <m:r>
                      <a:rPr lang="en-US" altLang="zh-TW" sz="2400" i="1">
                        <a:latin typeface="Cambria Math" panose="02040503050406030204" pitchFamily="18" charset="0"/>
                        <a:ea typeface="Cambria Math" panose="02040503050406030204" pitchFamily="18" charset="0"/>
                        <a:cs typeface="Times" panose="02020603050405020304" pitchFamily="18" charset="0"/>
                      </a:rPr>
                      <m:t>≥</m:t>
                    </m:r>
                    <m:sSup>
                      <m:sSupPr>
                        <m:ctrlPr>
                          <a:rPr lang="en-US" altLang="zh-TW" sz="2400" i="1">
                            <a:latin typeface="Cambria Math" panose="02040503050406030204" pitchFamily="18" charset="0"/>
                            <a:cs typeface="Times" panose="02020603050405020304" pitchFamily="18" charset="0"/>
                          </a:rPr>
                        </m:ctrlPr>
                      </m:sSupPr>
                      <m:e>
                        <m:r>
                          <a:rPr lang="en-US" altLang="zh-TW" sz="2400" b="0" i="1" smtClean="0">
                            <a:latin typeface="Cambria Math" panose="02040503050406030204" pitchFamily="18" charset="0"/>
                            <a:cs typeface="Times" panose="02020603050405020304" pitchFamily="18" charset="0"/>
                          </a:rPr>
                          <m:t>𝑘𝑃</m:t>
                        </m:r>
                      </m:e>
                      <m:sup>
                        <m:r>
                          <a:rPr lang="en-US" altLang="zh-TW" sz="2400" i="1">
                            <a:latin typeface="Cambria Math" panose="02040503050406030204" pitchFamily="18" charset="0"/>
                            <a:cs typeface="Times" panose="02020603050405020304" pitchFamily="18" charset="0"/>
                          </a:rPr>
                          <m:t>𝑅</m:t>
                        </m:r>
                      </m:sup>
                    </m:sSup>
                    <m:d>
                      <m:dPr>
                        <m:begChr m:val="["/>
                        <m:endChr m:val="]"/>
                        <m:ctrlPr>
                          <a:rPr lang="en-US" altLang="zh-TW" sz="2400" i="1">
                            <a:latin typeface="Cambria Math" panose="02040503050406030204" pitchFamily="18" charset="0"/>
                            <a:cs typeface="Times" panose="02020603050405020304" pitchFamily="18" charset="0"/>
                          </a:rPr>
                        </m:ctrlPr>
                      </m:dPr>
                      <m:e>
                        <m:r>
                          <a:rPr lang="en-US" altLang="zh-TW" sz="2400" b="0" i="1" smtClean="0">
                            <a:latin typeface="Cambria Math" panose="02040503050406030204" pitchFamily="18" charset="0"/>
                            <a:cs typeface="Times" panose="02020603050405020304" pitchFamily="18" charset="0"/>
                          </a:rPr>
                          <m:t>0</m:t>
                        </m:r>
                      </m:e>
                    </m:d>
                  </m:oMath>
                </a14:m>
                <a:endParaRPr lang="en-US" altLang="zh-TW" sz="2400" i="1" dirty="0">
                  <a:latin typeface="Cambria Math" panose="02040503050406030204" pitchFamily="18" charset="0"/>
                  <a:cs typeface="Times" panose="02020603050405020304" pitchFamily="18" charset="0"/>
                </a:endParaRPr>
              </a:p>
              <a:p>
                <a:pPr marL="742950" lvl="1" indent="-285750">
                  <a:lnSpc>
                    <a:spcPct val="150000"/>
                  </a:lnSpc>
                  <a:buFont typeface="Arial" panose="020B0604020202020204" pitchFamily="34" charset="0"/>
                  <a:buChar char="•"/>
                </a:pPr>
                <a14:m>
                  <m:oMath xmlns:m="http://schemas.openxmlformats.org/officeDocument/2006/math">
                    <m:sSup>
                      <m:sSupPr>
                        <m:ctrlPr>
                          <a:rPr lang="en-US" altLang="zh-TW" sz="2400" i="1" smtClean="0">
                            <a:latin typeface="Cambria Math" panose="02040503050406030204" pitchFamily="18" charset="0"/>
                            <a:cs typeface="Times" panose="02020603050405020304" pitchFamily="18" charset="0"/>
                          </a:rPr>
                        </m:ctrlPr>
                      </m:sSupPr>
                      <m:e>
                        <m:r>
                          <a:rPr lang="en-US" altLang="zh-TW" sz="2400" b="0" i="1" smtClean="0">
                            <a:latin typeface="Cambria Math" panose="02040503050406030204" pitchFamily="18" charset="0"/>
                            <a:cs typeface="Times" panose="02020603050405020304" pitchFamily="18" charset="0"/>
                          </a:rPr>
                          <m:t>𝑇</m:t>
                        </m:r>
                      </m:e>
                      <m:sup>
                        <m:r>
                          <a:rPr lang="en-US" altLang="zh-TW" sz="2400" b="0" i="1" smtClean="0">
                            <a:latin typeface="Cambria Math" panose="02040503050406030204" pitchFamily="18" charset="0"/>
                            <a:cs typeface="Times" panose="02020603050405020304" pitchFamily="18" charset="0"/>
                          </a:rPr>
                          <m:t>𝑅</m:t>
                        </m:r>
                      </m:sup>
                    </m:sSup>
                    <m:d>
                      <m:dPr>
                        <m:begChr m:val="["/>
                        <m:endChr m:val="]"/>
                        <m:ctrlPr>
                          <a:rPr lang="en-US" altLang="zh-TW" sz="2400" b="0" i="1" smtClean="0">
                            <a:latin typeface="Cambria Math" panose="02040503050406030204" pitchFamily="18" charset="0"/>
                            <a:cs typeface="Times" panose="02020603050405020304" pitchFamily="18" charset="0"/>
                          </a:rPr>
                        </m:ctrlPr>
                      </m:dPr>
                      <m:e>
                        <m:r>
                          <a:rPr lang="en-US" altLang="zh-TW" sz="2400" b="0" i="1" smtClean="0">
                            <a:latin typeface="Cambria Math" panose="02040503050406030204" pitchFamily="18" charset="0"/>
                            <a:cs typeface="Times" panose="02020603050405020304" pitchFamily="18" charset="0"/>
                          </a:rPr>
                          <m:t>10</m:t>
                        </m:r>
                      </m:e>
                    </m:d>
                    <m:r>
                      <a:rPr lang="en-US" altLang="zh-TW" sz="2400" i="1">
                        <a:latin typeface="Cambria Math" panose="02040503050406030204" pitchFamily="18" charset="0"/>
                        <a:ea typeface="Cambria Math" panose="02040503050406030204" pitchFamily="18" charset="0"/>
                        <a:cs typeface="Times" panose="02020603050405020304" pitchFamily="18" charset="0"/>
                      </a:rPr>
                      <m:t>≥</m:t>
                    </m:r>
                    <m:sSup>
                      <m:sSupPr>
                        <m:ctrlPr>
                          <a:rPr lang="en-US" altLang="zh-TW" sz="2400" i="1">
                            <a:latin typeface="Cambria Math" panose="02040503050406030204" pitchFamily="18" charset="0"/>
                            <a:cs typeface="Times" panose="02020603050405020304" pitchFamily="18" charset="0"/>
                          </a:rPr>
                        </m:ctrlPr>
                      </m:sSupPr>
                      <m:e>
                        <m:r>
                          <a:rPr lang="en-US" altLang="zh-TW" sz="2400" b="0" i="1" smtClean="0">
                            <a:latin typeface="Cambria Math" panose="02040503050406030204" pitchFamily="18" charset="0"/>
                            <a:cs typeface="Times" panose="02020603050405020304" pitchFamily="18" charset="0"/>
                          </a:rPr>
                          <m:t>𝑘𝑃</m:t>
                        </m:r>
                      </m:e>
                      <m:sup>
                        <m:r>
                          <a:rPr lang="en-US" altLang="zh-TW" sz="2400" i="1">
                            <a:latin typeface="Cambria Math" panose="02040503050406030204" pitchFamily="18" charset="0"/>
                            <a:cs typeface="Times" panose="02020603050405020304" pitchFamily="18" charset="0"/>
                          </a:rPr>
                          <m:t>𝑅</m:t>
                        </m:r>
                      </m:sup>
                    </m:sSup>
                    <m:d>
                      <m:dPr>
                        <m:begChr m:val="["/>
                        <m:endChr m:val="]"/>
                        <m:ctrlPr>
                          <a:rPr lang="en-US" altLang="zh-TW" sz="2400" i="1">
                            <a:latin typeface="Cambria Math" panose="02040503050406030204" pitchFamily="18" charset="0"/>
                            <a:cs typeface="Times" panose="02020603050405020304" pitchFamily="18" charset="0"/>
                          </a:rPr>
                        </m:ctrlPr>
                      </m:dPr>
                      <m:e>
                        <m:r>
                          <a:rPr lang="en-US" altLang="zh-TW" sz="2400" b="0" i="1" smtClean="0">
                            <a:latin typeface="Cambria Math" panose="02040503050406030204" pitchFamily="18" charset="0"/>
                            <a:cs typeface="Times" panose="02020603050405020304" pitchFamily="18" charset="0"/>
                          </a:rPr>
                          <m:t>4</m:t>
                        </m:r>
                      </m:e>
                    </m:d>
                  </m:oMath>
                </a14:m>
                <a:endParaRPr lang="en-US" altLang="zh-TW" sz="2400" i="1" dirty="0">
                  <a:latin typeface="Cambria Math" panose="02040503050406030204" pitchFamily="18" charset="0"/>
                  <a:cs typeface="Times" panose="02020603050405020304" pitchFamily="18" charset="0"/>
                </a:endParaRPr>
              </a:p>
            </p:txBody>
          </p:sp>
        </mc:Choice>
        <mc:Fallback xmlns="">
          <p:sp>
            <p:nvSpPr>
              <p:cNvPr id="3" name="文字方塊 2">
                <a:extLst>
                  <a:ext uri="{FF2B5EF4-FFF2-40B4-BE49-F238E27FC236}">
                    <a16:creationId xmlns:a16="http://schemas.microsoft.com/office/drawing/2014/main" id="{CE6678FB-ED2E-09C8-4E7A-5F82A72EA743}"/>
                  </a:ext>
                </a:extLst>
              </p:cNvPr>
              <p:cNvSpPr txBox="1">
                <a:spLocks noRot="1" noChangeAspect="1" noMove="1" noResize="1" noEditPoints="1" noAdjustHandles="1" noChangeArrowheads="1" noChangeShapeType="1" noTextEdit="1"/>
              </p:cNvSpPr>
              <p:nvPr/>
            </p:nvSpPr>
            <p:spPr>
              <a:xfrm>
                <a:off x="955233" y="1691600"/>
                <a:ext cx="3290966" cy="1777987"/>
              </a:xfrm>
              <a:prstGeom prst="rect">
                <a:avLst/>
              </a:prstGeom>
              <a:blipFill>
                <a:blip r:embed="rId4"/>
                <a:stretch>
                  <a:fillRect l="-3333" b="-616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181FB9B9-E9C8-CB5A-C35A-F5D4B43D5317}"/>
                  </a:ext>
                </a:extLst>
              </p:cNvPr>
              <p:cNvSpPr txBox="1"/>
              <p:nvPr/>
            </p:nvSpPr>
            <p:spPr>
              <a:xfrm>
                <a:off x="6619240" y="365125"/>
                <a:ext cx="5568647" cy="101893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TW" sz="2000" dirty="0">
                    <a:latin typeface="Cambria Math" panose="02040503050406030204" pitchFamily="18" charset="0"/>
                    <a:cs typeface="Times" panose="02020603050405020304" pitchFamily="18" charset="0"/>
                  </a:rPr>
                  <a:t>Condition 1: </a:t>
                </a:r>
                <a14:m>
                  <m:oMath xmlns:m="http://schemas.openxmlformats.org/officeDocument/2006/math">
                    <m:d>
                      <m:dPr>
                        <m:begChr m:val="|"/>
                        <m:endChr m:val="|"/>
                        <m:ctrlPr>
                          <a:rPr lang="en-US" altLang="zh-TW" sz="2000" i="1" smtClean="0">
                            <a:latin typeface="Cambria Math" panose="02040503050406030204" pitchFamily="18" charset="0"/>
                            <a:cs typeface="Times" panose="02020603050405020304" pitchFamily="18" charset="0"/>
                          </a:rPr>
                        </m:ctrlPr>
                      </m:dPr>
                      <m:e>
                        <m:sSup>
                          <m:sSupPr>
                            <m:ctrlPr>
                              <a:rPr lang="en-US" altLang="zh-TW" sz="2000" i="1" smtClean="0">
                                <a:latin typeface="Cambria Math" panose="02040503050406030204" pitchFamily="18" charset="0"/>
                                <a:cs typeface="Times" panose="02020603050405020304" pitchFamily="18" charset="0"/>
                              </a:rPr>
                            </m:ctrlPr>
                          </m:sSupPr>
                          <m:e>
                            <m:r>
                              <a:rPr lang="en-US" altLang="zh-TW" sz="2000" b="0" i="1" smtClean="0">
                                <a:latin typeface="Cambria Math" panose="02040503050406030204" pitchFamily="18" charset="0"/>
                                <a:cs typeface="Times" panose="02020603050405020304" pitchFamily="18" charset="0"/>
                              </a:rPr>
                              <m:t>𝑋</m:t>
                            </m:r>
                          </m:e>
                          <m:sup>
                            <m:r>
                              <a:rPr lang="en-US" altLang="zh-TW" sz="2000" b="0" i="1" smtClean="0">
                                <a:latin typeface="Cambria Math" panose="02040503050406030204" pitchFamily="18" charset="0"/>
                                <a:cs typeface="Times" panose="02020603050405020304" pitchFamily="18" charset="0"/>
                              </a:rPr>
                              <m:t>𝑅</m:t>
                            </m:r>
                          </m:sup>
                        </m:sSup>
                      </m:e>
                    </m:d>
                    <m:r>
                      <a:rPr lang="en-US" altLang="zh-TW" sz="2000" b="0" i="1" smtClean="0">
                        <a:latin typeface="Cambria Math" panose="02040503050406030204" pitchFamily="18" charset="0"/>
                        <a:cs typeface="Times" panose="02020603050405020304" pitchFamily="18" charset="0"/>
                      </a:rPr>
                      <m:t>=</m:t>
                    </m:r>
                    <m:d>
                      <m:dPr>
                        <m:begChr m:val="|"/>
                        <m:endChr m:val="|"/>
                        <m:ctrlPr>
                          <a:rPr lang="en-US" altLang="zh-TW" sz="2000" i="1">
                            <a:latin typeface="Cambria Math" panose="02040503050406030204" pitchFamily="18" charset="0"/>
                            <a:cs typeface="Times" panose="02020603050405020304" pitchFamily="18" charset="0"/>
                          </a:rPr>
                        </m:ctrlPr>
                      </m:dPr>
                      <m:e>
                        <m:sSup>
                          <m:sSupPr>
                            <m:ctrlPr>
                              <a:rPr lang="en-US" altLang="zh-TW" sz="2000" i="1">
                                <a:latin typeface="Cambria Math" panose="02040503050406030204" pitchFamily="18" charset="0"/>
                                <a:cs typeface="Times" panose="02020603050405020304" pitchFamily="18" charset="0"/>
                              </a:rPr>
                            </m:ctrlPr>
                          </m:sSupPr>
                          <m:e>
                            <m:r>
                              <a:rPr lang="en-US" altLang="zh-TW" sz="2000" b="0" i="1" smtClean="0">
                                <a:latin typeface="Cambria Math" panose="02040503050406030204" pitchFamily="18" charset="0"/>
                                <a:cs typeface="Times" panose="02020603050405020304" pitchFamily="18" charset="0"/>
                              </a:rPr>
                              <m:t>𝑌</m:t>
                            </m:r>
                          </m:e>
                          <m:sup>
                            <m:r>
                              <a:rPr lang="en-US" altLang="zh-TW" sz="2000" i="1">
                                <a:latin typeface="Cambria Math" panose="02040503050406030204" pitchFamily="18" charset="0"/>
                                <a:cs typeface="Times" panose="02020603050405020304" pitchFamily="18" charset="0"/>
                              </a:rPr>
                              <m:t>𝑅</m:t>
                            </m:r>
                          </m:sup>
                        </m:sSup>
                      </m:e>
                    </m:d>
                  </m:oMath>
                </a14:m>
                <a:r>
                  <a:rPr lang="en-US" altLang="zh-TW" sz="2000" dirty="0">
                    <a:latin typeface="Cambria Math" panose="02040503050406030204" pitchFamily="18" charset="0"/>
                    <a:cs typeface="Times" panose="02020603050405020304" pitchFamily="18" charset="0"/>
                  </a:rPr>
                  <a:t> and </a:t>
                </a:r>
                <a14:m>
                  <m:oMath xmlns:m="http://schemas.openxmlformats.org/officeDocument/2006/math">
                    <m:r>
                      <a:rPr lang="en-US" altLang="zh-TW" sz="2000" b="0" i="1" smtClean="0">
                        <a:latin typeface="Cambria Math" panose="02040503050406030204" pitchFamily="18" charset="0"/>
                        <a:cs typeface="Times" panose="02020603050405020304" pitchFamily="18" charset="0"/>
                      </a:rPr>
                      <m:t>𝑘</m:t>
                    </m:r>
                    <m:r>
                      <a:rPr lang="en-US" altLang="zh-TW" sz="2000" b="0" i="1" smtClean="0">
                        <a:latin typeface="Cambria Math" panose="02040503050406030204" pitchFamily="18" charset="0"/>
                        <a:ea typeface="Cambria Math" panose="02040503050406030204" pitchFamily="18" charset="0"/>
                        <a:cs typeface="Times" panose="02020603050405020304" pitchFamily="18" charset="0"/>
                      </a:rPr>
                      <m:t>×</m:t>
                    </m:r>
                    <m:sSup>
                      <m:sSupPr>
                        <m:ctrlPr>
                          <a:rPr lang="en-US" altLang="zh-TW" sz="2000" i="1">
                            <a:latin typeface="Cambria Math" panose="02040503050406030204" pitchFamily="18" charset="0"/>
                            <a:cs typeface="Times" panose="02020603050405020304" pitchFamily="18" charset="0"/>
                          </a:rPr>
                        </m:ctrlPr>
                      </m:sSupPr>
                      <m:e>
                        <m:r>
                          <a:rPr lang="en-US" altLang="zh-TW" sz="2000" i="1">
                            <a:latin typeface="Cambria Math" panose="02040503050406030204" pitchFamily="18" charset="0"/>
                            <a:cs typeface="Times" panose="02020603050405020304" pitchFamily="18" charset="0"/>
                          </a:rPr>
                          <m:t>𝑋</m:t>
                        </m:r>
                      </m:e>
                      <m:sup>
                        <m:r>
                          <a:rPr lang="en-US" altLang="zh-TW" sz="2000" i="1">
                            <a:latin typeface="Cambria Math" panose="02040503050406030204" pitchFamily="18" charset="0"/>
                            <a:cs typeface="Times" panose="02020603050405020304" pitchFamily="18" charset="0"/>
                          </a:rPr>
                          <m:t>𝑅</m:t>
                        </m:r>
                      </m:sup>
                    </m:sSup>
                    <m:d>
                      <m:dPr>
                        <m:begChr m:val="["/>
                        <m:endChr m:val="]"/>
                        <m:ctrlPr>
                          <a:rPr lang="en-US" altLang="zh-TW" sz="2000" b="0" i="1" smtClean="0">
                            <a:latin typeface="Cambria Math" panose="02040503050406030204" pitchFamily="18" charset="0"/>
                            <a:cs typeface="Times" panose="02020603050405020304" pitchFamily="18" charset="0"/>
                          </a:rPr>
                        </m:ctrlPr>
                      </m:dPr>
                      <m:e>
                        <m:r>
                          <a:rPr lang="en-US" altLang="zh-TW" sz="2000" b="0" i="1" smtClean="0">
                            <a:latin typeface="Cambria Math" panose="02040503050406030204" pitchFamily="18" charset="0"/>
                            <a:cs typeface="Times" panose="02020603050405020304" pitchFamily="18" charset="0"/>
                          </a:rPr>
                          <m:t>𝑖</m:t>
                        </m:r>
                      </m:e>
                    </m:d>
                    <m:r>
                      <a:rPr lang="en-US" altLang="zh-TW" sz="2000" b="0" i="1" smtClean="0">
                        <a:latin typeface="Cambria Math" panose="02040503050406030204" pitchFamily="18" charset="0"/>
                        <a:cs typeface="Times" panose="02020603050405020304" pitchFamily="18" charset="0"/>
                      </a:rPr>
                      <m:t>=</m:t>
                    </m:r>
                    <m:sSup>
                      <m:sSupPr>
                        <m:ctrlPr>
                          <a:rPr lang="en-US" altLang="zh-TW" sz="2000" i="1">
                            <a:latin typeface="Cambria Math" panose="02040503050406030204" pitchFamily="18" charset="0"/>
                            <a:cs typeface="Times" panose="02020603050405020304" pitchFamily="18" charset="0"/>
                          </a:rPr>
                        </m:ctrlPr>
                      </m:sSupPr>
                      <m:e>
                        <m:r>
                          <a:rPr lang="en-US" altLang="zh-TW" sz="2000" b="0" i="1" smtClean="0">
                            <a:latin typeface="Cambria Math" panose="02040503050406030204" pitchFamily="18" charset="0"/>
                            <a:cs typeface="Times" panose="02020603050405020304" pitchFamily="18" charset="0"/>
                          </a:rPr>
                          <m:t>𝑌</m:t>
                        </m:r>
                      </m:e>
                      <m:sup>
                        <m:r>
                          <a:rPr lang="en-US" altLang="zh-TW" sz="2000" i="1">
                            <a:latin typeface="Cambria Math" panose="02040503050406030204" pitchFamily="18" charset="0"/>
                            <a:cs typeface="Times" panose="02020603050405020304" pitchFamily="18" charset="0"/>
                          </a:rPr>
                          <m:t>𝑅</m:t>
                        </m:r>
                      </m:sup>
                    </m:sSup>
                    <m:r>
                      <a:rPr lang="en-US" altLang="zh-TW" sz="2000" b="0" i="1" smtClean="0">
                        <a:latin typeface="Cambria Math" panose="02040503050406030204" pitchFamily="18" charset="0"/>
                        <a:cs typeface="Times" panose="02020603050405020304" pitchFamily="18" charset="0"/>
                      </a:rPr>
                      <m:t>[</m:t>
                    </m:r>
                    <m:r>
                      <a:rPr lang="en-US" altLang="zh-TW" sz="2000" b="0" i="1" smtClean="0">
                        <a:latin typeface="Cambria Math" panose="02040503050406030204" pitchFamily="18" charset="0"/>
                        <a:cs typeface="Times" panose="02020603050405020304" pitchFamily="18" charset="0"/>
                      </a:rPr>
                      <m:t>𝑖</m:t>
                    </m:r>
                    <m:r>
                      <a:rPr lang="en-US" altLang="zh-TW" sz="2000" b="0" i="1" smtClean="0">
                        <a:latin typeface="Cambria Math" panose="02040503050406030204" pitchFamily="18" charset="0"/>
                        <a:cs typeface="Times" panose="02020603050405020304" pitchFamily="18" charset="0"/>
                      </a:rPr>
                      <m:t>]</m:t>
                    </m:r>
                  </m:oMath>
                </a14:m>
                <a:endParaRPr lang="en-US" altLang="zh-TW" sz="2000" dirty="0">
                  <a:latin typeface="Cambria Math" panose="02040503050406030204" pitchFamily="18" charset="0"/>
                  <a:cs typeface="Times" panose="02020603050405020304" pitchFamily="18" charset="0"/>
                </a:endParaRPr>
              </a:p>
              <a:p>
                <a:pPr marL="285750" indent="-285750">
                  <a:lnSpc>
                    <a:spcPct val="150000"/>
                  </a:lnSpc>
                  <a:buFont typeface="Arial" panose="020B0604020202020204" pitchFamily="34" charset="0"/>
                  <a:buChar char="•"/>
                </a:pPr>
                <a:r>
                  <a:rPr lang="en-US" altLang="zh-TW" sz="2000" dirty="0">
                    <a:latin typeface="Cambria Math" panose="02040503050406030204" pitchFamily="18" charset="0"/>
                    <a:cs typeface="Times" panose="02020603050405020304" pitchFamily="18" charset="0"/>
                  </a:rPr>
                  <a:t>Condition 2: </a:t>
                </a:r>
                <a14:m>
                  <m:oMath xmlns:m="http://schemas.openxmlformats.org/officeDocument/2006/math">
                    <m:sSup>
                      <m:sSupPr>
                        <m:ctrlPr>
                          <a:rPr lang="en-US" altLang="zh-TW" sz="2000" i="1" smtClean="0">
                            <a:latin typeface="Cambria Math" panose="02040503050406030204" pitchFamily="18" charset="0"/>
                            <a:cs typeface="Times" panose="02020603050405020304" pitchFamily="18" charset="0"/>
                          </a:rPr>
                        </m:ctrlPr>
                      </m:sSupPr>
                      <m:e>
                        <m:r>
                          <a:rPr lang="en-US" altLang="zh-TW" sz="2000" b="0" i="1" smtClean="0">
                            <a:latin typeface="Cambria Math" panose="02040503050406030204" pitchFamily="18" charset="0"/>
                            <a:cs typeface="Times" panose="02020603050405020304" pitchFamily="18" charset="0"/>
                          </a:rPr>
                          <m:t>𝑋</m:t>
                        </m:r>
                      </m:e>
                      <m:sup>
                        <m:r>
                          <a:rPr lang="en-US" altLang="zh-TW" sz="2000" b="0" i="1" smtClean="0">
                            <a:latin typeface="Cambria Math" panose="02040503050406030204" pitchFamily="18" charset="0"/>
                            <a:cs typeface="Times" panose="02020603050405020304" pitchFamily="18" charset="0"/>
                          </a:rPr>
                          <m:t>𝐶</m:t>
                        </m:r>
                      </m:sup>
                    </m:sSup>
                    <m:r>
                      <a:rPr lang="en-US" altLang="zh-TW" sz="2000" i="1" smtClean="0">
                        <a:latin typeface="Cambria Math" panose="02040503050406030204" pitchFamily="18" charset="0"/>
                        <a:ea typeface="Cambria Math" panose="02040503050406030204" pitchFamily="18" charset="0"/>
                        <a:cs typeface="Times" panose="02020603050405020304" pitchFamily="18" charset="0"/>
                      </a:rPr>
                      <m:t>≈</m:t>
                    </m:r>
                    <m:sSup>
                      <m:sSupPr>
                        <m:ctrlPr>
                          <a:rPr lang="en-US" altLang="zh-TW" sz="2000" i="1" smtClean="0">
                            <a:latin typeface="Cambria Math" panose="02040503050406030204" pitchFamily="18" charset="0"/>
                            <a:ea typeface="Cambria Math" panose="02040503050406030204" pitchFamily="18" charset="0"/>
                            <a:cs typeface="Times" panose="02020603050405020304" pitchFamily="18" charset="0"/>
                          </a:rPr>
                        </m:ctrlPr>
                      </m:sSupPr>
                      <m:e>
                        <m:r>
                          <a:rPr lang="en-US" altLang="zh-TW" sz="2000" b="0" i="1" smtClean="0">
                            <a:latin typeface="Cambria Math" panose="02040503050406030204" pitchFamily="18" charset="0"/>
                            <a:ea typeface="Cambria Math" panose="02040503050406030204" pitchFamily="18" charset="0"/>
                            <a:cs typeface="Times" panose="02020603050405020304" pitchFamily="18" charset="0"/>
                          </a:rPr>
                          <m:t>𝑌</m:t>
                        </m:r>
                      </m:e>
                      <m:sup>
                        <m:r>
                          <a:rPr lang="en-US" altLang="zh-TW" sz="2000" b="0" i="1" smtClean="0">
                            <a:latin typeface="Cambria Math" panose="02040503050406030204" pitchFamily="18" charset="0"/>
                            <a:ea typeface="Cambria Math" panose="02040503050406030204" pitchFamily="18" charset="0"/>
                            <a:cs typeface="Times" panose="02020603050405020304" pitchFamily="18" charset="0"/>
                          </a:rPr>
                          <m:t>𝐶</m:t>
                        </m:r>
                      </m:sup>
                    </m:sSup>
                  </m:oMath>
                </a14:m>
                <a:endParaRPr lang="en-US" altLang="zh-TW" sz="2000" dirty="0">
                  <a:latin typeface="Cambria Math" panose="02040503050406030204" pitchFamily="18" charset="0"/>
                  <a:cs typeface="Times" panose="02020603050405020304" pitchFamily="18" charset="0"/>
                </a:endParaRPr>
              </a:p>
            </p:txBody>
          </p:sp>
        </mc:Choice>
        <mc:Fallback xmlns="">
          <p:sp>
            <p:nvSpPr>
              <p:cNvPr id="8" name="文字方塊 7">
                <a:extLst>
                  <a:ext uri="{FF2B5EF4-FFF2-40B4-BE49-F238E27FC236}">
                    <a16:creationId xmlns:a16="http://schemas.microsoft.com/office/drawing/2014/main" id="{181FB9B9-E9C8-CB5A-C35A-F5D4B43D5317}"/>
                  </a:ext>
                </a:extLst>
              </p:cNvPr>
              <p:cNvSpPr txBox="1">
                <a:spLocks noRot="1" noChangeAspect="1" noMove="1" noResize="1" noEditPoints="1" noAdjustHandles="1" noChangeArrowheads="1" noChangeShapeType="1" noTextEdit="1"/>
              </p:cNvSpPr>
              <p:nvPr/>
            </p:nvSpPr>
            <p:spPr>
              <a:xfrm>
                <a:off x="6619240" y="365125"/>
                <a:ext cx="5568647" cy="1018933"/>
              </a:xfrm>
              <a:prstGeom prst="rect">
                <a:avLst/>
              </a:prstGeom>
              <a:blipFill>
                <a:blip r:embed="rId5"/>
                <a:stretch>
                  <a:fillRect l="-986" r="-438" b="-9581"/>
                </a:stretch>
              </a:blipFill>
            </p:spPr>
            <p:txBody>
              <a:bodyPr/>
              <a:lstStyle/>
              <a:p>
                <a:r>
                  <a:rPr lang="zh-TW" altLang="en-US">
                    <a:noFill/>
                  </a:rPr>
                  <a:t> </a:t>
                </a:r>
              </a:p>
            </p:txBody>
          </p:sp>
        </mc:Fallback>
      </mc:AlternateContent>
      <p:sp>
        <p:nvSpPr>
          <p:cNvPr id="6" name="矩形 5">
            <a:extLst>
              <a:ext uri="{FF2B5EF4-FFF2-40B4-BE49-F238E27FC236}">
                <a16:creationId xmlns:a16="http://schemas.microsoft.com/office/drawing/2014/main" id="{74DF2A02-864F-28B8-DA2D-444F93D171D5}"/>
              </a:ext>
            </a:extLst>
          </p:cNvPr>
          <p:cNvSpPr/>
          <p:nvPr/>
        </p:nvSpPr>
        <p:spPr>
          <a:xfrm>
            <a:off x="7008020" y="2171700"/>
            <a:ext cx="1243012" cy="275748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CA780798-574E-1BF1-9A58-6A0606742814}"/>
              </a:ext>
            </a:extLst>
          </p:cNvPr>
          <p:cNvSpPr/>
          <p:nvPr/>
        </p:nvSpPr>
        <p:spPr>
          <a:xfrm>
            <a:off x="10615261" y="2171700"/>
            <a:ext cx="1243012" cy="275748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6973099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chenya" id="{B41F7EED-78E0-1445-87EF-5AF1DA6E0F58}" vid="{D32384A1-BBDA-0D4F-B76D-4F110ED0331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佈景主題</Template>
  <TotalTime>8923</TotalTime>
  <Words>587</Words>
  <Application>Microsoft Office PowerPoint</Application>
  <PresentationFormat>寬螢幕</PresentationFormat>
  <Paragraphs>76</Paragraphs>
  <Slides>11</Slides>
  <Notes>10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11</vt:i4>
      </vt:variant>
    </vt:vector>
  </HeadingPairs>
  <TitlesOfParts>
    <vt:vector size="18" baseType="lpstr">
      <vt:lpstr>Arial</vt:lpstr>
      <vt:lpstr>Calibri</vt:lpstr>
      <vt:lpstr>Calibri Light</vt:lpstr>
      <vt:lpstr>Cambria Math</vt:lpstr>
      <vt:lpstr>Times</vt:lpstr>
      <vt:lpstr>Times New Roman</vt:lpstr>
      <vt:lpstr>Office 佈景主題</vt:lpstr>
      <vt:lpstr>Order-preserving pattern matching with scaling</vt:lpstr>
      <vt:lpstr>Abstract</vt:lpstr>
      <vt:lpstr>Scaled order-isomorphism (1/4)</vt:lpstr>
      <vt:lpstr>Scaled order-isomorphism (2/4)</vt:lpstr>
      <vt:lpstr>Scaled order-isomorphism (3/4)</vt:lpstr>
      <vt:lpstr>Scaled order-isomorphism (4/4)</vt:lpstr>
      <vt:lpstr>OPPM with scaling (1/4)</vt:lpstr>
      <vt:lpstr>OPPM with scaling (2/4)</vt:lpstr>
      <vt:lpstr>OPPM with scaling (3/4)</vt:lpstr>
      <vt:lpstr>OPPM with scaling (4/4)</vt:lpstr>
      <vt:lpstr>Time Complexity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M113040012</dc:creator>
  <cp:lastModifiedBy>紋瑜 張</cp:lastModifiedBy>
  <cp:revision>210</cp:revision>
  <dcterms:created xsi:type="dcterms:W3CDTF">2023-07-01T04:19:29Z</dcterms:created>
  <dcterms:modified xsi:type="dcterms:W3CDTF">2024-08-21T05:17:41Z</dcterms:modified>
</cp:coreProperties>
</file>