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335" r:id="rId4"/>
    <p:sldId id="382" r:id="rId5"/>
    <p:sldId id="363" r:id="rId6"/>
    <p:sldId id="383" r:id="rId7"/>
    <p:sldId id="384" r:id="rId8"/>
    <p:sldId id="387" r:id="rId9"/>
    <p:sldId id="385" r:id="rId10"/>
    <p:sldId id="388" r:id="rId11"/>
    <p:sldId id="389" r:id="rId12"/>
    <p:sldId id="390" r:id="rId13"/>
    <p:sldId id="392" r:id="rId14"/>
    <p:sldId id="386" r:id="rId15"/>
    <p:sldId id="391" r:id="rId16"/>
    <p:sldId id="397" r:id="rId17"/>
    <p:sldId id="393" r:id="rId18"/>
    <p:sldId id="394" r:id="rId19"/>
    <p:sldId id="395" r:id="rId20"/>
    <p:sldId id="398" r:id="rId21"/>
    <p:sldId id="399" r:id="rId22"/>
    <p:sldId id="396" r:id="rId23"/>
    <p:sldId id="400" r:id="rId24"/>
    <p:sldId id="295" r:id="rId2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F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3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5193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5415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1681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1275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6718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270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836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81497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87144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0675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76844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0414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28921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9319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e56bd8716d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1e56bd8716d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zh-TW"/>
              <a:t>Given a string S of length n, an integer p ∈ [1..n] is a period of S if S[i] = S[i + p] for all i ∈ [1..n − p].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zh-TW"/>
              <a:t>S[|S| − p + 1] = c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18939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9537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9245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3051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526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8223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8754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105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962678" y="744575"/>
            <a:ext cx="7218645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78"/>
              <a:buNone/>
            </a:pPr>
            <a:r>
              <a:rPr lang="it-IT" altLang="zh-TW" sz="4000" dirty="0">
                <a:latin typeface="Times New Roman"/>
                <a:ea typeface="Times New Roman"/>
                <a:cs typeface="Times New Roman"/>
                <a:sym typeface="Times New Roman"/>
              </a:rPr>
              <a:t>Faster STR-IC-LCS Computation via RLE</a:t>
            </a:r>
            <a:endParaRPr lang="en-US" sz="4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de-DE" altLang="zh-TW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Keita Kuboi, Yuta Fujishige, Shunsuke Inenaga, Hideo Bannai</a:t>
            </a:r>
            <a:r>
              <a:rPr lang="zh-TW" altLang="en-US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de-DE" altLang="zh-TW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Masayuki Takeda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altLang="zh-TW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Annual Symposium on Combinatorial Pattern Matching (2017). No. 20, pp. 20:1–20:12</a:t>
            </a:r>
            <a:endParaRPr lang="pl-PL" sz="1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914600" y="4220100"/>
            <a:ext cx="42294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Presenter: 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Hsin-Chang Yu</a:t>
            </a:r>
            <a:endParaRPr sz="2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 </a:t>
            </a:r>
            <a:r>
              <a:rPr lang="en-US" alt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Aug.</a:t>
            </a:r>
            <a:r>
              <a:rPr 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21</a:t>
            </a:r>
            <a:r>
              <a:rPr 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202</a:t>
            </a:r>
            <a:r>
              <a:rPr lang="en-US" altLang="zh-TW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sz="2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&gt;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aabb</a:t>
            </a: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10</a:t>
            </a:fld>
            <a:endParaRPr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5DF938E0-F6B3-4B9C-B8A5-4EA024902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8827"/>
              </p:ext>
            </p:extLst>
          </p:nvPr>
        </p:nvGraphicFramePr>
        <p:xfrm>
          <a:off x="363070" y="2144806"/>
          <a:ext cx="8469230" cy="979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4945">
                  <a:extLst>
                    <a:ext uri="{9D8B030D-6E8A-4147-A177-3AD203B41FA5}">
                      <a16:colId xmlns:a16="http://schemas.microsoft.com/office/drawing/2014/main" val="439867924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59504135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845824260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015577753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784585584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588239252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022074739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1309592307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1823926339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3471311222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3346543252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168236172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282266315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535649505"/>
                    </a:ext>
                  </a:extLst>
                </a:gridCol>
              </a:tblGrid>
              <a:tr h="489728"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070232"/>
                  </a:ext>
                </a:extLst>
              </a:tr>
              <a:tr h="48972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r>
                        <a:rPr lang="en-US" altLang="zh-TW" baseline="-25000" dirty="0"/>
                        <a:t>1</a:t>
                      </a: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f</a:t>
                      </a:r>
                      <a:r>
                        <a:rPr lang="en-US" altLang="zh-TW" baseline="-25000" dirty="0"/>
                        <a:t>1</a:t>
                      </a: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dirty="0"/>
                        <a:t>s</a:t>
                      </a:r>
                      <a:r>
                        <a:rPr lang="en-US" altLang="zh-TW" baseline="-25000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dirty="0"/>
                        <a:t>f</a:t>
                      </a:r>
                      <a:r>
                        <a:rPr lang="en-US" altLang="zh-TW" baseline="-25000" dirty="0"/>
                        <a:t>2</a:t>
                      </a: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77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71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&gt;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aabb</a:t>
            </a: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11</a:t>
            </a:fld>
            <a:endParaRPr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5DF938E0-F6B3-4B9C-B8A5-4EA024902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86008"/>
              </p:ext>
            </p:extLst>
          </p:nvPr>
        </p:nvGraphicFramePr>
        <p:xfrm>
          <a:off x="363070" y="2144806"/>
          <a:ext cx="8469230" cy="979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4945">
                  <a:extLst>
                    <a:ext uri="{9D8B030D-6E8A-4147-A177-3AD203B41FA5}">
                      <a16:colId xmlns:a16="http://schemas.microsoft.com/office/drawing/2014/main" val="439867924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59504135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845824260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015577753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784585584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588239252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022074739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1309592307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1823926339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3471311222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3346543252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168236172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4282266315"/>
                    </a:ext>
                  </a:extLst>
                </a:gridCol>
                <a:gridCol w="604945">
                  <a:extLst>
                    <a:ext uri="{9D8B030D-6E8A-4147-A177-3AD203B41FA5}">
                      <a16:colId xmlns:a16="http://schemas.microsoft.com/office/drawing/2014/main" val="535649505"/>
                    </a:ext>
                  </a:extLst>
                </a:gridCol>
              </a:tblGrid>
              <a:tr h="489728"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070232"/>
                  </a:ext>
                </a:extLst>
              </a:tr>
              <a:tr h="48972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r>
                        <a:rPr lang="en-US" altLang="zh-TW" baseline="-25000" dirty="0"/>
                        <a:t>1</a:t>
                      </a: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f</a:t>
                      </a:r>
                      <a:r>
                        <a:rPr lang="en-US" altLang="zh-TW" baseline="-25000" dirty="0"/>
                        <a:t>1</a:t>
                      </a: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dirty="0"/>
                        <a:t>s</a:t>
                      </a:r>
                      <a:r>
                        <a:rPr lang="en-US" altLang="zh-TW" baseline="-25000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dirty="0"/>
                        <a:t>f</a:t>
                      </a:r>
                      <a:r>
                        <a:rPr lang="en-US" altLang="zh-TW" baseline="-25000" dirty="0"/>
                        <a:t>2</a:t>
                      </a: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778720"/>
                  </a:ext>
                </a:extLst>
              </a:tr>
            </a:tbl>
          </a:graphicData>
        </a:graphic>
      </p:graphicFrame>
      <p:pic>
        <p:nvPicPr>
          <p:cNvPr id="4" name="圖片 3">
            <a:extLst>
              <a:ext uri="{FF2B5EF4-FFF2-40B4-BE49-F238E27FC236}">
                <a16:creationId xmlns:a16="http://schemas.microsoft.com/office/drawing/2014/main" id="{1A038FE3-9866-4D0F-8F81-D59A100DA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63025"/>
            <a:ext cx="9144000" cy="85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08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&gt;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sz="2400" b="0" i="0" baseline="30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pref</a:t>
            </a:r>
            <a:endParaRPr lang="en-US" altLang="zh-TW" sz="2400" b="0" i="0" baseline="3000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sz="2400" b="0" i="0" baseline="30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suf</a:t>
            </a:r>
            <a:endParaRPr lang="en-US" altLang="zh-TW" sz="2400" b="0" i="0" baseline="3000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aseline="300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24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4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space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12</a:t>
            </a:fld>
            <a:endParaRPr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E6F7F70-08CF-4573-9219-87D4B2D47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909" y="254253"/>
            <a:ext cx="5599891" cy="3439605"/>
          </a:xfrm>
          <a:prstGeom prst="rect">
            <a:avLst/>
          </a:prstGeom>
        </p:spPr>
      </p:pic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F34E3B9D-6B92-45F6-928A-CC29EC26FECA}"/>
              </a:ext>
            </a:extLst>
          </p:cNvPr>
          <p:cNvCxnSpPr/>
          <p:nvPr/>
        </p:nvCxnSpPr>
        <p:spPr>
          <a:xfrm>
            <a:off x="1069041" y="1418665"/>
            <a:ext cx="21717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889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&gt;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sz="2400" b="0" i="0" baseline="30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pref</a:t>
            </a:r>
            <a:endParaRPr lang="en-US" altLang="zh-TW" sz="2400" b="0" i="0" baseline="3000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sz="2400" b="0" i="0" baseline="30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suf</a:t>
            </a:r>
            <a:endParaRPr lang="en-US" altLang="zh-TW" sz="2400" b="0" i="0" baseline="3000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aseline="300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baseline="3000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 = baa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Minimal C-interval of </a:t>
            </a: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[3,5]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Minimal C-interval of </a:t>
            </a: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= [7,9]</a:t>
            </a: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13</a:t>
            </a:fld>
            <a:endParaRPr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E6F7F70-08CF-4573-9219-87D4B2D47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909" y="254253"/>
            <a:ext cx="5599891" cy="3439605"/>
          </a:xfrm>
          <a:prstGeom prst="rect">
            <a:avLst/>
          </a:prstGeom>
        </p:spPr>
      </p:pic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F34E3B9D-6B92-45F6-928A-CC29EC26FECA}"/>
              </a:ext>
            </a:extLst>
          </p:cNvPr>
          <p:cNvCxnSpPr/>
          <p:nvPr/>
        </p:nvCxnSpPr>
        <p:spPr>
          <a:xfrm>
            <a:off x="1069041" y="1418665"/>
            <a:ext cx="21717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235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=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l-GR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l-GR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Θ(</a:t>
            </a:r>
            <a:r>
              <a:rPr lang="en-US" altLang="zh-TW" sz="24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14</a:t>
            </a:fld>
            <a:endParaRPr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3197147D-7DED-416A-8AF7-D6CB5ED17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9292"/>
            <a:ext cx="9144000" cy="70390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918A1189-A248-4D1A-8521-ECE85F5D9E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42327"/>
            <a:ext cx="9144000" cy="78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42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=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RLE(A) = a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RLE(C) = a</a:t>
            </a:r>
            <a:r>
              <a:rPr lang="en-US" altLang="zh-TW" sz="2400" baseline="30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zh-TW" sz="2400" b="0" i="0" baseline="3000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RLE(B) = 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baseline="30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baseline="30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baseline="30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G(1) = {[1, 5]}, G(2) = {[2, 9], [3, 10], [4, 11], [5, 12]}, G(3) = {[9, 15]}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15</a:t>
            </a:fld>
            <a:endParaRPr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F8BF8B47-8870-406C-B7E3-0091BD211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027664"/>
              </p:ext>
            </p:extLst>
          </p:nvPr>
        </p:nvGraphicFramePr>
        <p:xfrm>
          <a:off x="73958" y="2501153"/>
          <a:ext cx="8758335" cy="1021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889">
                  <a:extLst>
                    <a:ext uri="{9D8B030D-6E8A-4147-A177-3AD203B41FA5}">
                      <a16:colId xmlns:a16="http://schemas.microsoft.com/office/drawing/2014/main" val="439867924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59504135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845824260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015577753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784585584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588239252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022074739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1309592307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1823926339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3471311222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3346543252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168236172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282266315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535649505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3810327985"/>
                    </a:ext>
                  </a:extLst>
                </a:gridCol>
              </a:tblGrid>
              <a:tr h="510988"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070232"/>
                  </a:ext>
                </a:extLst>
              </a:tr>
              <a:tr h="510988"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r>
                        <a:rPr lang="en-US" altLang="zh-TW" baseline="-25000" dirty="0"/>
                        <a:t>1</a:t>
                      </a: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/>
                        <a:t>f</a:t>
                      </a:r>
                      <a:r>
                        <a:rPr lang="en-US" altLang="zh-TW" baseline="-25000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77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719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=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RLE(A) = a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RLE(C) = a</a:t>
            </a:r>
            <a:r>
              <a:rPr lang="en-US" altLang="zh-TW" sz="2400" baseline="30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zh-TW" sz="2400" b="0" i="0" baseline="3000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RLE(B) = 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baseline="30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b="0" i="0" baseline="300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baseline="30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400" baseline="30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G′(1) = {[1, 8]}, G′(2) = {[5, 9], [6, 10], [7, 11]}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16</a:t>
            </a:fld>
            <a:endParaRPr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F8BF8B47-8870-406C-B7E3-0091BD211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468600"/>
              </p:ext>
            </p:extLst>
          </p:nvPr>
        </p:nvGraphicFramePr>
        <p:xfrm>
          <a:off x="73958" y="2501153"/>
          <a:ext cx="8174446" cy="1021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889">
                  <a:extLst>
                    <a:ext uri="{9D8B030D-6E8A-4147-A177-3AD203B41FA5}">
                      <a16:colId xmlns:a16="http://schemas.microsoft.com/office/drawing/2014/main" val="439867924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59504135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845824260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015577753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784585584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588239252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022074739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1309592307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1823926339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3471311222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3346543252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168236172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4282266315"/>
                    </a:ext>
                  </a:extLst>
                </a:gridCol>
                <a:gridCol w="583889">
                  <a:extLst>
                    <a:ext uri="{9D8B030D-6E8A-4147-A177-3AD203B41FA5}">
                      <a16:colId xmlns:a16="http://schemas.microsoft.com/office/drawing/2014/main" val="535649505"/>
                    </a:ext>
                  </a:extLst>
                </a:gridCol>
              </a:tblGrid>
              <a:tr h="510988"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070232"/>
                  </a:ext>
                </a:extLst>
              </a:tr>
              <a:tr h="510988">
                <a:tc>
                  <a:txBody>
                    <a:bodyPr/>
                    <a:lstStyle/>
                    <a:p>
                      <a:r>
                        <a:rPr lang="en-US" altLang="zh-TW" dirty="0"/>
                        <a:t>s</a:t>
                      </a:r>
                      <a:r>
                        <a:rPr lang="en-US" altLang="zh-TW" baseline="-25000" dirty="0"/>
                        <a:t>1</a:t>
                      </a:r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baseline="0" dirty="0"/>
                        <a:t>f</a:t>
                      </a:r>
                      <a:r>
                        <a:rPr lang="en-US" altLang="zh-TW" baseline="-25000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77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49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=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G(1) = {[1, 5]}, G(2) = {[2, 9], [3, 10], [4, 11], [5, 12]}, G(3) = {[9, 15]}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G′(1) = {[1, 8]}, G′(2) = {[5, 9], [6, 10], [7, 11]}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17</a:t>
            </a:fld>
            <a:endParaRPr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8D91AA1-327A-43F2-BA9A-22F10CFCA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60797"/>
            <a:ext cx="9021158" cy="309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906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=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G(1) = {[1, 5]}, G(2) = {[2, 9], [3, 10], [4, 11], [5, 12]}, G(3) = {[9, 15]}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G′(1) = {[1, 8]}, G′(2) = {[5, 9], [6, 10], [7, 11]}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18</a:t>
            </a:fld>
            <a:endParaRPr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8D91AA1-327A-43F2-BA9A-22F10CFCA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60797"/>
            <a:ext cx="9021158" cy="309601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45F45E7-C473-4DE9-90D4-C668F8570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0453" y="655120"/>
            <a:ext cx="1466355" cy="140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8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=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strike="sngStrike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G(h) 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400" b="0" i="0" baseline="-25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(h)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139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zh-TW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constrained LCS problem asks one to find a longest common subsequence of two input strings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with some constraints. The STR-IC-LCS problem is a variant of the constrained LCS problem, where the solution must include a given constraint string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a substring. Given two strings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respective lengths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and a constraint string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length at most min{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}, the best known algorithm for the STR-IC-LCS problem, proposed by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Deorowicz</a:t>
            </a:r>
            <a:r>
              <a:rPr lang="zh-TW" alt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(Inf.</a:t>
            </a:r>
            <a:r>
              <a:rPr lang="zh-TW" alt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Process. Lett., 11:423–426, 2012), runs in O(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time.</a:t>
            </a:r>
            <a:endParaRPr lang="en-US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sz="28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= 1</a:t>
            </a:r>
            <a:endParaRPr lang="en-US" altLang="zh-TW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strike="sngStrike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G(h) 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400" b="0" i="0" baseline="-25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(h)</a:t>
            </a: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0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G(1) = {[1, 5]}, G(2) = {[2, 9], [3, 10], [4, 11], [5, 12]}, G(3) = {[9, 15]}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zh-TW" alt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0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000" b="0" i="0" baseline="-25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 = [1, 5], </a:t>
            </a:r>
            <a:r>
              <a:rPr lang="en-US" altLang="zh-TW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000" b="0" i="0" baseline="-25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(2) = [2, 9], </a:t>
            </a:r>
            <a:r>
              <a:rPr lang="en-US" altLang="zh-TW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000" b="0" i="0" baseline="-25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(3) = [9, 15]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G′(1) = {[1, 8]}, G′(2) = {[5, 9], [6, 10], [7, 11]}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zh-TW" alt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0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000" b="0" i="0" baseline="-25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 = [1, 8], </a:t>
            </a:r>
            <a:r>
              <a:rPr lang="en-US" altLang="zh-TW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000" b="0" i="0" baseline="-2500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(2) = [5, 9]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20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0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0681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Time Complexity</a:t>
            </a: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RLE(A), RLE(B), RLE(C) in O(</a:t>
            </a:r>
            <a:r>
              <a:rPr lang="en-US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time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Step1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1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pt-BR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pt-BR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pt-BR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Step2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1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20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Step1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1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pt-BR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altLang="zh-TW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Step2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1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sz="20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zh-TW" altLang="en-US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TW" altLang="en-US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pt-BR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9021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22</a:t>
            </a:fld>
            <a:endParaRPr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8B7A08BC-4A25-4F2D-AC36-04B115B29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My</a:t>
            </a:r>
            <a:r>
              <a:rPr lang="zh-TW" altLang="en-US" dirty="0">
                <a:latin typeface="Times New Roman"/>
                <a:cs typeface="Times New Roman"/>
                <a:sym typeface="Times New Roman"/>
              </a:rPr>
              <a:t> </a:t>
            </a: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Opinion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82C08E0A-D8D8-4D34-9F20-374EA24B34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4401"/>
          <a:stretch/>
        </p:blipFill>
        <p:spPr>
          <a:xfrm>
            <a:off x="0" y="1741394"/>
            <a:ext cx="4438185" cy="3402106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12DD1C40-FC76-4F86-86FF-4ED862905A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583"/>
          <a:stretch/>
        </p:blipFill>
        <p:spPr>
          <a:xfrm>
            <a:off x="4056107" y="0"/>
            <a:ext cx="5087893" cy="381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871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23</a:t>
            </a:fld>
            <a:endParaRPr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8B7A08BC-4A25-4F2D-AC36-04B115B29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My</a:t>
            </a:r>
            <a:r>
              <a:rPr lang="zh-TW" altLang="en-US" dirty="0">
                <a:latin typeface="Times New Roman"/>
                <a:cs typeface="Times New Roman"/>
                <a:sym typeface="Times New Roman"/>
              </a:rPr>
              <a:t> </a:t>
            </a: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Opinion</a:t>
            </a:r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526375A1-237D-4758-B678-77683E1AE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46654"/>
            <a:ext cx="91440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69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0" y="1754841"/>
            <a:ext cx="9144000" cy="1902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sz="4800" dirty="0">
                <a:latin typeface="Times New Roman"/>
                <a:ea typeface="Times New Roman"/>
                <a:cs typeface="Times New Roman"/>
                <a:sym typeface="Times New Roman"/>
              </a:rPr>
              <a:t>Thanks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282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zh-TW" dirty="0"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16075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this work, we present an O(</a:t>
            </a:r>
            <a:r>
              <a:rPr lang="en-US" altLang="zh-TW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r>
              <a:rPr lang="en-US" altLang="zh-TW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nM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zh-TW" alt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solution to the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STR-IC-LCS problem, where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denote the sizes of the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run-length encodings of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altLang="zh-TW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respectively. Since </a:t>
            </a:r>
            <a:r>
              <a:rPr lang="en-US" altLang="zh-TW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≤</a:t>
            </a:r>
            <a:r>
              <a:rPr lang="en-US" altLang="zh-TW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altLang="zh-TW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≤</a:t>
            </a:r>
            <a:r>
              <a:rPr lang="en-US" altLang="zh-TW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always hold, our algorithm is always as fast as </a:t>
            </a:r>
            <a:r>
              <a:rPr lang="en-US" altLang="zh-TW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Deorowicz's</a:t>
            </a:r>
            <a:r>
              <a:rPr lang="en-US" altLang="zh-TW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algorithm, and is faster when input strings are compressible via RLE.</a:t>
            </a:r>
            <a:endParaRPr lang="en-US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5262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STR-IC-LCS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Substring (STR)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Includes (IC)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sz="2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Longest common subsequence (LCS)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1793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STR-IC-LCS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abacab</a:t>
            </a: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 = </a:t>
            </a:r>
            <a:r>
              <a:rPr lang="en-US" sz="24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babcaba</a:t>
            </a:r>
            <a:endParaRPr lang="en-US" sz="2400" dirty="0">
              <a:solidFill>
                <a:srgbClr val="20212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 = bb</a:t>
            </a: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LCSs of A, B = </a:t>
            </a:r>
            <a:r>
              <a:rPr lang="en-US" sz="24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abcab</a:t>
            </a:r>
            <a:r>
              <a:rPr lang="en-US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en-US" sz="24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bacab</a:t>
            </a:r>
            <a:endParaRPr lang="en-US" sz="2400" dirty="0">
              <a:solidFill>
                <a:srgbClr val="20212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sz="2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STR-IC-LCS of A, B, C = abb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0063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dirty="0" err="1">
                <a:latin typeface="Times New Roman"/>
                <a:cs typeface="Times New Roman"/>
                <a:sym typeface="Times New Roman"/>
              </a:rPr>
              <a:t>Deorowicz’s</a:t>
            </a: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 Algorithm</a:t>
            </a: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sz="2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O(</a:t>
            </a:r>
            <a:r>
              <a:rPr lang="en-US" sz="2400" i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MN</a:t>
            </a:r>
            <a:r>
              <a:rPr lang="en-US" sz="2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) </a:t>
            </a: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9389C41-D09F-4371-A513-2F309BC64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56010"/>
            <a:ext cx="9144000" cy="203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42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 Minimal C-interval</a:t>
            </a: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abacab</a:t>
            </a: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 = </a:t>
            </a:r>
            <a:r>
              <a:rPr lang="en-US" altLang="zh-TW" sz="24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babcaba</a:t>
            </a: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 = </a:t>
            </a:r>
            <a:r>
              <a:rPr lang="en-US" altLang="zh-TW" sz="24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bca</a:t>
            </a: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Minimal C-interval of A = </a:t>
            </a:r>
            <a:r>
              <a:rPr lang="en-US" altLang="zh-TW" sz="24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baca</a:t>
            </a: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Minimal C-interval of B = </a:t>
            </a:r>
            <a:r>
              <a:rPr lang="en-US" altLang="zh-TW" sz="2400" dirty="0" err="1">
                <a:solidFill>
                  <a:srgbClr val="20212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bca</a:t>
            </a:r>
            <a:endParaRPr lang="en-US" altLang="zh-TW" sz="2400" dirty="0">
              <a:solidFill>
                <a:srgbClr val="20212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098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RLE</a:t>
            </a: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AE25F85-7E7D-4D4E-93F9-6CA830703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742" y="480944"/>
            <a:ext cx="6146661" cy="421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39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 altLang="zh-TW" dirty="0">
                <a:latin typeface="Times New Roman"/>
                <a:cs typeface="Times New Roman"/>
                <a:sym typeface="Times New Roman"/>
              </a:rPr>
              <a:t>Algorithm via RLE</a:t>
            </a: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&gt; 1        e.g. </a:t>
            </a: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abac</a:t>
            </a: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n-US" altLang="zh-TW" sz="24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 |RLE(C)| = 1        e.g. </a:t>
            </a:r>
            <a:r>
              <a:rPr lang="en-US" altLang="zh-TW" sz="24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aaaa</a:t>
            </a: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endParaRPr lang="en-US" altLang="zh-TW" sz="24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altLang="zh-TW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54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1103</Words>
  <Application>Microsoft Office PowerPoint</Application>
  <PresentationFormat>如螢幕大小 (16:9)</PresentationFormat>
  <Paragraphs>187</Paragraphs>
  <Slides>24</Slides>
  <Notes>24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7" baseType="lpstr">
      <vt:lpstr>Arial</vt:lpstr>
      <vt:lpstr>Times New Roman</vt:lpstr>
      <vt:lpstr>Simple Light</vt:lpstr>
      <vt:lpstr>Faster STR-IC-LCS Computation via RLE</vt:lpstr>
      <vt:lpstr>Abstract</vt:lpstr>
      <vt:lpstr>Abstract</vt:lpstr>
      <vt:lpstr>STR-IC-LCS</vt:lpstr>
      <vt:lpstr>STR-IC-LCS</vt:lpstr>
      <vt:lpstr>Deorowicz’s Algorithm</vt:lpstr>
      <vt:lpstr> Minimal C-interval</vt:lpstr>
      <vt:lpstr>RLE</vt:lpstr>
      <vt:lpstr>Algorithm via RLE</vt:lpstr>
      <vt:lpstr>Case |RLE(C)| &gt; 1</vt:lpstr>
      <vt:lpstr>Case |RLE(C)| &gt; 1</vt:lpstr>
      <vt:lpstr>Case |RLE(C)| &gt; 1</vt:lpstr>
      <vt:lpstr>Case |RLE(C)| &gt; 1</vt:lpstr>
      <vt:lpstr>Case |RLE(C)| = 1</vt:lpstr>
      <vt:lpstr>Case |RLE(C)| = 1</vt:lpstr>
      <vt:lpstr>Case |RLE(C)| = 1</vt:lpstr>
      <vt:lpstr>Case |RLE(C)| = 1</vt:lpstr>
      <vt:lpstr>Case |RLE(C)| = 1</vt:lpstr>
      <vt:lpstr>Case |RLE(C)| = 1</vt:lpstr>
      <vt:lpstr>Case |RLE(C)| = 1</vt:lpstr>
      <vt:lpstr>Time Complexity</vt:lpstr>
      <vt:lpstr>My Opinion</vt:lpstr>
      <vt:lpstr>My Opinion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Order-preserving pattern matching with k mismatches</dc:title>
  <cp:lastModifiedBy>pplab</cp:lastModifiedBy>
  <cp:revision>177</cp:revision>
  <dcterms:modified xsi:type="dcterms:W3CDTF">2024-08-21T08:15:44Z</dcterms:modified>
</cp:coreProperties>
</file>