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9" r:id="rId3"/>
    <p:sldId id="283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1" r:id="rId13"/>
    <p:sldId id="300" r:id="rId14"/>
    <p:sldId id="302" r:id="rId15"/>
    <p:sldId id="303" r:id="rId16"/>
    <p:sldId id="304" r:id="rId17"/>
    <p:sldId id="305" r:id="rId18"/>
    <p:sldId id="309" r:id="rId19"/>
    <p:sldId id="310" r:id="rId20"/>
    <p:sldId id="311" r:id="rId21"/>
    <p:sldId id="312" r:id="rId22"/>
    <p:sldId id="315" r:id="rId23"/>
    <p:sldId id="313" r:id="rId24"/>
    <p:sldId id="314" r:id="rId25"/>
    <p:sldId id="316" r:id="rId26"/>
    <p:sldId id="320" r:id="rId27"/>
    <p:sldId id="319" r:id="rId28"/>
    <p:sldId id="323" r:id="rId29"/>
    <p:sldId id="321" r:id="rId30"/>
    <p:sldId id="322" r:id="rId31"/>
    <p:sldId id="324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00000"/>
    <a:srgbClr val="0070C0"/>
    <a:srgbClr val="ACB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51" autoAdjust="0"/>
  </p:normalViewPr>
  <p:slideViewPr>
    <p:cSldViewPr snapToGrid="0">
      <p:cViewPr varScale="1">
        <p:scale>
          <a:sx n="84" d="100"/>
          <a:sy n="84" d="100"/>
        </p:scale>
        <p:origin x="15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FD21D-BF96-479C-982E-44D0F1FCD264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3800E6-BF8B-4688-BB24-9F5263D571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36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58093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40596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062635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08651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48183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763701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69628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232991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78305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6646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19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13896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780778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208304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995080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0531638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517687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165875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54787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zh-TW" altLang="en-US" dirty="0"/>
              <a:t>不是</a:t>
            </a:r>
            <a:r>
              <a:rPr kumimoji="1" lang="en-US" altLang="zh-TW" dirty="0"/>
              <a:t> member </a:t>
            </a:r>
            <a:r>
              <a:rPr kumimoji="1" lang="zh-TW" altLang="en-US" dirty="0"/>
              <a:t>卻被認為是 </a:t>
            </a:r>
            <a:r>
              <a:rPr kumimoji="1" lang="en-US" altLang="zh-TW" dirty="0"/>
              <a:t>member </a:t>
            </a:r>
            <a:r>
              <a:rPr kumimoji="1" lang="zh-TW" altLang="en-US" dirty="0"/>
              <a:t>的 條件機率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849129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6765090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53247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29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92869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846865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30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534329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31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6481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79961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20377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11028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7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86842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3417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3EC9A-E9ED-9349-8355-BBED17A59AE8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6207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126B02-21CC-44D0-9CD5-BFC853832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BA36A82-1489-4022-A7E2-28C4C908A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4BD812-B600-45AC-9A66-D776F674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687E7D-6CC2-4166-AA9D-1F6A5631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68B100-1295-438B-90D3-487EE1A4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63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580441-3DEC-46CB-A62D-1D832F4C7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93BA409-9C19-42C1-AEC3-F861A6F01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CCF9005-5C9B-4DEA-9D54-9D0E0A73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FECD77-868E-4E36-96C9-516379E7C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D635AC-BF23-4F3C-94F0-350145B09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16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80E3CFB-D284-4B79-97E2-FF5ECD6A7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3EEBBB6-FCB7-4849-9F97-0998277EE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71855F-7F47-43A5-A2B7-DED70814C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5656E3-AA5E-425A-B2DE-FEF93B8A3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000F4D-DD71-4158-947D-29B4D1E52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31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689F37-B6F9-41C9-B3DA-D0FFAE97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A44E87-5769-48EE-B953-AE7D733BE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774CBB-FFEB-482E-81EC-E1239B89D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C919CD-6B68-420C-8E81-A414F6916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E93167-BE22-4D5C-8B4E-88E4486A3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58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101AF9-91BA-4AE1-8483-4DDA45A0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3E8BA73-6937-488E-ADE9-BC7576759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47EF2E-E145-4BB6-A827-F4EA10CD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15F903-5930-4990-9E5F-CF36D0EBD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21A4792-8DE6-4917-B57D-045E43602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23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38C3C8-75F2-4962-85C0-B1EB75C9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4EA971-6E29-421C-89E5-9BCE2280F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1DFC00-F58B-4359-ABA3-D7400072F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55FEE0-F523-44EC-BEA1-49DA9FC7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CE93FE8-CCFA-4879-9D19-A18AD34B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D1AF11-CF6B-4B1F-95CC-1BAB850E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14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A8B1E0-51A1-4E7A-A18E-76B2330A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D4A0E0C-76B6-4EFE-9CD6-54CA82A4C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2B60BE0-1A3A-4595-91F3-448F5678F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8CA7E51-0072-46AE-AF25-D9B0B6E97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1B12FEC-3918-4AB1-B8D5-8F579A520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CE5CF0E-FAC2-4640-AF9E-30CC1DE7D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9E84CF1-438F-4047-AD85-E271F3EB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32773BD-943B-4F37-B8B1-04B98053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37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893D89-BBAD-4D92-99E2-E835483F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988F47C-1F0E-4762-9A43-B1AE4451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41D9460-7D1D-401A-8CAB-64C0E3B1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DD827AB-51F4-4247-B2B6-C73CFBAFF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5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AA9DFDE-82DF-4628-8AF2-11874100E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7F0B9EE-F903-4FD0-B4A5-40900DDB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BCE498E-E1BB-4E27-943A-10A5F3E4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36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6CF183-1FDA-46BD-B3C8-197DEF015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70C092-CADF-4E59-A374-8A10B8C29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84E7EA7-402C-4638-A70D-A67C9647F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4061BF-06BE-46A9-87FF-8CB66112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D5B8F5F-B12E-4BF9-823E-AA7A5E595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38B9242-6404-43E8-B8A2-8F4CC8B8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26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BD502F-79C1-41DE-A505-BF47D93B6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96EAB69-801D-4484-9CDB-8743A8A4D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E357D14-9D30-4004-A23F-9C0F5AD15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C85B0A-17F1-4A9C-AFEA-6507B1A2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9FA6154-8029-4D45-9C23-B8E70062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3BC0EC0-9CE0-47BF-9656-AFA4D5489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03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756A63A-A313-4520-A4B9-F6025A75C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B247C57-EF40-4985-81B2-6C8651643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AB606F-6505-43A3-A009-C4A37431E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BC79B-B8D8-4CA3-9AD2-35393C1E2569}" type="datetimeFigureOut">
              <a:rPr lang="zh-TW" altLang="en-US" smtClean="0"/>
              <a:t>2024/8/26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D252F0-8A97-4E76-B50A-2AA65C900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2266F1-357C-4F6A-A4D5-BFCF118C1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A479-0001-4A02-AD8F-F5D7697593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47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4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24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4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3.png"/><Relationship Id="rId4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B36ABE-AAF8-A44E-9A2F-7BC45939F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379" y="1041400"/>
            <a:ext cx="10699242" cy="2387600"/>
          </a:xfrm>
        </p:spPr>
        <p:txBody>
          <a:bodyPr>
            <a:noAutofit/>
          </a:bodyPr>
          <a:lstStyle/>
          <a:p>
            <a:r>
              <a:rPr kumimoji="1"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Space/Time Trade-offs in Hash Coding with Allowable Errors</a:t>
            </a:r>
            <a:endParaRPr kumimoji="1" lang="en" altLang="zh-TW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5B5F14B-80FA-484A-93C9-1FC3F30EC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Burton H Bloom</a:t>
            </a:r>
          </a:p>
          <a:p>
            <a:pPr font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Communications of the ACM, Vol. 13, Issue. 7, pp. 422-426, 1970</a:t>
            </a: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0F52706B-9798-8F45-B922-E99F0F5C4CA1}"/>
              </a:ext>
            </a:extLst>
          </p:cNvPr>
          <p:cNvSpPr txBox="1">
            <a:spLocks/>
          </p:cNvSpPr>
          <p:nvPr/>
        </p:nvSpPr>
        <p:spPr>
          <a:xfrm>
            <a:off x="8322197" y="6002973"/>
            <a:ext cx="3584053" cy="6607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Y</a:t>
            </a:r>
            <a:r>
              <a:rPr kumimoji="1"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-Yu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kumimoji="1" lang="en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</a:t>
            </a: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kumimoji="1"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81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3</a:t>
                </a:r>
                <a:endParaRPr kumimoji="1" lang="en-US" altLang="zh-TW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(3)=6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(6)=0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(0)=2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3"/>
                <a:stretch>
                  <a:fillRect l="-1010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10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626508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4991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 fontScale="85000" lnSpcReduction="20000"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5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d>
                      <m:dPr>
                        <m:ctrlP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</m:oMath>
                </a14:m>
                <a:endParaRPr kumimoji="1" lang="en-US" altLang="zh-TW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(9)=6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d>
                      <m:dPr>
                        <m:ctrlP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endParaRPr kumimoji="1" lang="en-US" altLang="zh-TW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(0)=2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(2)=4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3"/>
                <a:stretch>
                  <a:fillRect l="-842" t="-15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11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248541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989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6619830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Search 7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d>
                      <m:dPr>
                        <m:ctrlP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d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 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positive</a:t>
                </a: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6619830" cy="3082004"/>
              </a:xfrm>
              <a:blipFill>
                <a:blip r:embed="rId3"/>
                <a:stretch>
                  <a:fillRect l="-1659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12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31599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118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6619830" cy="3082004"/>
              </a:xfrm>
            </p:spPr>
            <p:txBody>
              <a:bodyPr>
                <a:normAutofit fontScale="70000" lnSpcReduction="20000"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Search 5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d>
                      <m:dPr>
                        <m:ctrlPr>
                          <a:rPr kumimoji="1"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(9)=6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d>
                      <m:dPr>
                        <m:ctrlPr>
                          <a:rPr kumimoji="1"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(0)=2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(2)=4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positive</a:t>
                </a: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6619830" cy="3082004"/>
              </a:xfrm>
              <a:blipFill>
                <a:blip r:embed="rId3"/>
                <a:stretch>
                  <a:fillRect l="-922" t="-1188" b="-5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13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806906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656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6619830" cy="3082004"/>
              </a:xfrm>
            </p:spPr>
            <p:txBody>
              <a:bodyPr>
                <a:normAutofit fontScale="85000" lnSpcReduction="20000"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Search 6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d>
                      <m:dPr>
                        <m:ctrlPr>
                          <a:rPr kumimoji="1"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(0)=2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(2)=4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(4)=1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negative</a:t>
                </a: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6619830" cy="3082004"/>
              </a:xfrm>
              <a:blipFill>
                <a:blip r:embed="rId3"/>
                <a:stretch>
                  <a:fillRect l="-1382" t="-15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14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312962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15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1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15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795885" y="6024585"/>
            <a:ext cx="324255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blipFill>
                <a:blip r:embed="rId5"/>
                <a:stretch>
                  <a:fillRect t="-11842" r="-10924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內容版面配置區 2">
                <a:extLst>
                  <a:ext uri="{FF2B5EF4-FFF2-40B4-BE49-F238E27FC236}">
                    <a16:creationId xmlns:a16="http://schemas.microsoft.com/office/drawing/2014/main" id="{03DEC9BD-9293-CFC0-663C-6E6D523A9C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PRNG function: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()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Encode Hash function: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()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內容版面配置區 2">
                <a:extLst>
                  <a:ext uri="{FF2B5EF4-FFF2-40B4-BE49-F238E27FC236}">
                    <a16:creationId xmlns:a16="http://schemas.microsoft.com/office/drawing/2014/main" id="{03DEC9BD-9293-CFC0-663C-6E6D523A9C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178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746730B-001E-EAE6-2179-05F481998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46929"/>
              </p:ext>
            </p:extLst>
          </p:nvPr>
        </p:nvGraphicFramePr>
        <p:xfrm>
          <a:off x="614681" y="5282905"/>
          <a:ext cx="876163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947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616029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7" name="群組 6">
            <a:extLst>
              <a:ext uri="{FF2B5EF4-FFF2-40B4-BE49-F238E27FC236}">
                <a16:creationId xmlns:a16="http://schemas.microsoft.com/office/drawing/2014/main" id="{913D77C5-8C28-E01C-FCC3-261D48045E38}"/>
              </a:ext>
            </a:extLst>
          </p:cNvPr>
          <p:cNvGrpSpPr/>
          <p:nvPr/>
        </p:nvGrpSpPr>
        <p:grpSpPr>
          <a:xfrm>
            <a:off x="614680" y="4836784"/>
            <a:ext cx="8761638" cy="461665"/>
            <a:chOff x="614680" y="5248264"/>
            <a:chExt cx="8128000" cy="461665"/>
          </a:xfrm>
        </p:grpSpPr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EF77B7EE-7063-21FA-E7FF-43E8CE5ECFA4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18" name="直線單箭頭接點 17">
                <a:extLst>
                  <a:ext uri="{FF2B5EF4-FFF2-40B4-BE49-F238E27FC236}">
                    <a16:creationId xmlns:a16="http://schemas.microsoft.com/office/drawing/2014/main" id="{F925C6F3-94E9-5BF7-DC21-FB6F3192B2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接點 18">
                <a:extLst>
                  <a:ext uri="{FF2B5EF4-FFF2-40B4-BE49-F238E27FC236}">
                    <a16:creationId xmlns:a16="http://schemas.microsoft.com/office/drawing/2014/main" id="{D53BB1A3-D886-440C-DF68-7F3D97BA1EFF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881E7948-D0DB-2A13-14CF-2E82F37BC951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17" name="文字方塊 16">
                  <a:extLst>
                    <a:ext uri="{FF2B5EF4-FFF2-40B4-BE49-F238E27FC236}">
                      <a16:creationId xmlns:a16="http://schemas.microsoft.com/office/drawing/2014/main" id="{881E7948-D0DB-2A13-14CF-2E82F37BC9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2370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1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16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795885" y="6024585"/>
            <a:ext cx="324255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blipFill>
                <a:blip r:embed="rId5"/>
                <a:stretch>
                  <a:fillRect t="-11842" r="-10924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9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(9)=10010</m:t>
                    </m:r>
                  </m:oMath>
                </a14:m>
                <a:endParaRPr kumimoji="1" lang="en-US" altLang="zh-TW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(9)=6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178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36784"/>
            <a:ext cx="8761638" cy="461665"/>
            <a:chOff x="614680" y="5248264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79B35CC3-BDF6-691C-99D4-A477104DC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133014"/>
              </p:ext>
            </p:extLst>
          </p:nvPr>
        </p:nvGraphicFramePr>
        <p:xfrm>
          <a:off x="614681" y="5282905"/>
          <a:ext cx="876163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616029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0010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430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1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17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795885" y="6024585"/>
            <a:ext cx="324255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blipFill>
                <a:blip r:embed="rId5"/>
                <a:stretch>
                  <a:fillRect t="-11842" r="-10924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3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(3)=11011</m:t>
                    </m:r>
                  </m:oMath>
                </a14:m>
                <a:endParaRPr kumimoji="1" lang="en-US" altLang="zh-TW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(3)=6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(6)=0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178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2AB39691-3343-0BDA-55AF-0D2C830E3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014520"/>
              </p:ext>
            </p:extLst>
          </p:nvPr>
        </p:nvGraphicFramePr>
        <p:xfrm>
          <a:off x="614681" y="5282905"/>
          <a:ext cx="876163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616029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0010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36784"/>
            <a:ext cx="8761638" cy="461665"/>
            <a:chOff x="614680" y="5248264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79337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1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18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795885" y="6024585"/>
            <a:ext cx="324255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blipFill>
                <a:blip r:embed="rId5"/>
                <a:stretch>
                  <a:fillRect t="-11842" r="-10924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5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(5)=11000</m:t>
                    </m:r>
                  </m:oMath>
                </a14:m>
                <a:endParaRPr kumimoji="1" lang="en-US" altLang="zh-TW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(5)=9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178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2AB39691-3343-0BDA-55AF-0D2C830E3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65088"/>
              </p:ext>
            </p:extLst>
          </p:nvPr>
        </p:nvGraphicFramePr>
        <p:xfrm>
          <a:off x="614681" y="5282905"/>
          <a:ext cx="876163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616029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0010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36784"/>
            <a:ext cx="8761638" cy="461665"/>
            <a:chOff x="614680" y="5248264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52544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1 false positive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19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795885" y="6024585"/>
            <a:ext cx="324255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28213" cy="461665"/>
              </a:xfrm>
              <a:prstGeom prst="rect">
                <a:avLst/>
              </a:prstGeom>
              <a:blipFill>
                <a:blip r:embed="rId5"/>
                <a:stretch>
                  <a:fillRect t="-11842" r="-10924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 fontScale="85000" lnSpcReduction="20000"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Search 1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d>
                      <m:dPr>
                        <m:ctrlP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1" lang="en-US" altLang="zh-TW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</m:t>
                    </m:r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11=</m:t>
                    </m:r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(3)</m:t>
                    </m:r>
                  </m:oMath>
                </a14:m>
                <a:endParaRPr kumimoji="1" lang="en-US" altLang="zh-TW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(1)=9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(9)=6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(6)=0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positive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898" t="-15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2AB39691-3343-0BDA-55AF-0D2C830E31D2}"/>
              </a:ext>
            </a:extLst>
          </p:cNvPr>
          <p:cNvGraphicFramePr>
            <a:graphicFrameLocks noGrp="1"/>
          </p:cNvGraphicFramePr>
          <p:nvPr/>
        </p:nvGraphicFramePr>
        <p:xfrm>
          <a:off x="614681" y="5282905"/>
          <a:ext cx="876163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664354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633687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616029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624857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38947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651341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1011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0010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36784"/>
            <a:ext cx="8761638" cy="461665"/>
            <a:chOff x="614680" y="5248264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36429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Abstract(1/3)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paper trade-offs among certain computational factors in hash coding are analyzed. The paradigm problem considered is that of testing a series of messages one-by-one for membership in a given set of messages. Two new hash-coding methods are examined and compared with a particular conventional hash-coding method. The computational factors considered are the size of the hash area (space), the time required to identify a message as a nonmember of the given set (reject time), and an allowable error frequency.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127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2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20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805438" y="6023675"/>
            <a:ext cx="120392" cy="372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blipFill>
                <a:blip r:embed="rId5"/>
                <a:stretch>
                  <a:fillRect l="-2459" t="-11842" r="-10656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Number of d Hash function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(),</m:t>
                    </m:r>
                    <m:sSub>
                      <m:sSub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(),…, </m:t>
                    </m:r>
                    <m:sSub>
                      <m:sSub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()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010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66947"/>
            <a:ext cx="8761638" cy="461665"/>
            <a:chOff x="614680" y="5278427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AF5737F-01B2-37E4-0E2F-62757FE6C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865428"/>
              </p:ext>
            </p:extLst>
          </p:nvPr>
        </p:nvGraphicFramePr>
        <p:xfrm>
          <a:off x="614680" y="5281995"/>
          <a:ext cx="876163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109">
                  <a:extLst>
                    <a:ext uri="{9D8B030D-6E8A-4147-A177-3AD203B41FA5}">
                      <a16:colId xmlns:a16="http://schemas.microsoft.com/office/drawing/2014/main" val="1725466569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59535077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5569141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1137964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8992270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168582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9610763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35921378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7415594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40656391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414693388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782487827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4332622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67139619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879304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2645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6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272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2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21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805438" y="6023675"/>
            <a:ext cx="120392" cy="372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blipFill>
                <a:blip r:embed="rId5"/>
                <a:stretch>
                  <a:fillRect l="-2459" t="-11842" r="-10656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3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kumimoji="1" lang="en-US" altLang="zh-TW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endParaRPr kumimoji="1" lang="en-US" altLang="zh-TW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010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66947"/>
            <a:ext cx="8761638" cy="461665"/>
            <a:chOff x="614680" y="5278427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AF5737F-01B2-37E4-0E2F-62757FE6C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40358"/>
              </p:ext>
            </p:extLst>
          </p:nvPr>
        </p:nvGraphicFramePr>
        <p:xfrm>
          <a:off x="614680" y="5281995"/>
          <a:ext cx="876163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109">
                  <a:extLst>
                    <a:ext uri="{9D8B030D-6E8A-4147-A177-3AD203B41FA5}">
                      <a16:colId xmlns:a16="http://schemas.microsoft.com/office/drawing/2014/main" val="1725466569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59535077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5569141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1137964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8992270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168582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9610763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35921378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7415594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40656391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414693388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782487827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4332622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67139619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879304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2645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6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585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2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22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805438" y="6023675"/>
            <a:ext cx="120392" cy="372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blipFill>
                <a:blip r:embed="rId5"/>
                <a:stretch>
                  <a:fillRect l="-2459" t="-11842" r="-10656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9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=6</m:t>
                    </m:r>
                  </m:oMath>
                </a14:m>
                <a:endParaRPr kumimoji="1" lang="en-US" altLang="zh-TW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=14</m:t>
                    </m:r>
                  </m:oMath>
                </a14:m>
                <a:endParaRPr kumimoji="1" lang="en-US" altLang="zh-TW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=12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010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66947"/>
            <a:ext cx="8761638" cy="461665"/>
            <a:chOff x="614680" y="5278427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AF5737F-01B2-37E4-0E2F-62757FE6C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28471"/>
              </p:ext>
            </p:extLst>
          </p:nvPr>
        </p:nvGraphicFramePr>
        <p:xfrm>
          <a:off x="614680" y="5281995"/>
          <a:ext cx="876163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109">
                  <a:extLst>
                    <a:ext uri="{9D8B030D-6E8A-4147-A177-3AD203B41FA5}">
                      <a16:colId xmlns:a16="http://schemas.microsoft.com/office/drawing/2014/main" val="1725466569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59535077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5569141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1137964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8992270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168582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9610763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35921378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7415594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40656391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414693388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782487827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4332622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67139619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879304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2645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6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27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2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23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805438" y="6023675"/>
            <a:ext cx="120392" cy="372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blipFill>
                <a:blip r:embed="rId5"/>
                <a:stretch>
                  <a:fillRect l="-2459" t="-11842" r="-10656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Search 3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kumimoji="1" lang="en-US" altLang="zh-TW" b="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endParaRPr kumimoji="1" lang="en-US" altLang="zh-TW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positive</a:t>
                </a: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010" t="-1782" b="-1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66947"/>
            <a:ext cx="8761638" cy="461665"/>
            <a:chOff x="614680" y="5278427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0CD82060-C447-A303-4C2A-D583CCC46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647146"/>
              </p:ext>
            </p:extLst>
          </p:nvPr>
        </p:nvGraphicFramePr>
        <p:xfrm>
          <a:off x="614680" y="5281995"/>
          <a:ext cx="876163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109">
                  <a:extLst>
                    <a:ext uri="{9D8B030D-6E8A-4147-A177-3AD203B41FA5}">
                      <a16:colId xmlns:a16="http://schemas.microsoft.com/office/drawing/2014/main" val="1725466569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59535077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5569141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1137964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8992270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168582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9610763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35921378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7415594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40656391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414693388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782487827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4332622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67139619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879304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2645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6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855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2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24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805438" y="6023675"/>
            <a:ext cx="120392" cy="372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blipFill>
                <a:blip r:embed="rId5"/>
                <a:stretch>
                  <a:fillRect l="-2459" t="-11842" r="-10656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Search 4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endParaRPr kumimoji="1" lang="en-US" altLang="zh-TW" b="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kumimoji="1" lang="en-US" altLang="zh-TW" b="0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, negative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=7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010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66947"/>
            <a:ext cx="8761638" cy="461665"/>
            <a:chOff x="614680" y="5278427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67C4B07-50B4-0A0D-1B18-0234B1C39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647146"/>
              </p:ext>
            </p:extLst>
          </p:nvPr>
        </p:nvGraphicFramePr>
        <p:xfrm>
          <a:off x="614680" y="5281995"/>
          <a:ext cx="876163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109">
                  <a:extLst>
                    <a:ext uri="{9D8B030D-6E8A-4147-A177-3AD203B41FA5}">
                      <a16:colId xmlns:a16="http://schemas.microsoft.com/office/drawing/2014/main" val="1725466569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59535077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5569141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1137964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8992270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168582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9610763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35921378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7415594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40656391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414693388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782487827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4332622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67139619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879304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2645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6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620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2 false positive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25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3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4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 flipH="1">
            <a:off x="805438" y="6023675"/>
            <a:ext cx="120392" cy="37266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747320" cy="461665"/>
              </a:xfrm>
              <a:prstGeom prst="rect">
                <a:avLst/>
              </a:prstGeom>
              <a:blipFill>
                <a:blip r:embed="rId5"/>
                <a:stretch>
                  <a:fillRect l="-2459" t="-11842" r="-10656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Search 6 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=14</m:t>
                    </m:r>
                  </m:oMath>
                </a14:m>
                <a:endParaRPr kumimoji="1" lang="en-US" altLang="zh-TW" b="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endParaRPr kumimoji="1" lang="en-US" altLang="zh-TW" b="0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positive</a:t>
                </a:r>
              </a:p>
            </p:txBody>
          </p:sp>
        </mc:Choice>
        <mc:Fallback xmlns="">
          <p:sp>
            <p:nvSpPr>
              <p:cNvPr id="15" name="內容版面配置區 2">
                <a:extLst>
                  <a:ext uri="{FF2B5EF4-FFF2-40B4-BE49-F238E27FC236}">
                    <a16:creationId xmlns:a16="http://schemas.microsoft.com/office/drawing/2014/main" id="{1DE62D9A-298E-8670-50CE-5DBADAF3CD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6"/>
                <a:stretch>
                  <a:fillRect l="-1010" t="-1782" b="-1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群組 17">
            <a:extLst>
              <a:ext uri="{FF2B5EF4-FFF2-40B4-BE49-F238E27FC236}">
                <a16:creationId xmlns:a16="http://schemas.microsoft.com/office/drawing/2014/main" id="{AE187195-BB99-1CA0-3B7B-D9180F34F8BA}"/>
              </a:ext>
            </a:extLst>
          </p:cNvPr>
          <p:cNvGrpSpPr/>
          <p:nvPr/>
        </p:nvGrpSpPr>
        <p:grpSpPr>
          <a:xfrm>
            <a:off x="614680" y="4866947"/>
            <a:ext cx="8761638" cy="461665"/>
            <a:chOff x="614680" y="5278427"/>
            <a:chExt cx="8128000" cy="461665"/>
          </a:xfrm>
        </p:grpSpPr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574957E3-19AD-12D7-9D5E-50FD93C5F2AB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21" name="直線單箭頭接點 20">
                <a:extLst>
                  <a:ext uri="{FF2B5EF4-FFF2-40B4-BE49-F238E27FC236}">
                    <a16:creationId xmlns:a16="http://schemas.microsoft.com/office/drawing/2014/main" id="{F18AD7D2-7970-C2D8-CDF8-E8EABE303A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686CE10C-FEC2-0C07-0C55-7DE79367747B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/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0" name="文字方塊 19">
                  <a:extLst>
                    <a:ext uri="{FF2B5EF4-FFF2-40B4-BE49-F238E27FC236}">
                      <a16:creationId xmlns:a16="http://schemas.microsoft.com/office/drawing/2014/main" id="{700DA3D1-9257-5BAD-896A-75F5400B18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57484" y="5278427"/>
                  <a:ext cx="451892" cy="46166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67C4B07-50B4-0A0D-1B18-0234B1C39C9F}"/>
              </a:ext>
            </a:extLst>
          </p:cNvPr>
          <p:cNvGraphicFramePr>
            <a:graphicFrameLocks noGrp="1"/>
          </p:cNvGraphicFramePr>
          <p:nvPr/>
        </p:nvGraphicFramePr>
        <p:xfrm>
          <a:off x="614680" y="5281995"/>
          <a:ext cx="8761635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109">
                  <a:extLst>
                    <a:ext uri="{9D8B030D-6E8A-4147-A177-3AD203B41FA5}">
                      <a16:colId xmlns:a16="http://schemas.microsoft.com/office/drawing/2014/main" val="1725466569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59535077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5569141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1137964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8992270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30168582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09610763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359213785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741559490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40656391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4146933888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782487827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74332622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1671396196"/>
                    </a:ext>
                  </a:extLst>
                </a:gridCol>
                <a:gridCol w="584109">
                  <a:extLst>
                    <a:ext uri="{9D8B030D-6E8A-4147-A177-3AD203B41FA5}">
                      <a16:colId xmlns:a16="http://schemas.microsoft.com/office/drawing/2014/main" val="2879304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2645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65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432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of Error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26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字方塊 34">
                <a:extLst>
                  <a:ext uri="{FF2B5EF4-FFF2-40B4-BE49-F238E27FC236}">
                    <a16:creationId xmlns:a16="http://schemas.microsoft.com/office/drawing/2014/main" id="{D59CEC32-1D8D-5012-DBBD-758528B7F534}"/>
                  </a:ext>
                </a:extLst>
              </p:cNvPr>
              <p:cNvSpPr txBox="1"/>
              <p:nvPr/>
            </p:nvSpPr>
            <p:spPr>
              <a:xfrm>
                <a:off x="446372" y="1801015"/>
                <a:ext cx="2705997" cy="3087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zh-TW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zh-TW" sz="3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altLang="zh-TW" sz="3200" b="0" i="1" dirty="0">
                  <a:latin typeface="Cambria Math" panose="02040503050406030204" pitchFamily="18" charset="0"/>
                </a:endParaRPr>
              </a:p>
              <a:p>
                <a:endParaRPr lang="en-US" altLang="zh-TW" sz="3200" i="1" dirty="0">
                  <a:latin typeface="Cambria Math" panose="02040503050406030204" pitchFamily="18" charset="0"/>
                </a:endParaRPr>
              </a:p>
              <a:p>
                <a:endParaRPr lang="en-US" altLang="zh-TW" sz="3200" b="0" i="1" dirty="0">
                  <a:latin typeface="Cambria Math" panose="02040503050406030204" pitchFamily="18" charset="0"/>
                </a:endParaRPr>
              </a:p>
              <a:p>
                <a:r>
                  <a:rPr lang="en-US" altLang="zh-TW" sz="3200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US" altLang="zh-TW" sz="3200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zh-TW" altLang="en-US" sz="3200" dirty="0"/>
              </a:p>
            </p:txBody>
          </p:sp>
        </mc:Choice>
        <mc:Fallback xmlns="">
          <p:sp>
            <p:nvSpPr>
              <p:cNvPr id="35" name="文字方塊 34">
                <a:extLst>
                  <a:ext uri="{FF2B5EF4-FFF2-40B4-BE49-F238E27FC236}">
                    <a16:creationId xmlns:a16="http://schemas.microsoft.com/office/drawing/2014/main" id="{D59CEC32-1D8D-5012-DBBD-758528B7F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72" y="1801015"/>
                <a:ext cx="2705997" cy="30874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>
            <a:extLst>
              <a:ext uri="{FF2B5EF4-FFF2-40B4-BE49-F238E27FC236}">
                <a16:creationId xmlns:a16="http://schemas.microsoft.com/office/drawing/2014/main" id="{B779A006-0551-FF18-1084-54CED4A0D815}"/>
              </a:ext>
            </a:extLst>
          </p:cNvPr>
          <p:cNvSpPr/>
          <p:nvPr/>
        </p:nvSpPr>
        <p:spPr>
          <a:xfrm>
            <a:off x="5154930" y="2446020"/>
            <a:ext cx="6590698" cy="356616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F0FD234F-6F77-293D-3AC4-45D26C5FD5F9}"/>
                  </a:ext>
                </a:extLst>
              </p:cNvPr>
              <p:cNvSpPr txBox="1"/>
              <p:nvPr/>
            </p:nvSpPr>
            <p:spPr>
              <a:xfrm>
                <a:off x="7296330" y="1599318"/>
                <a:ext cx="275678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M: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TW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4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F0FD234F-6F77-293D-3AC4-45D26C5FD5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6330" y="1599318"/>
                <a:ext cx="2756780" cy="707886"/>
              </a:xfrm>
              <a:prstGeom prst="rect">
                <a:avLst/>
              </a:prstGeom>
              <a:blipFill>
                <a:blip r:embed="rId5"/>
                <a:stretch>
                  <a:fillRect l="-7965" t="-15517" b="-362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橢圓 6">
                <a:extLst>
                  <a:ext uri="{FF2B5EF4-FFF2-40B4-BE49-F238E27FC236}">
                    <a16:creationId xmlns:a16="http://schemas.microsoft.com/office/drawing/2014/main" id="{CF8F906A-EFBD-226E-4215-88A7D9F8DD1C}"/>
                  </a:ext>
                </a:extLst>
              </p:cNvPr>
              <p:cNvSpPr/>
              <p:nvPr/>
            </p:nvSpPr>
            <p:spPr>
              <a:xfrm>
                <a:off x="9258300" y="4503420"/>
                <a:ext cx="2329814" cy="1416615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4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Set: </a:t>
                </a:r>
                <a14:m>
                  <m:oMath xmlns:m="http://schemas.openxmlformats.org/officeDocument/2006/math">
                    <m:r>
                      <a:rPr lang="en-US" altLang="zh-TW" sz="4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endParaRPr lang="zh-TW" altLang="en-US" sz="40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橢圓 6">
                <a:extLst>
                  <a:ext uri="{FF2B5EF4-FFF2-40B4-BE49-F238E27FC236}">
                    <a16:creationId xmlns:a16="http://schemas.microsoft.com/office/drawing/2014/main" id="{CF8F906A-EFBD-226E-4215-88A7D9F8DD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8300" y="4503420"/>
                <a:ext cx="2329814" cy="1416615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手繪多邊形: 圖案 13">
                <a:extLst>
                  <a:ext uri="{FF2B5EF4-FFF2-40B4-BE49-F238E27FC236}">
                    <a16:creationId xmlns:a16="http://schemas.microsoft.com/office/drawing/2014/main" id="{6978A365-63A1-EB5A-6BE7-3AA2EAF8FDDA}"/>
                  </a:ext>
                </a:extLst>
              </p:cNvPr>
              <p:cNvSpPr/>
              <p:nvPr/>
            </p:nvSpPr>
            <p:spPr>
              <a:xfrm>
                <a:off x="8214664" y="2446020"/>
                <a:ext cx="3530964" cy="3566160"/>
              </a:xfrm>
              <a:custGeom>
                <a:avLst/>
                <a:gdLst>
                  <a:gd name="connsiteX0" fmla="*/ 3224519 w 3530964"/>
                  <a:gd name="connsiteY0" fmla="*/ 0 h 3566160"/>
                  <a:gd name="connsiteX1" fmla="*/ 3530964 w 3530964"/>
                  <a:gd name="connsiteY1" fmla="*/ 0 h 3566160"/>
                  <a:gd name="connsiteX2" fmla="*/ 3530964 w 3530964"/>
                  <a:gd name="connsiteY2" fmla="*/ 3566160 h 3566160"/>
                  <a:gd name="connsiteX3" fmla="*/ 0 w 3530964"/>
                  <a:gd name="connsiteY3" fmla="*/ 3566160 h 3566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30964" h="3566160">
                    <a:moveTo>
                      <a:pt x="3224519" y="0"/>
                    </a:moveTo>
                    <a:lnTo>
                      <a:pt x="3530964" y="0"/>
                    </a:lnTo>
                    <a:lnTo>
                      <a:pt x="3530964" y="3566160"/>
                    </a:lnTo>
                    <a:lnTo>
                      <a:pt x="0" y="3566160"/>
                    </a:lnTo>
                    <a:close/>
                  </a:path>
                </a:pathLst>
              </a:custGeom>
              <a:solidFill>
                <a:srgbClr val="FFFF00">
                  <a:alpha val="20000"/>
                </a:srgb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r"/>
                <a14:m>
                  <m:oMath xmlns:m="http://schemas.openxmlformats.org/officeDocument/2006/math">
                    <m:r>
                      <a:rPr lang="en-US" altLang="zh-TW" sz="4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TW" sz="4000" dirty="0">
                    <a:solidFill>
                      <a:srgbClr val="FF0000"/>
                    </a:solidFill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zh-TW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手繪多邊形: 圖案 13">
                <a:extLst>
                  <a:ext uri="{FF2B5EF4-FFF2-40B4-BE49-F238E27FC236}">
                    <a16:creationId xmlns:a16="http://schemas.microsoft.com/office/drawing/2014/main" id="{6978A365-63A1-EB5A-6BE7-3AA2EAF8FD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4664" y="2446020"/>
                <a:ext cx="3530964" cy="3566160"/>
              </a:xfrm>
              <a:custGeom>
                <a:avLst/>
                <a:gdLst>
                  <a:gd name="connsiteX0" fmla="*/ 3224519 w 3530964"/>
                  <a:gd name="connsiteY0" fmla="*/ 0 h 3566160"/>
                  <a:gd name="connsiteX1" fmla="*/ 3530964 w 3530964"/>
                  <a:gd name="connsiteY1" fmla="*/ 0 h 3566160"/>
                  <a:gd name="connsiteX2" fmla="*/ 3530964 w 3530964"/>
                  <a:gd name="connsiteY2" fmla="*/ 3566160 h 3566160"/>
                  <a:gd name="connsiteX3" fmla="*/ 0 w 3530964"/>
                  <a:gd name="connsiteY3" fmla="*/ 3566160 h 3566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30964" h="3566160">
                    <a:moveTo>
                      <a:pt x="3224519" y="0"/>
                    </a:moveTo>
                    <a:lnTo>
                      <a:pt x="3530964" y="0"/>
                    </a:lnTo>
                    <a:lnTo>
                      <a:pt x="3530964" y="3566160"/>
                    </a:lnTo>
                    <a:lnTo>
                      <a:pt x="0" y="3566160"/>
                    </a:lnTo>
                    <a:close/>
                  </a:path>
                </a:pathLst>
              </a:custGeom>
              <a:blipFill>
                <a:blip r:embed="rId7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手繪多邊形: 圖案 12">
                <a:extLst>
                  <a:ext uri="{FF2B5EF4-FFF2-40B4-BE49-F238E27FC236}">
                    <a16:creationId xmlns:a16="http://schemas.microsoft.com/office/drawing/2014/main" id="{D96599ED-9B47-496C-60BA-705DDA0A5EAC}"/>
                  </a:ext>
                </a:extLst>
              </p:cNvPr>
              <p:cNvSpPr/>
              <p:nvPr/>
            </p:nvSpPr>
            <p:spPr>
              <a:xfrm>
                <a:off x="5154930" y="2446020"/>
                <a:ext cx="6284253" cy="3566160"/>
              </a:xfrm>
              <a:custGeom>
                <a:avLst/>
                <a:gdLst>
                  <a:gd name="connsiteX0" fmla="*/ 0 w 6284253"/>
                  <a:gd name="connsiteY0" fmla="*/ 0 h 3566160"/>
                  <a:gd name="connsiteX1" fmla="*/ 6284253 w 6284253"/>
                  <a:gd name="connsiteY1" fmla="*/ 0 h 3566160"/>
                  <a:gd name="connsiteX2" fmla="*/ 3059734 w 6284253"/>
                  <a:gd name="connsiteY2" fmla="*/ 3566160 h 3566160"/>
                  <a:gd name="connsiteX3" fmla="*/ 0 w 6284253"/>
                  <a:gd name="connsiteY3" fmla="*/ 3566160 h 3566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84253" h="3566160">
                    <a:moveTo>
                      <a:pt x="0" y="0"/>
                    </a:moveTo>
                    <a:lnTo>
                      <a:pt x="6284253" y="0"/>
                    </a:lnTo>
                    <a:lnTo>
                      <a:pt x="3059734" y="3566160"/>
                    </a:lnTo>
                    <a:lnTo>
                      <a:pt x="0" y="3566160"/>
                    </a:lnTo>
                    <a:close/>
                  </a:path>
                </a:pathLst>
              </a:custGeom>
              <a:solidFill>
                <a:srgbClr val="7030A0">
                  <a:alpha val="20000"/>
                </a:srgb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TW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TW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zh-TW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手繪多邊形: 圖案 12">
                <a:extLst>
                  <a:ext uri="{FF2B5EF4-FFF2-40B4-BE49-F238E27FC236}">
                    <a16:creationId xmlns:a16="http://schemas.microsoft.com/office/drawing/2014/main" id="{D96599ED-9B47-496C-60BA-705DDA0A5E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4930" y="2446020"/>
                <a:ext cx="6284253" cy="3566160"/>
              </a:xfrm>
              <a:custGeom>
                <a:avLst/>
                <a:gdLst>
                  <a:gd name="connsiteX0" fmla="*/ 0 w 6284253"/>
                  <a:gd name="connsiteY0" fmla="*/ 0 h 3566160"/>
                  <a:gd name="connsiteX1" fmla="*/ 6284253 w 6284253"/>
                  <a:gd name="connsiteY1" fmla="*/ 0 h 3566160"/>
                  <a:gd name="connsiteX2" fmla="*/ 3059734 w 6284253"/>
                  <a:gd name="connsiteY2" fmla="*/ 3566160 h 3566160"/>
                  <a:gd name="connsiteX3" fmla="*/ 0 w 6284253"/>
                  <a:gd name="connsiteY3" fmla="*/ 3566160 h 3566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84253" h="3566160">
                    <a:moveTo>
                      <a:pt x="0" y="0"/>
                    </a:moveTo>
                    <a:lnTo>
                      <a:pt x="6284253" y="0"/>
                    </a:lnTo>
                    <a:lnTo>
                      <a:pt x="3059734" y="3566160"/>
                    </a:lnTo>
                    <a:lnTo>
                      <a:pt x="0" y="3566160"/>
                    </a:lnTo>
                    <a:close/>
                  </a:path>
                </a:pathLst>
              </a:custGeom>
              <a:blipFill>
                <a:blip r:embed="rId8"/>
                <a:stretch>
                  <a:fillRect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群組 26">
            <a:extLst>
              <a:ext uri="{FF2B5EF4-FFF2-40B4-BE49-F238E27FC236}">
                <a16:creationId xmlns:a16="http://schemas.microsoft.com/office/drawing/2014/main" id="{01AB106B-5ED9-071C-9D12-C57036B40671}"/>
              </a:ext>
            </a:extLst>
          </p:cNvPr>
          <p:cNvGrpSpPr/>
          <p:nvPr/>
        </p:nvGrpSpPr>
        <p:grpSpPr>
          <a:xfrm>
            <a:off x="1260106" y="3192780"/>
            <a:ext cx="2948940" cy="2819400"/>
            <a:chOff x="4937760" y="3192780"/>
            <a:chExt cx="2948940" cy="2819400"/>
          </a:xfrm>
        </p:grpSpPr>
        <p:grpSp>
          <p:nvGrpSpPr>
            <p:cNvPr id="29" name="群組 28">
              <a:extLst>
                <a:ext uri="{FF2B5EF4-FFF2-40B4-BE49-F238E27FC236}">
                  <a16:creationId xmlns:a16="http://schemas.microsoft.com/office/drawing/2014/main" id="{92007544-ECC7-B853-447F-E7A5AD1BA28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4930" y="4720590"/>
              <a:ext cx="2387016" cy="1291590"/>
              <a:chOff x="5154930" y="2446020"/>
              <a:chExt cx="6590698" cy="3566160"/>
            </a:xfrm>
          </p:grpSpPr>
          <p:sp>
            <p:nvSpPr>
              <p:cNvPr id="33" name="手繪多邊形: 圖案 32">
                <a:extLst>
                  <a:ext uri="{FF2B5EF4-FFF2-40B4-BE49-F238E27FC236}">
                    <a16:creationId xmlns:a16="http://schemas.microsoft.com/office/drawing/2014/main" id="{710DF464-BF1A-733D-7D38-4DB9CF74A917}"/>
                  </a:ext>
                </a:extLst>
              </p:cNvPr>
              <p:cNvSpPr/>
              <p:nvPr/>
            </p:nvSpPr>
            <p:spPr>
              <a:xfrm>
                <a:off x="8214664" y="2446020"/>
                <a:ext cx="3530964" cy="3566160"/>
              </a:xfrm>
              <a:custGeom>
                <a:avLst/>
                <a:gdLst>
                  <a:gd name="connsiteX0" fmla="*/ 2208543 w 3530964"/>
                  <a:gd name="connsiteY0" fmla="*/ 2057400 h 3566160"/>
                  <a:gd name="connsiteX1" fmla="*/ 1043636 w 3530964"/>
                  <a:gd name="connsiteY1" fmla="*/ 2765708 h 3566160"/>
                  <a:gd name="connsiteX2" fmla="*/ 2208543 w 3530964"/>
                  <a:gd name="connsiteY2" fmla="*/ 3474016 h 3566160"/>
                  <a:gd name="connsiteX3" fmla="*/ 3373450 w 3530964"/>
                  <a:gd name="connsiteY3" fmla="*/ 2765708 h 3566160"/>
                  <a:gd name="connsiteX4" fmla="*/ 2208543 w 3530964"/>
                  <a:gd name="connsiteY4" fmla="*/ 2057400 h 3566160"/>
                  <a:gd name="connsiteX5" fmla="*/ 3224519 w 3530964"/>
                  <a:gd name="connsiteY5" fmla="*/ 0 h 3566160"/>
                  <a:gd name="connsiteX6" fmla="*/ 3530964 w 3530964"/>
                  <a:gd name="connsiteY6" fmla="*/ 0 h 3566160"/>
                  <a:gd name="connsiteX7" fmla="*/ 3530964 w 3530964"/>
                  <a:gd name="connsiteY7" fmla="*/ 3566160 h 3566160"/>
                  <a:gd name="connsiteX8" fmla="*/ 0 w 3530964"/>
                  <a:gd name="connsiteY8" fmla="*/ 3566160 h 3566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530964" h="3566160">
                    <a:moveTo>
                      <a:pt x="2208543" y="2057400"/>
                    </a:moveTo>
                    <a:cubicBezTo>
                      <a:pt x="1565183" y="2057400"/>
                      <a:pt x="1043636" y="2374520"/>
                      <a:pt x="1043636" y="2765708"/>
                    </a:cubicBezTo>
                    <a:cubicBezTo>
                      <a:pt x="1043636" y="3156896"/>
                      <a:pt x="1565183" y="3474016"/>
                      <a:pt x="2208543" y="3474016"/>
                    </a:cubicBezTo>
                    <a:cubicBezTo>
                      <a:pt x="2851903" y="3474016"/>
                      <a:pt x="3373450" y="3156896"/>
                      <a:pt x="3373450" y="2765708"/>
                    </a:cubicBezTo>
                    <a:cubicBezTo>
                      <a:pt x="3373450" y="2374520"/>
                      <a:pt x="2851903" y="2057400"/>
                      <a:pt x="2208543" y="2057400"/>
                    </a:cubicBezTo>
                    <a:close/>
                    <a:moveTo>
                      <a:pt x="3224519" y="0"/>
                    </a:moveTo>
                    <a:lnTo>
                      <a:pt x="3530964" y="0"/>
                    </a:lnTo>
                    <a:lnTo>
                      <a:pt x="3530964" y="3566160"/>
                    </a:lnTo>
                    <a:lnTo>
                      <a:pt x="0" y="3566160"/>
                    </a:lnTo>
                    <a:close/>
                  </a:path>
                </a:pathLst>
              </a:custGeom>
              <a:solidFill>
                <a:srgbClr val="FFFF00">
                  <a:alpha val="20000"/>
                </a:srgb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r"/>
                <a:endParaRPr lang="zh-TW" altLang="en-US" sz="4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手繪多邊形: 圖案 33">
                <a:extLst>
                  <a:ext uri="{FF2B5EF4-FFF2-40B4-BE49-F238E27FC236}">
                    <a16:creationId xmlns:a16="http://schemas.microsoft.com/office/drawing/2014/main" id="{08CA1842-6AAF-5D78-CA91-4A894A7494A3}"/>
                  </a:ext>
                </a:extLst>
              </p:cNvPr>
              <p:cNvSpPr/>
              <p:nvPr/>
            </p:nvSpPr>
            <p:spPr>
              <a:xfrm>
                <a:off x="5154930" y="2446020"/>
                <a:ext cx="6284253" cy="3566160"/>
              </a:xfrm>
              <a:custGeom>
                <a:avLst/>
                <a:gdLst>
                  <a:gd name="connsiteX0" fmla="*/ 0 w 6284253"/>
                  <a:gd name="connsiteY0" fmla="*/ 0 h 3566160"/>
                  <a:gd name="connsiteX1" fmla="*/ 6284253 w 6284253"/>
                  <a:gd name="connsiteY1" fmla="*/ 0 h 3566160"/>
                  <a:gd name="connsiteX2" fmla="*/ 3059734 w 6284253"/>
                  <a:gd name="connsiteY2" fmla="*/ 3566160 h 3566160"/>
                  <a:gd name="connsiteX3" fmla="*/ 0 w 6284253"/>
                  <a:gd name="connsiteY3" fmla="*/ 3566160 h 3566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84253" h="3566160">
                    <a:moveTo>
                      <a:pt x="0" y="0"/>
                    </a:moveTo>
                    <a:lnTo>
                      <a:pt x="6284253" y="0"/>
                    </a:lnTo>
                    <a:lnTo>
                      <a:pt x="3059734" y="3566160"/>
                    </a:lnTo>
                    <a:lnTo>
                      <a:pt x="0" y="3566160"/>
                    </a:lnTo>
                    <a:close/>
                  </a:path>
                </a:pathLst>
              </a:custGeom>
              <a:solidFill>
                <a:srgbClr val="7030A0">
                  <a:alpha val="20000"/>
                </a:srgb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TW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31" name="手繪多邊形: 圖案 30">
              <a:extLst>
                <a:ext uri="{FF2B5EF4-FFF2-40B4-BE49-F238E27FC236}">
                  <a16:creationId xmlns:a16="http://schemas.microsoft.com/office/drawing/2014/main" id="{B50F3984-C496-3AE5-22F9-BF9436CBAA48}"/>
                </a:ext>
              </a:extLst>
            </p:cNvPr>
            <p:cNvSpPr/>
            <p:nvPr/>
          </p:nvSpPr>
          <p:spPr>
            <a:xfrm>
              <a:off x="5855433" y="3192780"/>
              <a:ext cx="1278843" cy="1291590"/>
            </a:xfrm>
            <a:custGeom>
              <a:avLst/>
              <a:gdLst>
                <a:gd name="connsiteX0" fmla="*/ 2208543 w 3530964"/>
                <a:gd name="connsiteY0" fmla="*/ 2057400 h 3566160"/>
                <a:gd name="connsiteX1" fmla="*/ 1043636 w 3530964"/>
                <a:gd name="connsiteY1" fmla="*/ 2765708 h 3566160"/>
                <a:gd name="connsiteX2" fmla="*/ 2208543 w 3530964"/>
                <a:gd name="connsiteY2" fmla="*/ 3474016 h 3566160"/>
                <a:gd name="connsiteX3" fmla="*/ 3373450 w 3530964"/>
                <a:gd name="connsiteY3" fmla="*/ 2765708 h 3566160"/>
                <a:gd name="connsiteX4" fmla="*/ 2208543 w 3530964"/>
                <a:gd name="connsiteY4" fmla="*/ 2057400 h 3566160"/>
                <a:gd name="connsiteX5" fmla="*/ 3224519 w 3530964"/>
                <a:gd name="connsiteY5" fmla="*/ 0 h 3566160"/>
                <a:gd name="connsiteX6" fmla="*/ 3530964 w 3530964"/>
                <a:gd name="connsiteY6" fmla="*/ 0 h 3566160"/>
                <a:gd name="connsiteX7" fmla="*/ 3530964 w 3530964"/>
                <a:gd name="connsiteY7" fmla="*/ 3566160 h 3566160"/>
                <a:gd name="connsiteX8" fmla="*/ 0 w 3530964"/>
                <a:gd name="connsiteY8" fmla="*/ 3566160 h 356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30964" h="3566160">
                  <a:moveTo>
                    <a:pt x="2208543" y="2057400"/>
                  </a:moveTo>
                  <a:cubicBezTo>
                    <a:pt x="1565183" y="2057400"/>
                    <a:pt x="1043636" y="2374520"/>
                    <a:pt x="1043636" y="2765708"/>
                  </a:cubicBezTo>
                  <a:cubicBezTo>
                    <a:pt x="1043636" y="3156896"/>
                    <a:pt x="1565183" y="3474016"/>
                    <a:pt x="2208543" y="3474016"/>
                  </a:cubicBezTo>
                  <a:cubicBezTo>
                    <a:pt x="2851903" y="3474016"/>
                    <a:pt x="3373450" y="3156896"/>
                    <a:pt x="3373450" y="2765708"/>
                  </a:cubicBezTo>
                  <a:cubicBezTo>
                    <a:pt x="3373450" y="2374520"/>
                    <a:pt x="2851903" y="2057400"/>
                    <a:pt x="2208543" y="2057400"/>
                  </a:cubicBezTo>
                  <a:close/>
                  <a:moveTo>
                    <a:pt x="3224519" y="0"/>
                  </a:moveTo>
                  <a:lnTo>
                    <a:pt x="3530964" y="0"/>
                  </a:lnTo>
                  <a:lnTo>
                    <a:pt x="3530964" y="3566160"/>
                  </a:lnTo>
                  <a:lnTo>
                    <a:pt x="0" y="3566160"/>
                  </a:lnTo>
                  <a:close/>
                </a:path>
              </a:pathLst>
            </a:custGeom>
            <a:solidFill>
              <a:srgbClr val="FFFF00">
                <a:alpha val="20000"/>
              </a:srgb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r"/>
              <a:endParaRPr lang="zh-TW" altLang="en-US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FC69D9D5-EA56-B43C-E265-7502BF48FEB1}"/>
                </a:ext>
              </a:extLst>
            </p:cNvPr>
            <p:cNvCxnSpPr>
              <a:cxnSpLocks/>
            </p:cNvCxnSpPr>
            <p:nvPr/>
          </p:nvCxnSpPr>
          <p:spPr>
            <a:xfrm>
              <a:off x="4937760" y="4583430"/>
              <a:ext cx="294894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915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1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Algorithm Factor Relationship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6"/>
                <a:ext cx="10863804" cy="444785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M:</a:t>
                </a:r>
                <a:r>
                  <a:rPr kumimoji="1"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Array Size: </a:t>
                </a: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bits </a:t>
                </a: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cells </a:t>
                </a: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bits each , Fraction of empty cell: </a:t>
                </a:r>
                <a14:m>
                  <m:oMath xmlns:m="http://schemas.openxmlformats.org/officeDocument/2006/math">
                    <m:r>
                      <a:rPr kumimoji="1"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kumimoji="1"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  <m:r>
                              <a:rPr kumimoji="1"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</m:num>
                      <m:den>
                        <m:r>
                          <a:rPr kumimoji="1" lang="en-US" altLang="zh-TW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kumimoji="1" lang="en-US" altLang="zh-TW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den>
                    </m:f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</a:t>
                </a:r>
                <a:r>
                  <a:rPr kumimoji="1"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空的 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cell </a:t>
                </a:r>
                <a:r>
                  <a:rPr kumimoji="1"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的比例和 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Space </a:t>
                </a:r>
                <a:r>
                  <a:rPr kumimoji="1"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大小以及 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 </a:t>
                </a:r>
                <a:r>
                  <a:rPr kumimoji="1"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的大小相關</a:t>
                </a: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1" lang="en-US" altLang="zh-TW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T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1" lang="en-US" altLang="zh-TW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kumimoji="1" lang="en-US" altLang="zh-TW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𝜙</m:t>
                        </m:r>
                      </m:den>
                    </m:f>
                    <m:r>
                      <a:rPr kumimoji="1" lang="en-US" altLang="zh-TW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Reject Time </a:t>
                </a:r>
                <a:r>
                  <a:rPr kumimoji="1"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和空的 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cell </a:t>
                </a:r>
                <a:r>
                  <a:rPr kumimoji="1" lang="zh-TW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的比例相關</a:t>
                </a:r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d>
                      <m:d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d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∗</m:t>
                    </m:r>
                    <m:f>
                      <m:f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</m:num>
                      <m:den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Conventional Algorithm Space/Time trade-offs</a:t>
                </a: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6"/>
                <a:ext cx="10863804" cy="4447855"/>
              </a:xfrm>
              <a:blipFill>
                <a:blip r:embed="rId3"/>
                <a:stretch>
                  <a:fillRect l="-1178" t="-549" r="-112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27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6451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6"/>
                <a:ext cx="10863804" cy="444785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p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d>
                        <m:d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kumimoji="1"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zh-TW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func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+1+</m:t>
                          </m:r>
                          <m:func>
                            <m:funcPr>
                              <m:ctrlPr>
                                <a:rPr kumimoji="1"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zh-TW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f>
                                <m:f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𝑇</m:t>
                                      </m:r>
                                    </m:e>
                                    <m:sup>
                                      <m: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num>
                                <m:den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func>
                        </m:e>
                      </m:d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d>
                        <m:d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kumimoji="1"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𝑇</m:t>
                                  </m:r>
                                </m:e>
                                <m:sup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kumimoji="1"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p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′′</m:t>
                          </m:r>
                        </m:sup>
                      </m:sSup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d>
                        <m:d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kumimoji="1"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kumimoji="1" lang="en-US" altLang="zh-TW" b="0" i="0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′′</m:t>
                                  </m:r>
                                </m:sup>
                              </m:sSup>
                            </m:e>
                          </m:func>
                        </m:e>
                      </m:d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d>
                        <m:d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zh-TW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kumimoji="1" lang="en-US" altLang="zh-TW" b="0" i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kumimoji="1" lang="en-US" altLang="zh-TW" b="0" i="0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d>
                                    <m:dPr>
                                      <m:ctrlP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𝑇</m:t>
                                          </m:r>
                                          <m: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′′</m:t>
                                          </m:r>
                                        </m:den>
                                      </m:f>
                                    </m:e>
                                  </m:d>
                                  <m:r>
                                    <a:rPr kumimoji="1" lang="en-US" altLang="zh-TW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func>
                                    <m:funcPr>
                                      <m:ctrlPr>
                                        <a:rPr kumimoji="1" lang="en-US" altLang="zh-TW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kumimoji="1" lang="en-US" altLang="zh-TW" b="0" i="0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kumimoji="1" lang="en-US" altLang="zh-TW" b="0" i="1" smtClean="0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1−</m:t>
                                          </m:r>
                                          <m:f>
                                            <m:fPr>
                                              <m:ctrlPr>
                                                <a:rPr kumimoji="1" lang="en-US" altLang="zh-TW" b="0" i="1" smtClean="0"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kumimoji="1" lang="en-US" altLang="zh-TW" b="0" i="1" smtClean="0"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1</m:t>
                                              </m:r>
                                            </m:num>
                                            <m:den>
                                              <m:r>
                                                <a:rPr kumimoji="1" lang="en-US" altLang="zh-TW" b="0" i="1" smtClean="0"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𝑇</m:t>
                                              </m:r>
                                              <m:r>
                                                <a:rPr kumimoji="1" lang="en-US" altLang="zh-TW" b="0" i="1" smtClean="0">
                                                  <a:latin typeface="Cambria Math" panose="020405030504060302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′′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func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Normalized Space Measure </a:t>
                </a: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1" lang="en-US" altLang="zh-TW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num>
                      <m:den>
                        <m:d>
                          <m:dPr>
                            <m:ctrlPr>
                              <a:rPr kumimoji="1"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1"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kumimoji="1" lang="en-US" altLang="zh-TW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  <m:func>
                              <m:funcPr>
                                <m:ctrlPr>
                                  <a:rPr kumimoji="1" lang="en-US" altLang="zh-TW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kumimoji="1" lang="en-US" altLang="zh-TW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1" lang="en-US" altLang="zh-TW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kumimoji="1" lang="en-US" altLang="zh-TW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kumimoji="1" lang="en-US" altLang="zh-TW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</m:func>
                          </m:e>
                        </m:d>
                      </m:den>
                    </m:f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′→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kumimoji="1"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kumimoji="1" lang="en-US" altLang="zh-TW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′→</m:t>
                    </m:r>
                    <m:r>
                      <a:rPr kumimoji="1"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kumimoji="1"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kumimoji="1"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6"/>
                <a:ext cx="10863804" cy="4447855"/>
              </a:xfrm>
              <a:blipFill>
                <a:blip r:embed="rId3"/>
                <a:stretch>
                  <a:fillRect l="-11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28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24533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Space/Time trade-offs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FD648289-397A-1133-8768-A445E97F2F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28782" y="1099168"/>
            <a:ext cx="5563218" cy="5439744"/>
          </a:xfr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29</a:t>
            </a:fld>
            <a:endParaRPr kumimoji="1" lang="zh-TW" altLang="en-US" dirty="0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A2B3189A-F40B-D028-361B-0201A1288D02}"/>
              </a:ext>
            </a:extLst>
          </p:cNvPr>
          <p:cNvSpPr txBox="1">
            <a:spLocks/>
          </p:cNvSpPr>
          <p:nvPr/>
        </p:nvSpPr>
        <p:spPr>
          <a:xfrm>
            <a:off x="838200" y="1644026"/>
            <a:ext cx="5836920" cy="4447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endParaRPr kumimoji="1"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9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Abstract(2/3)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methods are intended to reduce the amount of space required to contain the hash-coded information from that associated with conventional methods. The reduction in space is accomplished by exploiting the possibility that a small fraction of errors of commission may be tolerable in some applications, in particular, applications in which a large amount of data is involved and a core resident hash area is consequently not feasible using conventional methods.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00609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Space: 500,000 words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Set: 50,000 words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30</a:t>
            </a:fld>
            <a:endParaRPr kumimoji="1"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A3AA6F00-4590-5DFC-4AC2-ED3ADA100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7175" y="3195877"/>
            <a:ext cx="7725853" cy="289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90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Probability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6"/>
                <a:ext cx="10863804" cy="444785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1"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Minimize</m:t>
                      </m:r>
                      <m:r>
                        <a:rPr kumimoji="1" lang="en-US" altLang="zh-TW" b="0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′′=</m:t>
                      </m:r>
                      <m:sSup>
                        <m:sSup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kumimoji="1"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kumimoji="1" lang="en-US" altLang="zh-TW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1" lang="en-US" altLang="zh-TW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ctrlPr>
                                            <a:rPr kumimoji="1" lang="en-US" altLang="zh-TW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kumimoji="1" lang="en-US" altLang="zh-TW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kumimoji="1" lang="en-US" altLang="zh-TW" i="1">
                                              <a:latin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𝑁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kumimoji="1" lang="en-US" altLang="zh-TW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𝑑𝑛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sup>
                      </m:sSup>
                      <m:r>
                        <a:rPr kumimoji="1" lang="en-US" altLang="zh-TW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≈</m:t>
                      </m:r>
                      <m:sSup>
                        <m:sSup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en-US" altLang="zh-TW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kumimoji="1"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kumimoji="1"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1" lang="en-US" altLang="zh-TW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zh-TW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𝑑𝑛</m:t>
                                      </m:r>
                                    </m:num>
                                    <m:den>
                                      <m:r>
                                        <a:rPr kumimoji="1" lang="en-US" altLang="zh-TW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kumimoji="1" lang="en-US" altLang="zh-TW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  <m:func>
                        <m:funcPr>
                          <m:ctrlP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zh-TW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kumimoji="1" lang="en-US" altLang="zh-TW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B07ADD39-1B71-A342-8554-691195C557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6"/>
                <a:ext cx="10863804" cy="4447855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31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689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Abstract(3/3)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7ADD39-1B71-A342-8554-691195C5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4026"/>
            <a:ext cx="10863804" cy="444785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such applications, it is envisaged that overall performance could be improved by using a smaller core resident hash area in conjunction with the new methods and, when necessary, by using some secondary and perhaps time-consuming test to “catch” the small fraction of errors associated with the new methods. An example is discussed which illustrates possible areas of application for the new methods.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kumimoji="1"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the paradigm problem demonstrates that allowing a small number of test messages to be falsely identified as members of the given set will permit a much smaller hash area to be used without increasing reject time.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45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15" name="流程圖: 決策 14">
            <a:extLst>
              <a:ext uri="{FF2B5EF4-FFF2-40B4-BE49-F238E27FC236}">
                <a16:creationId xmlns:a16="http://schemas.microsoft.com/office/drawing/2014/main" id="{C0A997E1-BABE-D6DE-3EEF-6AE8514B5A96}"/>
              </a:ext>
            </a:extLst>
          </p:cNvPr>
          <p:cNvSpPr/>
          <p:nvPr/>
        </p:nvSpPr>
        <p:spPr>
          <a:xfrm>
            <a:off x="1796107" y="2778691"/>
            <a:ext cx="3567047" cy="1599747"/>
          </a:xfrm>
          <a:prstGeom prst="flowChartDecision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TW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0B18008F-36B8-46E3-D79F-DF412703B475}"/>
              </a:ext>
            </a:extLst>
          </p:cNvPr>
          <p:cNvSpPr>
            <a:spLocks noChangeAspect="1"/>
          </p:cNvSpPr>
          <p:nvPr/>
        </p:nvSpPr>
        <p:spPr>
          <a:xfrm>
            <a:off x="3219630" y="1514689"/>
            <a:ext cx="720000" cy="720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zh-TW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B685CB14-358B-A9C1-2EB3-C62D2060D90D}"/>
              </a:ext>
            </a:extLst>
          </p:cNvPr>
          <p:cNvCxnSpPr>
            <a:stCxn id="17" idx="4"/>
            <a:endCxn id="15" idx="0"/>
          </p:cNvCxnSpPr>
          <p:nvPr/>
        </p:nvCxnSpPr>
        <p:spPr>
          <a:xfrm>
            <a:off x="3579630" y="2234689"/>
            <a:ext cx="1" cy="5440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0779D6F2-3BFE-5204-0D6A-EC5FB117C8CE}"/>
              </a:ext>
            </a:extLst>
          </p:cNvPr>
          <p:cNvSpPr/>
          <p:nvPr/>
        </p:nvSpPr>
        <p:spPr>
          <a:xfrm>
            <a:off x="419100" y="4937443"/>
            <a:ext cx="1554480" cy="65151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endParaRPr lang="zh-TW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C0450F16-066E-BE04-AB24-F98B9210BB70}"/>
              </a:ext>
            </a:extLst>
          </p:cNvPr>
          <p:cNvSpPr/>
          <p:nvPr/>
        </p:nvSpPr>
        <p:spPr>
          <a:xfrm>
            <a:off x="5207254" y="4937443"/>
            <a:ext cx="1554480" cy="65151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endParaRPr lang="zh-TW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接點: 肘形 22">
            <a:extLst>
              <a:ext uri="{FF2B5EF4-FFF2-40B4-BE49-F238E27FC236}">
                <a16:creationId xmlns:a16="http://schemas.microsoft.com/office/drawing/2014/main" id="{93928063-9181-F6BE-46B2-70F186111B0D}"/>
              </a:ext>
            </a:extLst>
          </p:cNvPr>
          <p:cNvCxnSpPr>
            <a:stCxn id="15" idx="1"/>
            <a:endCxn id="20" idx="0"/>
          </p:cNvCxnSpPr>
          <p:nvPr/>
        </p:nvCxnSpPr>
        <p:spPr>
          <a:xfrm rot="10800000" flipV="1">
            <a:off x="1196341" y="3578565"/>
            <a:ext cx="599767" cy="135887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接點: 肘形 24">
            <a:extLst>
              <a:ext uri="{FF2B5EF4-FFF2-40B4-BE49-F238E27FC236}">
                <a16:creationId xmlns:a16="http://schemas.microsoft.com/office/drawing/2014/main" id="{EBD2DCE9-B3F4-646E-FD88-C539FA23C6E6}"/>
              </a:ext>
            </a:extLst>
          </p:cNvPr>
          <p:cNvCxnSpPr>
            <a:stCxn id="15" idx="3"/>
            <a:endCxn id="21" idx="0"/>
          </p:cNvCxnSpPr>
          <p:nvPr/>
        </p:nvCxnSpPr>
        <p:spPr>
          <a:xfrm>
            <a:off x="5363154" y="3578565"/>
            <a:ext cx="621340" cy="135887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54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052913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4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5"/>
                <a:stretch>
                  <a:fillRect t="-11842" r="-9420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6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內容版面配置區 2">
                <a:extLst>
                  <a:ext uri="{FF2B5EF4-FFF2-40B4-BE49-F238E27FC236}">
                    <a16:creationId xmlns:a16="http://schemas.microsoft.com/office/drawing/2014/main" id="{03DEC9BD-9293-CFC0-663C-6E6D523A9C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PRNG function: </a:t>
                </a: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()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內容版面配置區 2">
                <a:extLst>
                  <a:ext uri="{FF2B5EF4-FFF2-40B4-BE49-F238E27FC236}">
                    <a16:creationId xmlns:a16="http://schemas.microsoft.com/office/drawing/2014/main" id="{03DEC9BD-9293-CFC0-663C-6E6D523A9C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7"/>
                <a:stretch>
                  <a:fillRect l="-1178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77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i="1" dirty="0"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7</a:t>
                </a: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(7)=9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3"/>
                <a:stretch>
                  <a:fillRect l="-1122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7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29214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76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8</a:t>
                </a:r>
                <a:endParaRPr kumimoji="1" lang="en-US" altLang="zh-TW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(8)=0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3"/>
                <a:stretch>
                  <a:fillRect l="-1010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8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27505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589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</p:spPr>
            <p:txBody>
              <a:bodyPr>
                <a:normAutofit/>
              </a:bodyPr>
              <a:lstStyle/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:r>
                  <a:rPr kumimoji="1" lang="en-US" altLang="zh-TW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 9</a:t>
                </a:r>
                <a:endParaRPr kumimoji="1" lang="en-US" altLang="zh-TW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514350" indent="-514350" algn="just">
                  <a:lnSpc>
                    <a:spcPct val="12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1" lang="en-US" altLang="zh-TW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(9)=6</m:t>
                    </m:r>
                  </m:oMath>
                </a14:m>
                <a:endParaRPr kumimoji="1" lang="en-US" altLang="zh-TW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內容版面配置區 2">
                <a:extLst>
                  <a:ext uri="{FF2B5EF4-FFF2-40B4-BE49-F238E27FC236}">
                    <a16:creationId xmlns:a16="http://schemas.microsoft.com/office/drawing/2014/main" id="{968348F9-7CA6-E08A-EE5F-BD9F0F7824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44027"/>
                <a:ext cx="10863804" cy="3082004"/>
              </a:xfrm>
              <a:blipFill>
                <a:blip r:embed="rId3"/>
                <a:stretch>
                  <a:fillRect l="-1010" t="-7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8B4C3FE5-9629-F44B-A553-021C82D5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Hash-Coding Method</a:t>
            </a:r>
            <a:endParaRPr kumimoji="1" lang="zh-TW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393EE6-9AC4-F348-A300-5C4F6D5A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7E222-40AC-AD4D-BFFA-C06E99EC5475}" type="slidenum">
              <a:rPr kumimoji="1" lang="zh-TW" altLang="en-US" smtClean="0"/>
              <a:t>9</a:t>
            </a:fld>
            <a:endParaRPr kumimoji="1" lang="zh-TW" altLang="en-US" dirty="0"/>
          </a:p>
        </p:txBody>
      </p:sp>
      <p:grpSp>
        <p:nvGrpSpPr>
          <p:cNvPr id="14" name="群組 13">
            <a:extLst>
              <a:ext uri="{FF2B5EF4-FFF2-40B4-BE49-F238E27FC236}">
                <a16:creationId xmlns:a16="http://schemas.microsoft.com/office/drawing/2014/main" id="{32027B7F-3EC9-0493-BC5A-E8CAC3DFC789}"/>
              </a:ext>
            </a:extLst>
          </p:cNvPr>
          <p:cNvGrpSpPr/>
          <p:nvPr/>
        </p:nvGrpSpPr>
        <p:grpSpPr>
          <a:xfrm>
            <a:off x="7044117" y="1372057"/>
            <a:ext cx="4728782" cy="3565386"/>
            <a:chOff x="6998397" y="1452067"/>
            <a:chExt cx="4728782" cy="356538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D7390DEF-FF21-D07C-3265-7B2B7C9341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46843" y="365857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92B26318-3198-5083-EF27-3176C2EB15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610600" y="2366645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CEB2F324-F249-1825-A081-688B63EB328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455" y="2779236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F55AC529-66BB-E8FA-48D2-169E7CEC0B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409317" y="2763792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73C710F1-8A81-8AD3-B268-F16909C61EE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689317" y="3458301"/>
              <a:ext cx="720000" cy="7200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TW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90D9A52D-D686-16A5-875F-1DD6F0D61AE7}"/>
                </a:ext>
              </a:extLst>
            </p:cNvPr>
            <p:cNvGrpSpPr/>
            <p:nvPr/>
          </p:nvGrpSpPr>
          <p:grpSpPr>
            <a:xfrm>
              <a:off x="6998397" y="1452067"/>
              <a:ext cx="4728782" cy="3565386"/>
              <a:chOff x="6998397" y="1452067"/>
              <a:chExt cx="4728782" cy="3565386"/>
            </a:xfrm>
          </p:grpSpPr>
          <p:sp>
            <p:nvSpPr>
              <p:cNvPr id="5" name="橢圓 4">
                <a:extLst>
                  <a:ext uri="{FF2B5EF4-FFF2-40B4-BE49-F238E27FC236}">
                    <a16:creationId xmlns:a16="http://schemas.microsoft.com/office/drawing/2014/main" id="{ECA71F52-391E-266F-9141-2D3F7B11E7C0}"/>
                  </a:ext>
                </a:extLst>
              </p:cNvPr>
              <p:cNvSpPr/>
              <p:nvPr/>
            </p:nvSpPr>
            <p:spPr>
              <a:xfrm>
                <a:off x="6998397" y="2159953"/>
                <a:ext cx="4728782" cy="2857500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D93AFD4A-9187-B626-7EA1-99A178A1A220}"/>
                  </a:ext>
                </a:extLst>
              </p:cNvPr>
              <p:cNvSpPr txBox="1"/>
              <p:nvPr/>
            </p:nvSpPr>
            <p:spPr>
              <a:xfrm>
                <a:off x="8985120" y="1452067"/>
                <a:ext cx="7553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4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set</a:t>
                </a:r>
                <a:endParaRPr lang="zh-TW" altLang="en-US" sz="4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2A0E8696-A4AA-8A97-1D06-0056AB63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35259"/>
              </p:ext>
            </p:extLst>
          </p:nvPr>
        </p:nvGraphicFramePr>
        <p:xfrm>
          <a:off x="614680" y="5282905"/>
          <a:ext cx="1051972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268">
                  <a:extLst>
                    <a:ext uri="{9D8B030D-6E8A-4147-A177-3AD203B41FA5}">
                      <a16:colId xmlns:a16="http://schemas.microsoft.com/office/drawing/2014/main" val="1316861247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2613263781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277675761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15352808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445162891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3055129938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2245718297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2957765518"/>
                    </a:ext>
                  </a:extLst>
                </a:gridCol>
                <a:gridCol w="231140">
                  <a:extLst>
                    <a:ext uri="{9D8B030D-6E8A-4147-A177-3AD203B41FA5}">
                      <a16:colId xmlns:a16="http://schemas.microsoft.com/office/drawing/2014/main" val="403889220"/>
                    </a:ext>
                  </a:extLst>
                </a:gridCol>
                <a:gridCol w="820420">
                  <a:extLst>
                    <a:ext uri="{9D8B030D-6E8A-4147-A177-3AD203B41FA5}">
                      <a16:colId xmlns:a16="http://schemas.microsoft.com/office/drawing/2014/main" val="4251901026"/>
                    </a:ext>
                  </a:extLst>
                </a:gridCol>
                <a:gridCol w="254000">
                  <a:extLst>
                    <a:ext uri="{9D8B030D-6E8A-4147-A177-3AD203B41FA5}">
                      <a16:colId xmlns:a16="http://schemas.microsoft.com/office/drawing/2014/main" val="453155113"/>
                    </a:ext>
                  </a:extLst>
                </a:gridCol>
                <a:gridCol w="797560">
                  <a:extLst>
                    <a:ext uri="{9D8B030D-6E8A-4147-A177-3AD203B41FA5}">
                      <a16:colId xmlns:a16="http://schemas.microsoft.com/office/drawing/2014/main" val="2131049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52097548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5576210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67391355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59756371"/>
                    </a:ext>
                  </a:extLst>
                </a:gridCol>
                <a:gridCol w="242570">
                  <a:extLst>
                    <a:ext uri="{9D8B030D-6E8A-4147-A177-3AD203B41FA5}">
                      <a16:colId xmlns:a16="http://schemas.microsoft.com/office/drawing/2014/main" val="1135100769"/>
                    </a:ext>
                  </a:extLst>
                </a:gridCol>
                <a:gridCol w="808990">
                  <a:extLst>
                    <a:ext uri="{9D8B030D-6E8A-4147-A177-3AD203B41FA5}">
                      <a16:colId xmlns:a16="http://schemas.microsoft.com/office/drawing/2014/main" val="96327464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52584424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6624087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091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958440"/>
                  </a:ext>
                </a:extLst>
              </a:tr>
            </a:tbl>
          </a:graphicData>
        </a:graphic>
      </p:graphicFrame>
      <p:grpSp>
        <p:nvGrpSpPr>
          <p:cNvPr id="37" name="群組 36">
            <a:extLst>
              <a:ext uri="{FF2B5EF4-FFF2-40B4-BE49-F238E27FC236}">
                <a16:creationId xmlns:a16="http://schemas.microsoft.com/office/drawing/2014/main" id="{84896330-1EE3-8F82-849A-002DC45AD88F}"/>
              </a:ext>
            </a:extLst>
          </p:cNvPr>
          <p:cNvGrpSpPr/>
          <p:nvPr/>
        </p:nvGrpSpPr>
        <p:grpSpPr>
          <a:xfrm>
            <a:off x="614680" y="4836784"/>
            <a:ext cx="10515600" cy="461665"/>
            <a:chOff x="614680" y="5248264"/>
            <a:chExt cx="8128000" cy="461665"/>
          </a:xfrm>
        </p:grpSpPr>
        <p:grpSp>
          <p:nvGrpSpPr>
            <p:cNvPr id="36" name="群組 35">
              <a:extLst>
                <a:ext uri="{FF2B5EF4-FFF2-40B4-BE49-F238E27FC236}">
                  <a16:creationId xmlns:a16="http://schemas.microsoft.com/office/drawing/2014/main" id="{B0A6E7F8-3690-088F-F5BF-301059FF57E6}"/>
                </a:ext>
              </a:extLst>
            </p:cNvPr>
            <p:cNvGrpSpPr/>
            <p:nvPr/>
          </p:nvGrpSpPr>
          <p:grpSpPr>
            <a:xfrm>
              <a:off x="614680" y="5509260"/>
              <a:ext cx="8128000" cy="0"/>
              <a:chOff x="614680" y="5509260"/>
              <a:chExt cx="8128000" cy="0"/>
            </a:xfrm>
          </p:grpSpPr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4F6A7E97-C0A8-CA9E-EE47-8AEC70AED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80" y="5509260"/>
                <a:ext cx="8128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接點 34">
                <a:extLst>
                  <a:ext uri="{FF2B5EF4-FFF2-40B4-BE49-F238E27FC236}">
                    <a16:creationId xmlns:a16="http://schemas.microsoft.com/office/drawing/2014/main" id="{281E4E52-3D8C-BDBD-827B-2B6F4BB9A15D}"/>
                  </a:ext>
                </a:extLst>
              </p:cNvPr>
              <p:cNvCxnSpPr/>
              <p:nvPr/>
            </p:nvCxnSpPr>
            <p:spPr>
              <a:xfrm>
                <a:off x="4034790" y="5509260"/>
                <a:ext cx="109728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/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>
                  <a:extLst>
                    <a:ext uri="{FF2B5EF4-FFF2-40B4-BE49-F238E27FC236}">
                      <a16:creationId xmlns:a16="http://schemas.microsoft.com/office/drawing/2014/main" id="{FEA82993-DE43-7252-47CB-E61DDDB3CA2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34790" y="5248264"/>
                  <a:ext cx="1013739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/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message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2FAAB5A6-A6E7-6B4B-819C-E981AF0D7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6664" y="1547191"/>
                <a:ext cx="1477136" cy="461665"/>
              </a:xfrm>
              <a:prstGeom prst="rect">
                <a:avLst/>
              </a:prstGeom>
              <a:blipFill>
                <a:blip r:embed="rId5"/>
                <a:stretch>
                  <a:fillRect t="-11842" r="-4115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ECCDD5A-C9D1-96AB-48D5-4CEA62175E9B}"/>
              </a:ext>
            </a:extLst>
          </p:cNvPr>
          <p:cNvCxnSpPr>
            <a:cxnSpLocks/>
            <a:stCxn id="9" idx="1"/>
            <a:endCxn id="41" idx="2"/>
          </p:cNvCxnSpPr>
          <p:nvPr/>
        </p:nvCxnSpPr>
        <p:spPr>
          <a:xfrm flipH="1" flipV="1">
            <a:off x="7372192" y="2310775"/>
            <a:ext cx="430425" cy="49389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/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文字方塊 40">
                <a:extLst>
                  <a:ext uri="{FF2B5EF4-FFF2-40B4-BE49-F238E27FC236}">
                    <a16:creationId xmlns:a16="http://schemas.microsoft.com/office/drawing/2014/main" id="{A720F976-15E2-B12A-60BC-9E69719FC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820" y="1849110"/>
                <a:ext cx="840743" cy="461665"/>
              </a:xfrm>
              <a:prstGeom prst="rect">
                <a:avLst/>
              </a:prstGeom>
              <a:blipFill>
                <a:blip r:embed="rId6"/>
                <a:stretch>
                  <a:fillRect t="-11842" r="-9420" b="-2894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E5112740-EBB9-32F5-473B-2EDFC5C2D31A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1120140" y="6024585"/>
            <a:ext cx="0" cy="37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/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</a:t>
                </a:r>
                <a:endParaRPr lang="zh-TW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字方塊 48">
                <a:extLst>
                  <a:ext uri="{FF2B5EF4-FFF2-40B4-BE49-F238E27FC236}">
                    <a16:creationId xmlns:a16="http://schemas.microsoft.com/office/drawing/2014/main" id="{66A5D057-1A77-DA42-456F-5D17FA5C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78" y="6396335"/>
                <a:ext cx="1376724" cy="461665"/>
              </a:xfrm>
              <a:prstGeom prst="rect">
                <a:avLst/>
              </a:prstGeom>
              <a:blipFill>
                <a:blip r:embed="rId7"/>
                <a:stretch>
                  <a:fillRect t="-11842" r="-4867" b="-2763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365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4301</TotalTime>
  <Words>1718</Words>
  <Application>Microsoft Office PowerPoint</Application>
  <PresentationFormat>寬螢幕</PresentationFormat>
  <Paragraphs>905</Paragraphs>
  <Slides>31</Slides>
  <Notes>31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Times New Roman</vt:lpstr>
      <vt:lpstr>Office 佈景主題</vt:lpstr>
      <vt:lpstr>Space/Time Trade-offs in Hash Coding with Allowable Errors</vt:lpstr>
      <vt:lpstr>Abstract(1/3)</vt:lpstr>
      <vt:lpstr>Abstract(2/3)</vt:lpstr>
      <vt:lpstr>Abstract(3/3)</vt:lpstr>
      <vt:lpstr>Problem</vt:lpstr>
      <vt:lpstr>Conventional Hash-Coding Method</vt:lpstr>
      <vt:lpstr>Conventional Hash-Coding Method</vt:lpstr>
      <vt:lpstr>Conventional Hash-Coding Method</vt:lpstr>
      <vt:lpstr>Conventional Hash-Coding Method</vt:lpstr>
      <vt:lpstr>Conventional Hash-Coding Method</vt:lpstr>
      <vt:lpstr>Conventional Hash-Coding Method</vt:lpstr>
      <vt:lpstr>Conventional Hash-Coding Method</vt:lpstr>
      <vt:lpstr>Conventional Hash-Coding Method</vt:lpstr>
      <vt:lpstr>Conventional Hash-Coding Method</vt:lpstr>
      <vt:lpstr>Method 1</vt:lpstr>
      <vt:lpstr>Method 1</vt:lpstr>
      <vt:lpstr>Method 1</vt:lpstr>
      <vt:lpstr>Method 1</vt:lpstr>
      <vt:lpstr>Method 1 false positive</vt:lpstr>
      <vt:lpstr>Method 2</vt:lpstr>
      <vt:lpstr>Method 2</vt:lpstr>
      <vt:lpstr>Method 2</vt:lpstr>
      <vt:lpstr>Method 2</vt:lpstr>
      <vt:lpstr>Method 2</vt:lpstr>
      <vt:lpstr>Method 2 false positive</vt:lpstr>
      <vt:lpstr>Fraction of Error</vt:lpstr>
      <vt:lpstr>Conventional Algorithm Factor Relationship</vt:lpstr>
      <vt:lpstr>Relationship</vt:lpstr>
      <vt:lpstr>Space/Time trade-offs</vt:lpstr>
      <vt:lpstr>Example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陳彥宇</dc:creator>
  <cp:lastModifiedBy>dockyu</cp:lastModifiedBy>
  <cp:revision>429</cp:revision>
  <dcterms:created xsi:type="dcterms:W3CDTF">2023-09-07T12:25:39Z</dcterms:created>
  <dcterms:modified xsi:type="dcterms:W3CDTF">2024-08-27T07:03:02Z</dcterms:modified>
</cp:coreProperties>
</file>