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3" r:id="rId4"/>
    <p:sldId id="258" r:id="rId5"/>
    <p:sldId id="264" r:id="rId6"/>
    <p:sldId id="265" r:id="rId7"/>
    <p:sldId id="266" r:id="rId8"/>
    <p:sldId id="270" r:id="rId9"/>
    <p:sldId id="269" r:id="rId10"/>
    <p:sldId id="271" r:id="rId11"/>
    <p:sldId id="295" r:id="rId12"/>
    <p:sldId id="274" r:id="rId13"/>
    <p:sldId id="275" r:id="rId14"/>
    <p:sldId id="276" r:id="rId15"/>
    <p:sldId id="277" r:id="rId16"/>
    <p:sldId id="278" r:id="rId17"/>
    <p:sldId id="296" r:id="rId18"/>
    <p:sldId id="290" r:id="rId19"/>
    <p:sldId id="260" r:id="rId20"/>
    <p:sldId id="291" r:id="rId21"/>
    <p:sldId id="292" r:id="rId22"/>
    <p:sldId id="261" r:id="rId23"/>
    <p:sldId id="262" r:id="rId24"/>
    <p:sldId id="293" r:id="rId25"/>
    <p:sldId id="297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65" autoAdjust="0"/>
  </p:normalViewPr>
  <p:slideViewPr>
    <p:cSldViewPr snapToGrid="0" snapToObjects="1">
      <p:cViewPr>
        <p:scale>
          <a:sx n="116" d="100"/>
          <a:sy n="116" d="100"/>
        </p:scale>
        <p:origin x="-14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9732C-D58D-4CE1-A309-534CBCA3E81F}" type="datetimeFigureOut">
              <a:rPr lang="zh-TW" altLang="en-US" smtClean="0"/>
              <a:t>2024/8/26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B55AC-481E-443D-BF89-49B83B7010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17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33.6 </a:t>
            </a:r>
            <a:r>
              <a:rPr lang="zh-TW" altLang="en-US" dirty="0" smtClean="0"/>
              <a:t>卷號 </a:t>
            </a:r>
            <a:r>
              <a:rPr lang="en-US" altLang="zh-TW" dirty="0" smtClean="0"/>
              <a:t>and </a:t>
            </a:r>
            <a:r>
              <a:rPr lang="zh-TW" altLang="en-US" dirty="0" smtClean="0"/>
              <a:t>期號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55AC-481E-443D-BF89-49B83B7010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85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記得說明</a:t>
            </a:r>
            <a:r>
              <a:rPr lang="en-US" altLang="zh-TW" dirty="0" smtClean="0"/>
              <a:t>insert</a:t>
            </a:r>
            <a:r>
              <a:rPr lang="en-US" altLang="zh-TW" baseline="0" dirty="0" smtClean="0"/>
              <a:t> level</a:t>
            </a:r>
            <a:r>
              <a:rPr lang="zh-TW" altLang="en-US" baseline="0" dirty="0" smtClean="0"/>
              <a:t>，如果是大於現在</a:t>
            </a:r>
            <a:r>
              <a:rPr lang="en-US" altLang="zh-TW" baseline="0" dirty="0" smtClean="0"/>
              <a:t>level</a:t>
            </a:r>
            <a:r>
              <a:rPr lang="zh-TW" altLang="en-US" baseline="0" dirty="0" smtClean="0"/>
              <a:t>情形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55AC-481E-443D-BF89-49B83B7010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00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記得說明</a:t>
            </a:r>
            <a:r>
              <a:rPr lang="en-US" altLang="zh-TW" dirty="0" smtClean="0"/>
              <a:t>insert</a:t>
            </a:r>
            <a:r>
              <a:rPr lang="en-US" altLang="zh-TW" baseline="0" dirty="0" smtClean="0"/>
              <a:t> level</a:t>
            </a:r>
            <a:r>
              <a:rPr lang="zh-TW" altLang="en-US" baseline="0" dirty="0" smtClean="0"/>
              <a:t>，如果是大於現在</a:t>
            </a:r>
            <a:r>
              <a:rPr lang="en-US" altLang="zh-TW" baseline="0" dirty="0" smtClean="0"/>
              <a:t>level</a:t>
            </a:r>
            <a:r>
              <a:rPr lang="zh-TW" altLang="en-US" baseline="0" dirty="0" smtClean="0"/>
              <a:t>情形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55AC-481E-443D-BF89-49B83B70106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00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44D3-787F-431F-ABCE-3C9BF24BC011}" type="datetime1">
              <a:rPr lang="en-US" altLang="zh-TW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1FB0-B5F2-4959-A29A-67279EC048B5}" type="datetime1">
              <a:rPr lang="en-US" altLang="zh-TW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02D2-2258-48AE-B28A-6417B45F5170}" type="datetime1">
              <a:rPr lang="en-US" altLang="zh-TW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AEE9-660F-40C6-AE80-299E7A4EB468}" type="datetime1">
              <a:rPr lang="en-US" altLang="zh-TW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D6AF-AD6C-475C-BBB2-E6BD381A5520}" type="datetime1">
              <a:rPr lang="en-US" altLang="zh-TW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E923-8AD6-4127-BCD7-24AA7EC0C669}" type="datetime1">
              <a:rPr lang="en-US" altLang="zh-TW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FF83-FF87-429C-A482-49B6BAA86C72}" type="datetime1">
              <a:rPr lang="en-US" altLang="zh-TW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18-3650-454F-AA6D-3848609C0D5D}" type="datetime1">
              <a:rPr lang="en-US" altLang="zh-TW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BED-C62D-4A18-900F-1FC844B9C39C}" type="datetime1">
              <a:rPr lang="en-US" altLang="zh-TW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7DD-A3FA-4954-B2E0-4CDE9271E5ED}" type="datetime1">
              <a:rPr lang="en-US" altLang="zh-TW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F9B6-7EF5-49EA-84BE-59734D9B27E3}" type="datetime1">
              <a:rPr lang="en-US" altLang="zh-TW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A8E1-9BAC-40BE-B725-FE88A6FDD0D9}" type="datetime1">
              <a:rPr lang="en-US" altLang="zh-TW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>
                <a:latin typeface="Times New Roman" pitchFamily="18" charset="0"/>
                <a:cs typeface="Times New Roman" pitchFamily="18" charset="0"/>
              </a:rPr>
              <a:t>Skip Lists: A Probabilistic Alternative to Balanced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107" y="3886200"/>
            <a:ext cx="7455243" cy="1081216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Pugh, William</a:t>
            </a:r>
          </a:p>
          <a:p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Communication of the ACM 33.6 (1990):668-676</a:t>
            </a:r>
            <a:endParaRPr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626444" y="5577016"/>
            <a:ext cx="333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Presenter: Pei-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Chian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Lee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Date: Aug.27, 2024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Search: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xample</a:t>
            </a:r>
            <a:r>
              <a:rPr lang="en-US" dirty="0" smtClean="0"/>
              <a:t> with 12 </a:t>
            </a:r>
            <a:endParaRPr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357817" y="1209713"/>
            <a:ext cx="3377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list-&gt;level = 4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 = 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570205" y="5000366"/>
            <a:ext cx="482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x-&gt;forward[1]-&gt;key  = 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                12          =    12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1" y="1904677"/>
            <a:ext cx="8529477" cy="37571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060357" y="3149984"/>
            <a:ext cx="41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Insert:Example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12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127157" y="1102621"/>
            <a:ext cx="2240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/>
              <a:t>MaxLevel</a:t>
            </a:r>
            <a:r>
              <a:rPr lang="en-US" altLang="zh-TW" sz="2400" dirty="0" smtClean="0"/>
              <a:t> = 6</a:t>
            </a:r>
          </a:p>
          <a:p>
            <a:r>
              <a:rPr lang="en-US" altLang="zh-TW" sz="2400" dirty="0" smtClean="0"/>
              <a:t>list-&gt;level = 4</a:t>
            </a:r>
          </a:p>
          <a:p>
            <a:r>
              <a:rPr lang="en-US" altLang="zh-TW" sz="2400" dirty="0" smtClean="0"/>
              <a:t>i = list-&gt;level = 4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771501" y="410123"/>
            <a:ext cx="19152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update[6]=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update[5]=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update[4]=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update[3]=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update[2]=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update[1]=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702012" y="5420496"/>
            <a:ext cx="366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x-&gt;forward[i]&lt;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6          &lt;     12 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07261" y="2176526"/>
            <a:ext cx="41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1" y="2176526"/>
            <a:ext cx="8529477" cy="37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Insert:Example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with 12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253947" y="1136302"/>
            <a:ext cx="3163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list-&gt;level = 4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 = list-&gt;level = 4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30778" y="367046"/>
            <a:ext cx="1915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update[6]=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update[5]=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update[4]=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update[3]=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update[2]=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update[1]=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743201" y="5346355"/>
            <a:ext cx="373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x-&gt;forward[i]&lt;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INT_MAX         &gt;     12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684638" y="2987420"/>
            <a:ext cx="41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1" y="2336631"/>
            <a:ext cx="8529477" cy="37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Insert:Example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056237" y="1417638"/>
            <a:ext cx="2281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list-&gt;level = 4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  = 3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63050" y="539396"/>
            <a:ext cx="2829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update[6]=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update[5]=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update[4]= &amp;node6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update[3]=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update[2]=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update[1]=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784389" y="5303967"/>
            <a:ext cx="361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x-&gt;forward[i]&lt;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25         &gt;          12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5953"/>
            <a:ext cx="8529477" cy="37571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775255" y="2915381"/>
            <a:ext cx="41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Insert:Example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with 12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064476" y="1399109"/>
            <a:ext cx="2397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list-&gt;level = 4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 =  2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030098" y="503655"/>
            <a:ext cx="2763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update[6]=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update[5]=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update[4]= &amp;node6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update[3]=&amp;node6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update[2]=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update[1]=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66768" y="5564146"/>
            <a:ext cx="3752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x-&gt;forward[i]&lt;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9         &lt;         12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08206" y="3178482"/>
            <a:ext cx="41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3204"/>
            <a:ext cx="8529477" cy="37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err="1" smtClean="0"/>
              <a:t>Insert:Example</a:t>
            </a:r>
            <a:r>
              <a:rPr lang="en-US" altLang="zh-TW" dirty="0" smtClean="0"/>
              <a:t> with 12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357818" y="1077908"/>
            <a:ext cx="1688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MaxLevel</a:t>
            </a:r>
            <a:r>
              <a:rPr lang="en-US" altLang="zh-TW" dirty="0" smtClean="0"/>
              <a:t> = 6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list-&gt;level = 4</a:t>
            </a:r>
          </a:p>
          <a:p>
            <a:endParaRPr lang="en-US" altLang="zh-TW" dirty="0"/>
          </a:p>
          <a:p>
            <a:r>
              <a:rPr lang="en-US" altLang="zh-TW" dirty="0" smtClean="0"/>
              <a:t>i =  2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553200" y="733168"/>
            <a:ext cx="2133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update[6]=</a:t>
            </a:r>
          </a:p>
          <a:p>
            <a:r>
              <a:rPr lang="en-US" altLang="zh-TW" dirty="0" smtClean="0"/>
              <a:t>update[5]=</a:t>
            </a:r>
            <a:endParaRPr lang="en-US" altLang="zh-TW" dirty="0"/>
          </a:p>
          <a:p>
            <a:r>
              <a:rPr lang="en-US" altLang="zh-TW" dirty="0" smtClean="0"/>
              <a:t>update[4]= &amp;node6</a:t>
            </a:r>
            <a:endParaRPr lang="en-US" altLang="zh-TW" dirty="0"/>
          </a:p>
          <a:p>
            <a:r>
              <a:rPr lang="en-US" altLang="zh-TW" dirty="0" smtClean="0"/>
              <a:t>update[3]=&amp;node6</a:t>
            </a:r>
            <a:endParaRPr lang="en-US" altLang="zh-TW" dirty="0"/>
          </a:p>
          <a:p>
            <a:r>
              <a:rPr lang="en-US" altLang="zh-TW" dirty="0" smtClean="0"/>
              <a:t>update[2]=</a:t>
            </a:r>
            <a:endParaRPr lang="en-US" altLang="zh-TW" dirty="0"/>
          </a:p>
          <a:p>
            <a:r>
              <a:rPr lang="en-US" altLang="zh-TW" dirty="0" smtClean="0"/>
              <a:t>update[1]=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710250" y="5525353"/>
            <a:ext cx="39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x-&gt;forward[i]&lt;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17         &gt;        12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3661"/>
            <a:ext cx="8529477" cy="37571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16877" y="3681500"/>
            <a:ext cx="41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err="1" smtClean="0"/>
              <a:t>Insert:Example</a:t>
            </a:r>
            <a:r>
              <a:rPr lang="en-US" altLang="zh-TW" dirty="0" smtClean="0"/>
              <a:t> with 12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692346" y="733168"/>
            <a:ext cx="2994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update[6]=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update[5]=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update[4]= &amp;node6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update[3]=&amp;node6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update[2]=&amp;node9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update[1]=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04303" y="5733535"/>
            <a:ext cx="445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x-&gt;forward[i]&lt;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17         &gt;       12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41124" y="1287165"/>
            <a:ext cx="240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list-&gt;level = 4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 =  1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8" y="2599250"/>
            <a:ext cx="8529477" cy="37571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167450" y="3920397"/>
            <a:ext cx="41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err="1" smtClean="0"/>
              <a:t>Insert:Example</a:t>
            </a:r>
            <a:r>
              <a:rPr lang="en-US" altLang="zh-TW" dirty="0" smtClean="0"/>
              <a:t> with 12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692346" y="733168"/>
            <a:ext cx="2994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update[6]=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update[5]=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update[4]= &amp;node6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update[3]=&amp;node6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update[2]=&amp;node9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update[1]=&amp;node9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41124" y="1287165"/>
            <a:ext cx="240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list-&gt;level = 4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 =  1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8" y="2599250"/>
            <a:ext cx="8529477" cy="37571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167450" y="3920397"/>
            <a:ext cx="41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98358" y="5637398"/>
            <a:ext cx="434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x-&gt;forward[1]-&gt;key =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            17        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   12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90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Delete: </a:t>
            </a:r>
            <a:r>
              <a:rPr lang="en-US" dirty="0"/>
              <a:t>E</a:t>
            </a:r>
            <a:r>
              <a:rPr lang="en-US" dirty="0" smtClean="0"/>
              <a:t>xample with 12 </a:t>
            </a:r>
            <a:endParaRPr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214816" y="1383437"/>
            <a:ext cx="3377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list-&gt;level = 4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 = 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35892" y="5425473"/>
            <a:ext cx="5165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x-&gt;forward[1]-&gt;key  = 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 12          =    12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16596" y="741408"/>
            <a:ext cx="3282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update[6]=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update[5]=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update[4]= &amp;node6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update[3]=&amp;node6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update[2]=&amp;node9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update[1]=&amp;node9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5" y="2664127"/>
            <a:ext cx="8529477" cy="37571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008870" y="3973423"/>
            <a:ext cx="41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Choosing a Random Level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9261"/>
            <a:ext cx="8229600" cy="2947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Absrtract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5459" y="1417638"/>
            <a:ext cx="84684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Skip lists are a data structure that can be used in place 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of balanced trees. Skip lists use probabilistic balancing rather than strictly enforced balancing and as a result the algorithms for insertion and deletion in skip lists are much simpler and significantly faster than equivalent algorithms for balanced trees.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At what level do start we start a search?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L</m:t>
                    </m:r>
                    <m:r>
                      <a:rPr lang="en-US" altLang="zh-TW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zh-TW" altLang="zh-TW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1/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fName>
                      <m:e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514350" indent="-514350">
                  <a:buAutoNum type="arabicPeriod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840628" y="1902941"/>
                <a:ext cx="3023286" cy="2091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zh-TW" altLang="zh-TW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 , 16 elements</a:t>
                </a:r>
                <a:endParaRPr lang="zh-TW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Level 1 : 9 elements</a:t>
                </a:r>
              </a:p>
              <a:p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Level  2 : 3 elements</a:t>
                </a:r>
              </a:p>
              <a:p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Level 3: 3 elements</a:t>
                </a:r>
              </a:p>
              <a:p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Level 14 : 1 elements</a:t>
                </a:r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628" y="1902941"/>
                <a:ext cx="3023286" cy="2091214"/>
              </a:xfrm>
              <a:prstGeom prst="rect">
                <a:avLst/>
              </a:prstGeom>
              <a:blipFill rotWithShape="1">
                <a:blip r:embed="rId3"/>
                <a:stretch>
                  <a:fillRect l="-3024" b="-58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MaxLevel</m:t>
                    </m:r>
                    <m:r>
                      <a:rPr lang="en-US" altLang="zh-TW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L</m:t>
                    </m:r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N</m:t>
                        </m:r>
                      </m:e>
                    </m:d>
                    <m:r>
                      <a:rPr lang="en-US" altLang="zh-TW"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zh-TW" altLang="zh-TW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1/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fName>
                      <m:e>
                        <m:r>
                          <a:rPr lang="en-US" altLang="zh-TW" i="1"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endParaRPr lang="zh-TW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where N is an upper bound on the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number of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elements in a skip list)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4353"/>
            <a:ext cx="8229600" cy="305765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882"/>
            <a:ext cx="9144000" cy="498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Result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2" y="1993558"/>
            <a:ext cx="9218142" cy="27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9" y="1780394"/>
            <a:ext cx="8526163" cy="37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kip </a:t>
            </a:r>
            <a:r>
              <a:rPr lang="en-US" altLang="zh-TW" dirty="0"/>
              <a:t>lists have an average search </a:t>
            </a:r>
            <a:r>
              <a:rPr lang="en-US" altLang="zh-TW" dirty="0" smtClean="0"/>
              <a:t>time of</a:t>
            </a:r>
            <a:r>
              <a:rPr lang="en-US" altLang="zh-TW" dirty="0"/>
              <a:t> </a:t>
            </a:r>
            <a:r>
              <a:rPr lang="en-US" altLang="zh-TW" i="1" dirty="0"/>
              <a:t>O</a:t>
            </a:r>
            <a:r>
              <a:rPr lang="en-US" altLang="zh-TW" dirty="0"/>
              <a:t>(</a:t>
            </a:r>
            <a:r>
              <a:rPr lang="en-US" altLang="zh-TW" dirty="0" err="1"/>
              <a:t>log</a:t>
            </a:r>
            <a:r>
              <a:rPr lang="en-US" altLang="zh-TW" i="1" dirty="0" err="1"/>
              <a:t>n</a:t>
            </a:r>
            <a:r>
              <a:rPr lang="en-US" altLang="zh-TW" dirty="0" smtClean="0"/>
              <a:t>).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Skip lists are significantly easier to implement than balanced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trees.</a:t>
            </a:r>
          </a:p>
          <a:p>
            <a:r>
              <a:rPr lang="en-US" altLang="zh-TW" dirty="0"/>
              <a:t>Although skip lists can experience worst-case performance, the likelihood of this happening is very </a:t>
            </a:r>
            <a:r>
              <a:rPr lang="en-US" altLang="zh-TW" dirty="0" smtClean="0"/>
              <a:t>low.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Skip List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57200" y="3371145"/>
            <a:ext cx="82296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The list is stored in key order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header of a list has forward pointers at levels one through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 The forward pointers at levels higher than the current maximum level of the current maximum level of the list point to NIL.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An element NIL is allocated and given a key greater than any legal key.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level of a node, chosen randomly when the node is inserted, need never change.</a:t>
            </a:r>
          </a:p>
          <a:p>
            <a:endParaRPr lang="en-US" altLang="zh-TW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/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 smtClean="0"/>
          </a:p>
          <a:p>
            <a:endParaRPr lang="en-US" altLang="zh-TW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/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/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zh-TW" altLang="en-US" sz="3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5" y="758902"/>
            <a:ext cx="8526163" cy="375516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558746" y="274638"/>
            <a:ext cx="3377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ist-&gt;level = 4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Search: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xample with 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83060" y="2597705"/>
            <a:ext cx="41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592595" y="1292498"/>
            <a:ext cx="357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list-&gt;level = 4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 = list-&gt;level = 4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693774" y="4827372"/>
            <a:ext cx="3797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x-&gt;forward[i]&lt;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6   &lt;     12 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0" y="2377497"/>
            <a:ext cx="8229600" cy="362500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Search: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xample with 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357817" y="1209713"/>
            <a:ext cx="3377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list-&gt;level = 4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 = list-&gt;level = 4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619632" y="4827372"/>
            <a:ext cx="364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x-&gt;forward[i]&lt;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INT_MAX         &gt;     12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3" y="2329636"/>
            <a:ext cx="8529477" cy="37571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717589" y="3050786"/>
            <a:ext cx="41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Search: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xample with 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357817" y="1209713"/>
            <a:ext cx="3377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list-&gt;level = 4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  = 3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138616" y="4827372"/>
            <a:ext cx="380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x-&gt;forward[i]&lt;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25         &gt;          12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655805" y="2493611"/>
            <a:ext cx="41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1" y="1809877"/>
            <a:ext cx="8529477" cy="37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Search: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xample with 12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357817" y="1209713"/>
            <a:ext cx="3377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list-&gt;level = 4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 =  2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627870" y="5000366"/>
            <a:ext cx="406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x-&gt;forward[i]&lt;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      9       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12 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1" y="2059847"/>
            <a:ext cx="8529477" cy="37571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626973" y="2778937"/>
            <a:ext cx="41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Search: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xample with 12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357817" y="1325043"/>
            <a:ext cx="3377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/>
              <a:t>MaxLevel</a:t>
            </a:r>
            <a:r>
              <a:rPr lang="en-US" altLang="zh-TW" sz="2400" dirty="0" smtClean="0"/>
              <a:t> = 6</a:t>
            </a:r>
          </a:p>
          <a:p>
            <a:r>
              <a:rPr lang="en-US" altLang="zh-TW" sz="2400" dirty="0" smtClean="0"/>
              <a:t>list-&gt;level = 4</a:t>
            </a:r>
          </a:p>
          <a:p>
            <a:r>
              <a:rPr lang="en-US" altLang="zh-TW" sz="2400" dirty="0" smtClean="0"/>
              <a:t>i = 2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619632" y="5000366"/>
            <a:ext cx="4291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x-&gt;forward[i] &lt;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17       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12 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1" y="1925207"/>
            <a:ext cx="8529477" cy="37571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093308" y="3223781"/>
            <a:ext cx="41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Search: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xample with 12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357817" y="1209713"/>
            <a:ext cx="3377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MaxLevel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list-&gt;level = 4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 =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693774" y="5115696"/>
            <a:ext cx="411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x-&gt;forward[i] &lt;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searchKey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12       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12 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6" y="1809877"/>
            <a:ext cx="8529477" cy="37571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150973" y="3100213"/>
            <a:ext cx="41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3682</TotalTime>
  <Words>850</Words>
  <Application>Microsoft Office PowerPoint</Application>
  <PresentationFormat>如螢幕大小 (4:3)</PresentationFormat>
  <Paragraphs>226</Paragraphs>
  <Slides>26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Theme</vt:lpstr>
      <vt:lpstr>Skip Lists: A Probabilistic Alternative to Balanced Trees</vt:lpstr>
      <vt:lpstr>Absrtract</vt:lpstr>
      <vt:lpstr>Skip List</vt:lpstr>
      <vt:lpstr>Search: Example with 12 </vt:lpstr>
      <vt:lpstr>Search: Example with 12 </vt:lpstr>
      <vt:lpstr>Search: Example with 12 </vt:lpstr>
      <vt:lpstr>Search: Example with 12 </vt:lpstr>
      <vt:lpstr>Search: Example with 12 </vt:lpstr>
      <vt:lpstr>Search: Example with 12 </vt:lpstr>
      <vt:lpstr>Search: Example with 12 </vt:lpstr>
      <vt:lpstr>Insert:Example with 12</vt:lpstr>
      <vt:lpstr>Insert:Example with 12</vt:lpstr>
      <vt:lpstr>Insert:Example with 12</vt:lpstr>
      <vt:lpstr>Insert:Example with 12</vt:lpstr>
      <vt:lpstr>Insert:Example with 12</vt:lpstr>
      <vt:lpstr>Insert:Example with 12</vt:lpstr>
      <vt:lpstr>Insert:Example with 12</vt:lpstr>
      <vt:lpstr>Delete: Example with 12 </vt:lpstr>
      <vt:lpstr>Choosing a Random Level</vt:lpstr>
      <vt:lpstr>At what level do start we start a search?</vt:lpstr>
      <vt:lpstr>MaxLevel</vt:lpstr>
      <vt:lpstr>Result</vt:lpstr>
      <vt:lpstr>Result</vt:lpstr>
      <vt:lpstr>Result</vt:lpstr>
      <vt:lpstr>PowerPoint 簡報</vt:lpstr>
      <vt:lpstr>Conclusions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Skip Lists: A Probabilistic Alternative to Balanced Trees</dc:title>
  <dc:creator>benson</dc:creator>
  <dc:description>generated using python-pptx</dc:description>
  <cp:lastModifiedBy>user</cp:lastModifiedBy>
  <cp:revision>79</cp:revision>
  <dcterms:created xsi:type="dcterms:W3CDTF">2013-01-27T09:14:16Z</dcterms:created>
  <dcterms:modified xsi:type="dcterms:W3CDTF">2024-08-26T11:39:09Z</dcterms:modified>
</cp:coreProperties>
</file>