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9" r:id="rId3"/>
    <p:sldId id="260" r:id="rId4"/>
    <p:sldId id="262" r:id="rId5"/>
    <p:sldId id="263" r:id="rId6"/>
    <p:sldId id="265" r:id="rId7"/>
    <p:sldId id="266" r:id="rId8"/>
    <p:sldId id="292" r:id="rId9"/>
    <p:sldId id="267" r:id="rId10"/>
    <p:sldId id="269" r:id="rId11"/>
    <p:sldId id="271" r:id="rId12"/>
    <p:sldId id="272" r:id="rId13"/>
    <p:sldId id="274" r:id="rId14"/>
    <p:sldId id="273" r:id="rId15"/>
    <p:sldId id="275" r:id="rId16"/>
    <p:sldId id="276" r:id="rId17"/>
    <p:sldId id="277" r:id="rId18"/>
    <p:sldId id="278" r:id="rId19"/>
    <p:sldId id="286" r:id="rId20"/>
    <p:sldId id="268" r:id="rId21"/>
    <p:sldId id="280" r:id="rId22"/>
    <p:sldId id="281" r:id="rId23"/>
    <p:sldId id="282" r:id="rId24"/>
    <p:sldId id="283" r:id="rId25"/>
    <p:sldId id="290" r:id="rId26"/>
    <p:sldId id="285" r:id="rId27"/>
    <p:sldId id="287" r:id="rId28"/>
    <p:sldId id="288" r:id="rId29"/>
    <p:sldId id="291" r:id="rId3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05" autoAdjust="0"/>
  </p:normalViewPr>
  <p:slideViewPr>
    <p:cSldViewPr snapToGrid="0">
      <p:cViewPr varScale="1">
        <p:scale>
          <a:sx n="99" d="100"/>
          <a:sy n="99" d="100"/>
        </p:scale>
        <p:origin x="9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86C5D-A490-44DC-A2EA-D06C7980611D}" type="datetimeFigureOut">
              <a:rPr lang="zh-TW" altLang="en-US" smtClean="0"/>
              <a:t>2024/9/3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6F48F7-578B-471B-B150-0419DD9DAB14}" type="slidenum">
              <a:rPr lang="zh-TW" altLang="en-US" smtClean="0"/>
              <a:t>‹#›</a:t>
            </a:fld>
            <a:endParaRPr lang="zh-TW" altLang="en-US"/>
          </a:p>
        </p:txBody>
      </p:sp>
    </p:spTree>
    <p:extLst>
      <p:ext uri="{BB962C8B-B14F-4D97-AF65-F5344CB8AC3E}">
        <p14:creationId xmlns:p14="http://schemas.microsoft.com/office/powerpoint/2010/main" val="288945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2014 </a:t>
            </a:r>
            <a:r>
              <a:rPr lang="zh-TW" altLang="en-US" dirty="0"/>
              <a:t>年第十屆數字技術國際會議</a:t>
            </a:r>
            <a:endParaRPr lang="en-US" altLang="zh-TW" dirty="0"/>
          </a:p>
          <a:p>
            <a:r>
              <a:rPr lang="zh-TW" altLang="en-US" dirty="0"/>
              <a:t>斯洛伐克 日利納</a:t>
            </a:r>
            <a:endParaRPr kumimoji="1" lang="zh-TW" altLang="en-US" dirty="0"/>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1</a:t>
            </a:fld>
            <a:endParaRPr kumimoji="1" lang="zh-TW" altLang="en-US"/>
          </a:p>
        </p:txBody>
      </p:sp>
    </p:spTree>
    <p:extLst>
      <p:ext uri="{BB962C8B-B14F-4D97-AF65-F5344CB8AC3E}">
        <p14:creationId xmlns:p14="http://schemas.microsoft.com/office/powerpoint/2010/main" val="4058093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只會往左上跟右上的對角線看</a:t>
            </a:r>
            <a:endParaRPr lang="en-US" altLang="zh-TW" dirty="0"/>
          </a:p>
          <a:p>
            <a:r>
              <a:rPr lang="zh-TW" altLang="en-US" dirty="0"/>
              <a:t>假如有衝突就會比照下一行的那個</a:t>
            </a:r>
            <a:r>
              <a:rPr lang="en-US" altLang="zh-TW" dirty="0"/>
              <a:t>column</a:t>
            </a:r>
            <a:r>
              <a:rPr lang="zh-TW" altLang="en-US" dirty="0"/>
              <a:t>位置是否會衝突假如沒有衝突就交換有的話就在比下一行</a:t>
            </a:r>
            <a:endParaRPr lang="en-US" altLang="zh-TW" dirty="0"/>
          </a:p>
          <a:p>
            <a:r>
              <a:rPr lang="en-US" altLang="zh-TW" dirty="0"/>
              <a:t>(</a:t>
            </a:r>
            <a:r>
              <a:rPr lang="zh-TW" altLang="en-US" dirty="0"/>
              <a:t>只考慮那一行跟換完的那一行</a:t>
            </a:r>
            <a:r>
              <a:rPr lang="en-US" altLang="zh-TW" dirty="0"/>
              <a:t>)</a:t>
            </a:r>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11</a:t>
            </a:fld>
            <a:endParaRPr lang="zh-TW" altLang="en-US"/>
          </a:p>
        </p:txBody>
      </p:sp>
    </p:spTree>
    <p:extLst>
      <p:ext uri="{BB962C8B-B14F-4D97-AF65-F5344CB8AC3E}">
        <p14:creationId xmlns:p14="http://schemas.microsoft.com/office/powerpoint/2010/main" val="4001089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12</a:t>
            </a:fld>
            <a:endParaRPr lang="zh-TW" altLang="en-US"/>
          </a:p>
        </p:txBody>
      </p:sp>
    </p:spTree>
    <p:extLst>
      <p:ext uri="{BB962C8B-B14F-4D97-AF65-F5344CB8AC3E}">
        <p14:creationId xmlns:p14="http://schemas.microsoft.com/office/powerpoint/2010/main" val="2869303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13</a:t>
            </a:fld>
            <a:endParaRPr lang="zh-TW" altLang="en-US"/>
          </a:p>
        </p:txBody>
      </p:sp>
    </p:spTree>
    <p:extLst>
      <p:ext uri="{BB962C8B-B14F-4D97-AF65-F5344CB8AC3E}">
        <p14:creationId xmlns:p14="http://schemas.microsoft.com/office/powerpoint/2010/main" val="1590405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14</a:t>
            </a:fld>
            <a:endParaRPr lang="zh-TW" altLang="en-US"/>
          </a:p>
        </p:txBody>
      </p:sp>
    </p:spTree>
    <p:extLst>
      <p:ext uri="{BB962C8B-B14F-4D97-AF65-F5344CB8AC3E}">
        <p14:creationId xmlns:p14="http://schemas.microsoft.com/office/powerpoint/2010/main" val="2769377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15</a:t>
            </a:fld>
            <a:endParaRPr lang="zh-TW" altLang="en-US"/>
          </a:p>
        </p:txBody>
      </p:sp>
    </p:spTree>
    <p:extLst>
      <p:ext uri="{BB962C8B-B14F-4D97-AF65-F5344CB8AC3E}">
        <p14:creationId xmlns:p14="http://schemas.microsoft.com/office/powerpoint/2010/main" val="1065778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16</a:t>
            </a:fld>
            <a:endParaRPr lang="zh-TW" altLang="en-US"/>
          </a:p>
        </p:txBody>
      </p:sp>
    </p:spTree>
    <p:extLst>
      <p:ext uri="{BB962C8B-B14F-4D97-AF65-F5344CB8AC3E}">
        <p14:creationId xmlns:p14="http://schemas.microsoft.com/office/powerpoint/2010/main" val="1359829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Conflicts</a:t>
            </a:r>
            <a:r>
              <a:rPr lang="zh-TW" altLang="en-US" dirty="0"/>
              <a:t>縮減為常數</a:t>
            </a:r>
            <a:endParaRPr lang="en-US" altLang="zh-TW" dirty="0"/>
          </a:p>
          <a:p>
            <a:r>
              <a:rPr lang="en-US" altLang="zh-TW" dirty="0"/>
              <a:t>1</a:t>
            </a:r>
            <a:r>
              <a:rPr lang="zh-TW" altLang="en-US" dirty="0"/>
              <a:t>億</a:t>
            </a:r>
            <a:r>
              <a:rPr lang="en-US" altLang="zh-TW" dirty="0"/>
              <a:t>3500</a:t>
            </a:r>
            <a:r>
              <a:rPr lang="zh-TW" altLang="en-US" dirty="0"/>
              <a:t>萬</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17</a:t>
            </a:fld>
            <a:endParaRPr lang="zh-TW" altLang="en-US"/>
          </a:p>
        </p:txBody>
      </p:sp>
    </p:spTree>
    <p:extLst>
      <p:ext uri="{BB962C8B-B14F-4D97-AF65-F5344CB8AC3E}">
        <p14:creationId xmlns:p14="http://schemas.microsoft.com/office/powerpoint/2010/main" val="2642353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把每一個</a:t>
            </a:r>
            <a:r>
              <a:rPr lang="en-US" altLang="zh-TW" dirty="0"/>
              <a:t>row</a:t>
            </a:r>
            <a:r>
              <a:rPr lang="zh-TW" altLang="en-US" dirty="0"/>
              <a:t>的</a:t>
            </a:r>
            <a:r>
              <a:rPr lang="en-US" altLang="zh-TW" dirty="0"/>
              <a:t>Conflict</a:t>
            </a:r>
            <a:r>
              <a:rPr lang="zh-TW" altLang="en-US" dirty="0"/>
              <a:t>數量都算出來，然後排序</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18</a:t>
            </a:fld>
            <a:endParaRPr lang="zh-TW" altLang="en-US"/>
          </a:p>
        </p:txBody>
      </p:sp>
    </p:spTree>
    <p:extLst>
      <p:ext uri="{BB962C8B-B14F-4D97-AF65-F5344CB8AC3E}">
        <p14:creationId xmlns:p14="http://schemas.microsoft.com/office/powerpoint/2010/main" val="3195706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19</a:t>
            </a:fld>
            <a:endParaRPr lang="zh-TW" altLang="en-US"/>
          </a:p>
        </p:txBody>
      </p:sp>
    </p:spTree>
    <p:extLst>
      <p:ext uri="{BB962C8B-B14F-4D97-AF65-F5344CB8AC3E}">
        <p14:creationId xmlns:p14="http://schemas.microsoft.com/office/powerpoint/2010/main" val="730168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20</a:t>
            </a:fld>
            <a:endParaRPr lang="zh-TW" altLang="en-US"/>
          </a:p>
        </p:txBody>
      </p:sp>
    </p:spTree>
    <p:extLst>
      <p:ext uri="{BB962C8B-B14F-4D97-AF65-F5344CB8AC3E}">
        <p14:creationId xmlns:p14="http://schemas.microsoft.com/office/powerpoint/2010/main" val="410004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2</a:t>
            </a:fld>
            <a:endParaRPr kumimoji="1" lang="zh-TW" altLang="en-US"/>
          </a:p>
        </p:txBody>
      </p:sp>
    </p:spTree>
    <p:extLst>
      <p:ext uri="{BB962C8B-B14F-4D97-AF65-F5344CB8AC3E}">
        <p14:creationId xmlns:p14="http://schemas.microsoft.com/office/powerpoint/2010/main" val="1678077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標記最大值</a:t>
            </a:r>
            <a:r>
              <a:rPr lang="en-US" altLang="zh-TW" dirty="0"/>
              <a:t>m1=8 m2=6 m4=4 m5=5 m6=3</a:t>
            </a:r>
          </a:p>
          <a:p>
            <a:r>
              <a:rPr lang="zh-TW" altLang="en-US" dirty="0"/>
              <a:t>會逐漸遍歷，如果是</a:t>
            </a:r>
            <a:r>
              <a:rPr lang="en-US" altLang="zh-TW" dirty="0"/>
              <a:t>empty diagonal</a:t>
            </a:r>
            <a:r>
              <a:rPr lang="zh-TW" altLang="en-US" dirty="0"/>
              <a:t>那就可以</a:t>
            </a:r>
            <a:r>
              <a:rPr lang="en-US" altLang="zh-TW" dirty="0" err="1"/>
              <a:t>row_exchange</a:t>
            </a:r>
            <a:endParaRPr lang="en-US" altLang="zh-TW" dirty="0"/>
          </a:p>
          <a:p>
            <a:r>
              <a:rPr lang="zh-TW" altLang="en-US" dirty="0"/>
              <a:t>會找完全部</a:t>
            </a:r>
            <a:endParaRPr lang="en-US" altLang="zh-TW"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21</a:t>
            </a:fld>
            <a:endParaRPr lang="zh-TW" altLang="en-US"/>
          </a:p>
        </p:txBody>
      </p:sp>
    </p:spTree>
    <p:extLst>
      <p:ext uri="{BB962C8B-B14F-4D97-AF65-F5344CB8AC3E}">
        <p14:creationId xmlns:p14="http://schemas.microsoft.com/office/powerpoint/2010/main" val="1279052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會</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22</a:t>
            </a:fld>
            <a:endParaRPr lang="zh-TW" altLang="en-US"/>
          </a:p>
        </p:txBody>
      </p:sp>
    </p:spTree>
    <p:extLst>
      <p:ext uri="{BB962C8B-B14F-4D97-AF65-F5344CB8AC3E}">
        <p14:creationId xmlns:p14="http://schemas.microsoft.com/office/powerpoint/2010/main" val="3709374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23</a:t>
            </a:fld>
            <a:endParaRPr lang="zh-TW" altLang="en-US"/>
          </a:p>
        </p:txBody>
      </p:sp>
    </p:spTree>
    <p:extLst>
      <p:ext uri="{BB962C8B-B14F-4D97-AF65-F5344CB8AC3E}">
        <p14:creationId xmlns:p14="http://schemas.microsoft.com/office/powerpoint/2010/main" val="1839015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已經找不到</a:t>
            </a:r>
            <a:r>
              <a:rPr lang="en-US" altLang="zh-TW" dirty="0" err="1"/>
              <a:t>empty_diagonal</a:t>
            </a:r>
            <a:endParaRPr lang="en-US" altLang="zh-TW" dirty="0"/>
          </a:p>
          <a:p>
            <a:r>
              <a:rPr lang="zh-TW" altLang="en-US" dirty="0"/>
              <a:t>設定一個數量，每行可以隨機找</a:t>
            </a:r>
            <a:r>
              <a:rPr lang="en-US" altLang="zh-TW" dirty="0"/>
              <a:t>tries</a:t>
            </a:r>
            <a:r>
              <a:rPr lang="zh-TW" altLang="en-US" dirty="0"/>
              <a:t>數量的其他行，如果</a:t>
            </a:r>
            <a:r>
              <a:rPr lang="en-US" altLang="zh-TW" dirty="0"/>
              <a:t>total conflict</a:t>
            </a:r>
            <a:r>
              <a:rPr lang="zh-TW" altLang="en-US" dirty="0"/>
              <a:t>減少，就可以交換</a:t>
            </a:r>
            <a:endParaRPr lang="en-US" altLang="zh-TW" dirty="0"/>
          </a:p>
          <a:p>
            <a:r>
              <a:rPr lang="en-US" altLang="zh-TW" dirty="0"/>
              <a:t>B&gt;=A</a:t>
            </a:r>
            <a:r>
              <a:rPr lang="zh-TW" altLang="en-US" dirty="0"/>
              <a:t> 新的衝突較多</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24</a:t>
            </a:fld>
            <a:endParaRPr lang="zh-TW" altLang="en-US"/>
          </a:p>
        </p:txBody>
      </p:sp>
    </p:spTree>
    <p:extLst>
      <p:ext uri="{BB962C8B-B14F-4D97-AF65-F5344CB8AC3E}">
        <p14:creationId xmlns:p14="http://schemas.microsoft.com/office/powerpoint/2010/main" val="2306012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25</a:t>
            </a:fld>
            <a:endParaRPr lang="zh-TW" altLang="en-US"/>
          </a:p>
        </p:txBody>
      </p:sp>
    </p:spTree>
    <p:extLst>
      <p:ext uri="{BB962C8B-B14F-4D97-AF65-F5344CB8AC3E}">
        <p14:creationId xmlns:p14="http://schemas.microsoft.com/office/powerpoint/2010/main" val="193876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假如在</a:t>
            </a:r>
            <a:r>
              <a:rPr lang="en-US" altLang="zh-TW" dirty="0"/>
              <a:t>TABU LIST</a:t>
            </a:r>
            <a:r>
              <a:rPr lang="zh-TW" altLang="en-US" dirty="0"/>
              <a:t>中的前兩個步驟中可以減少衝突數量 已逃離極值</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26</a:t>
            </a:fld>
            <a:endParaRPr lang="zh-TW" altLang="en-US"/>
          </a:p>
        </p:txBody>
      </p:sp>
    </p:spTree>
    <p:extLst>
      <p:ext uri="{BB962C8B-B14F-4D97-AF65-F5344CB8AC3E}">
        <p14:creationId xmlns:p14="http://schemas.microsoft.com/office/powerpoint/2010/main" val="4223010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N-queens </a:t>
            </a:r>
            <a:r>
              <a:rPr lang="zh-TW" altLang="en-US" dirty="0"/>
              <a:t>問題就是在</a:t>
            </a:r>
            <a:r>
              <a:rPr lang="en-US" altLang="zh-TW" dirty="0" err="1"/>
              <a:t>nxn</a:t>
            </a:r>
            <a:r>
              <a:rPr lang="zh-TW" altLang="en-US" dirty="0"/>
              <a:t>的棋盤上擺上</a:t>
            </a:r>
            <a:r>
              <a:rPr lang="en-US" altLang="zh-TW" dirty="0"/>
              <a:t>n</a:t>
            </a:r>
            <a:r>
              <a:rPr lang="zh-TW" altLang="en-US" dirty="0"/>
              <a:t>個皇后，每個皇后所在的行列對角線都不能有其他皇后</a:t>
            </a:r>
            <a:endParaRPr lang="en-US" altLang="zh-TW" dirty="0"/>
          </a:p>
          <a:p>
            <a:r>
              <a:rPr lang="en-US" altLang="zh-TW" dirty="0"/>
              <a:t>N-queens</a:t>
            </a:r>
            <a:r>
              <a:rPr lang="zh-TW" altLang="en-US" dirty="0"/>
              <a:t>問題可能有不只一種擺法，這篇論文的目標是找到任一個解</a:t>
            </a:r>
            <a:endParaRPr lang="en-US" altLang="zh-TW"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3</a:t>
            </a:fld>
            <a:endParaRPr lang="zh-TW" altLang="en-US"/>
          </a:p>
        </p:txBody>
      </p:sp>
    </p:spTree>
    <p:extLst>
      <p:ext uri="{BB962C8B-B14F-4D97-AF65-F5344CB8AC3E}">
        <p14:creationId xmlns:p14="http://schemas.microsoft.com/office/powerpoint/2010/main" val="3012094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N-queens</a:t>
            </a:r>
            <a:r>
              <a:rPr lang="zh-TW" altLang="en-US" dirty="0"/>
              <a:t>的經典方法是靠</a:t>
            </a:r>
            <a:r>
              <a:rPr lang="en-US" altLang="zh-TW" dirty="0" err="1"/>
              <a:t>backracking</a:t>
            </a:r>
            <a:r>
              <a:rPr lang="zh-TW" altLang="en-US" dirty="0"/>
              <a:t>來做</a:t>
            </a:r>
            <a:endParaRPr lang="en-US" altLang="zh-TW" dirty="0"/>
          </a:p>
          <a:p>
            <a:r>
              <a:rPr lang="zh-TW" altLang="en-US" dirty="0"/>
              <a:t>一行一行慢慢把皇后擺上棋盤，如果皇后跟原本棋盤上的皇后衝突，就會在這一行上換個位置擺，如果全部都試過，那就會回到上一步</a:t>
            </a:r>
            <a:endParaRPr lang="en-US" altLang="zh-TW" dirty="0"/>
          </a:p>
          <a:p>
            <a:r>
              <a:rPr lang="zh-TW" altLang="en-US" dirty="0"/>
              <a:t>這個方法的時間複雜度是</a:t>
            </a:r>
            <a:r>
              <a:rPr lang="en-US" altLang="zh-TW" dirty="0"/>
              <a:t>n!</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4</a:t>
            </a:fld>
            <a:endParaRPr lang="zh-TW" altLang="en-US"/>
          </a:p>
        </p:txBody>
      </p:sp>
    </p:spTree>
    <p:extLst>
      <p:ext uri="{BB962C8B-B14F-4D97-AF65-F5344CB8AC3E}">
        <p14:creationId xmlns:p14="http://schemas.microsoft.com/office/powerpoint/2010/main" val="222573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這個演算法用一個一維陣列</a:t>
            </a:r>
            <a:r>
              <a:rPr lang="en-US" altLang="zh-TW" dirty="0"/>
              <a:t>Q</a:t>
            </a:r>
            <a:r>
              <a:rPr lang="zh-TW" altLang="en-US" dirty="0"/>
              <a:t>表示整個棋盤的布局，棋盤上永遠都有</a:t>
            </a:r>
            <a:r>
              <a:rPr lang="en-US" altLang="zh-TW" dirty="0"/>
              <a:t>n</a:t>
            </a:r>
            <a:r>
              <a:rPr lang="zh-TW" altLang="en-US" dirty="0"/>
              <a:t>個皇后</a:t>
            </a:r>
            <a:endParaRPr lang="en-US" altLang="zh-TW" dirty="0"/>
          </a:p>
          <a:p>
            <a:r>
              <a:rPr lang="en-US" altLang="zh-TW" dirty="0"/>
              <a:t>Q</a:t>
            </a:r>
            <a:r>
              <a:rPr lang="zh-TW" altLang="en-US" dirty="0"/>
              <a:t>的第</a:t>
            </a:r>
            <a:r>
              <a:rPr lang="en-US" altLang="zh-TW" dirty="0"/>
              <a:t>k</a:t>
            </a:r>
            <a:r>
              <a:rPr lang="zh-TW" altLang="en-US" dirty="0"/>
              <a:t>的元素代表棋盤第</a:t>
            </a:r>
            <a:r>
              <a:rPr lang="en-US" altLang="zh-TW" dirty="0"/>
              <a:t>k</a:t>
            </a:r>
            <a:r>
              <a:rPr lang="zh-TW" altLang="en-US" dirty="0"/>
              <a:t>個</a:t>
            </a:r>
            <a:r>
              <a:rPr lang="en-US" altLang="zh-TW" dirty="0"/>
              <a:t>row</a:t>
            </a:r>
            <a:r>
              <a:rPr lang="zh-TW" altLang="en-US" dirty="0"/>
              <a:t>的皇后在哪一個位置</a:t>
            </a:r>
            <a:endParaRPr lang="en-US" altLang="zh-TW" dirty="0"/>
          </a:p>
          <a:p>
            <a:r>
              <a:rPr lang="zh-TW" altLang="en-US" dirty="0"/>
              <a:t>如果</a:t>
            </a:r>
            <a:r>
              <a:rPr lang="en-US" altLang="zh-TW" dirty="0"/>
              <a:t>Q</a:t>
            </a:r>
            <a:r>
              <a:rPr lang="zh-TW" altLang="en-US" dirty="0"/>
              <a:t>的長度是</a:t>
            </a:r>
            <a:r>
              <a:rPr lang="en-US" altLang="zh-TW" dirty="0"/>
              <a:t>n</a:t>
            </a:r>
            <a:r>
              <a:rPr lang="zh-TW" altLang="en-US" dirty="0"/>
              <a:t>裡面的內容一定是</a:t>
            </a:r>
            <a:r>
              <a:rPr lang="en-US" altLang="zh-TW" dirty="0"/>
              <a:t>1</a:t>
            </a:r>
            <a:r>
              <a:rPr lang="zh-TW" altLang="en-US" dirty="0"/>
              <a:t>到</a:t>
            </a:r>
            <a:r>
              <a:rPr lang="en-US" altLang="zh-TW" dirty="0"/>
              <a:t>n</a:t>
            </a:r>
            <a:r>
              <a:rPr lang="zh-TW" altLang="en-US" dirty="0"/>
              <a:t>的排列，不會有重複的，因為如果兩個</a:t>
            </a:r>
            <a:r>
              <a:rPr lang="en-US" altLang="zh-TW" dirty="0"/>
              <a:t>row</a:t>
            </a:r>
            <a:r>
              <a:rPr lang="zh-TW" altLang="en-US" dirty="0"/>
              <a:t>的皇后在同一個位置，那一定違反</a:t>
            </a:r>
            <a:r>
              <a:rPr lang="en-US" altLang="zh-TW" dirty="0"/>
              <a:t>N-queen</a:t>
            </a:r>
            <a:r>
              <a:rPr lang="zh-TW" altLang="en-US" dirty="0"/>
              <a:t>的規則</a:t>
            </a:r>
            <a:endParaRPr lang="en-US" altLang="zh-TW" dirty="0"/>
          </a:p>
          <a:p>
            <a:r>
              <a:rPr lang="zh-TW" altLang="en-US" dirty="0"/>
              <a:t>用這種表示方法一個</a:t>
            </a:r>
            <a:r>
              <a:rPr lang="en-US" altLang="zh-TW" dirty="0"/>
              <a:t>row</a:t>
            </a:r>
            <a:r>
              <a:rPr lang="zh-TW" altLang="en-US" dirty="0"/>
              <a:t>只會有一個皇后一個</a:t>
            </a:r>
            <a:r>
              <a:rPr lang="en-US" altLang="zh-TW" dirty="0"/>
              <a:t>column</a:t>
            </a:r>
            <a:r>
              <a:rPr lang="zh-TW" altLang="en-US" dirty="0"/>
              <a:t>也只會有一個皇后，所以只要看對角線有沒有衝突</a:t>
            </a:r>
            <a:endParaRPr lang="en-US" altLang="zh-TW"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5</a:t>
            </a:fld>
            <a:endParaRPr lang="zh-TW" altLang="en-US"/>
          </a:p>
        </p:txBody>
      </p:sp>
    </p:spTree>
    <p:extLst>
      <p:ext uri="{BB962C8B-B14F-4D97-AF65-F5344CB8AC3E}">
        <p14:creationId xmlns:p14="http://schemas.microsoft.com/office/powerpoint/2010/main" val="244489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heuristic</a:t>
            </a:r>
          </a:p>
          <a:p>
            <a:r>
              <a:rPr lang="en-US" altLang="zh-TW" dirty="0"/>
              <a:t>Conflict</a:t>
            </a:r>
            <a:r>
              <a:rPr lang="zh-TW" altLang="en-US" dirty="0"/>
              <a:t>去判斷</a:t>
            </a:r>
            <a:endParaRPr lang="en-US" altLang="zh-TW" dirty="0"/>
          </a:p>
          <a:p>
            <a:r>
              <a:rPr lang="zh-TW" altLang="en-US" dirty="0"/>
              <a:t>有多少組會互相衝突的皇后</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6</a:t>
            </a:fld>
            <a:endParaRPr lang="zh-TW" altLang="en-US"/>
          </a:p>
        </p:txBody>
      </p:sp>
    </p:spTree>
    <p:extLst>
      <p:ext uri="{BB962C8B-B14F-4D97-AF65-F5344CB8AC3E}">
        <p14:creationId xmlns:p14="http://schemas.microsoft.com/office/powerpoint/2010/main" val="3057874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論文想用</a:t>
            </a:r>
            <a:r>
              <a:rPr lang="en-US" altLang="zh-TW" dirty="0"/>
              <a:t>local search</a:t>
            </a:r>
            <a:r>
              <a:rPr lang="zh-TW" altLang="en-US" dirty="0"/>
              <a:t>的方式解決問題，每一步都只會做一點小變動，定義走一步就是做</a:t>
            </a:r>
            <a:r>
              <a:rPr lang="en-US" altLang="zh-TW" dirty="0"/>
              <a:t>row exchange</a:t>
            </a:r>
          </a:p>
          <a:p>
            <a:r>
              <a:rPr lang="zh-TW" altLang="en-US" dirty="0"/>
              <a:t>好處</a:t>
            </a:r>
            <a:r>
              <a:rPr lang="en-US" altLang="zh-TW" dirty="0"/>
              <a:t>:</a:t>
            </a:r>
            <a:r>
              <a:rPr lang="zh-TW" altLang="en-US" dirty="0"/>
              <a:t>維持表示法</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7</a:t>
            </a:fld>
            <a:endParaRPr lang="zh-TW" altLang="en-US"/>
          </a:p>
        </p:txBody>
      </p:sp>
    </p:spTree>
    <p:extLst>
      <p:ext uri="{BB962C8B-B14F-4D97-AF65-F5344CB8AC3E}">
        <p14:creationId xmlns:p14="http://schemas.microsoft.com/office/powerpoint/2010/main" val="1495558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最一開始會將</a:t>
            </a:r>
            <a:r>
              <a:rPr lang="en-US" altLang="zh-TW" dirty="0"/>
              <a:t>QUEENS </a:t>
            </a:r>
            <a:r>
              <a:rPr lang="zh-TW" altLang="en-US" dirty="0"/>
              <a:t>隨機放置</a:t>
            </a:r>
            <a:endParaRPr lang="en-US" altLang="zh-TW" dirty="0"/>
          </a:p>
          <a:p>
            <a:r>
              <a:rPr lang="zh-TW" altLang="en-US" dirty="0"/>
              <a:t>然後再隨機打亂</a:t>
            </a:r>
            <a:endParaRPr lang="en-US" altLang="zh-TW" dirty="0"/>
          </a:p>
          <a:p>
            <a:r>
              <a:rPr lang="zh-TW" altLang="en-US" dirty="0"/>
              <a:t>經過這個步驟這裡的</a:t>
            </a:r>
            <a:r>
              <a:rPr lang="en-US" altLang="zh-TW" dirty="0"/>
              <a:t>conflict</a:t>
            </a:r>
            <a:r>
              <a:rPr lang="zh-TW" altLang="en-US" dirty="0"/>
              <a:t>會有</a:t>
            </a:r>
            <a:r>
              <a:rPr lang="en-US" altLang="zh-TW" dirty="0"/>
              <a:t>2/3N</a:t>
            </a:r>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9</a:t>
            </a:fld>
            <a:endParaRPr lang="zh-TW" altLang="en-US"/>
          </a:p>
        </p:txBody>
      </p:sp>
    </p:spTree>
    <p:extLst>
      <p:ext uri="{BB962C8B-B14F-4D97-AF65-F5344CB8AC3E}">
        <p14:creationId xmlns:p14="http://schemas.microsoft.com/office/powerpoint/2010/main" val="4149495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檢查</a:t>
            </a:r>
            <a:r>
              <a:rPr lang="en-US" altLang="zh-TW" dirty="0"/>
              <a:t>1</a:t>
            </a:r>
            <a:r>
              <a:rPr lang="zh-TW" altLang="en-US" dirty="0"/>
              <a:t>到</a:t>
            </a:r>
            <a:r>
              <a:rPr lang="en-US" altLang="zh-TW" dirty="0"/>
              <a:t>n</a:t>
            </a:r>
            <a:r>
              <a:rPr lang="zh-TW" altLang="en-US" dirty="0"/>
              <a:t>有沒有衝突</a:t>
            </a:r>
            <a:endParaRPr lang="en-US" altLang="zh-TW" dirty="0"/>
          </a:p>
        </p:txBody>
      </p:sp>
      <p:sp>
        <p:nvSpPr>
          <p:cNvPr id="4" name="投影片編號版面配置區 3"/>
          <p:cNvSpPr>
            <a:spLocks noGrp="1"/>
          </p:cNvSpPr>
          <p:nvPr>
            <p:ph type="sldNum" sz="quarter" idx="5"/>
          </p:nvPr>
        </p:nvSpPr>
        <p:spPr/>
        <p:txBody>
          <a:bodyPr/>
          <a:lstStyle/>
          <a:p>
            <a:fld id="{416F48F7-578B-471B-B150-0419DD9DAB14}" type="slidenum">
              <a:rPr lang="zh-TW" altLang="en-US" smtClean="0"/>
              <a:t>10</a:t>
            </a:fld>
            <a:endParaRPr lang="zh-TW" altLang="en-US"/>
          </a:p>
        </p:txBody>
      </p:sp>
    </p:spTree>
    <p:extLst>
      <p:ext uri="{BB962C8B-B14F-4D97-AF65-F5344CB8AC3E}">
        <p14:creationId xmlns:p14="http://schemas.microsoft.com/office/powerpoint/2010/main" val="217999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C9F25AF-0E19-42F4-8E59-0E2475CD8D90}"/>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4A45632C-8CE4-42F2-96A4-351D689C00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5B16DCC-3C09-4190-A3E4-5096C059B306}"/>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EAD98282-494B-4906-9529-C058963CDE4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A0C2738-E947-4231-A225-44C121E5D991}"/>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2221779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74FEBC-962E-4AFC-ABD5-46DD44F24C19}"/>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2C3808B3-8D57-45C4-87E1-94F1BB8494FF}"/>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3634795-E278-4DBE-AE4A-D2B1F8D57D56}"/>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0825BACF-3122-4664-8601-D65AE24E6D0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6C28B58-1CF3-4992-843B-1501977BF094}"/>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2457139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7D7CA6A8-6D20-456B-BBB7-79B989699C9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35682E0-E5C1-4F66-9322-440A92AF2D0B}"/>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3F84A28-98D1-4DF8-92AC-0E926BD0C5EB}"/>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9DD59E5D-6CE4-4F0C-A0E7-0D338678E27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6305698-AE42-46D1-9D51-377F5213EFBE}"/>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151817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301AAC7-284B-44D6-B615-209FDA2CAF0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EEFDAA5-43FF-4A8F-826A-8F69F49E115E}"/>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F3837C6-BD56-4222-A722-8BA847CE34CD}"/>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AB227E76-D82E-496B-BA1E-6155055AE68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0EF1776-205B-4BD4-B87B-9E6E365C3009}"/>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59235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1D72D8-F375-48E3-B497-C1CC29A2BF3A}"/>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878D5F30-F9B1-40CF-A5D8-E1F02ADCCE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60F16DBA-C697-4226-9998-1166BB575565}"/>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34208FE4-74DC-40F6-88B8-F813D317892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1A071D0-1CC1-41C1-94EA-091439D0CC94}"/>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139726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6DAC8-CE58-455A-AD45-1AD3FC2821D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086248BE-A4CE-4319-85AB-B0CCB6BBE712}"/>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C571113-4670-4B1E-A49D-D0136174A8F3}"/>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576DFE5-A3DB-4042-911F-2C038B752B1A}"/>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6" name="頁尾版面配置區 5">
            <a:extLst>
              <a:ext uri="{FF2B5EF4-FFF2-40B4-BE49-F238E27FC236}">
                <a16:creationId xmlns:a16="http://schemas.microsoft.com/office/drawing/2014/main" id="{7D70B731-A72F-49BD-8A27-FA49BDB14A7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DE0BAA9-6DEB-4354-832E-B855566695EF}"/>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3212203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E6D655-F6BD-43A8-B000-41F78457C880}"/>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E333E71-8A00-46C4-942E-F061DBB8E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F35C49DD-3469-49E8-85A9-4EF2BC223096}"/>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EAE9FF2B-573C-4D0D-975A-C97DEEA1F0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5329BBB8-65E9-4B95-B92F-B657DECF23A2}"/>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D08B598-DBF8-4829-9CCB-60ECE79608FE}"/>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8" name="頁尾版面配置區 7">
            <a:extLst>
              <a:ext uri="{FF2B5EF4-FFF2-40B4-BE49-F238E27FC236}">
                <a16:creationId xmlns:a16="http://schemas.microsoft.com/office/drawing/2014/main" id="{F6837A02-801E-45EE-9127-F38E4184674A}"/>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681847D2-9502-4566-B03E-A2C8AE173578}"/>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65188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F10109-E069-4894-A527-1ACFF8496C40}"/>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0E2C6E05-70A7-4533-ACBA-E8494CD4A188}"/>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4" name="頁尾版面配置區 3">
            <a:extLst>
              <a:ext uri="{FF2B5EF4-FFF2-40B4-BE49-F238E27FC236}">
                <a16:creationId xmlns:a16="http://schemas.microsoft.com/office/drawing/2014/main" id="{66BA61A6-AA09-4224-9F8D-28E01FAAB00F}"/>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9E530C8C-7F67-4A66-B399-77A1C5770C80}"/>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2204973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6FDD9C5-40B1-4F2C-B137-C1670CF5CA40}"/>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3" name="頁尾版面配置區 2">
            <a:extLst>
              <a:ext uri="{FF2B5EF4-FFF2-40B4-BE49-F238E27FC236}">
                <a16:creationId xmlns:a16="http://schemas.microsoft.com/office/drawing/2014/main" id="{009AFA6F-4680-445A-82EB-8129100FA64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C328E165-C54A-42BF-9812-3A758F95B524}"/>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245499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62FEF57-492C-4CA7-8BFF-4CC55AE29D9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5030F621-020D-4881-BBE3-63A4E2FC3F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13E6CBCF-6DA2-4C3C-9E0E-D5D9998D8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CCA7E47D-B17F-4CB3-A99D-FC69AC9D8C09}"/>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6" name="頁尾版面配置區 5">
            <a:extLst>
              <a:ext uri="{FF2B5EF4-FFF2-40B4-BE49-F238E27FC236}">
                <a16:creationId xmlns:a16="http://schemas.microsoft.com/office/drawing/2014/main" id="{6D69211C-9C4A-4E5F-BAE2-1F9EA43E112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B4D79AC-313A-452B-A19F-4EA80182D5FE}"/>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38606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8288C5-D2E4-46A4-BC19-914116CAE69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FF739610-EE53-4CFD-9765-70248E856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33DD6B02-63DC-4ABF-B489-9D2297CC3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E3C78DD9-6A8C-43D6-B685-FC0A8F86DA0F}"/>
              </a:ext>
            </a:extLst>
          </p:cNvPr>
          <p:cNvSpPr>
            <a:spLocks noGrp="1"/>
          </p:cNvSpPr>
          <p:nvPr>
            <p:ph type="dt" sz="half" idx="10"/>
          </p:nvPr>
        </p:nvSpPr>
        <p:spPr/>
        <p:txBody>
          <a:bodyPr/>
          <a:lstStyle/>
          <a:p>
            <a:fld id="{6E454F1D-AD68-4E0C-A3DF-CABF714FF729}" type="datetimeFigureOut">
              <a:rPr lang="zh-TW" altLang="en-US" smtClean="0"/>
              <a:t>2024/9/3</a:t>
            </a:fld>
            <a:endParaRPr lang="zh-TW" altLang="en-US"/>
          </a:p>
        </p:txBody>
      </p:sp>
      <p:sp>
        <p:nvSpPr>
          <p:cNvPr id="6" name="頁尾版面配置區 5">
            <a:extLst>
              <a:ext uri="{FF2B5EF4-FFF2-40B4-BE49-F238E27FC236}">
                <a16:creationId xmlns:a16="http://schemas.microsoft.com/office/drawing/2014/main" id="{8E7EBF37-15BA-4000-9318-7597E2C3B52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1BA57C6-BBBF-4E67-AAE2-A8DFC38BE118}"/>
              </a:ext>
            </a:extLst>
          </p:cNvPr>
          <p:cNvSpPr>
            <a:spLocks noGrp="1"/>
          </p:cNvSpPr>
          <p:nvPr>
            <p:ph type="sldNum" sz="quarter" idx="12"/>
          </p:nvPr>
        </p:nvSpPr>
        <p:spPr/>
        <p:txBody>
          <a:body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3343896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D781B86-91EB-48FA-AD9A-A316242DD0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B94F35E-FBB4-428A-9084-37611F72FD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7479204-8733-42B0-B588-856BD2339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54F1D-AD68-4E0C-A3DF-CABF714FF729}" type="datetimeFigureOut">
              <a:rPr lang="zh-TW" altLang="en-US" smtClean="0"/>
              <a:t>2024/9/3</a:t>
            </a:fld>
            <a:endParaRPr lang="zh-TW" altLang="en-US"/>
          </a:p>
        </p:txBody>
      </p:sp>
      <p:sp>
        <p:nvSpPr>
          <p:cNvPr id="5" name="頁尾版面配置區 4">
            <a:extLst>
              <a:ext uri="{FF2B5EF4-FFF2-40B4-BE49-F238E27FC236}">
                <a16:creationId xmlns:a16="http://schemas.microsoft.com/office/drawing/2014/main" id="{2677B58B-0100-43AB-B1B8-B25FCB9A21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95ACD17F-E230-4684-B1E2-094B42285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D6897-2EC0-43FF-932A-38E986F80F89}" type="slidenum">
              <a:rPr lang="zh-TW" altLang="en-US" smtClean="0"/>
              <a:t>‹#›</a:t>
            </a:fld>
            <a:endParaRPr lang="zh-TW" altLang="en-US"/>
          </a:p>
        </p:txBody>
      </p:sp>
    </p:spTree>
    <p:extLst>
      <p:ext uri="{BB962C8B-B14F-4D97-AF65-F5344CB8AC3E}">
        <p14:creationId xmlns:p14="http://schemas.microsoft.com/office/powerpoint/2010/main" val="386131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B36ABE-AAF8-A44E-9A2F-7BC45939FD43}"/>
              </a:ext>
            </a:extLst>
          </p:cNvPr>
          <p:cNvSpPr>
            <a:spLocks noGrp="1"/>
          </p:cNvSpPr>
          <p:nvPr>
            <p:ph type="ctrTitle"/>
          </p:nvPr>
        </p:nvSpPr>
        <p:spPr>
          <a:xfrm>
            <a:off x="746379" y="1041400"/>
            <a:ext cx="10699242" cy="2387600"/>
          </a:xfrm>
        </p:spPr>
        <p:txBody>
          <a:bodyPr>
            <a:noAutofit/>
          </a:bodyPr>
          <a:lstStyle/>
          <a:p>
            <a:r>
              <a:rPr kumimoji="1" lang="en-US" altLang="zh-TW" sz="4800" dirty="0">
                <a:latin typeface="Times New Roman" panose="02020603050405020304" pitchFamily="18" charset="0"/>
                <a:cs typeface="Times New Roman" panose="02020603050405020304" pitchFamily="18" charset="0"/>
              </a:rPr>
              <a:t>N-queens problem by efficient non-backtracking algorithm using local search, heuristics and </a:t>
            </a:r>
            <a:r>
              <a:rPr kumimoji="1" lang="en-US" altLang="zh-TW" sz="4800" dirty="0" err="1">
                <a:latin typeface="Times New Roman" panose="02020603050405020304" pitchFamily="18" charset="0"/>
                <a:cs typeface="Times New Roman" panose="02020603050405020304" pitchFamily="18" charset="0"/>
              </a:rPr>
              <a:t>Tabu</a:t>
            </a:r>
            <a:r>
              <a:rPr kumimoji="1" lang="en-US" altLang="zh-TW" sz="4800" dirty="0">
                <a:latin typeface="Times New Roman" panose="02020603050405020304" pitchFamily="18" charset="0"/>
                <a:cs typeface="Times New Roman" panose="02020603050405020304" pitchFamily="18" charset="0"/>
              </a:rPr>
              <a:t> search elements</a:t>
            </a:r>
            <a:endParaRPr kumimoji="1" lang="en" altLang="zh-TW" sz="48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E5B5F14B-80FA-484A-93C9-1FC3F30ECA32}"/>
              </a:ext>
            </a:extLst>
          </p:cNvPr>
          <p:cNvSpPr>
            <a:spLocks noGrp="1"/>
          </p:cNvSpPr>
          <p:nvPr>
            <p:ph type="subTitle" idx="1"/>
          </p:nvPr>
        </p:nvSpPr>
        <p:spPr/>
        <p:txBody>
          <a:bodyPr>
            <a:normAutofit/>
          </a:bodyPr>
          <a:lstStyle/>
          <a:p>
            <a:pPr fontAlgn="ctr"/>
            <a:r>
              <a:rPr lang="en-US" altLang="zh-TW" dirty="0">
                <a:latin typeface="Times New Roman" panose="02020603050405020304" pitchFamily="18" charset="0"/>
                <a:cs typeface="Times New Roman" panose="02020603050405020304" pitchFamily="18" charset="0"/>
              </a:rPr>
              <a:t>Noam Brown, </a:t>
            </a:r>
            <a:r>
              <a:rPr lang="en-US" altLang="zh-TW" dirty="0" err="1">
                <a:latin typeface="Times New Roman" panose="02020603050405020304" pitchFamily="18" charset="0"/>
                <a:cs typeface="Times New Roman" panose="02020603050405020304" pitchFamily="18" charset="0"/>
              </a:rPr>
              <a:t>Tuomas</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Sandholm</a:t>
            </a:r>
            <a:endParaRPr lang="en-US" altLang="zh-TW" dirty="0">
              <a:latin typeface="Times New Roman" panose="02020603050405020304" pitchFamily="18" charset="0"/>
              <a:cs typeface="Times New Roman" panose="02020603050405020304" pitchFamily="18" charset="0"/>
            </a:endParaRPr>
          </a:p>
          <a:p>
            <a:pPr fontAlgn="ctr"/>
            <a:r>
              <a:rPr lang="en-US" altLang="zh-TW" dirty="0">
                <a:latin typeface="Times New Roman" panose="02020603050405020304" pitchFamily="18" charset="0"/>
                <a:ea typeface="+mn-lt"/>
                <a:cs typeface="Times New Roman" panose="02020603050405020304" pitchFamily="18" charset="0"/>
              </a:rPr>
              <a:t>The 10th International Conference on Digital Technologies 2014,</a:t>
            </a:r>
          </a:p>
          <a:p>
            <a:pPr fontAlgn="ctr"/>
            <a:r>
              <a:rPr lang="en-US" altLang="zh-TW" dirty="0">
                <a:latin typeface="Times New Roman" panose="02020603050405020304" pitchFamily="18" charset="0"/>
                <a:ea typeface="+mn-lt"/>
                <a:cs typeface="Times New Roman" panose="02020603050405020304" pitchFamily="18" charset="0"/>
              </a:rPr>
              <a:t>July 2014, </a:t>
            </a:r>
            <a:r>
              <a:rPr lang="en-US" altLang="zh-TW" dirty="0">
                <a:latin typeface="Times New Roman" panose="02020603050405020304" pitchFamily="18" charset="0"/>
                <a:cs typeface="Times New Roman" panose="02020603050405020304" pitchFamily="18" charset="0"/>
              </a:rPr>
              <a:t>Zilina, Slovakia</a:t>
            </a:r>
            <a:endParaRPr lang="en-US" altLang="zh-TW" dirty="0">
              <a:latin typeface="Times New Roman" panose="02020603050405020304" pitchFamily="18" charset="0"/>
              <a:ea typeface="+mn-lt"/>
              <a:cs typeface="Times New Roman" panose="02020603050405020304" pitchFamily="18" charset="0"/>
            </a:endParaRPr>
          </a:p>
        </p:txBody>
      </p:sp>
      <p:sp>
        <p:nvSpPr>
          <p:cNvPr id="4" name="副標題 2">
            <a:extLst>
              <a:ext uri="{FF2B5EF4-FFF2-40B4-BE49-F238E27FC236}">
                <a16:creationId xmlns:a16="http://schemas.microsoft.com/office/drawing/2014/main" id="{0F52706B-9798-8F45-B922-E99F0F5C4CA1}"/>
              </a:ext>
            </a:extLst>
          </p:cNvPr>
          <p:cNvSpPr txBox="1">
            <a:spLocks/>
          </p:cNvSpPr>
          <p:nvPr/>
        </p:nvSpPr>
        <p:spPr>
          <a:xfrm>
            <a:off x="8322197" y="6002973"/>
            <a:ext cx="3584053" cy="66071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 altLang="zh-TW" dirty="0">
                <a:latin typeface="Times New Roman" panose="02020603050405020304" pitchFamily="18" charset="0"/>
                <a:cs typeface="Times New Roman" panose="02020603050405020304" pitchFamily="18" charset="0"/>
              </a:rPr>
              <a:t>Presenter: </a:t>
            </a:r>
            <a:r>
              <a:rPr kumimoji="1" lang="en-US" altLang="zh-TW" dirty="0" err="1">
                <a:latin typeface="Times New Roman" panose="02020603050405020304" pitchFamily="18" charset="0"/>
                <a:cs typeface="Times New Roman" panose="02020603050405020304" pitchFamily="18" charset="0"/>
              </a:rPr>
              <a:t>Tse</a:t>
            </a:r>
            <a:r>
              <a:rPr kumimoji="1" lang="en-US" altLang="zh-TW" dirty="0">
                <a:latin typeface="Times New Roman" panose="02020603050405020304" pitchFamily="18" charset="0"/>
                <a:cs typeface="Times New Roman" panose="02020603050405020304" pitchFamily="18" charset="0"/>
              </a:rPr>
              <a:t>-Ying Huang</a:t>
            </a:r>
            <a:endParaRPr kumimoji="1" lang="en" altLang="zh-TW" dirty="0">
              <a:latin typeface="Times New Roman" panose="02020603050405020304" pitchFamily="18" charset="0"/>
              <a:cs typeface="Times New Roman" panose="02020603050405020304" pitchFamily="18" charset="0"/>
            </a:endParaRPr>
          </a:p>
          <a:p>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Sep</a:t>
            </a:r>
            <a:r>
              <a:rPr kumimoji="1" lang="en" altLang="zh-TW" dirty="0">
                <a:latin typeface="Times New Roman" panose="02020603050405020304" pitchFamily="18" charset="0"/>
                <a:cs typeface="Times New Roman" panose="02020603050405020304" pitchFamily="18" charset="0"/>
              </a:rPr>
              <a:t>. </a:t>
            </a:r>
            <a:r>
              <a:rPr kumimoji="1" lang="en-US" altLang="zh-TW" dirty="0">
                <a:latin typeface="Times New Roman" panose="02020603050405020304" pitchFamily="18" charset="0"/>
                <a:cs typeface="Times New Roman" panose="02020603050405020304" pitchFamily="18" charset="0"/>
              </a:rPr>
              <a:t>03</a:t>
            </a:r>
            <a:r>
              <a:rPr kumimoji="1" lang="en" altLang="zh-TW" dirty="0">
                <a:latin typeface="Times New Roman" panose="02020603050405020304" pitchFamily="18" charset="0"/>
                <a:cs typeface="Times New Roman" panose="02020603050405020304" pitchFamily="18" charset="0"/>
              </a:rPr>
              <a:t>, 2024</a:t>
            </a:r>
          </a:p>
        </p:txBody>
      </p:sp>
    </p:spTree>
    <p:extLst>
      <p:ext uri="{BB962C8B-B14F-4D97-AF65-F5344CB8AC3E}">
        <p14:creationId xmlns:p14="http://schemas.microsoft.com/office/powerpoint/2010/main" val="827819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5AE957-9E34-4AF0-8D1A-CCCFF29AA714}"/>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42C6BDE4-D253-4942-9AA4-FA611D54D060}"/>
              </a:ext>
            </a:extLst>
          </p:cNvPr>
          <p:cNvSpPr>
            <a:spLocks noGrp="1"/>
          </p:cNvSpPr>
          <p:nvPr>
            <p:ph idx="1"/>
          </p:nvPr>
        </p:nvSpPr>
        <p:spPr/>
        <p:txBody>
          <a:bodyPr/>
          <a:lstStyle/>
          <a:p>
            <a:pPr marL="0" indent="0">
              <a:buNone/>
            </a:pPr>
            <a:endParaRPr lang="pt-BR" altLang="zh-TW" dirty="0">
              <a:latin typeface="Times New Roman" panose="02020603050405020304" pitchFamily="18" charset="0"/>
              <a:cs typeface="Times New Roman" panose="02020603050405020304" pitchFamily="18" charset="0"/>
            </a:endParaRPr>
          </a:p>
        </p:txBody>
      </p:sp>
      <p:pic>
        <p:nvPicPr>
          <p:cNvPr id="4" name="圖片 3">
            <a:extLst>
              <a:ext uri="{FF2B5EF4-FFF2-40B4-BE49-F238E27FC236}">
                <a16:creationId xmlns:a16="http://schemas.microsoft.com/office/drawing/2014/main" id="{C293AC6A-7EF4-43B3-9758-03A8E8905D56}"/>
              </a:ext>
            </a:extLst>
          </p:cNvPr>
          <p:cNvPicPr>
            <a:picLocks noChangeAspect="1"/>
          </p:cNvPicPr>
          <p:nvPr/>
        </p:nvPicPr>
        <p:blipFill>
          <a:blip r:embed="rId3"/>
          <a:stretch>
            <a:fillRect/>
          </a:stretch>
        </p:blipFill>
        <p:spPr>
          <a:xfrm>
            <a:off x="2715623" y="1825625"/>
            <a:ext cx="6760753" cy="4728764"/>
          </a:xfrm>
          <a:prstGeom prst="rect">
            <a:avLst/>
          </a:prstGeom>
        </p:spPr>
      </p:pic>
    </p:spTree>
    <p:extLst>
      <p:ext uri="{BB962C8B-B14F-4D97-AF65-F5344CB8AC3E}">
        <p14:creationId xmlns:p14="http://schemas.microsoft.com/office/powerpoint/2010/main" val="117521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extLst>
              <p:ext uri="{D42A27DB-BD31-4B8C-83A1-F6EECF244321}">
                <p14:modId xmlns:p14="http://schemas.microsoft.com/office/powerpoint/2010/main" val="4123424270"/>
              </p:ext>
            </p:extLst>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r>
                        <a:rPr lang="zh-TW" altLang="en-US" sz="3200" dirty="0"/>
                        <a:t>⚫</a:t>
                      </a:r>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endParaRPr lang="zh-TW" altLang="en-US" sz="3200" dirty="0"/>
                    </a:p>
                  </a:txBody>
                  <a:tcPr/>
                </a:tc>
                <a:tc>
                  <a:txBody>
                    <a:bodyPr/>
                    <a:lstStyle/>
                    <a:p>
                      <a:r>
                        <a:rPr lang="zh-TW" altLang="en-US" sz="3200" dirty="0"/>
                        <a:t>⚫</a:t>
                      </a:r>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cxnSp>
        <p:nvCxnSpPr>
          <p:cNvPr id="6" name="直線單箭頭接點 5">
            <a:extLst>
              <a:ext uri="{FF2B5EF4-FFF2-40B4-BE49-F238E27FC236}">
                <a16:creationId xmlns:a16="http://schemas.microsoft.com/office/drawing/2014/main" id="{05221BBF-3F59-4CE1-8E7A-2FC0E4238BA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id="{2B81359C-C1E2-40D5-990F-BF21412BCE4C}"/>
              </a:ext>
            </a:extLst>
          </p:cNvPr>
          <p:cNvCxnSpPr>
            <a:cxnSpLocks/>
          </p:cNvCxnSpPr>
          <p:nvPr/>
        </p:nvCxnSpPr>
        <p:spPr>
          <a:xfrm flipV="1">
            <a:off x="5837445" y="2442754"/>
            <a:ext cx="537795" cy="574768"/>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4DC70B6E-107B-4842-86F9-C120817929B1}"/>
              </a:ext>
            </a:extLst>
          </p:cNvPr>
          <p:cNvCxnSpPr>
            <a:cxnSpLocks/>
          </p:cNvCxnSpPr>
          <p:nvPr/>
        </p:nvCxnSpPr>
        <p:spPr>
          <a:xfrm>
            <a:off x="5222925" y="2442754"/>
            <a:ext cx="537795" cy="602479"/>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內容版面配置區 2">
            <a:extLst>
              <a:ext uri="{FF2B5EF4-FFF2-40B4-BE49-F238E27FC236}">
                <a16:creationId xmlns:a16="http://schemas.microsoft.com/office/drawing/2014/main" id="{F1B3CC8E-994F-4A66-B262-A689DDBEDFE6}"/>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0</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880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r>
                        <a:rPr lang="zh-TW" altLang="en-US" sz="3200" dirty="0"/>
                        <a:t>⚫</a:t>
                      </a:r>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endParaRPr lang="zh-TW" altLang="en-US" sz="3200" dirty="0"/>
                    </a:p>
                  </a:txBody>
                  <a:tcPr/>
                </a:tc>
                <a:tc>
                  <a:txBody>
                    <a:bodyPr/>
                    <a:lstStyle/>
                    <a:p>
                      <a:r>
                        <a:rPr lang="zh-TW" altLang="en-US" sz="3200" dirty="0"/>
                        <a:t>⚫</a:t>
                      </a:r>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cxnSp>
        <p:nvCxnSpPr>
          <p:cNvPr id="13" name="直線接點 12">
            <a:extLst>
              <a:ext uri="{FF2B5EF4-FFF2-40B4-BE49-F238E27FC236}">
                <a16:creationId xmlns:a16="http://schemas.microsoft.com/office/drawing/2014/main" id="{2B81359C-C1E2-40D5-990F-BF21412BCE4C}"/>
              </a:ext>
            </a:extLst>
          </p:cNvPr>
          <p:cNvCxnSpPr>
            <a:cxnSpLocks/>
          </p:cNvCxnSpPr>
          <p:nvPr/>
        </p:nvCxnSpPr>
        <p:spPr>
          <a:xfrm flipV="1">
            <a:off x="5172891" y="2442754"/>
            <a:ext cx="1202349" cy="1227909"/>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4DC70B6E-107B-4842-86F9-C120817929B1}"/>
              </a:ext>
            </a:extLst>
          </p:cNvPr>
          <p:cNvCxnSpPr>
            <a:cxnSpLocks/>
          </p:cNvCxnSpPr>
          <p:nvPr/>
        </p:nvCxnSpPr>
        <p:spPr>
          <a:xfrm>
            <a:off x="4654730" y="3187337"/>
            <a:ext cx="518161" cy="483326"/>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7" name="群組 6">
            <a:extLst>
              <a:ext uri="{FF2B5EF4-FFF2-40B4-BE49-F238E27FC236}">
                <a16:creationId xmlns:a16="http://schemas.microsoft.com/office/drawing/2014/main" id="{5BC50FED-8845-4F2D-9DA5-CB335D1CB995}"/>
              </a:ext>
            </a:extLst>
          </p:cNvPr>
          <p:cNvGrpSpPr/>
          <p:nvPr/>
        </p:nvGrpSpPr>
        <p:grpSpPr>
          <a:xfrm>
            <a:off x="7537268" y="3409407"/>
            <a:ext cx="2637652" cy="577941"/>
            <a:chOff x="7537268" y="2743200"/>
            <a:chExt cx="2637652" cy="577941"/>
          </a:xfrm>
        </p:grpSpPr>
        <p:cxnSp>
          <p:nvCxnSpPr>
            <p:cNvPr id="6" name="直線單箭頭接點 5">
              <a:extLst>
                <a:ext uri="{FF2B5EF4-FFF2-40B4-BE49-F238E27FC236}">
                  <a16:creationId xmlns:a16="http://schemas.microsoft.com/office/drawing/2014/main" id="{05221BBF-3F59-4CE1-8E7A-2FC0E4238BA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內容版面配置區 2">
              <a:extLst>
                <a:ext uri="{FF2B5EF4-FFF2-40B4-BE49-F238E27FC236}">
                  <a16:creationId xmlns:a16="http://schemas.microsoft.com/office/drawing/2014/main" id="{F1B3CC8E-994F-4A66-B262-A689DDBEDFE6}"/>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a:t>
              </a:r>
              <a:endParaRPr lang="zh-TW" alt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056482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r>
                        <a:rPr lang="zh-TW" altLang="en-US" sz="3200" dirty="0"/>
                        <a:t>⚫</a:t>
                      </a:r>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endParaRPr lang="zh-TW" altLang="en-US" sz="3200" dirty="0"/>
                    </a:p>
                  </a:txBody>
                  <a:tcPr/>
                </a:tc>
                <a:tc>
                  <a:txBody>
                    <a:bodyPr/>
                    <a:lstStyle/>
                    <a:p>
                      <a:r>
                        <a:rPr lang="zh-TW" altLang="en-US" sz="3200" dirty="0"/>
                        <a:t>⚫</a:t>
                      </a:r>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cxnSp>
        <p:nvCxnSpPr>
          <p:cNvPr id="13" name="直線接點 12">
            <a:extLst>
              <a:ext uri="{FF2B5EF4-FFF2-40B4-BE49-F238E27FC236}">
                <a16:creationId xmlns:a16="http://schemas.microsoft.com/office/drawing/2014/main" id="{2B81359C-C1E2-40D5-990F-BF21412BCE4C}"/>
              </a:ext>
            </a:extLst>
          </p:cNvPr>
          <p:cNvCxnSpPr>
            <a:cxnSpLocks/>
          </p:cNvCxnSpPr>
          <p:nvPr/>
        </p:nvCxnSpPr>
        <p:spPr>
          <a:xfrm flipV="1">
            <a:off x="5172891" y="2442754"/>
            <a:ext cx="1202349" cy="1227909"/>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4DC70B6E-107B-4842-86F9-C120817929B1}"/>
              </a:ext>
            </a:extLst>
          </p:cNvPr>
          <p:cNvCxnSpPr>
            <a:cxnSpLocks/>
          </p:cNvCxnSpPr>
          <p:nvPr/>
        </p:nvCxnSpPr>
        <p:spPr>
          <a:xfrm>
            <a:off x="4654730" y="3187337"/>
            <a:ext cx="518161" cy="483326"/>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7" name="群組 6">
            <a:extLst>
              <a:ext uri="{FF2B5EF4-FFF2-40B4-BE49-F238E27FC236}">
                <a16:creationId xmlns:a16="http://schemas.microsoft.com/office/drawing/2014/main" id="{5BC50FED-8845-4F2D-9DA5-CB335D1CB995}"/>
              </a:ext>
            </a:extLst>
          </p:cNvPr>
          <p:cNvGrpSpPr/>
          <p:nvPr/>
        </p:nvGrpSpPr>
        <p:grpSpPr>
          <a:xfrm>
            <a:off x="7537268" y="3409407"/>
            <a:ext cx="2637652" cy="577941"/>
            <a:chOff x="7537268" y="2743200"/>
            <a:chExt cx="2637652" cy="577941"/>
          </a:xfrm>
        </p:grpSpPr>
        <p:cxnSp>
          <p:nvCxnSpPr>
            <p:cNvPr id="6" name="直線單箭頭接點 5">
              <a:extLst>
                <a:ext uri="{FF2B5EF4-FFF2-40B4-BE49-F238E27FC236}">
                  <a16:creationId xmlns:a16="http://schemas.microsoft.com/office/drawing/2014/main" id="{05221BBF-3F59-4CE1-8E7A-2FC0E4238BA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內容版面配置區 2">
              <a:extLst>
                <a:ext uri="{FF2B5EF4-FFF2-40B4-BE49-F238E27FC236}">
                  <a16:creationId xmlns:a16="http://schemas.microsoft.com/office/drawing/2014/main" id="{F1B3CC8E-994F-4A66-B262-A689DDBEDFE6}"/>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a:t>
              </a:r>
              <a:endParaRPr lang="zh-TW" altLang="en-US" dirty="0">
                <a:latin typeface="Times New Roman" panose="02020603050405020304" pitchFamily="18" charset="0"/>
                <a:cs typeface="Times New Roman" panose="02020603050405020304" pitchFamily="18" charset="0"/>
              </a:endParaRPr>
            </a:p>
          </p:txBody>
        </p:sp>
      </p:grpSp>
      <p:grpSp>
        <p:nvGrpSpPr>
          <p:cNvPr id="9" name="群組 8">
            <a:extLst>
              <a:ext uri="{FF2B5EF4-FFF2-40B4-BE49-F238E27FC236}">
                <a16:creationId xmlns:a16="http://schemas.microsoft.com/office/drawing/2014/main" id="{B0528E22-4E2D-4608-AD33-9C5CC54B9CA8}"/>
              </a:ext>
            </a:extLst>
          </p:cNvPr>
          <p:cNvGrpSpPr/>
          <p:nvPr/>
        </p:nvGrpSpPr>
        <p:grpSpPr>
          <a:xfrm>
            <a:off x="7525294" y="3987348"/>
            <a:ext cx="2637652" cy="577941"/>
            <a:chOff x="7537268" y="2743200"/>
            <a:chExt cx="2637652" cy="577941"/>
          </a:xfrm>
        </p:grpSpPr>
        <p:cxnSp>
          <p:nvCxnSpPr>
            <p:cNvPr id="10" name="直線單箭頭接點 9">
              <a:extLst>
                <a:ext uri="{FF2B5EF4-FFF2-40B4-BE49-F238E27FC236}">
                  <a16:creationId xmlns:a16="http://schemas.microsoft.com/office/drawing/2014/main" id="{F9BEAA06-5A32-4664-8929-EC71F4464125}"/>
                </a:ext>
              </a:extLst>
            </p:cNvPr>
            <p:cNvCxnSpPr/>
            <p:nvPr/>
          </p:nvCxnSpPr>
          <p:spPr>
            <a:xfrm flipH="1">
              <a:off x="7537268" y="3017520"/>
              <a:ext cx="692332" cy="0"/>
            </a:xfrm>
            <a:prstGeom prst="straightConnector1">
              <a:avLst/>
            </a:prstGeom>
            <a:ln w="762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內容版面配置區 2">
              <a:extLst>
                <a:ext uri="{FF2B5EF4-FFF2-40B4-BE49-F238E27FC236}">
                  <a16:creationId xmlns:a16="http://schemas.microsoft.com/office/drawing/2014/main" id="{E5DF42F7-E558-4B43-A665-5D14770482B1}"/>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zh-TW" alt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8640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extLst>
              <p:ext uri="{D42A27DB-BD31-4B8C-83A1-F6EECF244321}">
                <p14:modId xmlns:p14="http://schemas.microsoft.com/office/powerpoint/2010/main" val="1034221158"/>
              </p:ext>
            </p:extLst>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cxnSp>
        <p:nvCxnSpPr>
          <p:cNvPr id="13" name="直線接點 12">
            <a:extLst>
              <a:ext uri="{FF2B5EF4-FFF2-40B4-BE49-F238E27FC236}">
                <a16:creationId xmlns:a16="http://schemas.microsoft.com/office/drawing/2014/main" id="{2B81359C-C1E2-40D5-990F-BF21412BCE4C}"/>
              </a:ext>
            </a:extLst>
          </p:cNvPr>
          <p:cNvCxnSpPr>
            <a:cxnSpLocks/>
          </p:cNvCxnSpPr>
          <p:nvPr/>
        </p:nvCxnSpPr>
        <p:spPr>
          <a:xfrm flipV="1">
            <a:off x="7034610" y="3017520"/>
            <a:ext cx="607161" cy="680858"/>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4DC70B6E-107B-4842-86F9-C120817929B1}"/>
              </a:ext>
            </a:extLst>
          </p:cNvPr>
          <p:cNvCxnSpPr>
            <a:cxnSpLocks/>
          </p:cNvCxnSpPr>
          <p:nvPr/>
        </p:nvCxnSpPr>
        <p:spPr>
          <a:xfrm>
            <a:off x="5799909" y="2445544"/>
            <a:ext cx="1234701" cy="1225119"/>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7" name="群組 6">
            <a:extLst>
              <a:ext uri="{FF2B5EF4-FFF2-40B4-BE49-F238E27FC236}">
                <a16:creationId xmlns:a16="http://schemas.microsoft.com/office/drawing/2014/main" id="{5BC50FED-8845-4F2D-9DA5-CB335D1CB995}"/>
              </a:ext>
            </a:extLst>
          </p:cNvPr>
          <p:cNvGrpSpPr/>
          <p:nvPr/>
        </p:nvGrpSpPr>
        <p:grpSpPr>
          <a:xfrm>
            <a:off x="7537268" y="3409407"/>
            <a:ext cx="2637652" cy="577941"/>
            <a:chOff x="7537268" y="2743200"/>
            <a:chExt cx="2637652" cy="577941"/>
          </a:xfrm>
        </p:grpSpPr>
        <p:cxnSp>
          <p:nvCxnSpPr>
            <p:cNvPr id="6" name="直線單箭頭接點 5">
              <a:extLst>
                <a:ext uri="{FF2B5EF4-FFF2-40B4-BE49-F238E27FC236}">
                  <a16:creationId xmlns:a16="http://schemas.microsoft.com/office/drawing/2014/main" id="{05221BBF-3F59-4CE1-8E7A-2FC0E4238BA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內容版面配置區 2">
              <a:extLst>
                <a:ext uri="{FF2B5EF4-FFF2-40B4-BE49-F238E27FC236}">
                  <a16:creationId xmlns:a16="http://schemas.microsoft.com/office/drawing/2014/main" id="{F1B3CC8E-994F-4A66-B262-A689DDBEDFE6}"/>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0</a:t>
              </a:r>
              <a:endParaRPr lang="zh-TW" altLang="en-US" dirty="0">
                <a:latin typeface="Times New Roman" panose="02020603050405020304" pitchFamily="18" charset="0"/>
                <a:cs typeface="Times New Roman" panose="02020603050405020304" pitchFamily="18" charset="0"/>
              </a:endParaRPr>
            </a:p>
          </p:txBody>
        </p:sp>
      </p:grpSp>
      <p:grpSp>
        <p:nvGrpSpPr>
          <p:cNvPr id="9" name="群組 8">
            <a:extLst>
              <a:ext uri="{FF2B5EF4-FFF2-40B4-BE49-F238E27FC236}">
                <a16:creationId xmlns:a16="http://schemas.microsoft.com/office/drawing/2014/main" id="{B0528E22-4E2D-4608-AD33-9C5CC54B9CA8}"/>
              </a:ext>
            </a:extLst>
          </p:cNvPr>
          <p:cNvGrpSpPr/>
          <p:nvPr/>
        </p:nvGrpSpPr>
        <p:grpSpPr>
          <a:xfrm>
            <a:off x="7525294" y="3987348"/>
            <a:ext cx="2637652" cy="577941"/>
            <a:chOff x="7537268" y="2743200"/>
            <a:chExt cx="2637652" cy="577941"/>
          </a:xfrm>
        </p:grpSpPr>
        <p:cxnSp>
          <p:nvCxnSpPr>
            <p:cNvPr id="10" name="直線單箭頭接點 9">
              <a:extLst>
                <a:ext uri="{FF2B5EF4-FFF2-40B4-BE49-F238E27FC236}">
                  <a16:creationId xmlns:a16="http://schemas.microsoft.com/office/drawing/2014/main" id="{F9BEAA06-5A32-4664-8929-EC71F4464125}"/>
                </a:ext>
              </a:extLst>
            </p:cNvPr>
            <p:cNvCxnSpPr/>
            <p:nvPr/>
          </p:nvCxnSpPr>
          <p:spPr>
            <a:xfrm flipH="1">
              <a:off x="7537268" y="3017520"/>
              <a:ext cx="692332" cy="0"/>
            </a:xfrm>
            <a:prstGeom prst="straightConnector1">
              <a:avLst/>
            </a:prstGeom>
            <a:ln w="762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內容版面配置區 2">
              <a:extLst>
                <a:ext uri="{FF2B5EF4-FFF2-40B4-BE49-F238E27FC236}">
                  <a16:creationId xmlns:a16="http://schemas.microsoft.com/office/drawing/2014/main" id="{E5DF42F7-E558-4B43-A665-5D14770482B1}"/>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zh-TW" alt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517586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grpSp>
        <p:nvGrpSpPr>
          <p:cNvPr id="9" name="群組 8">
            <a:extLst>
              <a:ext uri="{FF2B5EF4-FFF2-40B4-BE49-F238E27FC236}">
                <a16:creationId xmlns:a16="http://schemas.microsoft.com/office/drawing/2014/main" id="{B0528E22-4E2D-4608-AD33-9C5CC54B9CA8}"/>
              </a:ext>
            </a:extLst>
          </p:cNvPr>
          <p:cNvGrpSpPr/>
          <p:nvPr/>
        </p:nvGrpSpPr>
        <p:grpSpPr>
          <a:xfrm>
            <a:off x="7525294" y="3987348"/>
            <a:ext cx="2637652" cy="577941"/>
            <a:chOff x="7537268" y="2743200"/>
            <a:chExt cx="2637652" cy="577941"/>
          </a:xfrm>
        </p:grpSpPr>
        <p:cxnSp>
          <p:nvCxnSpPr>
            <p:cNvPr id="10" name="直線單箭頭接點 9">
              <a:extLst>
                <a:ext uri="{FF2B5EF4-FFF2-40B4-BE49-F238E27FC236}">
                  <a16:creationId xmlns:a16="http://schemas.microsoft.com/office/drawing/2014/main" id="{F9BEAA06-5A32-4664-8929-EC71F446412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內容版面配置區 2">
              <a:extLst>
                <a:ext uri="{FF2B5EF4-FFF2-40B4-BE49-F238E27FC236}">
                  <a16:creationId xmlns:a16="http://schemas.microsoft.com/office/drawing/2014/main" id="{E5DF42F7-E558-4B43-A665-5D14770482B1}"/>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0</a:t>
              </a:r>
              <a:endParaRPr lang="zh-TW" altLang="en-US" dirty="0">
                <a:latin typeface="Times New Roman" panose="02020603050405020304" pitchFamily="18" charset="0"/>
                <a:cs typeface="Times New Roman" panose="02020603050405020304" pitchFamily="18" charset="0"/>
              </a:endParaRPr>
            </a:p>
          </p:txBody>
        </p:sp>
      </p:grpSp>
      <p:cxnSp>
        <p:nvCxnSpPr>
          <p:cNvPr id="15" name="直線接點 14">
            <a:extLst>
              <a:ext uri="{FF2B5EF4-FFF2-40B4-BE49-F238E27FC236}">
                <a16:creationId xmlns:a16="http://schemas.microsoft.com/office/drawing/2014/main" id="{DECED971-040D-463E-8B01-2A2F877FDF24}"/>
              </a:ext>
            </a:extLst>
          </p:cNvPr>
          <p:cNvCxnSpPr>
            <a:cxnSpLocks/>
          </p:cNvCxnSpPr>
          <p:nvPr/>
        </p:nvCxnSpPr>
        <p:spPr>
          <a:xfrm flipV="1">
            <a:off x="5155193" y="2445544"/>
            <a:ext cx="1859562" cy="1933692"/>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344D0270-D0D1-4036-97F6-BA696F55AAC6}"/>
              </a:ext>
            </a:extLst>
          </p:cNvPr>
          <p:cNvCxnSpPr>
            <a:cxnSpLocks/>
          </p:cNvCxnSpPr>
          <p:nvPr/>
        </p:nvCxnSpPr>
        <p:spPr>
          <a:xfrm>
            <a:off x="4550227" y="3698378"/>
            <a:ext cx="604966" cy="653143"/>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3308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表格 23">
            <a:extLst>
              <a:ext uri="{FF2B5EF4-FFF2-40B4-BE49-F238E27FC236}">
                <a16:creationId xmlns:a16="http://schemas.microsoft.com/office/drawing/2014/main" id="{81C7039F-06BB-406E-9CA8-AB72C34AF30F}"/>
              </a:ext>
            </a:extLst>
          </p:cNvPr>
          <p:cNvGraphicFramePr>
            <a:graphicFrameLocks noGrp="1"/>
          </p:cNvGraphicFramePr>
          <p:nvPr/>
        </p:nvGraphicFramePr>
        <p:xfrm>
          <a:off x="483599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
        <p:nvSpPr>
          <p:cNvPr id="2" name="標題 1">
            <a:extLst>
              <a:ext uri="{FF2B5EF4-FFF2-40B4-BE49-F238E27FC236}">
                <a16:creationId xmlns:a16="http://schemas.microsoft.com/office/drawing/2014/main" id="{8E36678D-76B7-428A-81C1-623F8993CBD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Pre-Shaking(2/2)</a:t>
            </a:r>
            <a:endParaRPr lang="zh-TW" altLang="en-US" dirty="0"/>
          </a:p>
        </p:txBody>
      </p:sp>
      <p:grpSp>
        <p:nvGrpSpPr>
          <p:cNvPr id="9" name="群組 8">
            <a:extLst>
              <a:ext uri="{FF2B5EF4-FFF2-40B4-BE49-F238E27FC236}">
                <a16:creationId xmlns:a16="http://schemas.microsoft.com/office/drawing/2014/main" id="{B0528E22-4E2D-4608-AD33-9C5CC54B9CA8}"/>
              </a:ext>
            </a:extLst>
          </p:cNvPr>
          <p:cNvGrpSpPr/>
          <p:nvPr/>
        </p:nvGrpSpPr>
        <p:grpSpPr>
          <a:xfrm>
            <a:off x="7525294" y="4679680"/>
            <a:ext cx="2637652" cy="577941"/>
            <a:chOff x="7537268" y="2743200"/>
            <a:chExt cx="2637652" cy="577941"/>
          </a:xfrm>
        </p:grpSpPr>
        <p:cxnSp>
          <p:nvCxnSpPr>
            <p:cNvPr id="10" name="直線單箭頭接點 9">
              <a:extLst>
                <a:ext uri="{FF2B5EF4-FFF2-40B4-BE49-F238E27FC236}">
                  <a16:creationId xmlns:a16="http://schemas.microsoft.com/office/drawing/2014/main" id="{F9BEAA06-5A32-4664-8929-EC71F4464125}"/>
                </a:ext>
              </a:extLst>
            </p:cNvPr>
            <p:cNvCxnSpPr/>
            <p:nvPr/>
          </p:nvCxnSpPr>
          <p:spPr>
            <a:xfrm flipH="1">
              <a:off x="7537268" y="3017520"/>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內容版面配置區 2">
              <a:extLst>
                <a:ext uri="{FF2B5EF4-FFF2-40B4-BE49-F238E27FC236}">
                  <a16:creationId xmlns:a16="http://schemas.microsoft.com/office/drawing/2014/main" id="{E5DF42F7-E558-4B43-A665-5D14770482B1}"/>
                </a:ext>
              </a:extLst>
            </p:cNvPr>
            <p:cNvSpPr txBox="1">
              <a:spLocks/>
            </p:cNvSpPr>
            <p:nvPr/>
          </p:nvSpPr>
          <p:spPr>
            <a:xfrm>
              <a:off x="8844120" y="2743200"/>
              <a:ext cx="1330800" cy="577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0</a:t>
              </a:r>
              <a:endParaRPr lang="zh-TW" altLang="en-US" dirty="0">
                <a:latin typeface="Times New Roman" panose="02020603050405020304" pitchFamily="18" charset="0"/>
                <a:cs typeface="Times New Roman" panose="02020603050405020304" pitchFamily="18" charset="0"/>
              </a:endParaRPr>
            </a:p>
          </p:txBody>
        </p:sp>
      </p:grpSp>
      <p:cxnSp>
        <p:nvCxnSpPr>
          <p:cNvPr id="15" name="直線接點 14">
            <a:extLst>
              <a:ext uri="{FF2B5EF4-FFF2-40B4-BE49-F238E27FC236}">
                <a16:creationId xmlns:a16="http://schemas.microsoft.com/office/drawing/2014/main" id="{DECED971-040D-463E-8B01-2A2F877FDF24}"/>
              </a:ext>
            </a:extLst>
          </p:cNvPr>
          <p:cNvCxnSpPr>
            <a:cxnSpLocks/>
          </p:cNvCxnSpPr>
          <p:nvPr/>
        </p:nvCxnSpPr>
        <p:spPr>
          <a:xfrm flipV="1">
            <a:off x="6426218" y="3698378"/>
            <a:ext cx="1215553" cy="1255622"/>
          </a:xfrm>
          <a:prstGeom prst="line">
            <a:avLst/>
          </a:prstGeom>
          <a:ln w="571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344D0270-D0D1-4036-97F6-BA696F55AAC6}"/>
              </a:ext>
            </a:extLst>
          </p:cNvPr>
          <p:cNvCxnSpPr>
            <a:cxnSpLocks/>
          </p:cNvCxnSpPr>
          <p:nvPr/>
        </p:nvCxnSpPr>
        <p:spPr>
          <a:xfrm>
            <a:off x="4550227" y="3159622"/>
            <a:ext cx="1878733" cy="1794378"/>
          </a:xfrm>
          <a:prstGeom prst="line">
            <a:avLst/>
          </a:prstGeom>
          <a:ln w="571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87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Conflicts after Pre-shaking</a:t>
            </a:r>
            <a:endParaRPr lang="zh-TW" altLang="en-US" b="1" dirty="0">
              <a:latin typeface="Times New Roman" panose="02020603050405020304" pitchFamily="18" charset="0"/>
              <a:cs typeface="Times New Roman" panose="02020603050405020304" pitchFamily="18" charset="0"/>
            </a:endParaRPr>
          </a:p>
        </p:txBody>
      </p:sp>
      <p:pic>
        <p:nvPicPr>
          <p:cNvPr id="4" name="內容版面配置區 3">
            <a:extLst>
              <a:ext uri="{FF2B5EF4-FFF2-40B4-BE49-F238E27FC236}">
                <a16:creationId xmlns:a16="http://schemas.microsoft.com/office/drawing/2014/main" id="{79D68A35-E980-49C1-99BE-D9EDA08D032F}"/>
              </a:ext>
            </a:extLst>
          </p:cNvPr>
          <p:cNvPicPr>
            <a:picLocks noGrp="1" noChangeAspect="1"/>
          </p:cNvPicPr>
          <p:nvPr>
            <p:ph idx="1"/>
          </p:nvPr>
        </p:nvPicPr>
        <p:blipFill>
          <a:blip r:embed="rId3"/>
          <a:stretch>
            <a:fillRect/>
          </a:stretch>
        </p:blipFill>
        <p:spPr>
          <a:xfrm>
            <a:off x="2164170" y="1798407"/>
            <a:ext cx="7863659" cy="4588699"/>
          </a:xfrm>
          <a:prstGeom prst="rect">
            <a:avLst/>
          </a:prstGeom>
        </p:spPr>
      </p:pic>
    </p:spTree>
    <p:extLst>
      <p:ext uri="{BB962C8B-B14F-4D97-AF65-F5344CB8AC3E}">
        <p14:creationId xmlns:p14="http://schemas.microsoft.com/office/powerpoint/2010/main" val="2791197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(1/5)</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內容版面配置區 5">
            <a:extLst>
              <a:ext uri="{FF2B5EF4-FFF2-40B4-BE49-F238E27FC236}">
                <a16:creationId xmlns:a16="http://schemas.microsoft.com/office/drawing/2014/main" id="{D54C8422-B9F0-4D4E-AED1-2CBA437E7761}"/>
              </a:ext>
            </a:extLst>
          </p:cNvPr>
          <p:cNvGraphicFramePr>
            <a:graphicFrameLocks noGrp="1"/>
          </p:cNvGraphicFramePr>
          <p:nvPr>
            <p:ph idx="1"/>
            <p:extLst>
              <p:ext uri="{D42A27DB-BD31-4B8C-83A1-F6EECF244321}">
                <p14:modId xmlns:p14="http://schemas.microsoft.com/office/powerpoint/2010/main" val="157081362"/>
              </p:ext>
            </p:extLst>
          </p:nvPr>
        </p:nvGraphicFramePr>
        <p:xfrm>
          <a:off x="1038920" y="1621314"/>
          <a:ext cx="4680000" cy="4680000"/>
        </p:xfrm>
        <a:graphic>
          <a:graphicData uri="http://schemas.openxmlformats.org/drawingml/2006/table">
            <a:tbl>
              <a:tblPr firstRow="1" bandRow="1">
                <a:tableStyleId>{5940675A-B579-460E-94D1-54222C63F5DA}</a:tableStyleId>
              </a:tblPr>
              <a:tblGrid>
                <a:gridCol w="585000">
                  <a:extLst>
                    <a:ext uri="{9D8B030D-6E8A-4147-A177-3AD203B41FA5}">
                      <a16:colId xmlns:a16="http://schemas.microsoft.com/office/drawing/2014/main" val="1538039138"/>
                    </a:ext>
                  </a:extLst>
                </a:gridCol>
                <a:gridCol w="585000">
                  <a:extLst>
                    <a:ext uri="{9D8B030D-6E8A-4147-A177-3AD203B41FA5}">
                      <a16:colId xmlns:a16="http://schemas.microsoft.com/office/drawing/2014/main" val="3212340248"/>
                    </a:ext>
                  </a:extLst>
                </a:gridCol>
                <a:gridCol w="585000">
                  <a:extLst>
                    <a:ext uri="{9D8B030D-6E8A-4147-A177-3AD203B41FA5}">
                      <a16:colId xmlns:a16="http://schemas.microsoft.com/office/drawing/2014/main" val="3772549676"/>
                    </a:ext>
                  </a:extLst>
                </a:gridCol>
                <a:gridCol w="585000">
                  <a:extLst>
                    <a:ext uri="{9D8B030D-6E8A-4147-A177-3AD203B41FA5}">
                      <a16:colId xmlns:a16="http://schemas.microsoft.com/office/drawing/2014/main" val="702856797"/>
                    </a:ext>
                  </a:extLst>
                </a:gridCol>
                <a:gridCol w="585000">
                  <a:extLst>
                    <a:ext uri="{9D8B030D-6E8A-4147-A177-3AD203B41FA5}">
                      <a16:colId xmlns:a16="http://schemas.microsoft.com/office/drawing/2014/main" val="1954285783"/>
                    </a:ext>
                  </a:extLst>
                </a:gridCol>
                <a:gridCol w="585000">
                  <a:extLst>
                    <a:ext uri="{9D8B030D-6E8A-4147-A177-3AD203B41FA5}">
                      <a16:colId xmlns:a16="http://schemas.microsoft.com/office/drawing/2014/main" val="445035726"/>
                    </a:ext>
                  </a:extLst>
                </a:gridCol>
                <a:gridCol w="585000">
                  <a:extLst>
                    <a:ext uri="{9D8B030D-6E8A-4147-A177-3AD203B41FA5}">
                      <a16:colId xmlns:a16="http://schemas.microsoft.com/office/drawing/2014/main" val="3090581369"/>
                    </a:ext>
                  </a:extLst>
                </a:gridCol>
                <a:gridCol w="585000">
                  <a:extLst>
                    <a:ext uri="{9D8B030D-6E8A-4147-A177-3AD203B41FA5}">
                      <a16:colId xmlns:a16="http://schemas.microsoft.com/office/drawing/2014/main" val="2646717646"/>
                    </a:ext>
                  </a:extLst>
                </a:gridCol>
              </a:tblGrid>
              <a:tr h="58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2138302056"/>
                  </a:ext>
                </a:extLst>
              </a:tr>
              <a:tr h="585000">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087114457"/>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933537593"/>
                  </a:ext>
                </a:extLst>
              </a:tr>
              <a:tr h="585000">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extLst>
                  <a:ext uri="{0D108BD9-81ED-4DB2-BD59-A6C34878D82A}">
                    <a16:rowId xmlns:a16="http://schemas.microsoft.com/office/drawing/2014/main" val="465883358"/>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r>
                        <a:rPr lang="zh-TW" altLang="en-US" sz="2800" dirty="0"/>
                        <a:t>⚫</a:t>
                      </a:r>
                    </a:p>
                  </a:txBody>
                  <a:tcPr/>
                </a:tc>
                <a:extLst>
                  <a:ext uri="{0D108BD9-81ED-4DB2-BD59-A6C34878D82A}">
                    <a16:rowId xmlns:a16="http://schemas.microsoft.com/office/drawing/2014/main" val="1625488299"/>
                  </a:ext>
                </a:extLst>
              </a:tr>
              <a:tr h="585000">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1073158166"/>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extLst>
                  <a:ext uri="{0D108BD9-81ED-4DB2-BD59-A6C34878D82A}">
                    <a16:rowId xmlns:a16="http://schemas.microsoft.com/office/drawing/2014/main" val="2300789455"/>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456834121"/>
                  </a:ext>
                </a:extLst>
              </a:tr>
            </a:tbl>
          </a:graphicData>
        </a:graphic>
      </p:graphicFrame>
      <p:cxnSp>
        <p:nvCxnSpPr>
          <p:cNvPr id="7" name="直線接點 6">
            <a:extLst>
              <a:ext uri="{FF2B5EF4-FFF2-40B4-BE49-F238E27FC236}">
                <a16:creationId xmlns:a16="http://schemas.microsoft.com/office/drawing/2014/main" id="{B44CB88F-72D6-4A00-A4C9-044945DDF157}"/>
              </a:ext>
            </a:extLst>
          </p:cNvPr>
          <p:cNvCxnSpPr>
            <a:cxnSpLocks/>
          </p:cNvCxnSpPr>
          <p:nvPr/>
        </p:nvCxnSpPr>
        <p:spPr>
          <a:xfrm>
            <a:off x="1038920" y="3429000"/>
            <a:ext cx="2892994" cy="2872314"/>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68C86FD6-935C-4983-AE9F-E0BABBC4E089}"/>
              </a:ext>
            </a:extLst>
          </p:cNvPr>
          <p:cNvCxnSpPr>
            <a:cxnSpLocks/>
            <a:stCxn id="6" idx="3"/>
            <a:endCxn id="6" idx="2"/>
          </p:cNvCxnSpPr>
          <p:nvPr/>
        </p:nvCxnSpPr>
        <p:spPr>
          <a:xfrm flipH="1">
            <a:off x="3378920" y="3961314"/>
            <a:ext cx="2340000" cy="2340000"/>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9EF6167E-6DE7-402C-885E-CF095F476F4D}"/>
              </a:ext>
            </a:extLst>
          </p:cNvPr>
          <p:cNvCxnSpPr>
            <a:cxnSpLocks/>
          </p:cNvCxnSpPr>
          <p:nvPr/>
        </p:nvCxnSpPr>
        <p:spPr>
          <a:xfrm>
            <a:off x="1655926" y="1621314"/>
            <a:ext cx="1722994" cy="1807686"/>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EA72E465-F9F3-4893-8F8C-2FD4340B0BFD}"/>
              </a:ext>
            </a:extLst>
          </p:cNvPr>
          <p:cNvSpPr txBox="1"/>
          <p:nvPr/>
        </p:nvSpPr>
        <p:spPr>
          <a:xfrm>
            <a:off x="5811713" y="1690688"/>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2A704E2-77F2-4C41-B17A-DAFC73A5BB32}"/>
              </a:ext>
            </a:extLst>
          </p:cNvPr>
          <p:cNvSpPr txBox="1"/>
          <p:nvPr/>
        </p:nvSpPr>
        <p:spPr>
          <a:xfrm>
            <a:off x="5799045" y="5709385"/>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19" name="文字方塊 18">
            <a:extLst>
              <a:ext uri="{FF2B5EF4-FFF2-40B4-BE49-F238E27FC236}">
                <a16:creationId xmlns:a16="http://schemas.microsoft.com/office/drawing/2014/main" id="{052CE784-E838-40A2-9C43-EEFF3562C4C7}"/>
              </a:ext>
            </a:extLst>
          </p:cNvPr>
          <p:cNvSpPr txBox="1"/>
          <p:nvPr/>
        </p:nvSpPr>
        <p:spPr>
          <a:xfrm>
            <a:off x="5811713" y="27707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C33B0DEE-32EA-4D16-A850-D45D98D9785C}"/>
              </a:ext>
            </a:extLst>
          </p:cNvPr>
          <p:cNvSpPr txBox="1"/>
          <p:nvPr/>
        </p:nvSpPr>
        <p:spPr>
          <a:xfrm>
            <a:off x="5799045" y="3421002"/>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9DFEAA1E-177B-4F14-AD87-7448845FE91D}"/>
              </a:ext>
            </a:extLst>
          </p:cNvPr>
          <p:cNvSpPr txBox="1"/>
          <p:nvPr/>
        </p:nvSpPr>
        <p:spPr>
          <a:xfrm>
            <a:off x="5811713" y="3961314"/>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B05712CD-74FC-48B0-9D5E-5843D0629A69}"/>
              </a:ext>
            </a:extLst>
          </p:cNvPr>
          <p:cNvSpPr txBox="1"/>
          <p:nvPr/>
        </p:nvSpPr>
        <p:spPr>
          <a:xfrm>
            <a:off x="5811713" y="460354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ABAA493C-4567-4AB9-9B0A-90D82C88C1BB}"/>
              </a:ext>
            </a:extLst>
          </p:cNvPr>
          <p:cNvSpPr txBox="1"/>
          <p:nvPr/>
        </p:nvSpPr>
        <p:spPr>
          <a:xfrm>
            <a:off x="5799045" y="51610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AD6984F7-535A-4481-AEE4-5419A0BC2894}"/>
              </a:ext>
            </a:extLst>
          </p:cNvPr>
          <p:cNvSpPr txBox="1"/>
          <p:nvPr/>
        </p:nvSpPr>
        <p:spPr>
          <a:xfrm>
            <a:off x="5811713" y="2197181"/>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1BC9E99-6C32-47DD-A69C-780F20C8843A}"/>
              </a:ext>
            </a:extLst>
          </p:cNvPr>
          <p:cNvSpPr txBox="1"/>
          <p:nvPr/>
        </p:nvSpPr>
        <p:spPr>
          <a:xfrm>
            <a:off x="6904342" y="1649422"/>
            <a:ext cx="3264035"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m = &lt;8, 4, 6, 1, 3, 5&gt;</a:t>
            </a: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043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2CDB731-197B-4247-BB9E-B9676FB6EEBB}"/>
              </a:ext>
            </a:extLst>
          </p:cNvPr>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Tabu</a:t>
            </a:r>
            <a:r>
              <a:rPr lang="en-US" altLang="zh-TW" b="1" dirty="0">
                <a:latin typeface="Times New Roman" panose="02020603050405020304" pitchFamily="18" charset="0"/>
                <a:cs typeface="Times New Roman" panose="02020603050405020304" pitchFamily="18" charset="0"/>
              </a:rPr>
              <a:t> list</a:t>
            </a:r>
            <a:endParaRPr lang="zh-TW" altLang="en-US" b="1" dirty="0">
              <a:latin typeface="Times New Roman" panose="02020603050405020304" pitchFamily="18" charset="0"/>
              <a:cs typeface="Times New Roman" panose="02020603050405020304" pitchFamily="18" charset="0"/>
            </a:endParaRPr>
          </a:p>
        </p:txBody>
      </p:sp>
      <p:pic>
        <p:nvPicPr>
          <p:cNvPr id="5" name="內容版面配置區 4">
            <a:extLst>
              <a:ext uri="{FF2B5EF4-FFF2-40B4-BE49-F238E27FC236}">
                <a16:creationId xmlns:a16="http://schemas.microsoft.com/office/drawing/2014/main" id="{D21A94EC-4D87-4E98-98BB-66FA0CAD9D57}"/>
              </a:ext>
            </a:extLst>
          </p:cNvPr>
          <p:cNvPicPr>
            <a:picLocks noGrp="1" noChangeAspect="1"/>
          </p:cNvPicPr>
          <p:nvPr>
            <p:ph idx="1"/>
          </p:nvPr>
        </p:nvPicPr>
        <p:blipFill>
          <a:blip r:embed="rId3"/>
          <a:stretch>
            <a:fillRect/>
          </a:stretch>
        </p:blipFill>
        <p:spPr>
          <a:xfrm>
            <a:off x="1069953" y="1969905"/>
            <a:ext cx="10052093" cy="4084773"/>
          </a:xfrm>
          <a:prstGeom prst="rect">
            <a:avLst/>
          </a:prstGeom>
        </p:spPr>
      </p:pic>
    </p:spTree>
    <p:extLst>
      <p:ext uri="{BB962C8B-B14F-4D97-AF65-F5344CB8AC3E}">
        <p14:creationId xmlns:p14="http://schemas.microsoft.com/office/powerpoint/2010/main" val="86066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lstStyle/>
          <a:p>
            <a:r>
              <a:rPr kumimoji="1" lang="en-US" altLang="zh-TW" b="1" dirty="0">
                <a:latin typeface="Times New Roman" panose="02020603050405020304" pitchFamily="18" charset="0"/>
                <a:cs typeface="Times New Roman" panose="02020603050405020304" pitchFamily="18" charset="0"/>
              </a:rPr>
              <a:t>Abstract </a:t>
            </a:r>
            <a:endParaRPr kumimoji="1" lang="zh-TW" altLang="en-US"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520456"/>
            <a:ext cx="10863804" cy="5103628"/>
          </a:xfrm>
        </p:spPr>
        <p:txBody>
          <a:bodyPr>
            <a:normAutofit/>
          </a:bodyPr>
          <a:lstStyle/>
          <a:p>
            <a:pPr marL="0" indent="0">
              <a:lnSpc>
                <a:spcPct val="120000"/>
              </a:lnSpc>
              <a:buNone/>
            </a:pPr>
            <a:r>
              <a:rPr lang="en-US" altLang="zh-TW" dirty="0">
                <a:latin typeface="Times New Roman" panose="02020603050405020304" pitchFamily="18" charset="0"/>
                <a:cs typeface="Times New Roman" panose="02020603050405020304" pitchFamily="18" charset="0"/>
              </a:rPr>
              <a:t>This paper presents an efficient algorithm using Local search, various heuristics and </a:t>
            </a:r>
            <a:r>
              <a:rPr lang="en-US" altLang="zh-TW" dirty="0" err="1">
                <a:latin typeface="Times New Roman" panose="02020603050405020304" pitchFamily="18" charset="0"/>
                <a:cs typeface="Times New Roman" panose="02020603050405020304" pitchFamily="18" charset="0"/>
              </a:rPr>
              <a:t>Tabu</a:t>
            </a:r>
            <a:r>
              <a:rPr lang="en-US" altLang="zh-TW" dirty="0">
                <a:latin typeface="Times New Roman" panose="02020603050405020304" pitchFamily="18" charset="0"/>
                <a:cs typeface="Times New Roman" panose="02020603050405020304" pitchFamily="18" charset="0"/>
              </a:rPr>
              <a:t> search elements, which is capable to find solution for huge instances of the n-queens (hundreds of millions n). The algorithm returns random solutions in short time even on an ordinary personal computer. There is no other faster algorithm in n-Queens bibliography as our presented algorithm so far.</a:t>
            </a:r>
            <a:endParaRPr kumimoji="1" lang="en-US" altLang="zh-TW"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2</a:t>
            </a:fld>
            <a:endParaRPr kumimoji="1" lang="zh-TW" altLang="en-US"/>
          </a:p>
        </p:txBody>
      </p:sp>
    </p:spTree>
    <p:extLst>
      <p:ext uri="{BB962C8B-B14F-4D97-AF65-F5344CB8AC3E}">
        <p14:creationId xmlns:p14="http://schemas.microsoft.com/office/powerpoint/2010/main" val="58127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4B7953-CE58-431D-8A96-F76486077162}"/>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Empty Diagonal</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3FDB4DA3-0929-4378-B651-82ED13E7541C}"/>
              </a:ext>
            </a:extLst>
          </p:cNvPr>
          <p:cNvGraphicFramePr>
            <a:graphicFrameLocks noGrp="1"/>
          </p:cNvGraphicFramePr>
          <p:nvPr>
            <p:extLst>
              <p:ext uri="{D42A27DB-BD31-4B8C-83A1-F6EECF244321}">
                <p14:modId xmlns:p14="http://schemas.microsoft.com/office/powerpoint/2010/main" val="2933618238"/>
              </p:ext>
            </p:extLst>
          </p:nvPr>
        </p:nvGraphicFramePr>
        <p:xfrm>
          <a:off x="4836000" y="2169000"/>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3826262528"/>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dirty="0"/>
                    </a:p>
                  </a:txBody>
                  <a:tcPr/>
                </a:tc>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cxnSp>
        <p:nvCxnSpPr>
          <p:cNvPr id="13" name="直線接點 12">
            <a:extLst>
              <a:ext uri="{FF2B5EF4-FFF2-40B4-BE49-F238E27FC236}">
                <a16:creationId xmlns:a16="http://schemas.microsoft.com/office/drawing/2014/main" id="{ABEF0D69-8724-47F4-AC7F-142AF62E70E4}"/>
              </a:ext>
            </a:extLst>
          </p:cNvPr>
          <p:cNvCxnSpPr>
            <a:cxnSpLocks/>
          </p:cNvCxnSpPr>
          <p:nvPr/>
        </p:nvCxnSpPr>
        <p:spPr>
          <a:xfrm>
            <a:off x="4836000" y="2812960"/>
            <a:ext cx="1852183" cy="187604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F9B1922D-6179-42F0-A0C8-E1DFBA2D252C}"/>
              </a:ext>
            </a:extLst>
          </p:cNvPr>
          <p:cNvCxnSpPr>
            <a:cxnSpLocks/>
            <a:stCxn id="6" idx="1"/>
            <a:endCxn id="6" idx="0"/>
          </p:cNvCxnSpPr>
          <p:nvPr/>
        </p:nvCxnSpPr>
        <p:spPr>
          <a:xfrm flipV="1">
            <a:off x="4836000" y="2169000"/>
            <a:ext cx="1260000" cy="12600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348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(2/5)</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內容版面配置區 5">
            <a:extLst>
              <a:ext uri="{FF2B5EF4-FFF2-40B4-BE49-F238E27FC236}">
                <a16:creationId xmlns:a16="http://schemas.microsoft.com/office/drawing/2014/main" id="{D54C8422-B9F0-4D4E-AED1-2CBA437E7761}"/>
              </a:ext>
            </a:extLst>
          </p:cNvPr>
          <p:cNvGraphicFramePr>
            <a:graphicFrameLocks noGrp="1"/>
          </p:cNvGraphicFramePr>
          <p:nvPr>
            <p:ph idx="1"/>
          </p:nvPr>
        </p:nvGraphicFramePr>
        <p:xfrm>
          <a:off x="1038920" y="1621314"/>
          <a:ext cx="4680000" cy="4680000"/>
        </p:xfrm>
        <a:graphic>
          <a:graphicData uri="http://schemas.openxmlformats.org/drawingml/2006/table">
            <a:tbl>
              <a:tblPr firstRow="1" bandRow="1">
                <a:tableStyleId>{5940675A-B579-460E-94D1-54222C63F5DA}</a:tableStyleId>
              </a:tblPr>
              <a:tblGrid>
                <a:gridCol w="585000">
                  <a:extLst>
                    <a:ext uri="{9D8B030D-6E8A-4147-A177-3AD203B41FA5}">
                      <a16:colId xmlns:a16="http://schemas.microsoft.com/office/drawing/2014/main" val="1538039138"/>
                    </a:ext>
                  </a:extLst>
                </a:gridCol>
                <a:gridCol w="585000">
                  <a:extLst>
                    <a:ext uri="{9D8B030D-6E8A-4147-A177-3AD203B41FA5}">
                      <a16:colId xmlns:a16="http://schemas.microsoft.com/office/drawing/2014/main" val="3212340248"/>
                    </a:ext>
                  </a:extLst>
                </a:gridCol>
                <a:gridCol w="585000">
                  <a:extLst>
                    <a:ext uri="{9D8B030D-6E8A-4147-A177-3AD203B41FA5}">
                      <a16:colId xmlns:a16="http://schemas.microsoft.com/office/drawing/2014/main" val="3772549676"/>
                    </a:ext>
                  </a:extLst>
                </a:gridCol>
                <a:gridCol w="585000">
                  <a:extLst>
                    <a:ext uri="{9D8B030D-6E8A-4147-A177-3AD203B41FA5}">
                      <a16:colId xmlns:a16="http://schemas.microsoft.com/office/drawing/2014/main" val="702856797"/>
                    </a:ext>
                  </a:extLst>
                </a:gridCol>
                <a:gridCol w="585000">
                  <a:extLst>
                    <a:ext uri="{9D8B030D-6E8A-4147-A177-3AD203B41FA5}">
                      <a16:colId xmlns:a16="http://schemas.microsoft.com/office/drawing/2014/main" val="1954285783"/>
                    </a:ext>
                  </a:extLst>
                </a:gridCol>
                <a:gridCol w="585000">
                  <a:extLst>
                    <a:ext uri="{9D8B030D-6E8A-4147-A177-3AD203B41FA5}">
                      <a16:colId xmlns:a16="http://schemas.microsoft.com/office/drawing/2014/main" val="445035726"/>
                    </a:ext>
                  </a:extLst>
                </a:gridCol>
                <a:gridCol w="585000">
                  <a:extLst>
                    <a:ext uri="{9D8B030D-6E8A-4147-A177-3AD203B41FA5}">
                      <a16:colId xmlns:a16="http://schemas.microsoft.com/office/drawing/2014/main" val="3090581369"/>
                    </a:ext>
                  </a:extLst>
                </a:gridCol>
                <a:gridCol w="585000">
                  <a:extLst>
                    <a:ext uri="{9D8B030D-6E8A-4147-A177-3AD203B41FA5}">
                      <a16:colId xmlns:a16="http://schemas.microsoft.com/office/drawing/2014/main" val="2646717646"/>
                    </a:ext>
                  </a:extLst>
                </a:gridCol>
              </a:tblGrid>
              <a:tr h="58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2138302056"/>
                  </a:ext>
                </a:extLst>
              </a:tr>
              <a:tr h="585000">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087114457"/>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933537593"/>
                  </a:ext>
                </a:extLst>
              </a:tr>
              <a:tr h="585000">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extLst>
                  <a:ext uri="{0D108BD9-81ED-4DB2-BD59-A6C34878D82A}">
                    <a16:rowId xmlns:a16="http://schemas.microsoft.com/office/drawing/2014/main" val="465883358"/>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r>
                        <a:rPr lang="zh-TW" altLang="en-US" sz="2800" dirty="0"/>
                        <a:t>⚫</a:t>
                      </a:r>
                    </a:p>
                  </a:txBody>
                  <a:tcPr/>
                </a:tc>
                <a:extLst>
                  <a:ext uri="{0D108BD9-81ED-4DB2-BD59-A6C34878D82A}">
                    <a16:rowId xmlns:a16="http://schemas.microsoft.com/office/drawing/2014/main" val="1625488299"/>
                  </a:ext>
                </a:extLst>
              </a:tr>
              <a:tr h="585000">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1073158166"/>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extLst>
                  <a:ext uri="{0D108BD9-81ED-4DB2-BD59-A6C34878D82A}">
                    <a16:rowId xmlns:a16="http://schemas.microsoft.com/office/drawing/2014/main" val="2300789455"/>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456834121"/>
                  </a:ext>
                </a:extLst>
              </a:tr>
            </a:tbl>
          </a:graphicData>
        </a:graphic>
      </p:graphicFrame>
      <p:cxnSp>
        <p:nvCxnSpPr>
          <p:cNvPr id="7" name="直線接點 6">
            <a:extLst>
              <a:ext uri="{FF2B5EF4-FFF2-40B4-BE49-F238E27FC236}">
                <a16:creationId xmlns:a16="http://schemas.microsoft.com/office/drawing/2014/main" id="{B44CB88F-72D6-4A00-A4C9-044945DDF157}"/>
              </a:ext>
            </a:extLst>
          </p:cNvPr>
          <p:cNvCxnSpPr>
            <a:cxnSpLocks/>
          </p:cNvCxnSpPr>
          <p:nvPr/>
        </p:nvCxnSpPr>
        <p:spPr>
          <a:xfrm>
            <a:off x="1038920" y="2770707"/>
            <a:ext cx="3510000" cy="3522609"/>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68C86FD6-935C-4983-AE9F-E0BABBC4E089}"/>
              </a:ext>
            </a:extLst>
          </p:cNvPr>
          <p:cNvCxnSpPr>
            <a:cxnSpLocks/>
          </p:cNvCxnSpPr>
          <p:nvPr/>
        </p:nvCxnSpPr>
        <p:spPr>
          <a:xfrm flipH="1">
            <a:off x="2854707" y="3429000"/>
            <a:ext cx="2864213" cy="2803605"/>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9EF6167E-6DE7-402C-885E-CF095F476F4D}"/>
              </a:ext>
            </a:extLst>
          </p:cNvPr>
          <p:cNvCxnSpPr>
            <a:cxnSpLocks/>
          </p:cNvCxnSpPr>
          <p:nvPr/>
        </p:nvCxnSpPr>
        <p:spPr>
          <a:xfrm>
            <a:off x="1085317" y="2243274"/>
            <a:ext cx="4016597" cy="4019687"/>
          </a:xfrm>
          <a:prstGeom prst="line">
            <a:avLst/>
          </a:prstGeom>
          <a:ln w="571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EA72E465-F9F3-4893-8F8C-2FD4340B0BFD}"/>
              </a:ext>
            </a:extLst>
          </p:cNvPr>
          <p:cNvSpPr txBox="1"/>
          <p:nvPr/>
        </p:nvSpPr>
        <p:spPr>
          <a:xfrm>
            <a:off x="5811713" y="1690688"/>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2A704E2-77F2-4C41-B17A-DAFC73A5BB32}"/>
              </a:ext>
            </a:extLst>
          </p:cNvPr>
          <p:cNvSpPr txBox="1"/>
          <p:nvPr/>
        </p:nvSpPr>
        <p:spPr>
          <a:xfrm>
            <a:off x="5799045" y="5709385"/>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19" name="文字方塊 18">
            <a:extLst>
              <a:ext uri="{FF2B5EF4-FFF2-40B4-BE49-F238E27FC236}">
                <a16:creationId xmlns:a16="http://schemas.microsoft.com/office/drawing/2014/main" id="{052CE784-E838-40A2-9C43-EEFF3562C4C7}"/>
              </a:ext>
            </a:extLst>
          </p:cNvPr>
          <p:cNvSpPr txBox="1"/>
          <p:nvPr/>
        </p:nvSpPr>
        <p:spPr>
          <a:xfrm>
            <a:off x="5811713" y="27707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C33B0DEE-32EA-4D16-A850-D45D98D9785C}"/>
              </a:ext>
            </a:extLst>
          </p:cNvPr>
          <p:cNvSpPr txBox="1"/>
          <p:nvPr/>
        </p:nvSpPr>
        <p:spPr>
          <a:xfrm>
            <a:off x="5799045" y="3421002"/>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9DFEAA1E-177B-4F14-AD87-7448845FE91D}"/>
              </a:ext>
            </a:extLst>
          </p:cNvPr>
          <p:cNvSpPr txBox="1"/>
          <p:nvPr/>
        </p:nvSpPr>
        <p:spPr>
          <a:xfrm>
            <a:off x="5811713" y="3961314"/>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B05712CD-74FC-48B0-9D5E-5843D0629A69}"/>
              </a:ext>
            </a:extLst>
          </p:cNvPr>
          <p:cNvSpPr txBox="1"/>
          <p:nvPr/>
        </p:nvSpPr>
        <p:spPr>
          <a:xfrm>
            <a:off x="5811713" y="460354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ABAA493C-4567-4AB9-9B0A-90D82C88C1BB}"/>
              </a:ext>
            </a:extLst>
          </p:cNvPr>
          <p:cNvSpPr txBox="1"/>
          <p:nvPr/>
        </p:nvSpPr>
        <p:spPr>
          <a:xfrm>
            <a:off x="5799045" y="51610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AD6984F7-535A-4481-AEE4-5419A0BC2894}"/>
              </a:ext>
            </a:extLst>
          </p:cNvPr>
          <p:cNvSpPr txBox="1"/>
          <p:nvPr/>
        </p:nvSpPr>
        <p:spPr>
          <a:xfrm>
            <a:off x="5811713" y="2197181"/>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1BC9E99-6C32-47DD-A69C-780F20C8843A}"/>
              </a:ext>
            </a:extLst>
          </p:cNvPr>
          <p:cNvSpPr txBox="1"/>
          <p:nvPr/>
        </p:nvSpPr>
        <p:spPr>
          <a:xfrm>
            <a:off x="6904342" y="1649422"/>
            <a:ext cx="3264035"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m = &lt;</a:t>
            </a:r>
            <a:r>
              <a:rPr lang="en-US" altLang="zh-TW" sz="2800" b="1" dirty="0">
                <a:solidFill>
                  <a:srgbClr val="FF0000"/>
                </a:solidFill>
                <a:latin typeface="Times New Roman" panose="02020603050405020304" pitchFamily="18" charset="0"/>
                <a:cs typeface="Times New Roman" panose="02020603050405020304" pitchFamily="18" charset="0"/>
              </a:rPr>
              <a:t>8</a:t>
            </a:r>
            <a:r>
              <a:rPr lang="en-US" altLang="zh-TW" sz="2800" dirty="0">
                <a:latin typeface="Times New Roman" panose="02020603050405020304" pitchFamily="18" charset="0"/>
                <a:cs typeface="Times New Roman" panose="02020603050405020304" pitchFamily="18" charset="0"/>
              </a:rPr>
              <a:t>, 4, 6, 1, 3, 5&gt;</a:t>
            </a:r>
            <a:endParaRPr lang="zh-TW" altLang="en-US" sz="2800" dirty="0">
              <a:latin typeface="Times New Roman" panose="02020603050405020304" pitchFamily="18" charset="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id="{49D266AC-1005-4CE5-A94C-F019C3543F8D}"/>
              </a:ext>
            </a:extLst>
          </p:cNvPr>
          <p:cNvCxnSpPr/>
          <p:nvPr/>
        </p:nvCxnSpPr>
        <p:spPr>
          <a:xfrm flipH="1">
            <a:off x="6212010" y="5985965"/>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 name="直線接點 24">
            <a:extLst>
              <a:ext uri="{FF2B5EF4-FFF2-40B4-BE49-F238E27FC236}">
                <a16:creationId xmlns:a16="http://schemas.microsoft.com/office/drawing/2014/main" id="{0DBF1235-1328-4C07-9CF9-0BCE2315F543}"/>
              </a:ext>
            </a:extLst>
          </p:cNvPr>
          <p:cNvCxnSpPr>
            <a:cxnSpLocks/>
          </p:cNvCxnSpPr>
          <p:nvPr/>
        </p:nvCxnSpPr>
        <p:spPr>
          <a:xfrm flipH="1">
            <a:off x="4594477" y="5161007"/>
            <a:ext cx="1093503" cy="1132309"/>
          </a:xfrm>
          <a:prstGeom prst="line">
            <a:avLst/>
          </a:prstGeom>
          <a:ln w="571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457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(2/5)</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內容版面配置區 5">
            <a:extLst>
              <a:ext uri="{FF2B5EF4-FFF2-40B4-BE49-F238E27FC236}">
                <a16:creationId xmlns:a16="http://schemas.microsoft.com/office/drawing/2014/main" id="{D54C8422-B9F0-4D4E-AED1-2CBA437E7761}"/>
              </a:ext>
            </a:extLst>
          </p:cNvPr>
          <p:cNvGraphicFramePr>
            <a:graphicFrameLocks noGrp="1"/>
          </p:cNvGraphicFramePr>
          <p:nvPr>
            <p:ph idx="1"/>
            <p:extLst>
              <p:ext uri="{D42A27DB-BD31-4B8C-83A1-F6EECF244321}">
                <p14:modId xmlns:p14="http://schemas.microsoft.com/office/powerpoint/2010/main" val="1289239964"/>
              </p:ext>
            </p:extLst>
          </p:nvPr>
        </p:nvGraphicFramePr>
        <p:xfrm>
          <a:off x="1038920" y="1621314"/>
          <a:ext cx="4680000" cy="4680000"/>
        </p:xfrm>
        <a:graphic>
          <a:graphicData uri="http://schemas.openxmlformats.org/drawingml/2006/table">
            <a:tbl>
              <a:tblPr firstRow="1" bandRow="1">
                <a:tableStyleId>{5940675A-B579-460E-94D1-54222C63F5DA}</a:tableStyleId>
              </a:tblPr>
              <a:tblGrid>
                <a:gridCol w="585000">
                  <a:extLst>
                    <a:ext uri="{9D8B030D-6E8A-4147-A177-3AD203B41FA5}">
                      <a16:colId xmlns:a16="http://schemas.microsoft.com/office/drawing/2014/main" val="1538039138"/>
                    </a:ext>
                  </a:extLst>
                </a:gridCol>
                <a:gridCol w="585000">
                  <a:extLst>
                    <a:ext uri="{9D8B030D-6E8A-4147-A177-3AD203B41FA5}">
                      <a16:colId xmlns:a16="http://schemas.microsoft.com/office/drawing/2014/main" val="3212340248"/>
                    </a:ext>
                  </a:extLst>
                </a:gridCol>
                <a:gridCol w="585000">
                  <a:extLst>
                    <a:ext uri="{9D8B030D-6E8A-4147-A177-3AD203B41FA5}">
                      <a16:colId xmlns:a16="http://schemas.microsoft.com/office/drawing/2014/main" val="3772549676"/>
                    </a:ext>
                  </a:extLst>
                </a:gridCol>
                <a:gridCol w="585000">
                  <a:extLst>
                    <a:ext uri="{9D8B030D-6E8A-4147-A177-3AD203B41FA5}">
                      <a16:colId xmlns:a16="http://schemas.microsoft.com/office/drawing/2014/main" val="702856797"/>
                    </a:ext>
                  </a:extLst>
                </a:gridCol>
                <a:gridCol w="585000">
                  <a:extLst>
                    <a:ext uri="{9D8B030D-6E8A-4147-A177-3AD203B41FA5}">
                      <a16:colId xmlns:a16="http://schemas.microsoft.com/office/drawing/2014/main" val="1954285783"/>
                    </a:ext>
                  </a:extLst>
                </a:gridCol>
                <a:gridCol w="585000">
                  <a:extLst>
                    <a:ext uri="{9D8B030D-6E8A-4147-A177-3AD203B41FA5}">
                      <a16:colId xmlns:a16="http://schemas.microsoft.com/office/drawing/2014/main" val="445035726"/>
                    </a:ext>
                  </a:extLst>
                </a:gridCol>
                <a:gridCol w="585000">
                  <a:extLst>
                    <a:ext uri="{9D8B030D-6E8A-4147-A177-3AD203B41FA5}">
                      <a16:colId xmlns:a16="http://schemas.microsoft.com/office/drawing/2014/main" val="3090581369"/>
                    </a:ext>
                  </a:extLst>
                </a:gridCol>
                <a:gridCol w="585000">
                  <a:extLst>
                    <a:ext uri="{9D8B030D-6E8A-4147-A177-3AD203B41FA5}">
                      <a16:colId xmlns:a16="http://schemas.microsoft.com/office/drawing/2014/main" val="2646717646"/>
                    </a:ext>
                  </a:extLst>
                </a:gridCol>
              </a:tblGrid>
              <a:tr h="58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2138302056"/>
                  </a:ext>
                </a:extLst>
              </a:tr>
              <a:tr h="585000">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087114457"/>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933537593"/>
                  </a:ext>
                </a:extLst>
              </a:tr>
              <a:tr h="585000">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extLst>
                  <a:ext uri="{0D108BD9-81ED-4DB2-BD59-A6C34878D82A}">
                    <a16:rowId xmlns:a16="http://schemas.microsoft.com/office/drawing/2014/main" val="465883358"/>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r>
                        <a:rPr lang="zh-TW" altLang="en-US" sz="2800" dirty="0"/>
                        <a:t>⚫</a:t>
                      </a:r>
                    </a:p>
                  </a:txBody>
                  <a:tcPr/>
                </a:tc>
                <a:extLst>
                  <a:ext uri="{0D108BD9-81ED-4DB2-BD59-A6C34878D82A}">
                    <a16:rowId xmlns:a16="http://schemas.microsoft.com/office/drawing/2014/main" val="1625488299"/>
                  </a:ext>
                </a:extLst>
              </a:tr>
              <a:tr h="585000">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1073158166"/>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2300789455"/>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dirty="0"/>
                    </a:p>
                  </a:txBody>
                  <a:tcPr/>
                </a:tc>
                <a:extLst>
                  <a:ext uri="{0D108BD9-81ED-4DB2-BD59-A6C34878D82A}">
                    <a16:rowId xmlns:a16="http://schemas.microsoft.com/office/drawing/2014/main" val="456834121"/>
                  </a:ext>
                </a:extLst>
              </a:tr>
            </a:tbl>
          </a:graphicData>
        </a:graphic>
      </p:graphicFrame>
      <p:cxnSp>
        <p:nvCxnSpPr>
          <p:cNvPr id="7" name="直線接點 6">
            <a:extLst>
              <a:ext uri="{FF2B5EF4-FFF2-40B4-BE49-F238E27FC236}">
                <a16:creationId xmlns:a16="http://schemas.microsoft.com/office/drawing/2014/main" id="{B44CB88F-72D6-4A00-A4C9-044945DDF157}"/>
              </a:ext>
            </a:extLst>
          </p:cNvPr>
          <p:cNvCxnSpPr>
            <a:cxnSpLocks/>
          </p:cNvCxnSpPr>
          <p:nvPr/>
        </p:nvCxnSpPr>
        <p:spPr>
          <a:xfrm>
            <a:off x="1038920" y="2770707"/>
            <a:ext cx="3510000" cy="3522609"/>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68C86FD6-935C-4983-AE9F-E0BABBC4E089}"/>
              </a:ext>
            </a:extLst>
          </p:cNvPr>
          <p:cNvCxnSpPr>
            <a:cxnSpLocks/>
          </p:cNvCxnSpPr>
          <p:nvPr/>
        </p:nvCxnSpPr>
        <p:spPr>
          <a:xfrm flipH="1">
            <a:off x="2854707" y="3429000"/>
            <a:ext cx="2864213" cy="2803605"/>
          </a:xfrm>
          <a:prstGeom prst="line">
            <a:avLst/>
          </a:prstGeom>
          <a:ln w="571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9EF6167E-6DE7-402C-885E-CF095F476F4D}"/>
              </a:ext>
            </a:extLst>
          </p:cNvPr>
          <p:cNvCxnSpPr>
            <a:cxnSpLocks/>
          </p:cNvCxnSpPr>
          <p:nvPr/>
        </p:nvCxnSpPr>
        <p:spPr>
          <a:xfrm>
            <a:off x="1085317" y="2243274"/>
            <a:ext cx="4016597" cy="4019687"/>
          </a:xfrm>
          <a:prstGeom prst="line">
            <a:avLst/>
          </a:prstGeom>
          <a:ln w="571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EA72E465-F9F3-4893-8F8C-2FD4340B0BFD}"/>
              </a:ext>
            </a:extLst>
          </p:cNvPr>
          <p:cNvSpPr txBox="1"/>
          <p:nvPr/>
        </p:nvSpPr>
        <p:spPr>
          <a:xfrm>
            <a:off x="5811713" y="1690688"/>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2A704E2-77F2-4C41-B17A-DAFC73A5BB32}"/>
              </a:ext>
            </a:extLst>
          </p:cNvPr>
          <p:cNvSpPr txBox="1"/>
          <p:nvPr/>
        </p:nvSpPr>
        <p:spPr>
          <a:xfrm>
            <a:off x="5799045" y="5709385"/>
            <a:ext cx="367408" cy="523220"/>
          </a:xfrm>
          <a:prstGeom prst="rect">
            <a:avLst/>
          </a:prstGeom>
          <a:noFill/>
        </p:spPr>
        <p:txBody>
          <a:bodyPr wrap="none" rtlCol="0">
            <a:spAutoFit/>
          </a:bodyPr>
          <a:lstStyle/>
          <a:p>
            <a:r>
              <a:rPr lang="en-US" altLang="zh-TW" sz="2800" dirty="0">
                <a:solidFill>
                  <a:srgbClr val="FF0000"/>
                </a:solidFill>
                <a:latin typeface="Times New Roman" panose="02020603050405020304" pitchFamily="18" charset="0"/>
                <a:cs typeface="Times New Roman" panose="02020603050405020304" pitchFamily="18" charset="0"/>
              </a:rPr>
              <a:t>0</a:t>
            </a:r>
            <a:endParaRPr lang="zh-TW" altLang="en-US" sz="2800" dirty="0">
              <a:solidFill>
                <a:srgbClr val="FF0000"/>
              </a:solidFill>
              <a:latin typeface="Times New Roman" panose="02020603050405020304" pitchFamily="18" charset="0"/>
              <a:cs typeface="Times New Roman" panose="02020603050405020304" pitchFamily="18" charset="0"/>
            </a:endParaRPr>
          </a:p>
        </p:txBody>
      </p:sp>
      <p:sp>
        <p:nvSpPr>
          <p:cNvPr id="19" name="文字方塊 18">
            <a:extLst>
              <a:ext uri="{FF2B5EF4-FFF2-40B4-BE49-F238E27FC236}">
                <a16:creationId xmlns:a16="http://schemas.microsoft.com/office/drawing/2014/main" id="{052CE784-E838-40A2-9C43-EEFF3562C4C7}"/>
              </a:ext>
            </a:extLst>
          </p:cNvPr>
          <p:cNvSpPr txBox="1"/>
          <p:nvPr/>
        </p:nvSpPr>
        <p:spPr>
          <a:xfrm>
            <a:off x="5811713" y="27707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C33B0DEE-32EA-4D16-A850-D45D98D9785C}"/>
              </a:ext>
            </a:extLst>
          </p:cNvPr>
          <p:cNvSpPr txBox="1"/>
          <p:nvPr/>
        </p:nvSpPr>
        <p:spPr>
          <a:xfrm>
            <a:off x="5799045" y="3421002"/>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9DFEAA1E-177B-4F14-AD87-7448845FE91D}"/>
              </a:ext>
            </a:extLst>
          </p:cNvPr>
          <p:cNvSpPr txBox="1"/>
          <p:nvPr/>
        </p:nvSpPr>
        <p:spPr>
          <a:xfrm>
            <a:off x="5811713" y="3961314"/>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B05712CD-74FC-48B0-9D5E-5843D0629A69}"/>
              </a:ext>
            </a:extLst>
          </p:cNvPr>
          <p:cNvSpPr txBox="1"/>
          <p:nvPr/>
        </p:nvSpPr>
        <p:spPr>
          <a:xfrm>
            <a:off x="5811713" y="460354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ABAA493C-4567-4AB9-9B0A-90D82C88C1BB}"/>
              </a:ext>
            </a:extLst>
          </p:cNvPr>
          <p:cNvSpPr txBox="1"/>
          <p:nvPr/>
        </p:nvSpPr>
        <p:spPr>
          <a:xfrm>
            <a:off x="5799045" y="51610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AD6984F7-535A-4481-AEE4-5419A0BC2894}"/>
              </a:ext>
            </a:extLst>
          </p:cNvPr>
          <p:cNvSpPr txBox="1"/>
          <p:nvPr/>
        </p:nvSpPr>
        <p:spPr>
          <a:xfrm>
            <a:off x="5811713" y="2197181"/>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1BC9E99-6C32-47DD-A69C-780F20C8843A}"/>
              </a:ext>
            </a:extLst>
          </p:cNvPr>
          <p:cNvSpPr txBox="1"/>
          <p:nvPr/>
        </p:nvSpPr>
        <p:spPr>
          <a:xfrm>
            <a:off x="6904342" y="1649422"/>
            <a:ext cx="3264035"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m = &lt;</a:t>
            </a:r>
            <a:r>
              <a:rPr lang="en-US" altLang="zh-TW" sz="2800" b="1" dirty="0">
                <a:solidFill>
                  <a:srgbClr val="FF0000"/>
                </a:solidFill>
                <a:latin typeface="Times New Roman" panose="02020603050405020304" pitchFamily="18" charset="0"/>
                <a:cs typeface="Times New Roman" panose="02020603050405020304" pitchFamily="18" charset="0"/>
              </a:rPr>
              <a:t>8</a:t>
            </a:r>
            <a:r>
              <a:rPr lang="en-US" altLang="zh-TW" sz="2800" dirty="0">
                <a:latin typeface="Times New Roman" panose="02020603050405020304" pitchFamily="18" charset="0"/>
                <a:cs typeface="Times New Roman" panose="02020603050405020304" pitchFamily="18" charset="0"/>
              </a:rPr>
              <a:t>, 4, 6, 1, 3, 5&gt;</a:t>
            </a:r>
            <a:endParaRPr lang="zh-TW" altLang="en-US" sz="2800" dirty="0">
              <a:latin typeface="Times New Roman" panose="02020603050405020304" pitchFamily="18" charset="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id="{49D266AC-1005-4CE5-A94C-F019C3543F8D}"/>
              </a:ext>
            </a:extLst>
          </p:cNvPr>
          <p:cNvCxnSpPr/>
          <p:nvPr/>
        </p:nvCxnSpPr>
        <p:spPr>
          <a:xfrm flipH="1">
            <a:off x="6212010" y="5985965"/>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 name="直線接點 24">
            <a:extLst>
              <a:ext uri="{FF2B5EF4-FFF2-40B4-BE49-F238E27FC236}">
                <a16:creationId xmlns:a16="http://schemas.microsoft.com/office/drawing/2014/main" id="{0DBF1235-1328-4C07-9CF9-0BCE2315F543}"/>
              </a:ext>
            </a:extLst>
          </p:cNvPr>
          <p:cNvCxnSpPr>
            <a:cxnSpLocks/>
          </p:cNvCxnSpPr>
          <p:nvPr/>
        </p:nvCxnSpPr>
        <p:spPr>
          <a:xfrm flipH="1">
            <a:off x="4594477" y="5161007"/>
            <a:ext cx="1093503" cy="1132309"/>
          </a:xfrm>
          <a:prstGeom prst="line">
            <a:avLst/>
          </a:prstGeom>
          <a:ln w="571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63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(2/5)</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內容版面配置區 5">
            <a:extLst>
              <a:ext uri="{FF2B5EF4-FFF2-40B4-BE49-F238E27FC236}">
                <a16:creationId xmlns:a16="http://schemas.microsoft.com/office/drawing/2014/main" id="{D54C8422-B9F0-4D4E-AED1-2CBA437E7761}"/>
              </a:ext>
            </a:extLst>
          </p:cNvPr>
          <p:cNvGraphicFramePr>
            <a:graphicFrameLocks noGrp="1"/>
          </p:cNvGraphicFramePr>
          <p:nvPr>
            <p:ph idx="1"/>
            <p:extLst>
              <p:ext uri="{D42A27DB-BD31-4B8C-83A1-F6EECF244321}">
                <p14:modId xmlns:p14="http://schemas.microsoft.com/office/powerpoint/2010/main" val="4023242220"/>
              </p:ext>
            </p:extLst>
          </p:nvPr>
        </p:nvGraphicFramePr>
        <p:xfrm>
          <a:off x="1038920" y="1621314"/>
          <a:ext cx="4680000" cy="4680000"/>
        </p:xfrm>
        <a:graphic>
          <a:graphicData uri="http://schemas.openxmlformats.org/drawingml/2006/table">
            <a:tbl>
              <a:tblPr firstRow="1" bandRow="1">
                <a:tableStyleId>{5940675A-B579-460E-94D1-54222C63F5DA}</a:tableStyleId>
              </a:tblPr>
              <a:tblGrid>
                <a:gridCol w="585000">
                  <a:extLst>
                    <a:ext uri="{9D8B030D-6E8A-4147-A177-3AD203B41FA5}">
                      <a16:colId xmlns:a16="http://schemas.microsoft.com/office/drawing/2014/main" val="1538039138"/>
                    </a:ext>
                  </a:extLst>
                </a:gridCol>
                <a:gridCol w="585000">
                  <a:extLst>
                    <a:ext uri="{9D8B030D-6E8A-4147-A177-3AD203B41FA5}">
                      <a16:colId xmlns:a16="http://schemas.microsoft.com/office/drawing/2014/main" val="3212340248"/>
                    </a:ext>
                  </a:extLst>
                </a:gridCol>
                <a:gridCol w="585000">
                  <a:extLst>
                    <a:ext uri="{9D8B030D-6E8A-4147-A177-3AD203B41FA5}">
                      <a16:colId xmlns:a16="http://schemas.microsoft.com/office/drawing/2014/main" val="3772549676"/>
                    </a:ext>
                  </a:extLst>
                </a:gridCol>
                <a:gridCol w="585000">
                  <a:extLst>
                    <a:ext uri="{9D8B030D-6E8A-4147-A177-3AD203B41FA5}">
                      <a16:colId xmlns:a16="http://schemas.microsoft.com/office/drawing/2014/main" val="702856797"/>
                    </a:ext>
                  </a:extLst>
                </a:gridCol>
                <a:gridCol w="585000">
                  <a:extLst>
                    <a:ext uri="{9D8B030D-6E8A-4147-A177-3AD203B41FA5}">
                      <a16:colId xmlns:a16="http://schemas.microsoft.com/office/drawing/2014/main" val="1954285783"/>
                    </a:ext>
                  </a:extLst>
                </a:gridCol>
                <a:gridCol w="585000">
                  <a:extLst>
                    <a:ext uri="{9D8B030D-6E8A-4147-A177-3AD203B41FA5}">
                      <a16:colId xmlns:a16="http://schemas.microsoft.com/office/drawing/2014/main" val="445035726"/>
                    </a:ext>
                  </a:extLst>
                </a:gridCol>
                <a:gridCol w="585000">
                  <a:extLst>
                    <a:ext uri="{9D8B030D-6E8A-4147-A177-3AD203B41FA5}">
                      <a16:colId xmlns:a16="http://schemas.microsoft.com/office/drawing/2014/main" val="3090581369"/>
                    </a:ext>
                  </a:extLst>
                </a:gridCol>
                <a:gridCol w="585000">
                  <a:extLst>
                    <a:ext uri="{9D8B030D-6E8A-4147-A177-3AD203B41FA5}">
                      <a16:colId xmlns:a16="http://schemas.microsoft.com/office/drawing/2014/main" val="2646717646"/>
                    </a:ext>
                  </a:extLst>
                </a:gridCol>
              </a:tblGrid>
              <a:tr h="58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2138302056"/>
                  </a:ext>
                </a:extLst>
              </a:tr>
              <a:tr h="585000">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087114457"/>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933537593"/>
                  </a:ext>
                </a:extLst>
              </a:tr>
              <a:tr h="585000">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extLst>
                  <a:ext uri="{0D108BD9-81ED-4DB2-BD59-A6C34878D82A}">
                    <a16:rowId xmlns:a16="http://schemas.microsoft.com/office/drawing/2014/main" val="465883358"/>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r>
                        <a:rPr lang="zh-TW" altLang="en-US" sz="2800" dirty="0"/>
                        <a:t>⚫</a:t>
                      </a:r>
                    </a:p>
                  </a:txBody>
                  <a:tcPr/>
                </a:tc>
                <a:extLst>
                  <a:ext uri="{0D108BD9-81ED-4DB2-BD59-A6C34878D82A}">
                    <a16:rowId xmlns:a16="http://schemas.microsoft.com/office/drawing/2014/main" val="1625488299"/>
                  </a:ext>
                </a:extLst>
              </a:tr>
              <a:tr h="585000">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1073158166"/>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2300789455"/>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extLst>
                  <a:ext uri="{0D108BD9-81ED-4DB2-BD59-A6C34878D82A}">
                    <a16:rowId xmlns:a16="http://schemas.microsoft.com/office/drawing/2014/main" val="456834121"/>
                  </a:ext>
                </a:extLst>
              </a:tr>
            </a:tbl>
          </a:graphicData>
        </a:graphic>
      </p:graphicFrame>
      <p:sp>
        <p:nvSpPr>
          <p:cNvPr id="16" name="文字方塊 15">
            <a:extLst>
              <a:ext uri="{FF2B5EF4-FFF2-40B4-BE49-F238E27FC236}">
                <a16:creationId xmlns:a16="http://schemas.microsoft.com/office/drawing/2014/main" id="{EA72E465-F9F3-4893-8F8C-2FD4340B0BFD}"/>
              </a:ext>
            </a:extLst>
          </p:cNvPr>
          <p:cNvSpPr txBox="1"/>
          <p:nvPr/>
        </p:nvSpPr>
        <p:spPr>
          <a:xfrm>
            <a:off x="5811713" y="1690688"/>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2A704E2-77F2-4C41-B17A-DAFC73A5BB32}"/>
              </a:ext>
            </a:extLst>
          </p:cNvPr>
          <p:cNvSpPr txBox="1"/>
          <p:nvPr/>
        </p:nvSpPr>
        <p:spPr>
          <a:xfrm>
            <a:off x="5799045" y="5709385"/>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19" name="文字方塊 18">
            <a:extLst>
              <a:ext uri="{FF2B5EF4-FFF2-40B4-BE49-F238E27FC236}">
                <a16:creationId xmlns:a16="http://schemas.microsoft.com/office/drawing/2014/main" id="{052CE784-E838-40A2-9C43-EEFF3562C4C7}"/>
              </a:ext>
            </a:extLst>
          </p:cNvPr>
          <p:cNvSpPr txBox="1"/>
          <p:nvPr/>
        </p:nvSpPr>
        <p:spPr>
          <a:xfrm>
            <a:off x="5811713" y="27707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C33B0DEE-32EA-4D16-A850-D45D98D9785C}"/>
              </a:ext>
            </a:extLst>
          </p:cNvPr>
          <p:cNvSpPr txBox="1"/>
          <p:nvPr/>
        </p:nvSpPr>
        <p:spPr>
          <a:xfrm>
            <a:off x="5799045" y="3421002"/>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9DFEAA1E-177B-4F14-AD87-7448845FE91D}"/>
              </a:ext>
            </a:extLst>
          </p:cNvPr>
          <p:cNvSpPr txBox="1"/>
          <p:nvPr/>
        </p:nvSpPr>
        <p:spPr>
          <a:xfrm>
            <a:off x="5811713" y="3961314"/>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B05712CD-74FC-48B0-9D5E-5843D0629A69}"/>
              </a:ext>
            </a:extLst>
          </p:cNvPr>
          <p:cNvSpPr txBox="1"/>
          <p:nvPr/>
        </p:nvSpPr>
        <p:spPr>
          <a:xfrm>
            <a:off x="5811713" y="4603547"/>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ABAA493C-4567-4AB9-9B0A-90D82C88C1BB}"/>
              </a:ext>
            </a:extLst>
          </p:cNvPr>
          <p:cNvSpPr txBox="1"/>
          <p:nvPr/>
        </p:nvSpPr>
        <p:spPr>
          <a:xfrm>
            <a:off x="5799045" y="51610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AD6984F7-535A-4481-AEE4-5419A0BC2894}"/>
              </a:ext>
            </a:extLst>
          </p:cNvPr>
          <p:cNvSpPr txBox="1"/>
          <p:nvPr/>
        </p:nvSpPr>
        <p:spPr>
          <a:xfrm>
            <a:off x="5811713" y="2197181"/>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1BC9E99-6C32-47DD-A69C-780F20C8843A}"/>
              </a:ext>
            </a:extLst>
          </p:cNvPr>
          <p:cNvSpPr txBox="1"/>
          <p:nvPr/>
        </p:nvSpPr>
        <p:spPr>
          <a:xfrm>
            <a:off x="6904342" y="1649422"/>
            <a:ext cx="3264035"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m = &lt;8, </a:t>
            </a:r>
            <a:r>
              <a:rPr lang="en-US" altLang="zh-TW" sz="2800" b="1" dirty="0">
                <a:solidFill>
                  <a:srgbClr val="FF0000"/>
                </a:solidFill>
                <a:latin typeface="Times New Roman" panose="02020603050405020304" pitchFamily="18" charset="0"/>
                <a:cs typeface="Times New Roman" panose="02020603050405020304" pitchFamily="18" charset="0"/>
              </a:rPr>
              <a:t>4</a:t>
            </a:r>
            <a:r>
              <a:rPr lang="en-US" altLang="zh-TW" sz="2800" dirty="0">
                <a:latin typeface="Times New Roman" panose="02020603050405020304" pitchFamily="18" charset="0"/>
                <a:cs typeface="Times New Roman" panose="02020603050405020304" pitchFamily="18" charset="0"/>
              </a:rPr>
              <a:t>, 6, 1, 3, 5&gt;</a:t>
            </a:r>
            <a:endParaRPr lang="zh-TW" altLang="en-US" sz="2800" dirty="0">
              <a:latin typeface="Times New Roman" panose="02020603050405020304" pitchFamily="18" charset="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id="{7935F80A-AD32-4FB0-A8E8-23F55E50A7E9}"/>
              </a:ext>
            </a:extLst>
          </p:cNvPr>
          <p:cNvCxnSpPr/>
          <p:nvPr/>
        </p:nvCxnSpPr>
        <p:spPr>
          <a:xfrm flipH="1">
            <a:off x="6212010" y="3686898"/>
            <a:ext cx="692332" cy="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0721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(3/5)</a:t>
            </a:r>
            <a:endParaRPr lang="zh-TW" altLang="en-US" b="1" dirty="0">
              <a:latin typeface="Times New Roman" panose="02020603050405020304" pitchFamily="18" charset="0"/>
              <a:cs typeface="Times New Roman" panose="02020603050405020304" pitchFamily="18" charset="0"/>
            </a:endParaRPr>
          </a:p>
        </p:txBody>
      </p:sp>
      <p:pic>
        <p:nvPicPr>
          <p:cNvPr id="9" name="內容版面配置區 8">
            <a:extLst>
              <a:ext uri="{FF2B5EF4-FFF2-40B4-BE49-F238E27FC236}">
                <a16:creationId xmlns:a16="http://schemas.microsoft.com/office/drawing/2014/main" id="{8DEBF7C8-A852-4F4F-9D56-00AB1EDBF94E}"/>
              </a:ext>
            </a:extLst>
          </p:cNvPr>
          <p:cNvPicPr>
            <a:picLocks noGrp="1" noChangeAspect="1"/>
          </p:cNvPicPr>
          <p:nvPr>
            <p:ph idx="1"/>
          </p:nvPr>
        </p:nvPicPr>
        <p:blipFill>
          <a:blip r:embed="rId3"/>
          <a:stretch>
            <a:fillRect/>
          </a:stretch>
        </p:blipFill>
        <p:spPr>
          <a:xfrm>
            <a:off x="4631382" y="159676"/>
            <a:ext cx="5983071" cy="6562400"/>
          </a:xfrm>
          <a:prstGeom prst="rect">
            <a:avLst/>
          </a:prstGeom>
        </p:spPr>
      </p:pic>
      <p:sp>
        <p:nvSpPr>
          <p:cNvPr id="10" name="矩形 9">
            <a:extLst>
              <a:ext uri="{FF2B5EF4-FFF2-40B4-BE49-F238E27FC236}">
                <a16:creationId xmlns:a16="http://schemas.microsoft.com/office/drawing/2014/main" id="{DB550CB1-BB28-490E-9214-2C0F434393E8}"/>
              </a:ext>
            </a:extLst>
          </p:cNvPr>
          <p:cNvSpPr/>
          <p:nvPr/>
        </p:nvSpPr>
        <p:spPr>
          <a:xfrm>
            <a:off x="5923004" y="2026509"/>
            <a:ext cx="1927655" cy="42013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矩形 26">
            <a:extLst>
              <a:ext uri="{FF2B5EF4-FFF2-40B4-BE49-F238E27FC236}">
                <a16:creationId xmlns:a16="http://schemas.microsoft.com/office/drawing/2014/main" id="{C4648046-BA5F-47D0-B0A0-15FC162676B9}"/>
              </a:ext>
            </a:extLst>
          </p:cNvPr>
          <p:cNvSpPr/>
          <p:nvPr/>
        </p:nvSpPr>
        <p:spPr>
          <a:xfrm>
            <a:off x="5354593" y="4411362"/>
            <a:ext cx="1799969" cy="42013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19813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BC47FC-4291-469B-B8C5-4376B81BAA0C}"/>
              </a:ext>
            </a:extLst>
          </p:cNvPr>
          <p:cNvSpPr>
            <a:spLocks noGrp="1"/>
          </p:cNvSpPr>
          <p:nvPr>
            <p:ph type="title"/>
          </p:nvPr>
        </p:nvSpPr>
        <p:spPr>
          <a:xfrm>
            <a:off x="838200" y="365125"/>
            <a:ext cx="10515600" cy="1325563"/>
          </a:xfrm>
        </p:spPr>
        <p:txBody>
          <a:bodyPr/>
          <a:lstStyle/>
          <a:p>
            <a:r>
              <a:rPr lang="en-US" altLang="zh-TW" b="1" dirty="0">
                <a:latin typeface="Times New Roman" panose="02020603050405020304" pitchFamily="18" charset="0"/>
                <a:cs typeface="Times New Roman" panose="02020603050405020304" pitchFamily="18" charset="0"/>
              </a:rPr>
              <a:t>Shaking (3/5)</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內容版面配置區 5">
            <a:extLst>
              <a:ext uri="{FF2B5EF4-FFF2-40B4-BE49-F238E27FC236}">
                <a16:creationId xmlns:a16="http://schemas.microsoft.com/office/drawing/2014/main" id="{D54C8422-B9F0-4D4E-AED1-2CBA437E7761}"/>
              </a:ext>
            </a:extLst>
          </p:cNvPr>
          <p:cNvGraphicFramePr>
            <a:graphicFrameLocks noGrp="1"/>
          </p:cNvGraphicFramePr>
          <p:nvPr>
            <p:ph idx="1"/>
          </p:nvPr>
        </p:nvGraphicFramePr>
        <p:xfrm>
          <a:off x="1038920" y="1621314"/>
          <a:ext cx="4680000" cy="4680000"/>
        </p:xfrm>
        <a:graphic>
          <a:graphicData uri="http://schemas.openxmlformats.org/drawingml/2006/table">
            <a:tbl>
              <a:tblPr firstRow="1" bandRow="1">
                <a:tableStyleId>{5940675A-B579-460E-94D1-54222C63F5DA}</a:tableStyleId>
              </a:tblPr>
              <a:tblGrid>
                <a:gridCol w="585000">
                  <a:extLst>
                    <a:ext uri="{9D8B030D-6E8A-4147-A177-3AD203B41FA5}">
                      <a16:colId xmlns:a16="http://schemas.microsoft.com/office/drawing/2014/main" val="1538039138"/>
                    </a:ext>
                  </a:extLst>
                </a:gridCol>
                <a:gridCol w="585000">
                  <a:extLst>
                    <a:ext uri="{9D8B030D-6E8A-4147-A177-3AD203B41FA5}">
                      <a16:colId xmlns:a16="http://schemas.microsoft.com/office/drawing/2014/main" val="3212340248"/>
                    </a:ext>
                  </a:extLst>
                </a:gridCol>
                <a:gridCol w="585000">
                  <a:extLst>
                    <a:ext uri="{9D8B030D-6E8A-4147-A177-3AD203B41FA5}">
                      <a16:colId xmlns:a16="http://schemas.microsoft.com/office/drawing/2014/main" val="3772549676"/>
                    </a:ext>
                  </a:extLst>
                </a:gridCol>
                <a:gridCol w="585000">
                  <a:extLst>
                    <a:ext uri="{9D8B030D-6E8A-4147-A177-3AD203B41FA5}">
                      <a16:colId xmlns:a16="http://schemas.microsoft.com/office/drawing/2014/main" val="702856797"/>
                    </a:ext>
                  </a:extLst>
                </a:gridCol>
                <a:gridCol w="585000">
                  <a:extLst>
                    <a:ext uri="{9D8B030D-6E8A-4147-A177-3AD203B41FA5}">
                      <a16:colId xmlns:a16="http://schemas.microsoft.com/office/drawing/2014/main" val="1954285783"/>
                    </a:ext>
                  </a:extLst>
                </a:gridCol>
                <a:gridCol w="585000">
                  <a:extLst>
                    <a:ext uri="{9D8B030D-6E8A-4147-A177-3AD203B41FA5}">
                      <a16:colId xmlns:a16="http://schemas.microsoft.com/office/drawing/2014/main" val="445035726"/>
                    </a:ext>
                  </a:extLst>
                </a:gridCol>
                <a:gridCol w="585000">
                  <a:extLst>
                    <a:ext uri="{9D8B030D-6E8A-4147-A177-3AD203B41FA5}">
                      <a16:colId xmlns:a16="http://schemas.microsoft.com/office/drawing/2014/main" val="3090581369"/>
                    </a:ext>
                  </a:extLst>
                </a:gridCol>
                <a:gridCol w="585000">
                  <a:extLst>
                    <a:ext uri="{9D8B030D-6E8A-4147-A177-3AD203B41FA5}">
                      <a16:colId xmlns:a16="http://schemas.microsoft.com/office/drawing/2014/main" val="2646717646"/>
                    </a:ext>
                  </a:extLst>
                </a:gridCol>
              </a:tblGrid>
              <a:tr h="58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extLst>
                  <a:ext uri="{0D108BD9-81ED-4DB2-BD59-A6C34878D82A}">
                    <a16:rowId xmlns:a16="http://schemas.microsoft.com/office/drawing/2014/main" val="2138302056"/>
                  </a:ext>
                </a:extLst>
              </a:tr>
              <a:tr h="585000">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087114457"/>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extLst>
                  <a:ext uri="{0D108BD9-81ED-4DB2-BD59-A6C34878D82A}">
                    <a16:rowId xmlns:a16="http://schemas.microsoft.com/office/drawing/2014/main" val="1933537593"/>
                  </a:ext>
                </a:extLst>
              </a:tr>
              <a:tr h="585000">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extLst>
                  <a:ext uri="{0D108BD9-81ED-4DB2-BD59-A6C34878D82A}">
                    <a16:rowId xmlns:a16="http://schemas.microsoft.com/office/drawing/2014/main" val="465883358"/>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r>
                        <a:rPr lang="zh-TW" altLang="en-US" sz="2800" dirty="0"/>
                        <a:t>⚫</a:t>
                      </a:r>
                    </a:p>
                  </a:txBody>
                  <a:tcPr/>
                </a:tc>
                <a:extLst>
                  <a:ext uri="{0D108BD9-81ED-4DB2-BD59-A6C34878D82A}">
                    <a16:rowId xmlns:a16="http://schemas.microsoft.com/office/drawing/2014/main" val="1625488299"/>
                  </a:ext>
                </a:extLst>
              </a:tr>
              <a:tr h="585000">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1073158166"/>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dirty="0"/>
                    </a:p>
                  </a:txBody>
                  <a:tcPr/>
                </a:tc>
                <a:extLst>
                  <a:ext uri="{0D108BD9-81ED-4DB2-BD59-A6C34878D82A}">
                    <a16:rowId xmlns:a16="http://schemas.microsoft.com/office/drawing/2014/main" val="2300789455"/>
                  </a:ext>
                </a:extLst>
              </a:tr>
              <a:tr h="585000">
                <a:tc>
                  <a:txBody>
                    <a:bodyPr/>
                    <a:lstStyle/>
                    <a:p>
                      <a:endParaRPr lang="zh-TW" altLang="en-US" sz="2800"/>
                    </a:p>
                  </a:txBody>
                  <a:tcPr/>
                </a:tc>
                <a:tc>
                  <a:txBody>
                    <a:bodyPr/>
                    <a:lstStyle/>
                    <a:p>
                      <a:endParaRPr lang="zh-TW" altLang="en-US" sz="2800"/>
                    </a:p>
                  </a:txBody>
                  <a:tcPr/>
                </a:tc>
                <a:tc>
                  <a:txBody>
                    <a:bodyPr/>
                    <a:lstStyle/>
                    <a:p>
                      <a:endParaRPr lang="zh-TW" altLang="en-US" sz="2800"/>
                    </a:p>
                  </a:txBody>
                  <a:tcPr/>
                </a:tc>
                <a:tc>
                  <a:txBody>
                    <a:bodyPr/>
                    <a:lstStyle/>
                    <a:p>
                      <a:endParaRPr lang="zh-TW" altLang="en-US" sz="2800" dirty="0"/>
                    </a:p>
                  </a:txBody>
                  <a:tcPr/>
                </a:tc>
                <a:tc>
                  <a:txBody>
                    <a:bodyPr/>
                    <a:lstStyle/>
                    <a:p>
                      <a:endParaRPr lang="zh-TW" altLang="en-US" sz="2800" dirty="0"/>
                    </a:p>
                  </a:txBody>
                  <a:tcPr/>
                </a:tc>
                <a:tc>
                  <a:txBody>
                    <a:bodyPr/>
                    <a:lstStyle/>
                    <a:p>
                      <a:endParaRPr lang="zh-TW" altLang="en-US" sz="2800"/>
                    </a:p>
                  </a:txBody>
                  <a:tcPr/>
                </a:tc>
                <a:tc>
                  <a:txBody>
                    <a:bodyPr/>
                    <a:lstStyle/>
                    <a:p>
                      <a:r>
                        <a:rPr lang="zh-TW" altLang="en-US" sz="2800" dirty="0"/>
                        <a:t>⚫</a:t>
                      </a:r>
                    </a:p>
                  </a:txBody>
                  <a:tcPr/>
                </a:tc>
                <a:tc>
                  <a:txBody>
                    <a:bodyPr/>
                    <a:lstStyle/>
                    <a:p>
                      <a:endParaRPr lang="zh-TW" altLang="en-US" sz="2800" dirty="0"/>
                    </a:p>
                  </a:txBody>
                  <a:tcPr/>
                </a:tc>
                <a:extLst>
                  <a:ext uri="{0D108BD9-81ED-4DB2-BD59-A6C34878D82A}">
                    <a16:rowId xmlns:a16="http://schemas.microsoft.com/office/drawing/2014/main" val="456834121"/>
                  </a:ext>
                </a:extLst>
              </a:tr>
            </a:tbl>
          </a:graphicData>
        </a:graphic>
      </p:graphicFrame>
      <p:sp>
        <p:nvSpPr>
          <p:cNvPr id="16" name="文字方塊 15">
            <a:extLst>
              <a:ext uri="{FF2B5EF4-FFF2-40B4-BE49-F238E27FC236}">
                <a16:creationId xmlns:a16="http://schemas.microsoft.com/office/drawing/2014/main" id="{EA72E465-F9F3-4893-8F8C-2FD4340B0BFD}"/>
              </a:ext>
            </a:extLst>
          </p:cNvPr>
          <p:cNvSpPr txBox="1"/>
          <p:nvPr/>
        </p:nvSpPr>
        <p:spPr>
          <a:xfrm>
            <a:off x="5811713" y="1690688"/>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2A704E2-77F2-4C41-B17A-DAFC73A5BB32}"/>
              </a:ext>
            </a:extLst>
          </p:cNvPr>
          <p:cNvSpPr txBox="1"/>
          <p:nvPr/>
        </p:nvSpPr>
        <p:spPr>
          <a:xfrm>
            <a:off x="5799045" y="5709385"/>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19" name="文字方塊 18">
            <a:extLst>
              <a:ext uri="{FF2B5EF4-FFF2-40B4-BE49-F238E27FC236}">
                <a16:creationId xmlns:a16="http://schemas.microsoft.com/office/drawing/2014/main" id="{052CE784-E838-40A2-9C43-EEFF3562C4C7}"/>
              </a:ext>
            </a:extLst>
          </p:cNvPr>
          <p:cNvSpPr txBox="1"/>
          <p:nvPr/>
        </p:nvSpPr>
        <p:spPr>
          <a:xfrm>
            <a:off x="5811713" y="27707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C33B0DEE-32EA-4D16-A850-D45D98D9785C}"/>
              </a:ext>
            </a:extLst>
          </p:cNvPr>
          <p:cNvSpPr txBox="1"/>
          <p:nvPr/>
        </p:nvSpPr>
        <p:spPr>
          <a:xfrm>
            <a:off x="5799045" y="3421002"/>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9DFEAA1E-177B-4F14-AD87-7448845FE91D}"/>
              </a:ext>
            </a:extLst>
          </p:cNvPr>
          <p:cNvSpPr txBox="1"/>
          <p:nvPr/>
        </p:nvSpPr>
        <p:spPr>
          <a:xfrm>
            <a:off x="5811713" y="3961314"/>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B05712CD-74FC-48B0-9D5E-5843D0629A69}"/>
              </a:ext>
            </a:extLst>
          </p:cNvPr>
          <p:cNvSpPr txBox="1"/>
          <p:nvPr/>
        </p:nvSpPr>
        <p:spPr>
          <a:xfrm>
            <a:off x="5811713" y="4603547"/>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ABAA493C-4567-4AB9-9B0A-90D82C88C1BB}"/>
              </a:ext>
            </a:extLst>
          </p:cNvPr>
          <p:cNvSpPr txBox="1"/>
          <p:nvPr/>
        </p:nvSpPr>
        <p:spPr>
          <a:xfrm>
            <a:off x="5799045" y="5161007"/>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AD6984F7-535A-4481-AEE4-5419A0BC2894}"/>
              </a:ext>
            </a:extLst>
          </p:cNvPr>
          <p:cNvSpPr txBox="1"/>
          <p:nvPr/>
        </p:nvSpPr>
        <p:spPr>
          <a:xfrm>
            <a:off x="5811713" y="2197181"/>
            <a:ext cx="367408"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0</a:t>
            </a:r>
            <a:endParaRPr lang="zh-TW" altLang="en-US" sz="2800"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1BC9E99-6C32-47DD-A69C-780F20C8843A}"/>
              </a:ext>
            </a:extLst>
          </p:cNvPr>
          <p:cNvSpPr txBox="1"/>
          <p:nvPr/>
        </p:nvSpPr>
        <p:spPr>
          <a:xfrm>
            <a:off x="6904342" y="1649422"/>
            <a:ext cx="2505814"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m = &lt;1, 3, 4, 6&gt;</a:t>
            </a:r>
            <a:endParaRPr lang="zh-TW" altLang="en-US" sz="2800" dirty="0">
              <a:latin typeface="Times New Roman" panose="02020603050405020304" pitchFamily="18" charset="0"/>
              <a:cs typeface="Times New Roman" panose="02020603050405020304" pitchFamily="18" charset="0"/>
            </a:endParaRPr>
          </a:p>
        </p:txBody>
      </p:sp>
      <p:sp>
        <p:nvSpPr>
          <p:cNvPr id="15" name="文字方塊 14">
            <a:extLst>
              <a:ext uri="{FF2B5EF4-FFF2-40B4-BE49-F238E27FC236}">
                <a16:creationId xmlns:a16="http://schemas.microsoft.com/office/drawing/2014/main" id="{5CF699C8-4315-4F18-A507-9CDE35D65004}"/>
              </a:ext>
            </a:extLst>
          </p:cNvPr>
          <p:cNvSpPr txBox="1"/>
          <p:nvPr/>
        </p:nvSpPr>
        <p:spPr>
          <a:xfrm>
            <a:off x="6904342" y="2428966"/>
            <a:ext cx="1362874"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tries = 3</a:t>
            </a: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305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63C8D6-BECE-45BB-BA61-0C3AA4C3E876}"/>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(4/5)</a:t>
            </a:r>
            <a:endParaRPr lang="zh-TW" altLang="en-US" dirty="0"/>
          </a:p>
        </p:txBody>
      </p:sp>
      <p:sp>
        <p:nvSpPr>
          <p:cNvPr id="3" name="內容版面配置區 2">
            <a:extLst>
              <a:ext uri="{FF2B5EF4-FFF2-40B4-BE49-F238E27FC236}">
                <a16:creationId xmlns:a16="http://schemas.microsoft.com/office/drawing/2014/main" id="{4912D9F2-9BD3-425A-AAB7-A1E688BB6769}"/>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If the algorithm was unable to perform the exchange, which would decrease the number of total conflicts among the queens (in previous two steps), we suppose we got stuck in local extrema. Subsequently we accept such exchange of already performed exchanges (also in previous two steps), which ensures the lowest increase of total conflicts. That is the way the algorithm uses to escape from the extrema.</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200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63C8D6-BECE-45BB-BA61-0C3AA4C3E876}"/>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Shaking (1/5)</a:t>
            </a:r>
            <a:endParaRPr lang="zh-TW" altLang="en-US" dirty="0"/>
          </a:p>
        </p:txBody>
      </p:sp>
      <p:sp>
        <p:nvSpPr>
          <p:cNvPr id="3" name="內容版面配置區 2">
            <a:extLst>
              <a:ext uri="{FF2B5EF4-FFF2-40B4-BE49-F238E27FC236}">
                <a16:creationId xmlns:a16="http://schemas.microsoft.com/office/drawing/2014/main" id="{4912D9F2-9BD3-425A-AAB7-A1E688BB6769}"/>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Continue with step 1.</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1931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76A949-572E-478F-936A-9C81356A2010}"/>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Conclusion</a:t>
            </a:r>
            <a:endParaRPr lang="zh-TW" altLang="en-US" b="1" dirty="0">
              <a:latin typeface="Times New Roman" panose="02020603050405020304" pitchFamily="18" charset="0"/>
              <a:cs typeface="Times New Roman" panose="02020603050405020304" pitchFamily="18" charset="0"/>
            </a:endParaRPr>
          </a:p>
        </p:txBody>
      </p:sp>
      <p:sp>
        <p:nvSpPr>
          <p:cNvPr id="5" name="內容版面配置區 4">
            <a:extLst>
              <a:ext uri="{FF2B5EF4-FFF2-40B4-BE49-F238E27FC236}">
                <a16:creationId xmlns:a16="http://schemas.microsoft.com/office/drawing/2014/main" id="{CD3D22EE-7BEF-43AE-A41A-7D3278CF698C}"/>
              </a:ext>
            </a:extLst>
          </p:cNvPr>
          <p:cNvSpPr>
            <a:spLocks noGrp="1"/>
          </p:cNvSpPr>
          <p:nvPr>
            <p:ph idx="1"/>
          </p:nvPr>
        </p:nvSpPr>
        <p:spPr/>
        <p:txBody>
          <a:bodyPr/>
          <a:lstStyle/>
          <a:p>
            <a:r>
              <a:rPr lang="en-US" altLang="zh-TW" dirty="0"/>
              <a:t>Efficiency and Reliability</a:t>
            </a:r>
          </a:p>
          <a:p>
            <a:pPr marL="457200" lvl="1" indent="0">
              <a:buNone/>
            </a:pPr>
            <a:r>
              <a:rPr lang="en-US" altLang="zh-TW" dirty="0"/>
              <a:t>In addition, there is no other algorithm listed in n-Queens bibliography [6] (currently with 332 references) able to find solution for the n-queens problem for such huge scale as our algorithm and simultaneously there is no other algorithm as fast as ours along with small memory consumption.</a:t>
            </a:r>
          </a:p>
          <a:p>
            <a:endParaRPr lang="en-US" altLang="zh-TW" dirty="0"/>
          </a:p>
          <a:p>
            <a:endParaRPr lang="en-US" altLang="zh-TW" dirty="0"/>
          </a:p>
          <a:p>
            <a:pPr marL="0" indent="0">
              <a:buNone/>
            </a:pPr>
            <a:endParaRPr lang="en-US" altLang="zh-TW" dirty="0"/>
          </a:p>
        </p:txBody>
      </p:sp>
    </p:spTree>
    <p:extLst>
      <p:ext uri="{BB962C8B-B14F-4D97-AF65-F5344CB8AC3E}">
        <p14:creationId xmlns:p14="http://schemas.microsoft.com/office/powerpoint/2010/main" val="3517194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76A949-572E-478F-936A-9C81356A2010}"/>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Conclusion</a:t>
            </a:r>
            <a:endParaRPr lang="zh-TW" altLang="en-US" b="1"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881320BC-7662-4E06-BA4D-C126D8C9263A}"/>
              </a:ext>
            </a:extLst>
          </p:cNvPr>
          <p:cNvPicPr>
            <a:picLocks noChangeAspect="1"/>
          </p:cNvPicPr>
          <p:nvPr/>
        </p:nvPicPr>
        <p:blipFill>
          <a:blip r:embed="rId2"/>
          <a:stretch>
            <a:fillRect/>
          </a:stretch>
        </p:blipFill>
        <p:spPr>
          <a:xfrm>
            <a:off x="1347538" y="1227600"/>
            <a:ext cx="9303619" cy="5433084"/>
          </a:xfrm>
          <a:prstGeom prst="rect">
            <a:avLst/>
          </a:prstGeom>
        </p:spPr>
      </p:pic>
    </p:spTree>
    <p:extLst>
      <p:ext uri="{BB962C8B-B14F-4D97-AF65-F5344CB8AC3E}">
        <p14:creationId xmlns:p14="http://schemas.microsoft.com/office/powerpoint/2010/main" val="3375667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AE7A98F-6C2A-44E5-928D-6CBA82A6FF37}"/>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N-queens problem</a:t>
            </a:r>
            <a:endParaRPr lang="zh-TW" altLang="en-US" b="1" dirty="0">
              <a:latin typeface="Times New Roman" panose="02020603050405020304" pitchFamily="18" charset="0"/>
              <a:cs typeface="Times New Roman" panose="02020603050405020304" pitchFamily="18" charset="0"/>
            </a:endParaRPr>
          </a:p>
        </p:txBody>
      </p:sp>
      <p:grpSp>
        <p:nvGrpSpPr>
          <p:cNvPr id="12" name="群組 11">
            <a:extLst>
              <a:ext uri="{FF2B5EF4-FFF2-40B4-BE49-F238E27FC236}">
                <a16:creationId xmlns:a16="http://schemas.microsoft.com/office/drawing/2014/main" id="{D85CA923-32BA-4A76-B777-A9ACDD1E5526}"/>
              </a:ext>
            </a:extLst>
          </p:cNvPr>
          <p:cNvGrpSpPr/>
          <p:nvPr/>
        </p:nvGrpSpPr>
        <p:grpSpPr>
          <a:xfrm>
            <a:off x="3831771" y="1690688"/>
            <a:ext cx="4528457" cy="4528457"/>
            <a:chOff x="3714205" y="1690688"/>
            <a:chExt cx="4528457" cy="4528457"/>
          </a:xfrm>
        </p:grpSpPr>
        <p:pic>
          <p:nvPicPr>
            <p:cNvPr id="7" name="圖片 6">
              <a:extLst>
                <a:ext uri="{FF2B5EF4-FFF2-40B4-BE49-F238E27FC236}">
                  <a16:creationId xmlns:a16="http://schemas.microsoft.com/office/drawing/2014/main" id="{C69137F9-EB8A-4319-BE47-293D4FADB9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205" y="1690688"/>
              <a:ext cx="4528457" cy="4528457"/>
            </a:xfrm>
            <a:prstGeom prst="rect">
              <a:avLst/>
            </a:prstGeom>
          </p:spPr>
        </p:pic>
        <p:pic>
          <p:nvPicPr>
            <p:cNvPr id="11" name="圖片 10">
              <a:extLst>
                <a:ext uri="{FF2B5EF4-FFF2-40B4-BE49-F238E27FC236}">
                  <a16:creationId xmlns:a16="http://schemas.microsoft.com/office/drawing/2014/main" id="{EAC481E8-F7C6-4428-864C-1A23637B36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7484" y="2276566"/>
              <a:ext cx="551179" cy="551179"/>
            </a:xfrm>
            <a:prstGeom prst="rect">
              <a:avLst/>
            </a:prstGeom>
          </p:spPr>
        </p:pic>
        <p:pic>
          <p:nvPicPr>
            <p:cNvPr id="21" name="圖片 20">
              <a:extLst>
                <a:ext uri="{FF2B5EF4-FFF2-40B4-BE49-F238E27FC236}">
                  <a16:creationId xmlns:a16="http://schemas.microsoft.com/office/drawing/2014/main" id="{51579BE3-B01E-41FA-93EB-62B565F961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254" y="1725387"/>
              <a:ext cx="551179" cy="551179"/>
            </a:xfrm>
            <a:prstGeom prst="rect">
              <a:avLst/>
            </a:prstGeom>
          </p:spPr>
        </p:pic>
        <p:pic>
          <p:nvPicPr>
            <p:cNvPr id="22" name="圖片 21">
              <a:extLst>
                <a:ext uri="{FF2B5EF4-FFF2-40B4-BE49-F238E27FC236}">
                  <a16:creationId xmlns:a16="http://schemas.microsoft.com/office/drawing/2014/main" id="{E209DB4A-E6B5-424C-9EEC-E29886CE6A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9382" y="2827745"/>
              <a:ext cx="551179" cy="551179"/>
            </a:xfrm>
            <a:prstGeom prst="rect">
              <a:avLst/>
            </a:prstGeom>
          </p:spPr>
        </p:pic>
        <p:pic>
          <p:nvPicPr>
            <p:cNvPr id="23" name="圖片 22">
              <a:extLst>
                <a:ext uri="{FF2B5EF4-FFF2-40B4-BE49-F238E27FC236}">
                  <a16:creationId xmlns:a16="http://schemas.microsoft.com/office/drawing/2014/main" id="{BDAAC22A-8EB5-4C95-B80B-016E4D143E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483" y="3378924"/>
              <a:ext cx="551179" cy="551179"/>
            </a:xfrm>
            <a:prstGeom prst="rect">
              <a:avLst/>
            </a:prstGeom>
          </p:spPr>
        </p:pic>
        <p:pic>
          <p:nvPicPr>
            <p:cNvPr id="24" name="圖片 23">
              <a:extLst>
                <a:ext uri="{FF2B5EF4-FFF2-40B4-BE49-F238E27FC236}">
                  <a16:creationId xmlns:a16="http://schemas.microsoft.com/office/drawing/2014/main" id="{B2D01EA2-43F3-441C-9BC1-811FE2FEE8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04755" y="3930103"/>
              <a:ext cx="551179" cy="551179"/>
            </a:xfrm>
            <a:prstGeom prst="rect">
              <a:avLst/>
            </a:prstGeom>
          </p:spPr>
        </p:pic>
        <p:pic>
          <p:nvPicPr>
            <p:cNvPr id="25" name="圖片 24">
              <a:extLst>
                <a:ext uri="{FF2B5EF4-FFF2-40B4-BE49-F238E27FC236}">
                  <a16:creationId xmlns:a16="http://schemas.microsoft.com/office/drawing/2014/main" id="{521BBFB8-5C5A-4FC7-A198-44A3771906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8433" y="4518543"/>
              <a:ext cx="551179" cy="551179"/>
            </a:xfrm>
            <a:prstGeom prst="rect">
              <a:avLst/>
            </a:prstGeom>
          </p:spPr>
        </p:pic>
        <p:pic>
          <p:nvPicPr>
            <p:cNvPr id="26" name="圖片 25">
              <a:extLst>
                <a:ext uri="{FF2B5EF4-FFF2-40B4-BE49-F238E27FC236}">
                  <a16:creationId xmlns:a16="http://schemas.microsoft.com/office/drawing/2014/main" id="{93F50B9F-A01C-468F-BA21-FF59AE0C97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4205" y="5093920"/>
              <a:ext cx="551179" cy="551179"/>
            </a:xfrm>
            <a:prstGeom prst="rect">
              <a:avLst/>
            </a:prstGeom>
          </p:spPr>
        </p:pic>
        <p:pic>
          <p:nvPicPr>
            <p:cNvPr id="27" name="圖片 26">
              <a:extLst>
                <a:ext uri="{FF2B5EF4-FFF2-40B4-BE49-F238E27FC236}">
                  <a16:creationId xmlns:a16="http://schemas.microsoft.com/office/drawing/2014/main" id="{EC501FB3-5C34-4403-B7CF-85DC51615B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360" y="5667966"/>
              <a:ext cx="551179" cy="551179"/>
            </a:xfrm>
            <a:prstGeom prst="rect">
              <a:avLst/>
            </a:prstGeom>
          </p:spPr>
        </p:pic>
      </p:grpSp>
      <p:grpSp>
        <p:nvGrpSpPr>
          <p:cNvPr id="40" name="群組 39">
            <a:extLst>
              <a:ext uri="{FF2B5EF4-FFF2-40B4-BE49-F238E27FC236}">
                <a16:creationId xmlns:a16="http://schemas.microsoft.com/office/drawing/2014/main" id="{B69F8C81-FACE-4858-ABD4-79DB3AB45809}"/>
              </a:ext>
            </a:extLst>
          </p:cNvPr>
          <p:cNvGrpSpPr/>
          <p:nvPr/>
        </p:nvGrpSpPr>
        <p:grpSpPr>
          <a:xfrm>
            <a:off x="3882933" y="1725387"/>
            <a:ext cx="4426131" cy="4493758"/>
            <a:chOff x="889362" y="1725387"/>
            <a:chExt cx="4426131" cy="4493758"/>
          </a:xfrm>
        </p:grpSpPr>
        <p:cxnSp>
          <p:nvCxnSpPr>
            <p:cNvPr id="15" name="直線接點 14">
              <a:extLst>
                <a:ext uri="{FF2B5EF4-FFF2-40B4-BE49-F238E27FC236}">
                  <a16:creationId xmlns:a16="http://schemas.microsoft.com/office/drawing/2014/main" id="{A5E99853-2177-4977-AE59-63EA54E4814F}"/>
                </a:ext>
              </a:extLst>
            </p:cNvPr>
            <p:cNvCxnSpPr/>
            <p:nvPr/>
          </p:nvCxnSpPr>
          <p:spPr>
            <a:xfrm>
              <a:off x="889362" y="4205692"/>
              <a:ext cx="4426131"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接點 41">
              <a:extLst>
                <a:ext uri="{FF2B5EF4-FFF2-40B4-BE49-F238E27FC236}">
                  <a16:creationId xmlns:a16="http://schemas.microsoft.com/office/drawing/2014/main" id="{2E1A2552-0B41-4386-8BF5-4E97E845E880}"/>
                </a:ext>
              </a:extLst>
            </p:cNvPr>
            <p:cNvCxnSpPr>
              <a:cxnSpLocks/>
            </p:cNvCxnSpPr>
            <p:nvPr/>
          </p:nvCxnSpPr>
          <p:spPr>
            <a:xfrm flipV="1">
              <a:off x="1704339" y="1725387"/>
              <a:ext cx="0" cy="449375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接點 44">
              <a:extLst>
                <a:ext uri="{FF2B5EF4-FFF2-40B4-BE49-F238E27FC236}">
                  <a16:creationId xmlns:a16="http://schemas.microsoft.com/office/drawing/2014/main" id="{2D24005D-56CD-4372-960B-CE6E5CE5FC62}"/>
                </a:ext>
              </a:extLst>
            </p:cNvPr>
            <p:cNvCxnSpPr>
              <a:cxnSpLocks/>
            </p:cNvCxnSpPr>
            <p:nvPr/>
          </p:nvCxnSpPr>
          <p:spPr>
            <a:xfrm flipV="1">
              <a:off x="948508" y="1882048"/>
              <a:ext cx="3083831" cy="311585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接點 48">
              <a:extLst>
                <a:ext uri="{FF2B5EF4-FFF2-40B4-BE49-F238E27FC236}">
                  <a16:creationId xmlns:a16="http://schemas.microsoft.com/office/drawing/2014/main" id="{3EDEEC32-4768-47E4-9EE6-AF48ADCD5CFC}"/>
                </a:ext>
              </a:extLst>
            </p:cNvPr>
            <p:cNvCxnSpPr>
              <a:cxnSpLocks/>
            </p:cNvCxnSpPr>
            <p:nvPr/>
          </p:nvCxnSpPr>
          <p:spPr>
            <a:xfrm>
              <a:off x="909865" y="3439977"/>
              <a:ext cx="2617106" cy="267344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5442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3EA5F69-B94F-4081-B8A4-0C02D46911FB}"/>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Backtracking</a:t>
            </a:r>
            <a:endParaRPr lang="zh-TW" altLang="en-US" dirty="0"/>
          </a:p>
        </p:txBody>
      </p:sp>
      <p:sp>
        <p:nvSpPr>
          <p:cNvPr id="3" name="內容版面配置區 2">
            <a:extLst>
              <a:ext uri="{FF2B5EF4-FFF2-40B4-BE49-F238E27FC236}">
                <a16:creationId xmlns:a16="http://schemas.microsoft.com/office/drawing/2014/main" id="{6AC8A4D6-5A45-43D6-BB23-E7865059BA6B}"/>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Time: </a:t>
            </a:r>
            <a:r>
              <a:rPr lang="en-US" altLang="zh-TW" i="1" dirty="0">
                <a:latin typeface="Times New Roman" panose="02020603050405020304" pitchFamily="18" charset="0"/>
                <a:cs typeface="Times New Roman" panose="02020603050405020304" pitchFamily="18" charset="0"/>
              </a:rPr>
              <a:t>O(n!)</a:t>
            </a:r>
          </a:p>
          <a:p>
            <a:endParaRPr lang="zh-TW" altLang="en-US" dirty="0"/>
          </a:p>
        </p:txBody>
      </p:sp>
      <p:pic>
        <p:nvPicPr>
          <p:cNvPr id="5" name="圖片 4">
            <a:extLst>
              <a:ext uri="{FF2B5EF4-FFF2-40B4-BE49-F238E27FC236}">
                <a16:creationId xmlns:a16="http://schemas.microsoft.com/office/drawing/2014/main" id="{7FD29010-DB6F-41DA-8443-CA8F96C95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4326" y="1825625"/>
            <a:ext cx="8043348" cy="4962917"/>
          </a:xfrm>
          <a:prstGeom prst="rect">
            <a:avLst/>
          </a:prstGeom>
        </p:spPr>
      </p:pic>
    </p:spTree>
    <p:extLst>
      <p:ext uri="{BB962C8B-B14F-4D97-AF65-F5344CB8AC3E}">
        <p14:creationId xmlns:p14="http://schemas.microsoft.com/office/powerpoint/2010/main" val="141604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5AE957-9E34-4AF0-8D1A-CCCFF29AA714}"/>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Representation of Queen Placement</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42C6BDE4-D253-4942-9AA4-FA611D54D060}"/>
              </a:ext>
            </a:extLst>
          </p:cNvPr>
          <p:cNvSpPr>
            <a:spLocks noGrp="1"/>
          </p:cNvSpPr>
          <p:nvPr>
            <p:ph idx="1"/>
          </p:nvPr>
        </p:nvSpPr>
        <p:spPr/>
        <p:txBody>
          <a:bodyPr/>
          <a:lstStyle/>
          <a:p>
            <a:pPr marL="0" indent="0">
              <a:buNone/>
            </a:pPr>
            <a:endParaRPr lang="pt-BR" altLang="zh-TW" dirty="0">
              <a:latin typeface="Times New Roman" panose="02020603050405020304" pitchFamily="18" charset="0"/>
              <a:cs typeface="Times New Roman" panose="02020603050405020304" pitchFamily="18" charset="0"/>
            </a:endParaRPr>
          </a:p>
          <a:p>
            <a:pPr marL="0" indent="0">
              <a:buNone/>
            </a:pPr>
            <a:endParaRPr lang="pt-BR" altLang="zh-TW" dirty="0">
              <a:latin typeface="Times New Roman" panose="02020603050405020304" pitchFamily="18" charset="0"/>
              <a:cs typeface="Times New Roman" panose="02020603050405020304" pitchFamily="18" charset="0"/>
            </a:endParaRPr>
          </a:p>
          <a:p>
            <a:pPr marL="0" indent="0">
              <a:buNone/>
            </a:pPr>
            <a:r>
              <a:rPr lang="pt-BR" altLang="zh-TW" dirty="0">
                <a:latin typeface="Times New Roman" panose="02020603050405020304" pitchFamily="18" charset="0"/>
                <a:cs typeface="Times New Roman" panose="02020603050405020304" pitchFamily="18" charset="0"/>
              </a:rPr>
              <a:t>Q = &lt;2, 4, 1, 3&gt;</a:t>
            </a:r>
            <a:endParaRPr lang="zh-TW" altLang="en-US" dirty="0"/>
          </a:p>
        </p:txBody>
      </p:sp>
      <p:graphicFrame>
        <p:nvGraphicFramePr>
          <p:cNvPr id="6" name="表格 5">
            <a:extLst>
              <a:ext uri="{FF2B5EF4-FFF2-40B4-BE49-F238E27FC236}">
                <a16:creationId xmlns:a16="http://schemas.microsoft.com/office/drawing/2014/main" id="{C488385C-BAB5-4EAD-A091-8863637B2E41}"/>
              </a:ext>
            </a:extLst>
          </p:cNvPr>
          <p:cNvGraphicFramePr>
            <a:graphicFrameLocks noGrp="1"/>
          </p:cNvGraphicFramePr>
          <p:nvPr>
            <p:extLst>
              <p:ext uri="{D42A27DB-BD31-4B8C-83A1-F6EECF244321}">
                <p14:modId xmlns:p14="http://schemas.microsoft.com/office/powerpoint/2010/main" val="3305186051"/>
              </p:ext>
            </p:extLst>
          </p:nvPr>
        </p:nvGraphicFramePr>
        <p:xfrm>
          <a:off x="4695189" y="2741294"/>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tc>
                  <a:txBody>
                    <a:bodyPr/>
                    <a:lstStyle/>
                    <a:p>
                      <a:endParaRPr lang="zh-TW" altLang="en-US" sz="3200"/>
                    </a:p>
                  </a:txBody>
                  <a:tcPr/>
                </a:tc>
                <a:extLst>
                  <a:ext uri="{0D108BD9-81ED-4DB2-BD59-A6C34878D82A}">
                    <a16:rowId xmlns:a16="http://schemas.microsoft.com/office/drawing/2014/main" val="3826262528"/>
                  </a:ext>
                </a:extLst>
              </a:tr>
              <a:tr h="630000">
                <a:tc>
                  <a:txBody>
                    <a:bodyPr/>
                    <a:lstStyle/>
                    <a:p>
                      <a:endParaRPr lang="zh-TW" altLang="en-US" sz="320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a:p>
                  </a:txBody>
                  <a:tcPr/>
                </a:tc>
                <a:tc>
                  <a:txBody>
                    <a:bodyPr/>
                    <a:lstStyle/>
                    <a:p>
                      <a:endParaRPr lang="zh-TW" altLang="en-US" sz="3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spTree>
    <p:extLst>
      <p:ext uri="{BB962C8B-B14F-4D97-AF65-F5344CB8AC3E}">
        <p14:creationId xmlns:p14="http://schemas.microsoft.com/office/powerpoint/2010/main" val="406266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9062C7-7C23-4E48-86C4-006344698033}"/>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Conflict</a:t>
            </a:r>
            <a:endParaRPr lang="zh-TW" altLang="en-US" b="1" dirty="0">
              <a:latin typeface="Times New Roman" panose="02020603050405020304" pitchFamily="18" charset="0"/>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1C2919CC-CF36-41A3-935E-A3069336B102}"/>
              </a:ext>
            </a:extLst>
          </p:cNvPr>
          <p:cNvGraphicFramePr>
            <a:graphicFrameLocks noGrp="1"/>
          </p:cNvGraphicFramePr>
          <p:nvPr>
            <p:extLst>
              <p:ext uri="{D42A27DB-BD31-4B8C-83A1-F6EECF244321}">
                <p14:modId xmlns:p14="http://schemas.microsoft.com/office/powerpoint/2010/main" val="425286215"/>
              </p:ext>
            </p:extLst>
          </p:nvPr>
        </p:nvGraphicFramePr>
        <p:xfrm>
          <a:off x="4695189" y="2741294"/>
          <a:ext cx="2520000" cy="2520000"/>
        </p:xfrm>
        <a:graphic>
          <a:graphicData uri="http://schemas.openxmlformats.org/drawingml/2006/table">
            <a:tbl>
              <a:tblPr firstRow="1" bandRow="1">
                <a:tableStyleId>{5940675A-B579-460E-94D1-54222C63F5DA}</a:tableStyleId>
              </a:tblPr>
              <a:tblGrid>
                <a:gridCol w="637207">
                  <a:extLst>
                    <a:ext uri="{9D8B030D-6E8A-4147-A177-3AD203B41FA5}">
                      <a16:colId xmlns:a16="http://schemas.microsoft.com/office/drawing/2014/main" val="658174385"/>
                    </a:ext>
                  </a:extLst>
                </a:gridCol>
                <a:gridCol w="622793">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3826262528"/>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a:p>
                  </a:txBody>
                  <a:tcPr/>
                </a:tc>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mc:AlternateContent xmlns:mc="http://schemas.openxmlformats.org/markup-compatibility/2006" xmlns:a14="http://schemas.microsoft.com/office/drawing/2010/main">
        <mc:Choice Requires="a14">
          <p:sp>
            <p:nvSpPr>
              <p:cNvPr id="7" name="內容版面配置區 2">
                <a:extLst>
                  <a:ext uri="{FF2B5EF4-FFF2-40B4-BE49-F238E27FC236}">
                    <a16:creationId xmlns:a16="http://schemas.microsoft.com/office/drawing/2014/main" id="{C3B5E120-F3DA-4923-87C0-C7C61EFD5A5A}"/>
                  </a:ext>
                </a:extLst>
              </p:cNvPr>
              <p:cNvSpPr>
                <a:spLocks noGrp="1"/>
              </p:cNvSpPr>
              <p:nvPr>
                <p:ph idx="1"/>
              </p:nvPr>
            </p:nvSpPr>
            <p:spPr>
              <a:xfrm>
                <a:off x="838200" y="1825625"/>
                <a:ext cx="10515600" cy="4351338"/>
              </a:xfrm>
            </p:spPr>
            <p:txBody>
              <a:bodyPr/>
              <a:lstStyle/>
              <a:p>
                <a:pPr marL="0" indent="0">
                  <a:buNone/>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cs typeface="Times New Roman" panose="02020603050405020304" pitchFamily="18" charset="0"/>
                        </a:rPr>
                        <m:t>𝐶</m:t>
                      </m:r>
                      <m:r>
                        <a:rPr lang="en-US" altLang="zh-TW" b="0" i="1" smtClean="0">
                          <a:latin typeface="Cambria Math" panose="02040503050406030204" pitchFamily="18" charset="0"/>
                          <a:cs typeface="Times New Roman" panose="02020603050405020304" pitchFamily="18" charset="0"/>
                        </a:rPr>
                        <m:t>=</m:t>
                      </m:r>
                      <m:f>
                        <m:fPr>
                          <m:ctrlP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TW" i="1">
                              <a:latin typeface="Cambria Math" panose="02040503050406030204" pitchFamily="18" charset="0"/>
                              <a:cs typeface="Times New Roman" panose="02020603050405020304" pitchFamily="18" charset="0"/>
                            </a:rPr>
                            <m:t>𝑞</m:t>
                          </m:r>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t>(</m:t>
                          </m:r>
                          <m:r>
                            <a:rPr lang="en-US" altLang="zh-TW" i="1">
                              <a:latin typeface="Cambria Math" panose="02040503050406030204" pitchFamily="18" charset="0"/>
                              <a:ea typeface="Cambria Math" panose="02040503050406030204" pitchFamily="18" charset="0"/>
                              <a:cs typeface="Times New Roman" panose="02020603050405020304" pitchFamily="18" charset="0"/>
                            </a:rPr>
                            <m:t>𝑞</m:t>
                          </m:r>
                          <m:r>
                            <a:rPr lang="en-US" altLang="zh-TW" i="1">
                              <a:latin typeface="Cambria Math" panose="02040503050406030204" pitchFamily="18" charset="0"/>
                              <a:ea typeface="Cambria Math" panose="02040503050406030204" pitchFamily="18" charset="0"/>
                              <a:cs typeface="Times New Roman" panose="02020603050405020304" pitchFamily="18" charset="0"/>
                            </a:rPr>
                            <m:t>−1)</m:t>
                          </m:r>
                        </m:num>
                        <m:den>
                          <m: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t>2</m:t>
                          </m:r>
                        </m:den>
                      </m:f>
                    </m:oMath>
                  </m:oMathPara>
                </a14:m>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C = 3</a:t>
                </a:r>
                <a:endParaRPr lang="zh-TW" altLang="en-US" dirty="0"/>
              </a:p>
            </p:txBody>
          </p:sp>
        </mc:Choice>
        <mc:Fallback xmlns="">
          <p:sp>
            <p:nvSpPr>
              <p:cNvPr id="7" name="內容版面配置區 2">
                <a:extLst>
                  <a:ext uri="{FF2B5EF4-FFF2-40B4-BE49-F238E27FC236}">
                    <a16:creationId xmlns:a16="http://schemas.microsoft.com/office/drawing/2014/main" id="{C3B5E120-F3DA-4923-87C0-C7C61EFD5A5A}"/>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3"/>
                <a:stretch>
                  <a:fillRect l="-1217"/>
                </a:stretch>
              </a:blipFill>
            </p:spPr>
            <p:txBody>
              <a:bodyPr/>
              <a:lstStyle/>
              <a:p>
                <a:r>
                  <a:rPr lang="zh-TW" altLang="en-US">
                    <a:noFill/>
                  </a:rPr>
                  <a:t> </a:t>
                </a:r>
              </a:p>
            </p:txBody>
          </p:sp>
        </mc:Fallback>
      </mc:AlternateContent>
      <p:cxnSp>
        <p:nvCxnSpPr>
          <p:cNvPr id="8" name="直線接點 7">
            <a:extLst>
              <a:ext uri="{FF2B5EF4-FFF2-40B4-BE49-F238E27FC236}">
                <a16:creationId xmlns:a16="http://schemas.microsoft.com/office/drawing/2014/main" id="{AABA2EF0-0AF7-4C6C-BDA8-9B1E0CD097CE}"/>
              </a:ext>
            </a:extLst>
          </p:cNvPr>
          <p:cNvCxnSpPr/>
          <p:nvPr/>
        </p:nvCxnSpPr>
        <p:spPr>
          <a:xfrm flipH="1">
            <a:off x="5342021" y="3359217"/>
            <a:ext cx="1848051" cy="190580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55094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4B7953-CE58-431D-8A96-F76486077162}"/>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Row Exchange</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F51A6DF4-3FD5-4621-9CAA-05BD3FCF2258}"/>
              </a:ext>
            </a:extLst>
          </p:cNvPr>
          <p:cNvSpPr>
            <a:spLocks noGrp="1"/>
          </p:cNvSpPr>
          <p:nvPr>
            <p:ph sz="half" idx="1"/>
          </p:nvPr>
        </p:nvSpPr>
        <p:spPr>
          <a:xfrm>
            <a:off x="2169000" y="2612825"/>
            <a:ext cx="1330800" cy="577941"/>
          </a:xfrm>
        </p:spPr>
        <p:txBody>
          <a:bodyPr/>
          <a:lstStyle/>
          <a:p>
            <a:pPr marL="0" inden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3</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a:extLst>
              <a:ext uri="{FF2B5EF4-FFF2-40B4-BE49-F238E27FC236}">
                <a16:creationId xmlns:a16="http://schemas.microsoft.com/office/drawing/2014/main" id="{C4A36223-BABE-4E12-A807-284F5DCED46F}"/>
              </a:ext>
            </a:extLst>
          </p:cNvPr>
          <p:cNvSpPr>
            <a:spLocks noGrp="1"/>
          </p:cNvSpPr>
          <p:nvPr>
            <p:ph sz="half" idx="2"/>
          </p:nvPr>
        </p:nvSpPr>
        <p:spPr>
          <a:xfrm>
            <a:off x="7503000" y="2612824"/>
            <a:ext cx="1330800" cy="577941"/>
          </a:xfrm>
        </p:spPr>
        <p:txBody>
          <a:bodyPr/>
          <a:lstStyle/>
          <a:p>
            <a:pPr marL="0" indent="0">
              <a:buNone/>
            </a:pPr>
            <a:r>
              <a:rPr lang="en-US" altLang="zh-TW" dirty="0">
                <a:latin typeface="Times New Roman" panose="02020603050405020304" pitchFamily="18" charset="0"/>
                <a:cs typeface="Times New Roman" panose="02020603050405020304" pitchFamily="18" charset="0"/>
              </a:rPr>
              <a:t>C</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a:t>
            </a:r>
            <a:endParaRPr lang="zh-TW" altLang="en-US" dirty="0">
              <a:latin typeface="Times New Roman" panose="02020603050405020304" pitchFamily="18" charset="0"/>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3FDB4DA3-0929-4378-B651-82ED13E7541C}"/>
              </a:ext>
            </a:extLst>
          </p:cNvPr>
          <p:cNvGraphicFramePr>
            <a:graphicFrameLocks noGrp="1"/>
          </p:cNvGraphicFramePr>
          <p:nvPr>
            <p:extLst>
              <p:ext uri="{D42A27DB-BD31-4B8C-83A1-F6EECF244321}">
                <p14:modId xmlns:p14="http://schemas.microsoft.com/office/powerpoint/2010/main" val="905352329"/>
              </p:ext>
            </p:extLst>
          </p:nvPr>
        </p:nvGraphicFramePr>
        <p:xfrm>
          <a:off x="2169000" y="3590385"/>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3826262528"/>
                  </a:ext>
                </a:extLst>
              </a:tr>
              <a:tr h="630000">
                <a:tc>
                  <a:txBody>
                    <a:bodyPr/>
                    <a:lstStyle/>
                    <a:p>
                      <a:endParaRPr lang="zh-TW" altLang="en-US" sz="3200" dirty="0"/>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dirty="0"/>
                        <a:t>⚫</a:t>
                      </a:r>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a:p>
                  </a:txBody>
                  <a:tcPr/>
                </a:tc>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graphicFrame>
        <p:nvGraphicFramePr>
          <p:cNvPr id="7" name="表格 6">
            <a:extLst>
              <a:ext uri="{FF2B5EF4-FFF2-40B4-BE49-F238E27FC236}">
                <a16:creationId xmlns:a16="http://schemas.microsoft.com/office/drawing/2014/main" id="{FD50F8A3-FD0C-4607-B980-33924FDDAF0A}"/>
              </a:ext>
            </a:extLst>
          </p:cNvPr>
          <p:cNvGraphicFramePr>
            <a:graphicFrameLocks noGrp="1"/>
          </p:cNvGraphicFramePr>
          <p:nvPr>
            <p:extLst>
              <p:ext uri="{D42A27DB-BD31-4B8C-83A1-F6EECF244321}">
                <p14:modId xmlns:p14="http://schemas.microsoft.com/office/powerpoint/2010/main" val="1540828110"/>
              </p:ext>
            </p:extLst>
          </p:nvPr>
        </p:nvGraphicFramePr>
        <p:xfrm>
          <a:off x="7503000" y="3590385"/>
          <a:ext cx="2520000" cy="2520000"/>
        </p:xfrm>
        <a:graphic>
          <a:graphicData uri="http://schemas.openxmlformats.org/drawingml/2006/table">
            <a:tbl>
              <a:tblPr firstRow="1" bandRow="1">
                <a:tableStyleId>{5940675A-B579-460E-94D1-54222C63F5DA}</a:tableStyleId>
              </a:tblPr>
              <a:tblGrid>
                <a:gridCol w="630000">
                  <a:extLst>
                    <a:ext uri="{9D8B030D-6E8A-4147-A177-3AD203B41FA5}">
                      <a16:colId xmlns:a16="http://schemas.microsoft.com/office/drawing/2014/main" val="658174385"/>
                    </a:ext>
                  </a:extLst>
                </a:gridCol>
                <a:gridCol w="630000">
                  <a:extLst>
                    <a:ext uri="{9D8B030D-6E8A-4147-A177-3AD203B41FA5}">
                      <a16:colId xmlns:a16="http://schemas.microsoft.com/office/drawing/2014/main" val="938384024"/>
                    </a:ext>
                  </a:extLst>
                </a:gridCol>
                <a:gridCol w="630000">
                  <a:extLst>
                    <a:ext uri="{9D8B030D-6E8A-4147-A177-3AD203B41FA5}">
                      <a16:colId xmlns:a16="http://schemas.microsoft.com/office/drawing/2014/main" val="1884283156"/>
                    </a:ext>
                  </a:extLst>
                </a:gridCol>
                <a:gridCol w="630000">
                  <a:extLst>
                    <a:ext uri="{9D8B030D-6E8A-4147-A177-3AD203B41FA5}">
                      <a16:colId xmlns:a16="http://schemas.microsoft.com/office/drawing/2014/main" val="2824262973"/>
                    </a:ext>
                  </a:extLst>
                </a:gridCol>
              </a:tblGrid>
              <a:tr h="630000">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tc>
                  <a:txBody>
                    <a:bodyPr/>
                    <a:lstStyle/>
                    <a:p>
                      <a:r>
                        <a:rPr lang="zh-TW" altLang="en-US" sz="3200" dirty="0"/>
                        <a:t>⚫</a:t>
                      </a:r>
                    </a:p>
                  </a:txBody>
                  <a:tcPr/>
                </a:tc>
                <a:extLst>
                  <a:ext uri="{0D108BD9-81ED-4DB2-BD59-A6C34878D82A}">
                    <a16:rowId xmlns:a16="http://schemas.microsoft.com/office/drawing/2014/main" val="3826262528"/>
                  </a:ext>
                </a:extLst>
              </a:tr>
              <a:tr h="630000">
                <a:tc>
                  <a:txBody>
                    <a:bodyPr/>
                    <a:lstStyle/>
                    <a:p>
                      <a:r>
                        <a:rPr lang="zh-TW" altLang="en-US" sz="3200" dirty="0"/>
                        <a:t>⚫</a:t>
                      </a:r>
                    </a:p>
                  </a:txBody>
                  <a:tcPr/>
                </a:tc>
                <a:tc>
                  <a:txBody>
                    <a:bodyPr/>
                    <a:lstStyle/>
                    <a:p>
                      <a:endParaRPr lang="zh-TW" altLang="en-US" sz="3200" dirty="0"/>
                    </a:p>
                  </a:txBody>
                  <a:tcPr/>
                </a:tc>
                <a:tc>
                  <a:txBody>
                    <a:bodyPr/>
                    <a:lstStyle/>
                    <a:p>
                      <a:endParaRPr lang="zh-TW" alt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extLst>
                  <a:ext uri="{0D108BD9-81ED-4DB2-BD59-A6C34878D82A}">
                    <a16:rowId xmlns:a16="http://schemas.microsoft.com/office/drawing/2014/main" val="2609538894"/>
                  </a:ext>
                </a:extLst>
              </a:tr>
              <a:tr h="63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a:p>
                  </a:txBody>
                  <a:tcPr/>
                </a:tc>
                <a:tc>
                  <a:txBody>
                    <a:bodyPr/>
                    <a:lstStyle/>
                    <a:p>
                      <a:r>
                        <a:rPr lang="zh-TW" altLang="en-US" sz="3200" dirty="0"/>
                        <a:t>⚫</a:t>
                      </a:r>
                    </a:p>
                  </a:txBody>
                  <a:tcPr/>
                </a:tc>
                <a:tc>
                  <a:txBody>
                    <a:bodyPr/>
                    <a:lstStyle/>
                    <a:p>
                      <a:endParaRPr lang="zh-TW" altLang="en-US" sz="3200" dirty="0"/>
                    </a:p>
                  </a:txBody>
                  <a:tcPr/>
                </a:tc>
                <a:extLst>
                  <a:ext uri="{0D108BD9-81ED-4DB2-BD59-A6C34878D82A}">
                    <a16:rowId xmlns:a16="http://schemas.microsoft.com/office/drawing/2014/main" val="13781589"/>
                  </a:ext>
                </a:extLst>
              </a:tr>
              <a:tr h="630000">
                <a:tc>
                  <a:txBody>
                    <a:bodyPr/>
                    <a:lstStyle/>
                    <a:p>
                      <a:endParaRPr lang="zh-TW" altLang="en-US" sz="3200"/>
                    </a:p>
                  </a:txBody>
                  <a:tcPr/>
                </a:tc>
                <a:tc>
                  <a:txBody>
                    <a:bodyPr/>
                    <a:lstStyle/>
                    <a:p>
                      <a:r>
                        <a:rPr lang="zh-TW" altLang="en-US" sz="3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3200" dirty="0"/>
                    </a:p>
                  </a:txBody>
                  <a:tcPr/>
                </a:tc>
                <a:tc>
                  <a:txBody>
                    <a:bodyPr/>
                    <a:lstStyle/>
                    <a:p>
                      <a:endParaRPr lang="zh-TW" altLang="en-US" sz="3200" dirty="0"/>
                    </a:p>
                  </a:txBody>
                  <a:tcPr/>
                </a:tc>
                <a:extLst>
                  <a:ext uri="{0D108BD9-81ED-4DB2-BD59-A6C34878D82A}">
                    <a16:rowId xmlns:a16="http://schemas.microsoft.com/office/drawing/2014/main" val="1268206899"/>
                  </a:ext>
                </a:extLst>
              </a:tr>
            </a:tbl>
          </a:graphicData>
        </a:graphic>
      </p:graphicFrame>
      <p:grpSp>
        <p:nvGrpSpPr>
          <p:cNvPr id="36" name="群組 35">
            <a:extLst>
              <a:ext uri="{FF2B5EF4-FFF2-40B4-BE49-F238E27FC236}">
                <a16:creationId xmlns:a16="http://schemas.microsoft.com/office/drawing/2014/main" id="{D8110307-9472-432F-8794-A7DC0B63DB8C}"/>
              </a:ext>
            </a:extLst>
          </p:cNvPr>
          <p:cNvGrpSpPr/>
          <p:nvPr/>
        </p:nvGrpSpPr>
        <p:grpSpPr>
          <a:xfrm>
            <a:off x="4846320" y="3890559"/>
            <a:ext cx="604520" cy="726440"/>
            <a:chOff x="4846320" y="3368040"/>
            <a:chExt cx="604520" cy="726440"/>
          </a:xfrm>
        </p:grpSpPr>
        <p:cxnSp>
          <p:nvCxnSpPr>
            <p:cNvPr id="19" name="直線接點 18">
              <a:extLst>
                <a:ext uri="{FF2B5EF4-FFF2-40B4-BE49-F238E27FC236}">
                  <a16:creationId xmlns:a16="http://schemas.microsoft.com/office/drawing/2014/main" id="{8943AAF6-F9A5-4AA7-9803-8BF82026B96F}"/>
                </a:ext>
              </a:extLst>
            </p:cNvPr>
            <p:cNvCxnSpPr>
              <a:cxnSpLocks/>
            </p:cNvCxnSpPr>
            <p:nvPr/>
          </p:nvCxnSpPr>
          <p:spPr>
            <a:xfrm>
              <a:off x="4846320" y="3393440"/>
              <a:ext cx="604520" cy="0"/>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線接點 20">
              <a:extLst>
                <a:ext uri="{FF2B5EF4-FFF2-40B4-BE49-F238E27FC236}">
                  <a16:creationId xmlns:a16="http://schemas.microsoft.com/office/drawing/2014/main" id="{39EA7AD6-85DD-46DA-8240-E466E08ECA6B}"/>
                </a:ext>
              </a:extLst>
            </p:cNvPr>
            <p:cNvCxnSpPr>
              <a:cxnSpLocks/>
            </p:cNvCxnSpPr>
            <p:nvPr/>
          </p:nvCxnSpPr>
          <p:spPr>
            <a:xfrm>
              <a:off x="5425440" y="3368040"/>
              <a:ext cx="0" cy="72644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接點 22">
              <a:extLst>
                <a:ext uri="{FF2B5EF4-FFF2-40B4-BE49-F238E27FC236}">
                  <a16:creationId xmlns:a16="http://schemas.microsoft.com/office/drawing/2014/main" id="{A25CD621-4280-4FA0-BFB0-15A991401E5F}"/>
                </a:ext>
              </a:extLst>
            </p:cNvPr>
            <p:cNvCxnSpPr>
              <a:cxnSpLocks/>
            </p:cNvCxnSpPr>
            <p:nvPr/>
          </p:nvCxnSpPr>
          <p:spPr>
            <a:xfrm flipH="1">
              <a:off x="4846320" y="4079240"/>
              <a:ext cx="604520" cy="0"/>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1" name="直線接點 10">
            <a:extLst>
              <a:ext uri="{FF2B5EF4-FFF2-40B4-BE49-F238E27FC236}">
                <a16:creationId xmlns:a16="http://schemas.microsoft.com/office/drawing/2014/main" id="{517B5401-5FD4-45D1-BB8F-138649ED1305}"/>
              </a:ext>
            </a:extLst>
          </p:cNvPr>
          <p:cNvCxnSpPr/>
          <p:nvPr/>
        </p:nvCxnSpPr>
        <p:spPr>
          <a:xfrm flipH="1">
            <a:off x="2778118" y="4204583"/>
            <a:ext cx="1848051" cy="190580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 name="直線接點 11">
            <a:extLst>
              <a:ext uri="{FF2B5EF4-FFF2-40B4-BE49-F238E27FC236}">
                <a16:creationId xmlns:a16="http://schemas.microsoft.com/office/drawing/2014/main" id="{40852236-9DB3-45CD-AB26-F5BDB8603332}"/>
              </a:ext>
            </a:extLst>
          </p:cNvPr>
          <p:cNvCxnSpPr/>
          <p:nvPr/>
        </p:nvCxnSpPr>
        <p:spPr>
          <a:xfrm flipH="1">
            <a:off x="8154764" y="4204583"/>
            <a:ext cx="1848051" cy="190580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7792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55FDCED2-3B27-452C-89B3-08E27B324D0B}"/>
              </a:ext>
            </a:extLst>
          </p:cNvPr>
          <p:cNvSpPr>
            <a:spLocks noGrp="1"/>
          </p:cNvSpPr>
          <p:nvPr>
            <p:ph type="title"/>
          </p:nvPr>
        </p:nvSpPr>
        <p:spPr>
          <a:xfrm>
            <a:off x="838200" y="365125"/>
            <a:ext cx="10515600" cy="1325563"/>
          </a:xfrm>
        </p:spPr>
        <p:txBody>
          <a:bodyPr/>
          <a:lstStyle/>
          <a:p>
            <a:r>
              <a:rPr lang="en-US" altLang="zh-TW" b="1" dirty="0">
                <a:latin typeface="Times New Roman" panose="02020603050405020304" pitchFamily="18" charset="0"/>
                <a:cs typeface="Times New Roman" panose="02020603050405020304" pitchFamily="18" charset="0"/>
              </a:rPr>
              <a:t>Algorithm Step</a:t>
            </a:r>
            <a:endParaRPr lang="zh-TW" altLang="en-US" b="1" dirty="0">
              <a:latin typeface="Times New Roman" panose="02020603050405020304" pitchFamily="18" charset="0"/>
              <a:cs typeface="Times New Roman" panose="02020603050405020304" pitchFamily="18" charset="0"/>
            </a:endParaRPr>
          </a:p>
        </p:txBody>
      </p:sp>
      <p:sp>
        <p:nvSpPr>
          <p:cNvPr id="6" name="內容版面配置區 2">
            <a:extLst>
              <a:ext uri="{FF2B5EF4-FFF2-40B4-BE49-F238E27FC236}">
                <a16:creationId xmlns:a16="http://schemas.microsoft.com/office/drawing/2014/main" id="{252A1AF9-F2E8-4678-BF32-30A8448A64C6}"/>
              </a:ext>
            </a:extLst>
          </p:cNvPr>
          <p:cNvSpPr>
            <a:spLocks noGrp="1"/>
          </p:cNvSpPr>
          <p:nvPr>
            <p:ph idx="1"/>
          </p:nvPr>
        </p:nvSpPr>
        <p:spPr>
          <a:xfrm>
            <a:off x="838200" y="1825625"/>
            <a:ext cx="10515600" cy="4351338"/>
          </a:xfrm>
        </p:spPr>
        <p:txBody>
          <a:bodyPr/>
          <a:lstStyle/>
          <a:p>
            <a:pPr marL="0" indent="0">
              <a:buNone/>
            </a:pPr>
            <a:r>
              <a:rPr lang="en-US" altLang="zh-TW" dirty="0">
                <a:latin typeface="Times New Roman" panose="02020603050405020304" pitchFamily="18" charset="0"/>
                <a:cs typeface="Times New Roman" panose="02020603050405020304" pitchFamily="18" charset="0"/>
              </a:rPr>
              <a:t>Pre-Shaking</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Shaking</a:t>
            </a:r>
            <a:endParaRPr lang="pt-BR"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97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5AE957-9E34-4AF0-8D1A-CCCFF29AA714}"/>
              </a:ext>
            </a:extLst>
          </p:cNvPr>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Pre-Shaking(1/2)</a:t>
            </a:r>
            <a:endParaRPr lang="zh-TW" altLang="en-US"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42C6BDE4-D253-4942-9AA4-FA611D54D060}"/>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Q = &lt;1, 2, 3, … , n&gt;</a:t>
                </a:r>
              </a:p>
              <a:p>
                <a:pPr marL="0" indent="0">
                  <a:buNone/>
                </a:pPr>
                <a:r>
                  <a:rPr lang="en-US" altLang="zh-TW" dirty="0">
                    <a:latin typeface="Times New Roman" panose="02020603050405020304" pitchFamily="18" charset="0"/>
                    <a:cs typeface="Times New Roman" panose="02020603050405020304" pitchFamily="18" charset="0"/>
                  </a:rPr>
                  <a:t>Q = shuffle(Q)</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conflicts among the queens after this step of the algorithm is  </a:t>
                </a:r>
                <a14:m>
                  <m:oMath xmlns:m="http://schemas.openxmlformats.org/officeDocument/2006/math">
                    <m:f>
                      <m:fPr>
                        <m:ctrlPr>
                          <a:rPr lang="en-US" altLang="zh-TW" i="1" smtClean="0">
                            <a:latin typeface="Cambria Math" panose="02040503050406030204" pitchFamily="18" charset="0"/>
                            <a:cs typeface="Times New Roman" panose="02020603050405020304" pitchFamily="18" charset="0"/>
                          </a:rPr>
                        </m:ctrlPr>
                      </m:fPr>
                      <m:num>
                        <m:r>
                          <a:rPr lang="en-US" altLang="zh-TW" b="0" i="1" smtClean="0">
                            <a:latin typeface="Cambria Math" panose="02040503050406030204" pitchFamily="18" charset="0"/>
                            <a:cs typeface="Times New Roman" panose="02020603050405020304" pitchFamily="18" charset="0"/>
                          </a:rPr>
                          <m:t>2</m:t>
                        </m:r>
                      </m:num>
                      <m:den>
                        <m:r>
                          <a:rPr lang="en-US" altLang="zh-TW" b="0" i="1" smtClean="0">
                            <a:latin typeface="Cambria Math" panose="02040503050406030204" pitchFamily="18" charset="0"/>
                            <a:cs typeface="Times New Roman" panose="02020603050405020304" pitchFamily="18" charset="0"/>
                          </a:rPr>
                          <m:t>3</m:t>
                        </m:r>
                      </m:den>
                    </m:f>
                    <m:r>
                      <a:rPr lang="en-US" altLang="zh-TW" b="0" i="1" smtClean="0">
                        <a:latin typeface="Cambria Math" panose="02040503050406030204" pitchFamily="18" charset="0"/>
                        <a:cs typeface="Times New Roman" panose="02020603050405020304" pitchFamily="18" charset="0"/>
                      </a:rPr>
                      <m:t>𝑛</m:t>
                    </m:r>
                  </m:oMath>
                </a14:m>
                <a:r>
                  <a:rPr lang="en-US" altLang="zh-TW" dirty="0">
                    <a:latin typeface="Times New Roman" panose="02020603050405020304" pitchFamily="18" charset="0"/>
                    <a:cs typeface="Times New Roman" panose="02020603050405020304" pitchFamily="18" charset="0"/>
                  </a:rPr>
                  <a:t> approximatel</a:t>
                </a:r>
                <a:endParaRPr lang="pt-BR" altLang="zh-TW"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42C6BDE4-D253-4942-9AA4-FA611D54D060}"/>
                  </a:ext>
                </a:extLst>
              </p:cNvPr>
              <p:cNvSpPr>
                <a:spLocks noGrp="1" noRot="1" noChangeAspect="1" noMove="1" noResize="1" noEditPoints="1" noAdjustHandles="1" noChangeArrowheads="1" noChangeShapeType="1" noTextEdit="1"/>
              </p:cNvSpPr>
              <p:nvPr>
                <p:ph idx="1"/>
              </p:nvPr>
            </p:nvSpPr>
            <p:spPr>
              <a:blipFill>
                <a:blip r:embed="rId3"/>
                <a:stretch>
                  <a:fillRect l="-1217" t="-238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5935655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1091</Words>
  <Application>Microsoft Office PowerPoint</Application>
  <PresentationFormat>寬螢幕</PresentationFormat>
  <Paragraphs>251</Paragraphs>
  <Slides>29</Slides>
  <Notes>25</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29</vt:i4>
      </vt:variant>
    </vt:vector>
  </HeadingPairs>
  <TitlesOfParts>
    <vt:vector size="36" baseType="lpstr">
      <vt:lpstr>新細明體</vt:lpstr>
      <vt:lpstr>Arial</vt:lpstr>
      <vt:lpstr>Calibri</vt:lpstr>
      <vt:lpstr>Calibri Light</vt:lpstr>
      <vt:lpstr>Cambria Math</vt:lpstr>
      <vt:lpstr>Times New Roman</vt:lpstr>
      <vt:lpstr>Office 佈景主題</vt:lpstr>
      <vt:lpstr>N-queens problem by efficient non-backtracking algorithm using local search, heuristics and Tabu search elements</vt:lpstr>
      <vt:lpstr>Abstract </vt:lpstr>
      <vt:lpstr>N-queens problem</vt:lpstr>
      <vt:lpstr>Backtracking</vt:lpstr>
      <vt:lpstr>Representation of Queen Placement</vt:lpstr>
      <vt:lpstr>Conflict</vt:lpstr>
      <vt:lpstr>Row Exchange</vt:lpstr>
      <vt:lpstr>Algorithm Step</vt:lpstr>
      <vt:lpstr>Pre-Shaking(1/2)</vt:lpstr>
      <vt:lpstr>Pre-Shaking(2/2)</vt:lpstr>
      <vt:lpstr>Pre-Shaking(2/2)</vt:lpstr>
      <vt:lpstr>Pre-Shaking(2/2)</vt:lpstr>
      <vt:lpstr>Pre-Shaking(2/2)</vt:lpstr>
      <vt:lpstr>Pre-Shaking(2/2)</vt:lpstr>
      <vt:lpstr>Pre-Shaking(2/2)</vt:lpstr>
      <vt:lpstr>Pre-Shaking(2/2)</vt:lpstr>
      <vt:lpstr>Conflicts after Pre-shaking</vt:lpstr>
      <vt:lpstr>Shaking (1/5)</vt:lpstr>
      <vt:lpstr>Tabu list</vt:lpstr>
      <vt:lpstr>Empty Diagonal</vt:lpstr>
      <vt:lpstr>Shaking (2/5)</vt:lpstr>
      <vt:lpstr>Shaking (2/5)</vt:lpstr>
      <vt:lpstr>Shaking (2/5)</vt:lpstr>
      <vt:lpstr>Shaking (3/5)</vt:lpstr>
      <vt:lpstr>Shaking (3/5)</vt:lpstr>
      <vt:lpstr>Shaking (4/5)</vt:lpstr>
      <vt:lpstr>Shaking (1/5)</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Superhuman AI for heads-up no-limit poker: Libratus beats top professionals</dc:title>
  <dc:creator>陳彥宇</dc:creator>
  <cp:lastModifiedBy>User</cp:lastModifiedBy>
  <cp:revision>131</cp:revision>
  <dcterms:created xsi:type="dcterms:W3CDTF">2023-08-03T04:49:36Z</dcterms:created>
  <dcterms:modified xsi:type="dcterms:W3CDTF">2024-09-03T04:21:07Z</dcterms:modified>
</cp:coreProperties>
</file>