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382" r:id="rId4"/>
    <p:sldId id="318" r:id="rId5"/>
    <p:sldId id="329" r:id="rId6"/>
    <p:sldId id="330" r:id="rId7"/>
    <p:sldId id="331" r:id="rId8"/>
    <p:sldId id="383" r:id="rId9"/>
    <p:sldId id="384" r:id="rId10"/>
    <p:sldId id="385" r:id="rId11"/>
    <p:sldId id="387" r:id="rId12"/>
    <p:sldId id="386" r:id="rId13"/>
    <p:sldId id="388" r:id="rId14"/>
    <p:sldId id="389" r:id="rId15"/>
    <p:sldId id="390" r:id="rId16"/>
    <p:sldId id="363" r:id="rId1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楊景翔" initials="楊" lastIdx="22" clrIdx="0">
    <p:extLst>
      <p:ext uri="{19B8F6BF-5375-455C-9EA6-DF929625EA0E}">
        <p15:presenceInfo xmlns:p15="http://schemas.microsoft.com/office/powerpoint/2012/main" userId="S::1082941@ncyu.edu.tw::045835ec-170e-42bc-81c6-09db8fcf29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95244" autoAdjust="0"/>
  </p:normalViewPr>
  <p:slideViewPr>
    <p:cSldViewPr snapToGrid="0">
      <p:cViewPr varScale="1">
        <p:scale>
          <a:sx n="109" d="100"/>
          <a:sy n="109" d="100"/>
        </p:scale>
        <p:origin x="9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BF28-E50E-4388-A3E5-4D39E480B765}" type="datetimeFigureOut">
              <a:rPr lang="zh-TW" altLang="en-US" smtClean="0"/>
              <a:t>2024/9/3</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2711A4-5F0E-4DF4-937D-81F030A1E9AA}" type="slidenum">
              <a:rPr lang="zh-TW" altLang="en-US" smtClean="0"/>
              <a:t>‹#›</a:t>
            </a:fld>
            <a:endParaRPr lang="zh-TW" altLang="en-US"/>
          </a:p>
        </p:txBody>
      </p:sp>
    </p:spTree>
    <p:extLst>
      <p:ext uri="{BB962C8B-B14F-4D97-AF65-F5344CB8AC3E}">
        <p14:creationId xmlns:p14="http://schemas.microsoft.com/office/powerpoint/2010/main" val="20042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P = </a:t>
            </a:r>
            <a:r>
              <a:rPr lang="zh-TW" altLang="en-US" dirty="0"/>
              <a:t>範數</a:t>
            </a:r>
            <a:endParaRPr lang="en-US" altLang="zh-TW" dirty="0"/>
          </a:p>
          <a:p>
            <a:endParaRPr lang="en-US" altLang="zh-TW" dirty="0"/>
          </a:p>
          <a:p>
            <a:r>
              <a:rPr lang="zh-TW" altLang="en-US" dirty="0"/>
              <a:t>對第 </a:t>
            </a:r>
            <a:r>
              <a:rPr lang="en-US" altLang="zh-TW" dirty="0"/>
              <a:t>ai </a:t>
            </a:r>
            <a:r>
              <a:rPr lang="zh-TW" altLang="en-US" dirty="0"/>
              <a:t>與 </a:t>
            </a:r>
            <a:r>
              <a:rPr lang="en-US" altLang="zh-TW" dirty="0" err="1"/>
              <a:t>bj</a:t>
            </a:r>
            <a:r>
              <a:rPr lang="en-US" altLang="zh-TW" dirty="0"/>
              <a:t> </a:t>
            </a:r>
            <a:r>
              <a:rPr lang="zh-TW" altLang="en-US" dirty="0"/>
              <a:t>求得的範數距離乘上一個權重</a:t>
            </a:r>
          </a:p>
        </p:txBody>
      </p:sp>
      <p:sp>
        <p:nvSpPr>
          <p:cNvPr id="4" name="投影片編號版面配置區 3"/>
          <p:cNvSpPr>
            <a:spLocks noGrp="1"/>
          </p:cNvSpPr>
          <p:nvPr>
            <p:ph type="sldNum" sz="quarter" idx="5"/>
          </p:nvPr>
        </p:nvSpPr>
        <p:spPr/>
        <p:txBody>
          <a:bodyPr/>
          <a:lstStyle/>
          <a:p>
            <a:fld id="{7D2711A4-5F0E-4DF4-937D-81F030A1E9AA}" type="slidenum">
              <a:rPr lang="zh-TW" altLang="en-US" smtClean="0"/>
              <a:t>9</a:t>
            </a:fld>
            <a:endParaRPr lang="zh-TW" altLang="en-US"/>
          </a:p>
        </p:txBody>
      </p:sp>
    </p:spTree>
    <p:extLst>
      <p:ext uri="{BB962C8B-B14F-4D97-AF65-F5344CB8AC3E}">
        <p14:creationId xmlns:p14="http://schemas.microsoft.com/office/powerpoint/2010/main" val="4259025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P = </a:t>
            </a:r>
            <a:r>
              <a:rPr lang="zh-TW" altLang="en-US" dirty="0"/>
              <a:t>範數</a:t>
            </a:r>
            <a:endParaRPr lang="en-US" altLang="zh-TW" dirty="0"/>
          </a:p>
          <a:p>
            <a:endParaRPr lang="en-US" altLang="zh-TW" dirty="0"/>
          </a:p>
          <a:p>
            <a:r>
              <a:rPr lang="zh-TW" altLang="en-US" dirty="0"/>
              <a:t>對第 </a:t>
            </a:r>
            <a:r>
              <a:rPr lang="en-US" altLang="zh-TW" dirty="0"/>
              <a:t>ai </a:t>
            </a:r>
            <a:r>
              <a:rPr lang="zh-TW" altLang="en-US" dirty="0"/>
              <a:t>與 </a:t>
            </a:r>
            <a:r>
              <a:rPr lang="en-US" altLang="zh-TW" dirty="0" err="1"/>
              <a:t>bj</a:t>
            </a:r>
            <a:r>
              <a:rPr lang="en-US" altLang="zh-TW" dirty="0"/>
              <a:t> </a:t>
            </a:r>
            <a:r>
              <a:rPr lang="zh-TW" altLang="en-US" dirty="0"/>
              <a:t>求得的範數距離乘上一個權重</a:t>
            </a:r>
          </a:p>
        </p:txBody>
      </p:sp>
      <p:sp>
        <p:nvSpPr>
          <p:cNvPr id="4" name="投影片編號版面配置區 3"/>
          <p:cNvSpPr>
            <a:spLocks noGrp="1"/>
          </p:cNvSpPr>
          <p:nvPr>
            <p:ph type="sldNum" sz="quarter" idx="5"/>
          </p:nvPr>
        </p:nvSpPr>
        <p:spPr/>
        <p:txBody>
          <a:bodyPr/>
          <a:lstStyle/>
          <a:p>
            <a:fld id="{7D2711A4-5F0E-4DF4-937D-81F030A1E9AA}" type="slidenum">
              <a:rPr lang="zh-TW" altLang="en-US" smtClean="0"/>
              <a:t>10</a:t>
            </a:fld>
            <a:endParaRPr lang="zh-TW" altLang="en-US"/>
          </a:p>
        </p:txBody>
      </p:sp>
    </p:spTree>
    <p:extLst>
      <p:ext uri="{BB962C8B-B14F-4D97-AF65-F5344CB8AC3E}">
        <p14:creationId xmlns:p14="http://schemas.microsoft.com/office/powerpoint/2010/main" val="164101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P = </a:t>
            </a:r>
            <a:r>
              <a:rPr lang="zh-TW" altLang="en-US" dirty="0"/>
              <a:t>範數</a:t>
            </a:r>
            <a:endParaRPr lang="en-US" altLang="zh-TW" dirty="0"/>
          </a:p>
          <a:p>
            <a:endParaRPr lang="en-US" altLang="zh-TW" dirty="0"/>
          </a:p>
          <a:p>
            <a:r>
              <a:rPr lang="zh-TW" altLang="en-US" dirty="0"/>
              <a:t>對第 </a:t>
            </a:r>
            <a:r>
              <a:rPr lang="en-US" altLang="zh-TW" dirty="0"/>
              <a:t>ai </a:t>
            </a:r>
            <a:r>
              <a:rPr lang="zh-TW" altLang="en-US" dirty="0"/>
              <a:t>與 </a:t>
            </a:r>
            <a:r>
              <a:rPr lang="en-US" altLang="zh-TW" dirty="0" err="1"/>
              <a:t>bj</a:t>
            </a:r>
            <a:r>
              <a:rPr lang="en-US" altLang="zh-TW" dirty="0"/>
              <a:t> </a:t>
            </a:r>
            <a:r>
              <a:rPr lang="zh-TW" altLang="en-US" dirty="0"/>
              <a:t>求得的範數距離乘上一個權重</a:t>
            </a:r>
          </a:p>
        </p:txBody>
      </p:sp>
      <p:sp>
        <p:nvSpPr>
          <p:cNvPr id="4" name="投影片編號版面配置區 3"/>
          <p:cNvSpPr>
            <a:spLocks noGrp="1"/>
          </p:cNvSpPr>
          <p:nvPr>
            <p:ph type="sldNum" sz="quarter" idx="5"/>
          </p:nvPr>
        </p:nvSpPr>
        <p:spPr/>
        <p:txBody>
          <a:bodyPr/>
          <a:lstStyle/>
          <a:p>
            <a:fld id="{7D2711A4-5F0E-4DF4-937D-81F030A1E9AA}" type="slidenum">
              <a:rPr lang="zh-TW" altLang="en-US" smtClean="0"/>
              <a:t>11</a:t>
            </a:fld>
            <a:endParaRPr lang="zh-TW" altLang="en-US"/>
          </a:p>
        </p:txBody>
      </p:sp>
    </p:spTree>
    <p:extLst>
      <p:ext uri="{BB962C8B-B14F-4D97-AF65-F5344CB8AC3E}">
        <p14:creationId xmlns:p14="http://schemas.microsoft.com/office/powerpoint/2010/main" val="262664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P = </a:t>
            </a:r>
            <a:r>
              <a:rPr lang="zh-TW" altLang="en-US" dirty="0"/>
              <a:t>範數</a:t>
            </a:r>
            <a:endParaRPr lang="en-US" altLang="zh-TW" dirty="0"/>
          </a:p>
          <a:p>
            <a:endParaRPr lang="en-US" altLang="zh-TW" dirty="0"/>
          </a:p>
          <a:p>
            <a:r>
              <a:rPr lang="zh-TW" altLang="en-US" dirty="0"/>
              <a:t>對第 </a:t>
            </a:r>
            <a:r>
              <a:rPr lang="en-US" altLang="zh-TW" dirty="0"/>
              <a:t>ai </a:t>
            </a:r>
            <a:r>
              <a:rPr lang="zh-TW" altLang="en-US" dirty="0"/>
              <a:t>與 </a:t>
            </a:r>
            <a:r>
              <a:rPr lang="en-US" altLang="zh-TW" dirty="0" err="1"/>
              <a:t>bj</a:t>
            </a:r>
            <a:r>
              <a:rPr lang="en-US" altLang="zh-TW" dirty="0"/>
              <a:t> </a:t>
            </a:r>
            <a:r>
              <a:rPr lang="zh-TW" altLang="en-US" dirty="0"/>
              <a:t>求得的範數距離乘上一個權重</a:t>
            </a:r>
          </a:p>
        </p:txBody>
      </p:sp>
      <p:sp>
        <p:nvSpPr>
          <p:cNvPr id="4" name="投影片編號版面配置區 3"/>
          <p:cNvSpPr>
            <a:spLocks noGrp="1"/>
          </p:cNvSpPr>
          <p:nvPr>
            <p:ph type="sldNum" sz="quarter" idx="5"/>
          </p:nvPr>
        </p:nvSpPr>
        <p:spPr/>
        <p:txBody>
          <a:bodyPr/>
          <a:lstStyle/>
          <a:p>
            <a:fld id="{7D2711A4-5F0E-4DF4-937D-81F030A1E9AA}" type="slidenum">
              <a:rPr lang="zh-TW" altLang="en-US" smtClean="0"/>
              <a:t>12</a:t>
            </a:fld>
            <a:endParaRPr lang="zh-TW" altLang="en-US"/>
          </a:p>
        </p:txBody>
      </p:sp>
    </p:spTree>
    <p:extLst>
      <p:ext uri="{BB962C8B-B14F-4D97-AF65-F5344CB8AC3E}">
        <p14:creationId xmlns:p14="http://schemas.microsoft.com/office/powerpoint/2010/main" val="3802265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P = </a:t>
            </a:r>
            <a:r>
              <a:rPr lang="zh-TW" altLang="en-US" dirty="0"/>
              <a:t>範數</a:t>
            </a:r>
            <a:endParaRPr lang="en-US" altLang="zh-TW" dirty="0"/>
          </a:p>
          <a:p>
            <a:endParaRPr lang="en-US" altLang="zh-TW" dirty="0"/>
          </a:p>
          <a:p>
            <a:r>
              <a:rPr lang="zh-TW" altLang="en-US" dirty="0"/>
              <a:t>對第 </a:t>
            </a:r>
            <a:r>
              <a:rPr lang="en-US" altLang="zh-TW" dirty="0"/>
              <a:t>ai </a:t>
            </a:r>
            <a:r>
              <a:rPr lang="zh-TW" altLang="en-US" dirty="0"/>
              <a:t>與 </a:t>
            </a:r>
            <a:r>
              <a:rPr lang="en-US" altLang="zh-TW" dirty="0" err="1"/>
              <a:t>bj</a:t>
            </a:r>
            <a:r>
              <a:rPr lang="en-US" altLang="zh-TW" dirty="0"/>
              <a:t> </a:t>
            </a:r>
            <a:r>
              <a:rPr lang="zh-TW" altLang="en-US" dirty="0"/>
              <a:t>求得的範數距離乘上一個權重</a:t>
            </a:r>
          </a:p>
        </p:txBody>
      </p:sp>
      <p:sp>
        <p:nvSpPr>
          <p:cNvPr id="4" name="投影片編號版面配置區 3"/>
          <p:cNvSpPr>
            <a:spLocks noGrp="1"/>
          </p:cNvSpPr>
          <p:nvPr>
            <p:ph type="sldNum" sz="quarter" idx="5"/>
          </p:nvPr>
        </p:nvSpPr>
        <p:spPr/>
        <p:txBody>
          <a:bodyPr/>
          <a:lstStyle/>
          <a:p>
            <a:fld id="{7D2711A4-5F0E-4DF4-937D-81F030A1E9AA}" type="slidenum">
              <a:rPr lang="zh-TW" altLang="en-US" smtClean="0"/>
              <a:t>13</a:t>
            </a:fld>
            <a:endParaRPr lang="zh-TW" altLang="en-US"/>
          </a:p>
        </p:txBody>
      </p:sp>
    </p:spTree>
    <p:extLst>
      <p:ext uri="{BB962C8B-B14F-4D97-AF65-F5344CB8AC3E}">
        <p14:creationId xmlns:p14="http://schemas.microsoft.com/office/powerpoint/2010/main" val="2892489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P = </a:t>
            </a:r>
            <a:r>
              <a:rPr lang="zh-TW" altLang="en-US" dirty="0"/>
              <a:t>範數</a:t>
            </a:r>
            <a:endParaRPr lang="en-US" altLang="zh-TW" dirty="0"/>
          </a:p>
          <a:p>
            <a:endParaRPr lang="en-US" altLang="zh-TW" dirty="0"/>
          </a:p>
          <a:p>
            <a:r>
              <a:rPr lang="zh-TW" altLang="en-US" dirty="0"/>
              <a:t>對第 </a:t>
            </a:r>
            <a:r>
              <a:rPr lang="en-US" altLang="zh-TW" dirty="0"/>
              <a:t>ai </a:t>
            </a:r>
            <a:r>
              <a:rPr lang="zh-TW" altLang="en-US" dirty="0"/>
              <a:t>與 </a:t>
            </a:r>
            <a:r>
              <a:rPr lang="en-US" altLang="zh-TW" dirty="0" err="1"/>
              <a:t>bj</a:t>
            </a:r>
            <a:r>
              <a:rPr lang="en-US" altLang="zh-TW" dirty="0"/>
              <a:t> </a:t>
            </a:r>
            <a:r>
              <a:rPr lang="zh-TW" altLang="en-US" dirty="0"/>
              <a:t>求得的範數距離乘上一個權重</a:t>
            </a:r>
          </a:p>
        </p:txBody>
      </p:sp>
      <p:sp>
        <p:nvSpPr>
          <p:cNvPr id="4" name="投影片編號版面配置區 3"/>
          <p:cNvSpPr>
            <a:spLocks noGrp="1"/>
          </p:cNvSpPr>
          <p:nvPr>
            <p:ph type="sldNum" sz="quarter" idx="5"/>
          </p:nvPr>
        </p:nvSpPr>
        <p:spPr/>
        <p:txBody>
          <a:bodyPr/>
          <a:lstStyle/>
          <a:p>
            <a:fld id="{7D2711A4-5F0E-4DF4-937D-81F030A1E9AA}" type="slidenum">
              <a:rPr lang="zh-TW" altLang="en-US" smtClean="0"/>
              <a:t>14</a:t>
            </a:fld>
            <a:endParaRPr lang="zh-TW" altLang="en-US"/>
          </a:p>
        </p:txBody>
      </p:sp>
    </p:spTree>
    <p:extLst>
      <p:ext uri="{BB962C8B-B14F-4D97-AF65-F5344CB8AC3E}">
        <p14:creationId xmlns:p14="http://schemas.microsoft.com/office/powerpoint/2010/main" val="3045573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P = </a:t>
            </a:r>
            <a:r>
              <a:rPr lang="zh-TW" altLang="en-US" dirty="0"/>
              <a:t>範數</a:t>
            </a:r>
            <a:endParaRPr lang="en-US" altLang="zh-TW" dirty="0"/>
          </a:p>
          <a:p>
            <a:endParaRPr lang="en-US" altLang="zh-TW" dirty="0"/>
          </a:p>
          <a:p>
            <a:r>
              <a:rPr lang="zh-TW" altLang="en-US" dirty="0"/>
              <a:t>對第 </a:t>
            </a:r>
            <a:r>
              <a:rPr lang="en-US" altLang="zh-TW" dirty="0"/>
              <a:t>ai </a:t>
            </a:r>
            <a:r>
              <a:rPr lang="zh-TW" altLang="en-US" dirty="0"/>
              <a:t>與 </a:t>
            </a:r>
            <a:r>
              <a:rPr lang="en-US" altLang="zh-TW" dirty="0" err="1"/>
              <a:t>bj</a:t>
            </a:r>
            <a:r>
              <a:rPr lang="en-US" altLang="zh-TW" dirty="0"/>
              <a:t> </a:t>
            </a:r>
            <a:r>
              <a:rPr lang="zh-TW" altLang="en-US" dirty="0"/>
              <a:t>求得的範數距離乘上一個權重</a:t>
            </a:r>
          </a:p>
        </p:txBody>
      </p:sp>
      <p:sp>
        <p:nvSpPr>
          <p:cNvPr id="4" name="投影片編號版面配置區 3"/>
          <p:cNvSpPr>
            <a:spLocks noGrp="1"/>
          </p:cNvSpPr>
          <p:nvPr>
            <p:ph type="sldNum" sz="quarter" idx="5"/>
          </p:nvPr>
        </p:nvSpPr>
        <p:spPr/>
        <p:txBody>
          <a:bodyPr/>
          <a:lstStyle/>
          <a:p>
            <a:fld id="{7D2711A4-5F0E-4DF4-937D-81F030A1E9AA}" type="slidenum">
              <a:rPr lang="zh-TW" altLang="en-US" smtClean="0"/>
              <a:t>15</a:t>
            </a:fld>
            <a:endParaRPr lang="zh-TW" altLang="en-US"/>
          </a:p>
        </p:txBody>
      </p:sp>
    </p:spTree>
    <p:extLst>
      <p:ext uri="{BB962C8B-B14F-4D97-AF65-F5344CB8AC3E}">
        <p14:creationId xmlns:p14="http://schemas.microsoft.com/office/powerpoint/2010/main" val="3541581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0C6C96-9558-5AB5-D1F9-BCC335655A0D}"/>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5DFA7C56-9105-1E14-A17F-8A26FE9B3E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55C84251-D4BA-53DC-3BEF-977567CB82AB}"/>
              </a:ext>
            </a:extLst>
          </p:cNvPr>
          <p:cNvSpPr>
            <a:spLocks noGrp="1"/>
          </p:cNvSpPr>
          <p:nvPr>
            <p:ph type="dt" sz="half" idx="10"/>
          </p:nvPr>
        </p:nvSpPr>
        <p:spPr/>
        <p:txBody>
          <a:bodyPr/>
          <a:lstStyle/>
          <a:p>
            <a:fld id="{CA8AC1E3-A6AB-47A3-8E64-C9F1D5D81A55}" type="datetime1">
              <a:rPr lang="zh-TW" altLang="en-US" smtClean="0"/>
              <a:t>2024/9/3</a:t>
            </a:fld>
            <a:endParaRPr lang="zh-TW" altLang="en-US"/>
          </a:p>
        </p:txBody>
      </p:sp>
      <p:sp>
        <p:nvSpPr>
          <p:cNvPr id="5" name="頁尾版面配置區 4">
            <a:extLst>
              <a:ext uri="{FF2B5EF4-FFF2-40B4-BE49-F238E27FC236}">
                <a16:creationId xmlns:a16="http://schemas.microsoft.com/office/drawing/2014/main" id="{64D25A00-DB5F-6575-598E-1BDA96E3230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C1AD27D-3D20-5E6D-7527-6A46BDF3ED17}"/>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2677338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E39347-557F-B5D8-678D-276F907F4FD5}"/>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A8EED0EF-2EFC-0A2C-A1A1-566E81CDA31F}"/>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A42852E-12ED-C0F2-A102-7A6CE771DF50}"/>
              </a:ext>
            </a:extLst>
          </p:cNvPr>
          <p:cNvSpPr>
            <a:spLocks noGrp="1"/>
          </p:cNvSpPr>
          <p:nvPr>
            <p:ph type="dt" sz="half" idx="10"/>
          </p:nvPr>
        </p:nvSpPr>
        <p:spPr/>
        <p:txBody>
          <a:bodyPr/>
          <a:lstStyle/>
          <a:p>
            <a:fld id="{5B06E588-B95B-4AB0-81F5-2FBB811781EB}" type="datetime1">
              <a:rPr lang="zh-TW" altLang="en-US" smtClean="0"/>
              <a:t>2024/9/3</a:t>
            </a:fld>
            <a:endParaRPr lang="zh-TW" altLang="en-US"/>
          </a:p>
        </p:txBody>
      </p:sp>
      <p:sp>
        <p:nvSpPr>
          <p:cNvPr id="5" name="頁尾版面配置區 4">
            <a:extLst>
              <a:ext uri="{FF2B5EF4-FFF2-40B4-BE49-F238E27FC236}">
                <a16:creationId xmlns:a16="http://schemas.microsoft.com/office/drawing/2014/main" id="{1D930DA9-725C-5B7A-5BFB-0B94FF48611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8B92A56-D44A-B10D-C20D-AC8706D7822B}"/>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299100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EB36CFAD-7B1A-4F41-7AA1-3F5865D1345D}"/>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0A3AE268-50FA-2DB3-85DF-75AC97871EF2}"/>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969F98A-EAB9-3D3B-7A32-3741EF289F77}"/>
              </a:ext>
            </a:extLst>
          </p:cNvPr>
          <p:cNvSpPr>
            <a:spLocks noGrp="1"/>
          </p:cNvSpPr>
          <p:nvPr>
            <p:ph type="dt" sz="half" idx="10"/>
          </p:nvPr>
        </p:nvSpPr>
        <p:spPr/>
        <p:txBody>
          <a:bodyPr/>
          <a:lstStyle/>
          <a:p>
            <a:fld id="{6FF611F3-4FA6-41B2-81A4-6CC88E543A04}" type="datetime1">
              <a:rPr lang="zh-TW" altLang="en-US" smtClean="0"/>
              <a:t>2024/9/3</a:t>
            </a:fld>
            <a:endParaRPr lang="zh-TW" altLang="en-US"/>
          </a:p>
        </p:txBody>
      </p:sp>
      <p:sp>
        <p:nvSpPr>
          <p:cNvPr id="5" name="頁尾版面配置區 4">
            <a:extLst>
              <a:ext uri="{FF2B5EF4-FFF2-40B4-BE49-F238E27FC236}">
                <a16:creationId xmlns:a16="http://schemas.microsoft.com/office/drawing/2014/main" id="{AB6F795B-0E4E-9263-5414-6CF7A28738E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E952AC5-C821-BDC5-2B56-1AC08DD08A64}"/>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409192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1BFF06-C706-AE49-8BDC-162AE3DCC49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B6BB920A-B9BC-CE2C-E727-40FC0B9BE257}"/>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6AEF194-C880-0ED0-C3B1-F5AA4AC7963D}"/>
              </a:ext>
            </a:extLst>
          </p:cNvPr>
          <p:cNvSpPr>
            <a:spLocks noGrp="1"/>
          </p:cNvSpPr>
          <p:nvPr>
            <p:ph type="dt" sz="half" idx="10"/>
          </p:nvPr>
        </p:nvSpPr>
        <p:spPr/>
        <p:txBody>
          <a:bodyPr/>
          <a:lstStyle/>
          <a:p>
            <a:fld id="{08FE8941-C9FC-4970-9D6F-BA72DC037752}" type="datetime1">
              <a:rPr lang="zh-TW" altLang="en-US" smtClean="0"/>
              <a:t>2024/9/3</a:t>
            </a:fld>
            <a:endParaRPr lang="zh-TW" altLang="en-US"/>
          </a:p>
        </p:txBody>
      </p:sp>
      <p:sp>
        <p:nvSpPr>
          <p:cNvPr id="5" name="頁尾版面配置區 4">
            <a:extLst>
              <a:ext uri="{FF2B5EF4-FFF2-40B4-BE49-F238E27FC236}">
                <a16:creationId xmlns:a16="http://schemas.microsoft.com/office/drawing/2014/main" id="{ACAB75C9-C024-B558-D45F-78577087743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5F45A64-F99E-C099-B11A-50A95E098FEF}"/>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33856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37508B-BEB1-C8F9-B516-0922DF72FB65}"/>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F803A960-423A-63C2-DE35-5ECFB4DE1D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C49DDC9D-F9A5-2607-75C3-0D12FFEC815E}"/>
              </a:ext>
            </a:extLst>
          </p:cNvPr>
          <p:cNvSpPr>
            <a:spLocks noGrp="1"/>
          </p:cNvSpPr>
          <p:nvPr>
            <p:ph type="dt" sz="half" idx="10"/>
          </p:nvPr>
        </p:nvSpPr>
        <p:spPr/>
        <p:txBody>
          <a:bodyPr/>
          <a:lstStyle/>
          <a:p>
            <a:fld id="{2039AE5F-5202-44CB-B5B5-2322DF70600B}" type="datetime1">
              <a:rPr lang="zh-TW" altLang="en-US" smtClean="0"/>
              <a:t>2024/9/3</a:t>
            </a:fld>
            <a:endParaRPr lang="zh-TW" altLang="en-US"/>
          </a:p>
        </p:txBody>
      </p:sp>
      <p:sp>
        <p:nvSpPr>
          <p:cNvPr id="5" name="頁尾版面配置區 4">
            <a:extLst>
              <a:ext uri="{FF2B5EF4-FFF2-40B4-BE49-F238E27FC236}">
                <a16:creationId xmlns:a16="http://schemas.microsoft.com/office/drawing/2014/main" id="{51737579-99A5-787F-A156-A914AC26919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DCF7EE7-94C2-1869-DD60-727D9699176B}"/>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176895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D93191-4D6D-0ABD-4FD0-D3DAEBA57EEE}"/>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801ED2BA-D421-7A64-DC46-93172086D236}"/>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4A07B58A-5369-F605-DA10-8BA9C02942FE}"/>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0069A846-5B55-BD04-2DAB-0D2726E962A7}"/>
              </a:ext>
            </a:extLst>
          </p:cNvPr>
          <p:cNvSpPr>
            <a:spLocks noGrp="1"/>
          </p:cNvSpPr>
          <p:nvPr>
            <p:ph type="dt" sz="half" idx="10"/>
          </p:nvPr>
        </p:nvSpPr>
        <p:spPr/>
        <p:txBody>
          <a:bodyPr/>
          <a:lstStyle/>
          <a:p>
            <a:fld id="{0C3542C7-36FE-4BA7-9A3F-4A6D1DADBE08}" type="datetime1">
              <a:rPr lang="zh-TW" altLang="en-US" smtClean="0"/>
              <a:t>2024/9/3</a:t>
            </a:fld>
            <a:endParaRPr lang="zh-TW" altLang="en-US"/>
          </a:p>
        </p:txBody>
      </p:sp>
      <p:sp>
        <p:nvSpPr>
          <p:cNvPr id="6" name="頁尾版面配置區 5">
            <a:extLst>
              <a:ext uri="{FF2B5EF4-FFF2-40B4-BE49-F238E27FC236}">
                <a16:creationId xmlns:a16="http://schemas.microsoft.com/office/drawing/2014/main" id="{1502D24C-E889-D7B0-44D9-CE81B159E96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06439EF-16EE-FA12-79F3-B87E3982803B}"/>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389808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6F3233-C6E5-0B44-D100-310DB38E5811}"/>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ED436CD-1CD4-D11C-BEAA-C417119007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91A8C39C-C632-D3AD-5AEA-87AD3CE7E477}"/>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2A78D980-ADEE-0381-3898-A79271B830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B4163D17-2951-4369-D786-C80C0E0AC83F}"/>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D1A71428-24ED-C03C-2120-A1D148D10B70}"/>
              </a:ext>
            </a:extLst>
          </p:cNvPr>
          <p:cNvSpPr>
            <a:spLocks noGrp="1"/>
          </p:cNvSpPr>
          <p:nvPr>
            <p:ph type="dt" sz="half" idx="10"/>
          </p:nvPr>
        </p:nvSpPr>
        <p:spPr/>
        <p:txBody>
          <a:bodyPr/>
          <a:lstStyle/>
          <a:p>
            <a:fld id="{6719B4E3-C1A0-407D-A8C4-223029942A11}" type="datetime1">
              <a:rPr lang="zh-TW" altLang="en-US" smtClean="0"/>
              <a:t>2024/9/3</a:t>
            </a:fld>
            <a:endParaRPr lang="zh-TW" altLang="en-US"/>
          </a:p>
        </p:txBody>
      </p:sp>
      <p:sp>
        <p:nvSpPr>
          <p:cNvPr id="8" name="頁尾版面配置區 7">
            <a:extLst>
              <a:ext uri="{FF2B5EF4-FFF2-40B4-BE49-F238E27FC236}">
                <a16:creationId xmlns:a16="http://schemas.microsoft.com/office/drawing/2014/main" id="{82E1BEDD-6B2B-9839-FD27-D8A7C04DBCCF}"/>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5D55D63F-D8D7-440D-968C-FBBBB351775C}"/>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60010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201DAD-B1A7-6913-F8C4-3128A369DFE2}"/>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3EEEE96D-DCE2-0290-7CB8-E2A347F5FB2E}"/>
              </a:ext>
            </a:extLst>
          </p:cNvPr>
          <p:cNvSpPr>
            <a:spLocks noGrp="1"/>
          </p:cNvSpPr>
          <p:nvPr>
            <p:ph type="dt" sz="half" idx="10"/>
          </p:nvPr>
        </p:nvSpPr>
        <p:spPr/>
        <p:txBody>
          <a:bodyPr/>
          <a:lstStyle/>
          <a:p>
            <a:fld id="{610827EF-4BCA-4B2D-96BC-800DE09072A1}" type="datetime1">
              <a:rPr lang="zh-TW" altLang="en-US" smtClean="0"/>
              <a:t>2024/9/3</a:t>
            </a:fld>
            <a:endParaRPr lang="zh-TW" altLang="en-US"/>
          </a:p>
        </p:txBody>
      </p:sp>
      <p:sp>
        <p:nvSpPr>
          <p:cNvPr id="4" name="頁尾版面配置區 3">
            <a:extLst>
              <a:ext uri="{FF2B5EF4-FFF2-40B4-BE49-F238E27FC236}">
                <a16:creationId xmlns:a16="http://schemas.microsoft.com/office/drawing/2014/main" id="{27DFB4F6-EB62-78FE-A3B6-223303180182}"/>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12C0C14C-28CD-EC7E-4309-732F432A8E7A}"/>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175894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958279C0-CD55-F003-AC5E-186052697790}"/>
              </a:ext>
            </a:extLst>
          </p:cNvPr>
          <p:cNvSpPr>
            <a:spLocks noGrp="1"/>
          </p:cNvSpPr>
          <p:nvPr>
            <p:ph type="dt" sz="half" idx="10"/>
          </p:nvPr>
        </p:nvSpPr>
        <p:spPr/>
        <p:txBody>
          <a:bodyPr/>
          <a:lstStyle/>
          <a:p>
            <a:fld id="{F1579947-85DC-4C95-80F0-0C9A313E1A00}" type="datetime1">
              <a:rPr lang="zh-TW" altLang="en-US" smtClean="0"/>
              <a:t>2024/9/3</a:t>
            </a:fld>
            <a:endParaRPr lang="zh-TW" altLang="en-US"/>
          </a:p>
        </p:txBody>
      </p:sp>
      <p:sp>
        <p:nvSpPr>
          <p:cNvPr id="3" name="頁尾版面配置區 2">
            <a:extLst>
              <a:ext uri="{FF2B5EF4-FFF2-40B4-BE49-F238E27FC236}">
                <a16:creationId xmlns:a16="http://schemas.microsoft.com/office/drawing/2014/main" id="{36E7F1EF-FFA4-134D-A4B0-3774C78AC96B}"/>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6AFB60E8-5211-F688-2F76-36E5498719CE}"/>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1495588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D1827A-CB14-C4D4-25E3-41710BF6EA7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6C3446C2-058B-FE7C-C4EA-39142F7D7E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A2B9FA26-62A1-F41D-42AE-4B9FA400E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701A1DA-69F3-C87D-CD25-E5F434BE3BE3}"/>
              </a:ext>
            </a:extLst>
          </p:cNvPr>
          <p:cNvSpPr>
            <a:spLocks noGrp="1"/>
          </p:cNvSpPr>
          <p:nvPr>
            <p:ph type="dt" sz="half" idx="10"/>
          </p:nvPr>
        </p:nvSpPr>
        <p:spPr/>
        <p:txBody>
          <a:bodyPr/>
          <a:lstStyle/>
          <a:p>
            <a:fld id="{E504CBE8-F2E5-4D8C-86BB-4F11DA33B21D}" type="datetime1">
              <a:rPr lang="zh-TW" altLang="en-US" smtClean="0"/>
              <a:t>2024/9/3</a:t>
            </a:fld>
            <a:endParaRPr lang="zh-TW" altLang="en-US"/>
          </a:p>
        </p:txBody>
      </p:sp>
      <p:sp>
        <p:nvSpPr>
          <p:cNvPr id="6" name="頁尾版面配置區 5">
            <a:extLst>
              <a:ext uri="{FF2B5EF4-FFF2-40B4-BE49-F238E27FC236}">
                <a16:creationId xmlns:a16="http://schemas.microsoft.com/office/drawing/2014/main" id="{BE909FB9-26BE-EFF1-A2A0-2EDEAD11E9C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880F42F7-4924-ACAA-4B7E-81847CCAE6B1}"/>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406170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F3A632-06E7-2518-793D-34E8E6D78B2E}"/>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B659DF59-8B59-165B-FC2D-788F2972E7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B81BBEC0-7FEE-EE4F-6278-6FC2F230D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3F0A4099-AD40-6407-4A6E-440F0C9ED57D}"/>
              </a:ext>
            </a:extLst>
          </p:cNvPr>
          <p:cNvSpPr>
            <a:spLocks noGrp="1"/>
          </p:cNvSpPr>
          <p:nvPr>
            <p:ph type="dt" sz="half" idx="10"/>
          </p:nvPr>
        </p:nvSpPr>
        <p:spPr/>
        <p:txBody>
          <a:bodyPr/>
          <a:lstStyle/>
          <a:p>
            <a:fld id="{D81B16DB-9686-447D-9D68-9652B275986F}" type="datetime1">
              <a:rPr lang="zh-TW" altLang="en-US" smtClean="0"/>
              <a:t>2024/9/3</a:t>
            </a:fld>
            <a:endParaRPr lang="zh-TW" altLang="en-US"/>
          </a:p>
        </p:txBody>
      </p:sp>
      <p:sp>
        <p:nvSpPr>
          <p:cNvPr id="6" name="頁尾版面配置區 5">
            <a:extLst>
              <a:ext uri="{FF2B5EF4-FFF2-40B4-BE49-F238E27FC236}">
                <a16:creationId xmlns:a16="http://schemas.microsoft.com/office/drawing/2014/main" id="{F165FF51-855C-82B4-240E-D1AF0254030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02CF40C-AF6C-C9FF-89A1-58A1B03B6C4B}"/>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349678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9A69BABF-6143-6E99-0B49-97D885BD7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7B1DF635-42A0-B056-4EB4-97F7B309A0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7B49324-9375-D069-B743-3683D64388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CC5AE-261C-4E50-A59B-D2A2B1270A69}" type="datetime1">
              <a:rPr lang="zh-TW" altLang="en-US" smtClean="0"/>
              <a:t>2024/9/3</a:t>
            </a:fld>
            <a:endParaRPr lang="zh-TW" altLang="en-US"/>
          </a:p>
        </p:txBody>
      </p:sp>
      <p:sp>
        <p:nvSpPr>
          <p:cNvPr id="5" name="頁尾版面配置區 4">
            <a:extLst>
              <a:ext uri="{FF2B5EF4-FFF2-40B4-BE49-F238E27FC236}">
                <a16:creationId xmlns:a16="http://schemas.microsoft.com/office/drawing/2014/main" id="{28584CA7-762E-3A5A-304E-1EAAB6D161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EA5B41FD-5E7A-AF87-9639-CB90546025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4289768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5D6ECA-8C9F-6ADC-F8D7-2A82572058E8}"/>
              </a:ext>
            </a:extLst>
          </p:cNvPr>
          <p:cNvSpPr>
            <a:spLocks noGrp="1"/>
          </p:cNvSpPr>
          <p:nvPr>
            <p:ph type="ctrTitle"/>
          </p:nvPr>
        </p:nvSpPr>
        <p:spPr>
          <a:xfrm>
            <a:off x="681162" y="321083"/>
            <a:ext cx="10829676" cy="2387600"/>
          </a:xfrm>
        </p:spPr>
        <p:txBody>
          <a:bodyPr>
            <a:noAutofit/>
          </a:bodyPr>
          <a:lstStyle/>
          <a:p>
            <a:r>
              <a:rPr lang="en-US" altLang="zh-TW" sz="4800" dirty="0">
                <a:latin typeface="Times New Roman" panose="02020603050405020304" pitchFamily="18" charset="0"/>
                <a:cs typeface="Times New Roman" panose="02020603050405020304" pitchFamily="18" charset="0"/>
              </a:rPr>
              <a:t>Weighted dynamic time warping for time series classification</a:t>
            </a:r>
            <a:endParaRPr lang="en-US" altLang="zh-TW" sz="4800" b="0" i="0" dirty="0">
              <a:solidFill>
                <a:srgbClr val="1F1F1F"/>
              </a:solidFill>
              <a:effectLst/>
              <a:latin typeface="Times New Roman" panose="02020603050405020304" pitchFamily="18" charset="0"/>
              <a:cs typeface="Times New Roman" panose="02020603050405020304" pitchFamily="18" charset="0"/>
            </a:endParaRPr>
          </a:p>
        </p:txBody>
      </p:sp>
      <p:sp>
        <p:nvSpPr>
          <p:cNvPr id="3" name="副標題 2">
            <a:extLst>
              <a:ext uri="{FF2B5EF4-FFF2-40B4-BE49-F238E27FC236}">
                <a16:creationId xmlns:a16="http://schemas.microsoft.com/office/drawing/2014/main" id="{B6739F88-A29A-4C56-52FA-D407B32738E9}"/>
              </a:ext>
            </a:extLst>
          </p:cNvPr>
          <p:cNvSpPr>
            <a:spLocks noGrp="1"/>
          </p:cNvSpPr>
          <p:nvPr>
            <p:ph type="subTitle" idx="1"/>
          </p:nvPr>
        </p:nvSpPr>
        <p:spPr>
          <a:xfrm>
            <a:off x="1524000" y="3129933"/>
            <a:ext cx="9144000" cy="1655762"/>
          </a:xfrm>
        </p:spPr>
        <p:txBody>
          <a:bodyPr/>
          <a:lstStyle/>
          <a:p>
            <a:r>
              <a:rPr lang="en-US" altLang="zh-TW" b="0" i="0" dirty="0">
                <a:solidFill>
                  <a:srgbClr val="222222"/>
                </a:solidFill>
                <a:effectLst/>
                <a:highlight>
                  <a:srgbClr val="FFFFFF"/>
                </a:highlight>
                <a:latin typeface="Times New Roman" panose="02020603050405020304" pitchFamily="18" charset="0"/>
                <a:cs typeface="Times New Roman" panose="02020603050405020304" pitchFamily="18" charset="0"/>
              </a:rPr>
              <a:t>Jeong, Y. S., Jeong, M. K., &amp; </a:t>
            </a:r>
            <a:r>
              <a:rPr lang="en-US" altLang="zh-TW" b="0" i="0" dirty="0" err="1">
                <a:solidFill>
                  <a:srgbClr val="222222"/>
                </a:solidFill>
                <a:effectLst/>
                <a:highlight>
                  <a:srgbClr val="FFFFFF"/>
                </a:highlight>
                <a:latin typeface="Times New Roman" panose="02020603050405020304" pitchFamily="18" charset="0"/>
                <a:cs typeface="Times New Roman" panose="02020603050405020304" pitchFamily="18" charset="0"/>
              </a:rPr>
              <a:t>Omitaomu</a:t>
            </a:r>
            <a:r>
              <a:rPr lang="en-US" altLang="zh-TW" b="0" i="0" dirty="0">
                <a:solidFill>
                  <a:srgbClr val="222222"/>
                </a:solidFill>
                <a:effectLst/>
                <a:highlight>
                  <a:srgbClr val="FFFFFF"/>
                </a:highlight>
                <a:latin typeface="Times New Roman" panose="02020603050405020304" pitchFamily="18" charset="0"/>
                <a:cs typeface="Times New Roman" panose="02020603050405020304" pitchFamily="18" charset="0"/>
              </a:rPr>
              <a:t>, O. A. (2011)</a:t>
            </a:r>
          </a:p>
          <a:p>
            <a:r>
              <a:rPr lang="en-US" altLang="zh-TW" b="0" i="1" dirty="0">
                <a:solidFill>
                  <a:srgbClr val="222222"/>
                </a:solidFill>
                <a:effectLst/>
                <a:highlight>
                  <a:srgbClr val="FFFFFF"/>
                </a:highlight>
                <a:latin typeface="Times New Roman" panose="02020603050405020304" pitchFamily="18" charset="0"/>
                <a:cs typeface="Times New Roman" panose="02020603050405020304" pitchFamily="18" charset="0"/>
              </a:rPr>
              <a:t>Pattern recognition</a:t>
            </a:r>
            <a:endParaRPr lang="zh-TW" altLang="en-US" dirty="0">
              <a:solidFill>
                <a:srgbClr val="333333"/>
              </a:solidFill>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D6BC2F8A-F57D-93E1-25E0-DACED7728107}"/>
              </a:ext>
            </a:extLst>
          </p:cNvPr>
          <p:cNvSpPr txBox="1"/>
          <p:nvPr/>
        </p:nvSpPr>
        <p:spPr>
          <a:xfrm>
            <a:off x="8410112" y="5913844"/>
            <a:ext cx="3657600" cy="830997"/>
          </a:xfrm>
          <a:prstGeom prst="rect">
            <a:avLst/>
          </a:prstGeom>
          <a:noFill/>
        </p:spPr>
        <p:txBody>
          <a:bodyPr wrap="square" rtlCol="0">
            <a:spAutoFit/>
          </a:bodyPr>
          <a:lstStyle/>
          <a:p>
            <a:r>
              <a:rPr lang="en-US" altLang="zh-TW" sz="2400" dirty="0">
                <a:latin typeface="Times New Roman" panose="02020603050405020304" pitchFamily="18" charset="0"/>
                <a:cs typeface="Times New Roman" panose="02020603050405020304" pitchFamily="18" charset="0"/>
              </a:rPr>
              <a:t>Presenter : Jing-Xiang</a:t>
            </a:r>
            <a:r>
              <a:rPr lang="zh-TW" altLang="en-US" sz="24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Yang</a:t>
            </a:r>
          </a:p>
          <a:p>
            <a:r>
              <a:rPr lang="en-US" altLang="zh-TW" sz="2400" dirty="0">
                <a:latin typeface="Times New Roman" panose="02020603050405020304" pitchFamily="18" charset="0"/>
                <a:cs typeface="Times New Roman" panose="02020603050405020304" pitchFamily="18" charset="0"/>
              </a:rPr>
              <a:t>Date : </a:t>
            </a:r>
            <a:r>
              <a:rPr lang="en-US" altLang="zh-TW" sz="2400" dirty="0">
                <a:solidFill>
                  <a:srgbClr val="202124"/>
                </a:solidFill>
                <a:latin typeface="Times New Roman" panose="02020603050405020304" pitchFamily="18" charset="0"/>
                <a:cs typeface="Times New Roman" panose="02020603050405020304" pitchFamily="18" charset="0"/>
              </a:rPr>
              <a:t>Sept</a:t>
            </a:r>
            <a:r>
              <a:rPr lang="en-US" altLang="zh-TW" sz="2400" b="0" i="0" dirty="0">
                <a:solidFill>
                  <a:srgbClr val="202124"/>
                </a:solidFill>
                <a:effectLst/>
                <a:latin typeface="Times New Roman" panose="02020603050405020304" pitchFamily="18" charset="0"/>
                <a:cs typeface="Times New Roman" panose="02020603050405020304" pitchFamily="18" charset="0"/>
              </a:rPr>
              <a:t> 3, </a:t>
            </a:r>
            <a:r>
              <a:rPr lang="en-US" altLang="zh-TW" sz="2400" dirty="0">
                <a:latin typeface="Times New Roman" panose="02020603050405020304" pitchFamily="18" charset="0"/>
                <a:cs typeface="Times New Roman" panose="02020603050405020304" pitchFamily="18" charset="0"/>
              </a:rPr>
              <a:t>2024</a:t>
            </a:r>
            <a:endParaRPr lang="zh-TW" altLang="en-US" sz="2400" dirty="0">
              <a:latin typeface="Times New Roman" panose="02020603050405020304" pitchFamily="18" charset="0"/>
              <a:cs typeface="Times New Roman" panose="02020603050405020304" pitchFamily="18" charset="0"/>
            </a:endParaRPr>
          </a:p>
        </p:txBody>
      </p:sp>
      <p:sp>
        <p:nvSpPr>
          <p:cNvPr id="5" name="投影片編號版面配置區 4">
            <a:extLst>
              <a:ext uri="{FF2B5EF4-FFF2-40B4-BE49-F238E27FC236}">
                <a16:creationId xmlns:a16="http://schemas.microsoft.com/office/drawing/2014/main" id="{FCE74A8C-340A-9F93-5512-3E18A247C87B}"/>
              </a:ext>
            </a:extLst>
          </p:cNvPr>
          <p:cNvSpPr>
            <a:spLocks noGrp="1"/>
          </p:cNvSpPr>
          <p:nvPr>
            <p:ph type="sldNum" sz="quarter" idx="12"/>
          </p:nvPr>
        </p:nvSpPr>
        <p:spPr/>
        <p:txBody>
          <a:bodyPr/>
          <a:lstStyle/>
          <a:p>
            <a:fld id="{EFAEC03B-316C-4507-8207-D997BB28EB64}" type="slidenum">
              <a:rPr lang="zh-TW" altLang="en-US" smtClean="0"/>
              <a:t>1</a:t>
            </a:fld>
            <a:endParaRPr lang="zh-TW" altLang="en-US" dirty="0"/>
          </a:p>
        </p:txBody>
      </p:sp>
    </p:spTree>
    <p:extLst>
      <p:ext uri="{BB962C8B-B14F-4D97-AF65-F5344CB8AC3E}">
        <p14:creationId xmlns:p14="http://schemas.microsoft.com/office/powerpoint/2010/main" val="1694615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p:txBody>
          <a:bodyPr>
            <a:normAutofit fontScale="90000"/>
          </a:bodyPr>
          <a:lstStyle/>
          <a:p>
            <a:pPr algn="ctr"/>
            <a:r>
              <a:rPr lang="en-US" altLang="zh-TW" sz="4800" dirty="0">
                <a:latin typeface="Times New Roman" panose="02020603050405020304" pitchFamily="18" charset="0"/>
                <a:cs typeface="Times New Roman" panose="02020603050405020304" pitchFamily="18" charset="0"/>
              </a:rPr>
              <a:t>Modified logistic weight function (MLWF)</a:t>
            </a:r>
            <a:endParaRPr lang="zh-TW" altLang="en-US" sz="4800" dirty="0">
              <a:latin typeface="Times New Roman" panose="02020603050405020304" pitchFamily="18" charset="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E11B5102-CACD-3DEE-577C-C29FA51D1436}"/>
              </a:ext>
            </a:extLst>
          </p:cNvPr>
          <p:cNvSpPr>
            <a:spLocks noGrp="1"/>
          </p:cNvSpPr>
          <p:nvPr>
            <p:ph type="sldNum" sz="quarter" idx="12"/>
          </p:nvPr>
        </p:nvSpPr>
        <p:spPr/>
        <p:txBody>
          <a:bodyPr/>
          <a:lstStyle/>
          <a:p>
            <a:fld id="{EFAEC03B-316C-4507-8207-D997BB28EB64}" type="slidenum">
              <a:rPr lang="zh-TW" altLang="en-US" smtClean="0"/>
              <a:t>10</a:t>
            </a:fld>
            <a:endParaRPr lang="zh-TW" altLang="en-US" dirty="0"/>
          </a:p>
        </p:txBody>
      </p:sp>
      <p:sp>
        <p:nvSpPr>
          <p:cNvPr id="7" name="內容版面配置區 6">
            <a:extLst>
              <a:ext uri="{FF2B5EF4-FFF2-40B4-BE49-F238E27FC236}">
                <a16:creationId xmlns:a16="http://schemas.microsoft.com/office/drawing/2014/main" id="{9FD87D4D-44F9-D751-EFFB-CC17FBF9DDD9}"/>
              </a:ext>
            </a:extLst>
          </p:cNvPr>
          <p:cNvSpPr>
            <a:spLocks noGrp="1"/>
          </p:cNvSpPr>
          <p:nvPr>
            <p:ph idx="1"/>
          </p:nvPr>
        </p:nvSpPr>
        <p:spPr>
          <a:xfrm>
            <a:off x="838200" y="1690688"/>
            <a:ext cx="10515600" cy="4351338"/>
          </a:xfrm>
        </p:spPr>
        <p:txBody>
          <a:bodyPr/>
          <a:lstStyle/>
          <a:p>
            <a:pPr marL="0" indent="0">
              <a:buNone/>
            </a:pP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p:txBody>
      </p:sp>
      <p:sp>
        <p:nvSpPr>
          <p:cNvPr id="13" name="文字方塊 12">
            <a:extLst>
              <a:ext uri="{FF2B5EF4-FFF2-40B4-BE49-F238E27FC236}">
                <a16:creationId xmlns:a16="http://schemas.microsoft.com/office/drawing/2014/main" id="{2B5BEFFB-FCCD-449F-C53F-3C3194830800}"/>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4" name="文字方塊 13">
            <a:extLst>
              <a:ext uri="{FF2B5EF4-FFF2-40B4-BE49-F238E27FC236}">
                <a16:creationId xmlns:a16="http://schemas.microsoft.com/office/drawing/2014/main" id="{66798146-BD47-B2E7-0E64-82ACA33259FE}"/>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5" name="文字方塊 14">
            <a:extLst>
              <a:ext uri="{FF2B5EF4-FFF2-40B4-BE49-F238E27FC236}">
                <a16:creationId xmlns:a16="http://schemas.microsoft.com/office/drawing/2014/main" id="{BA563692-1EDE-8604-AED9-1609375068D6}"/>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pic>
        <p:nvPicPr>
          <p:cNvPr id="6" name="圖片 5">
            <a:extLst>
              <a:ext uri="{FF2B5EF4-FFF2-40B4-BE49-F238E27FC236}">
                <a16:creationId xmlns:a16="http://schemas.microsoft.com/office/drawing/2014/main" id="{785EE79B-469F-028E-8F56-D1EF52398961}"/>
              </a:ext>
            </a:extLst>
          </p:cNvPr>
          <p:cNvPicPr>
            <a:picLocks noChangeAspect="1"/>
          </p:cNvPicPr>
          <p:nvPr/>
        </p:nvPicPr>
        <p:blipFill>
          <a:blip r:embed="rId3"/>
          <a:stretch>
            <a:fillRect/>
          </a:stretch>
        </p:blipFill>
        <p:spPr>
          <a:xfrm>
            <a:off x="252171" y="2072587"/>
            <a:ext cx="4281878" cy="943664"/>
          </a:xfrm>
          <a:prstGeom prst="rect">
            <a:avLst/>
          </a:prstGeom>
        </p:spPr>
      </p:pic>
      <p:pic>
        <p:nvPicPr>
          <p:cNvPr id="10" name="圖片 9">
            <a:extLst>
              <a:ext uri="{FF2B5EF4-FFF2-40B4-BE49-F238E27FC236}">
                <a16:creationId xmlns:a16="http://schemas.microsoft.com/office/drawing/2014/main" id="{8FF06631-B5EA-7492-9629-EA50748EF67D}"/>
              </a:ext>
            </a:extLst>
          </p:cNvPr>
          <p:cNvPicPr>
            <a:picLocks noChangeAspect="1"/>
          </p:cNvPicPr>
          <p:nvPr/>
        </p:nvPicPr>
        <p:blipFill>
          <a:blip r:embed="rId4"/>
          <a:stretch>
            <a:fillRect/>
          </a:stretch>
        </p:blipFill>
        <p:spPr>
          <a:xfrm>
            <a:off x="5052693" y="1306606"/>
            <a:ext cx="6954801" cy="5414869"/>
          </a:xfrm>
          <a:prstGeom prst="rect">
            <a:avLst/>
          </a:prstGeom>
        </p:spPr>
      </p:pic>
      <p:sp>
        <p:nvSpPr>
          <p:cNvPr id="11" name="文字方塊 10">
            <a:extLst>
              <a:ext uri="{FF2B5EF4-FFF2-40B4-BE49-F238E27FC236}">
                <a16:creationId xmlns:a16="http://schemas.microsoft.com/office/drawing/2014/main" id="{58F5F0CA-3FD9-C56D-E033-2D0FDD2EC8E9}"/>
              </a:ext>
            </a:extLst>
          </p:cNvPr>
          <p:cNvSpPr txBox="1"/>
          <p:nvPr/>
        </p:nvSpPr>
        <p:spPr>
          <a:xfrm>
            <a:off x="184506" y="3660032"/>
            <a:ext cx="5159882" cy="1692771"/>
          </a:xfrm>
          <a:prstGeom prst="rect">
            <a:avLst/>
          </a:prstGeom>
          <a:noFill/>
        </p:spPr>
        <p:txBody>
          <a:bodyPr wrap="square" rtlCol="0">
            <a:spAutoFit/>
          </a:bodyPr>
          <a:lstStyle/>
          <a:p>
            <a:r>
              <a:rPr lang="en-US" altLang="zh-TW" sz="2600" dirty="0" err="1">
                <a:latin typeface="Times New Roman" panose="02020603050405020304" pitchFamily="18" charset="0"/>
                <a:cs typeface="Times New Roman" panose="02020603050405020304" pitchFamily="18" charset="0"/>
              </a:rPr>
              <a:t>Wmax</a:t>
            </a:r>
            <a:r>
              <a:rPr lang="en-US" altLang="zh-TW" sz="2600" dirty="0">
                <a:latin typeface="Times New Roman" panose="02020603050405020304" pitchFamily="18" charset="0"/>
                <a:cs typeface="Times New Roman" panose="02020603050405020304" pitchFamily="18" charset="0"/>
              </a:rPr>
              <a:t> : upper bound of the weight</a:t>
            </a:r>
          </a:p>
          <a:p>
            <a:r>
              <a:rPr lang="en-US" altLang="zh-TW" sz="2600" dirty="0" err="1">
                <a:latin typeface="Times New Roman" panose="02020603050405020304" pitchFamily="18" charset="0"/>
                <a:cs typeface="Times New Roman" panose="02020603050405020304" pitchFamily="18" charset="0"/>
              </a:rPr>
              <a:t>i</a:t>
            </a:r>
            <a:r>
              <a:rPr lang="en-US" altLang="zh-TW" sz="2600" dirty="0">
                <a:latin typeface="Times New Roman" panose="02020603050405020304" pitchFamily="18" charset="0"/>
                <a:cs typeface="Times New Roman" panose="02020603050405020304" pitchFamily="18" charset="0"/>
              </a:rPr>
              <a:t>          : location in the sequence</a:t>
            </a:r>
          </a:p>
          <a:p>
            <a:r>
              <a:rPr lang="en-US" altLang="zh-TW" sz="2600" dirty="0">
                <a:latin typeface="Times New Roman" panose="02020603050405020304" pitchFamily="18" charset="0"/>
                <a:cs typeface="Times New Roman" panose="02020603050405020304" pitchFamily="18" charset="0"/>
              </a:rPr>
              <a:t>mc      : mid point of the sequence</a:t>
            </a:r>
          </a:p>
          <a:p>
            <a:r>
              <a:rPr lang="en-US" altLang="zh-TW" sz="2600" dirty="0">
                <a:latin typeface="Times New Roman" panose="02020603050405020304" pitchFamily="18" charset="0"/>
                <a:cs typeface="Times New Roman" panose="02020603050405020304" pitchFamily="18" charset="0"/>
              </a:rPr>
              <a:t>g         : level of penalization</a:t>
            </a:r>
            <a:endParaRPr lang="zh-TW"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589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p:txBody>
          <a:bodyPr>
            <a:normAutofit fontScale="90000"/>
          </a:bodyPr>
          <a:lstStyle/>
          <a:p>
            <a:pPr algn="ctr"/>
            <a:r>
              <a:rPr lang="en-US" altLang="zh-TW" sz="4800" dirty="0">
                <a:latin typeface="Times New Roman" panose="02020603050405020304" pitchFamily="18" charset="0"/>
                <a:cs typeface="Times New Roman" panose="02020603050405020304" pitchFamily="18" charset="0"/>
              </a:rPr>
              <a:t>Modified logistic weight function (MLWF)</a:t>
            </a:r>
            <a:endParaRPr lang="zh-TW" altLang="en-US" sz="4800" dirty="0">
              <a:latin typeface="Times New Roman" panose="02020603050405020304" pitchFamily="18" charset="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E11B5102-CACD-3DEE-577C-C29FA51D1436}"/>
              </a:ext>
            </a:extLst>
          </p:cNvPr>
          <p:cNvSpPr>
            <a:spLocks noGrp="1"/>
          </p:cNvSpPr>
          <p:nvPr>
            <p:ph type="sldNum" sz="quarter" idx="12"/>
          </p:nvPr>
        </p:nvSpPr>
        <p:spPr/>
        <p:txBody>
          <a:bodyPr/>
          <a:lstStyle/>
          <a:p>
            <a:fld id="{EFAEC03B-316C-4507-8207-D997BB28EB64}" type="slidenum">
              <a:rPr lang="zh-TW" altLang="en-US" smtClean="0"/>
              <a:t>11</a:t>
            </a:fld>
            <a:endParaRPr lang="zh-TW" altLang="en-US" dirty="0"/>
          </a:p>
        </p:txBody>
      </p:sp>
      <p:sp>
        <p:nvSpPr>
          <p:cNvPr id="7" name="內容版面配置區 6">
            <a:extLst>
              <a:ext uri="{FF2B5EF4-FFF2-40B4-BE49-F238E27FC236}">
                <a16:creationId xmlns:a16="http://schemas.microsoft.com/office/drawing/2014/main" id="{9FD87D4D-44F9-D751-EFFB-CC17FBF9DDD9}"/>
              </a:ext>
            </a:extLst>
          </p:cNvPr>
          <p:cNvSpPr>
            <a:spLocks noGrp="1"/>
          </p:cNvSpPr>
          <p:nvPr>
            <p:ph idx="1"/>
          </p:nvPr>
        </p:nvSpPr>
        <p:spPr>
          <a:xfrm>
            <a:off x="838200" y="1690688"/>
            <a:ext cx="10515600" cy="4351338"/>
          </a:xfrm>
        </p:spPr>
        <p:txBody>
          <a:bodyPr/>
          <a:lstStyle/>
          <a:p>
            <a:pPr marL="0" indent="0">
              <a:buNone/>
            </a:pP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p:txBody>
      </p:sp>
      <p:sp>
        <p:nvSpPr>
          <p:cNvPr id="13" name="文字方塊 12">
            <a:extLst>
              <a:ext uri="{FF2B5EF4-FFF2-40B4-BE49-F238E27FC236}">
                <a16:creationId xmlns:a16="http://schemas.microsoft.com/office/drawing/2014/main" id="{2B5BEFFB-FCCD-449F-C53F-3C3194830800}"/>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4" name="文字方塊 13">
            <a:extLst>
              <a:ext uri="{FF2B5EF4-FFF2-40B4-BE49-F238E27FC236}">
                <a16:creationId xmlns:a16="http://schemas.microsoft.com/office/drawing/2014/main" id="{66798146-BD47-B2E7-0E64-82ACA33259FE}"/>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5" name="文字方塊 14">
            <a:extLst>
              <a:ext uri="{FF2B5EF4-FFF2-40B4-BE49-F238E27FC236}">
                <a16:creationId xmlns:a16="http://schemas.microsoft.com/office/drawing/2014/main" id="{BA563692-1EDE-8604-AED9-1609375068D6}"/>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pic>
        <p:nvPicPr>
          <p:cNvPr id="6" name="圖片 5">
            <a:extLst>
              <a:ext uri="{FF2B5EF4-FFF2-40B4-BE49-F238E27FC236}">
                <a16:creationId xmlns:a16="http://schemas.microsoft.com/office/drawing/2014/main" id="{785EE79B-469F-028E-8F56-D1EF52398961}"/>
              </a:ext>
            </a:extLst>
          </p:cNvPr>
          <p:cNvPicPr>
            <a:picLocks noChangeAspect="1"/>
          </p:cNvPicPr>
          <p:nvPr/>
        </p:nvPicPr>
        <p:blipFill>
          <a:blip r:embed="rId3"/>
          <a:stretch>
            <a:fillRect/>
          </a:stretch>
        </p:blipFill>
        <p:spPr>
          <a:xfrm>
            <a:off x="641485" y="2166716"/>
            <a:ext cx="5192632" cy="1144381"/>
          </a:xfrm>
          <a:prstGeom prst="rect">
            <a:avLst/>
          </a:prstGeom>
        </p:spPr>
      </p:pic>
      <p:sp>
        <p:nvSpPr>
          <p:cNvPr id="11" name="文字方塊 10">
            <a:extLst>
              <a:ext uri="{FF2B5EF4-FFF2-40B4-BE49-F238E27FC236}">
                <a16:creationId xmlns:a16="http://schemas.microsoft.com/office/drawing/2014/main" id="{58F5F0CA-3FD9-C56D-E033-2D0FDD2EC8E9}"/>
              </a:ext>
            </a:extLst>
          </p:cNvPr>
          <p:cNvSpPr txBox="1"/>
          <p:nvPr/>
        </p:nvSpPr>
        <p:spPr>
          <a:xfrm>
            <a:off x="712826" y="3540903"/>
            <a:ext cx="9853574" cy="1292662"/>
          </a:xfrm>
          <a:prstGeom prst="rect">
            <a:avLst/>
          </a:prstGeom>
          <a:noFill/>
        </p:spPr>
        <p:txBody>
          <a:bodyPr wrap="square" rtlCol="0">
            <a:spAutoFit/>
          </a:bodyPr>
          <a:lstStyle/>
          <a:p>
            <a:pPr marL="457200" indent="-457200">
              <a:buFont typeface="Arial" panose="020B0604020202020204" pitchFamily="34" charset="0"/>
              <a:buChar char="•"/>
            </a:pPr>
            <a:r>
              <a:rPr lang="en-US" altLang="zh-TW" sz="2600" dirty="0">
                <a:latin typeface="Times New Roman" panose="02020603050405020304" pitchFamily="18" charset="0"/>
                <a:cs typeface="Times New Roman" panose="02020603050405020304" pitchFamily="18" charset="0"/>
              </a:rPr>
              <a:t>Smaller g          Traditional DTW</a:t>
            </a:r>
          </a:p>
          <a:p>
            <a:pPr marL="457200" indent="-457200">
              <a:buFont typeface="Arial" panose="020B0604020202020204" pitchFamily="34" charset="0"/>
              <a:buChar char="•"/>
            </a:pPr>
            <a:endParaRPr lang="en-US" altLang="zh-TW" sz="26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zh-TW" sz="2600" dirty="0">
                <a:latin typeface="Times New Roman" panose="02020603050405020304" pitchFamily="18" charset="0"/>
                <a:cs typeface="Times New Roman" panose="02020603050405020304" pitchFamily="18" charset="0"/>
              </a:rPr>
              <a:t>Larger   g          Does not allow non-linear alignment</a:t>
            </a:r>
            <a:endParaRPr lang="zh-TW" altLang="en-US" sz="2600" dirty="0">
              <a:latin typeface="Times New Roman" panose="02020603050405020304" pitchFamily="18" charset="0"/>
              <a:cs typeface="Times New Roman" panose="02020603050405020304" pitchFamily="18" charset="0"/>
            </a:endParaRPr>
          </a:p>
        </p:txBody>
      </p:sp>
      <p:sp>
        <p:nvSpPr>
          <p:cNvPr id="4" name="箭號: 向右 3">
            <a:extLst>
              <a:ext uri="{FF2B5EF4-FFF2-40B4-BE49-F238E27FC236}">
                <a16:creationId xmlns:a16="http://schemas.microsoft.com/office/drawing/2014/main" id="{3A13B1B3-DA09-BEA7-FA2F-120D88F7342C}"/>
              </a:ext>
            </a:extLst>
          </p:cNvPr>
          <p:cNvSpPr/>
          <p:nvPr/>
        </p:nvSpPr>
        <p:spPr>
          <a:xfrm>
            <a:off x="2834640" y="3634551"/>
            <a:ext cx="325120" cy="3987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箭號: 向右 4">
            <a:extLst>
              <a:ext uri="{FF2B5EF4-FFF2-40B4-BE49-F238E27FC236}">
                <a16:creationId xmlns:a16="http://schemas.microsoft.com/office/drawing/2014/main" id="{23C2A148-B78F-AB7B-F0FA-657E86455191}"/>
              </a:ext>
            </a:extLst>
          </p:cNvPr>
          <p:cNvSpPr/>
          <p:nvPr/>
        </p:nvSpPr>
        <p:spPr>
          <a:xfrm>
            <a:off x="2834640" y="4466080"/>
            <a:ext cx="325120" cy="3987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98062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a:xfrm>
            <a:off x="1010920" y="111554"/>
            <a:ext cx="10515600" cy="1325563"/>
          </a:xfrm>
        </p:spPr>
        <p:txBody>
          <a:bodyPr>
            <a:normAutofit/>
          </a:bodyPr>
          <a:lstStyle/>
          <a:p>
            <a:pPr algn="ctr"/>
            <a:r>
              <a:rPr lang="en-US" altLang="zh-TW" sz="4800" dirty="0">
                <a:latin typeface="Times New Roman" panose="02020603050405020304" pitchFamily="18" charset="0"/>
                <a:cs typeface="Times New Roman" panose="02020603050405020304" pitchFamily="18" charset="0"/>
              </a:rPr>
              <a:t>Experiment (DTW)</a:t>
            </a:r>
            <a:endParaRPr lang="zh-TW" altLang="en-US" sz="4800" dirty="0">
              <a:latin typeface="Times New Roman" panose="02020603050405020304" pitchFamily="18" charset="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E11B5102-CACD-3DEE-577C-C29FA51D1436}"/>
              </a:ext>
            </a:extLst>
          </p:cNvPr>
          <p:cNvSpPr>
            <a:spLocks noGrp="1"/>
          </p:cNvSpPr>
          <p:nvPr>
            <p:ph type="sldNum" sz="quarter" idx="12"/>
          </p:nvPr>
        </p:nvSpPr>
        <p:spPr/>
        <p:txBody>
          <a:bodyPr/>
          <a:lstStyle/>
          <a:p>
            <a:fld id="{EFAEC03B-316C-4507-8207-D997BB28EB64}" type="slidenum">
              <a:rPr lang="zh-TW" altLang="en-US" smtClean="0"/>
              <a:t>12</a:t>
            </a:fld>
            <a:endParaRPr lang="zh-TW" altLang="en-US" dirty="0"/>
          </a:p>
        </p:txBody>
      </p:sp>
      <p:sp>
        <p:nvSpPr>
          <p:cNvPr id="13" name="文字方塊 12">
            <a:extLst>
              <a:ext uri="{FF2B5EF4-FFF2-40B4-BE49-F238E27FC236}">
                <a16:creationId xmlns:a16="http://schemas.microsoft.com/office/drawing/2014/main" id="{2B5BEFFB-FCCD-449F-C53F-3C3194830800}"/>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4" name="文字方塊 13">
            <a:extLst>
              <a:ext uri="{FF2B5EF4-FFF2-40B4-BE49-F238E27FC236}">
                <a16:creationId xmlns:a16="http://schemas.microsoft.com/office/drawing/2014/main" id="{66798146-BD47-B2E7-0E64-82ACA33259FE}"/>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5" name="文字方塊 14">
            <a:extLst>
              <a:ext uri="{FF2B5EF4-FFF2-40B4-BE49-F238E27FC236}">
                <a16:creationId xmlns:a16="http://schemas.microsoft.com/office/drawing/2014/main" id="{BA563692-1EDE-8604-AED9-1609375068D6}"/>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4" name="內容版面配置區 6">
            <a:extLst>
              <a:ext uri="{FF2B5EF4-FFF2-40B4-BE49-F238E27FC236}">
                <a16:creationId xmlns:a16="http://schemas.microsoft.com/office/drawing/2014/main" id="{9BF9797B-AC24-897E-BDA3-5C64E2F0C803}"/>
              </a:ext>
            </a:extLst>
          </p:cNvPr>
          <p:cNvSpPr txBox="1">
            <a:spLocks/>
          </p:cNvSpPr>
          <p:nvPr/>
        </p:nvSpPr>
        <p:spPr>
          <a:xfrm>
            <a:off x="1109472" y="18478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TW" dirty="0">
              <a:latin typeface="Times New Roman" panose="02020603050405020304" pitchFamily="18" charset="0"/>
              <a:cs typeface="Times New Roman" panose="02020603050405020304" pitchFamily="18" charset="0"/>
            </a:endParaRPr>
          </a:p>
        </p:txBody>
      </p:sp>
      <p:pic>
        <p:nvPicPr>
          <p:cNvPr id="10" name="圖片 9">
            <a:extLst>
              <a:ext uri="{FF2B5EF4-FFF2-40B4-BE49-F238E27FC236}">
                <a16:creationId xmlns:a16="http://schemas.microsoft.com/office/drawing/2014/main" id="{A6B52DAD-9314-5647-796E-47CFE3F5620E}"/>
              </a:ext>
            </a:extLst>
          </p:cNvPr>
          <p:cNvPicPr>
            <a:picLocks noChangeAspect="1"/>
          </p:cNvPicPr>
          <p:nvPr/>
        </p:nvPicPr>
        <p:blipFill>
          <a:blip r:embed="rId3"/>
          <a:stretch>
            <a:fillRect/>
          </a:stretch>
        </p:blipFill>
        <p:spPr>
          <a:xfrm>
            <a:off x="1321052" y="1313515"/>
            <a:ext cx="10688542" cy="4429743"/>
          </a:xfrm>
          <a:prstGeom prst="rect">
            <a:avLst/>
          </a:prstGeom>
        </p:spPr>
      </p:pic>
      <p:sp>
        <p:nvSpPr>
          <p:cNvPr id="11" name="標題 1">
            <a:extLst>
              <a:ext uri="{FF2B5EF4-FFF2-40B4-BE49-F238E27FC236}">
                <a16:creationId xmlns:a16="http://schemas.microsoft.com/office/drawing/2014/main" id="{321CFB8A-6FDC-3A1D-2226-CCF6F40BCE15}"/>
              </a:ext>
            </a:extLst>
          </p:cNvPr>
          <p:cNvSpPr txBox="1">
            <a:spLocks/>
          </p:cNvSpPr>
          <p:nvPr/>
        </p:nvSpPr>
        <p:spPr>
          <a:xfrm>
            <a:off x="54390" y="5838189"/>
            <a:ext cx="2114804" cy="5181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3000" dirty="0">
                <a:latin typeface="Times New Roman" panose="02020603050405020304" pitchFamily="18" charset="0"/>
                <a:cs typeface="Times New Roman" panose="02020603050405020304" pitchFamily="18" charset="0"/>
              </a:rPr>
              <a:t>Distance </a:t>
            </a:r>
            <a:endParaRPr lang="zh-TW" altLang="en-US" sz="3000" dirty="0">
              <a:latin typeface="Times New Roman" panose="02020603050405020304" pitchFamily="18" charset="0"/>
              <a:cs typeface="Times New Roman" panose="02020603050405020304" pitchFamily="18" charset="0"/>
            </a:endParaRPr>
          </a:p>
        </p:txBody>
      </p:sp>
      <p:graphicFrame>
        <p:nvGraphicFramePr>
          <p:cNvPr id="17" name="表格 16">
            <a:extLst>
              <a:ext uri="{FF2B5EF4-FFF2-40B4-BE49-F238E27FC236}">
                <a16:creationId xmlns:a16="http://schemas.microsoft.com/office/drawing/2014/main" id="{A5C0FE04-22D2-88C6-FA74-379B5BD94DC0}"/>
              </a:ext>
            </a:extLst>
          </p:cNvPr>
          <p:cNvGraphicFramePr>
            <a:graphicFrameLocks noGrp="1"/>
          </p:cNvGraphicFramePr>
          <p:nvPr>
            <p:extLst>
              <p:ext uri="{D42A27DB-BD31-4B8C-83A1-F6EECF244321}">
                <p14:modId xmlns:p14="http://schemas.microsoft.com/office/powerpoint/2010/main" val="217081422"/>
              </p:ext>
            </p:extLst>
          </p:nvPr>
        </p:nvGraphicFramePr>
        <p:xfrm>
          <a:off x="2030602" y="5821839"/>
          <a:ext cx="8128000" cy="5181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289965837"/>
                    </a:ext>
                  </a:extLst>
                </a:gridCol>
                <a:gridCol w="4064000">
                  <a:extLst>
                    <a:ext uri="{9D8B030D-6E8A-4147-A177-3AD203B41FA5}">
                      <a16:colId xmlns:a16="http://schemas.microsoft.com/office/drawing/2014/main" val="354043438"/>
                    </a:ext>
                  </a:extLst>
                </a:gridCol>
              </a:tblGrid>
              <a:tr h="370840">
                <a:tc>
                  <a:txBody>
                    <a:bodyPr/>
                    <a:lstStyle/>
                    <a:p>
                      <a:pPr algn="ctr"/>
                      <a:r>
                        <a:rPr lang="en-US" altLang="zh-TW" sz="2800" dirty="0">
                          <a:solidFill>
                            <a:srgbClr val="FF0000"/>
                          </a:solidFill>
                        </a:rPr>
                        <a:t>17.4</a:t>
                      </a:r>
                      <a:endParaRPr lang="zh-TW" altLang="en-US"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dirty="0">
                          <a:solidFill>
                            <a:schemeClr val="tx1"/>
                          </a:solidFill>
                        </a:rPr>
                        <a:t>18.6</a:t>
                      </a:r>
                      <a:endParaRPr lang="zh-TW"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840176"/>
                  </a:ext>
                </a:extLst>
              </a:tr>
            </a:tbl>
          </a:graphicData>
        </a:graphic>
      </p:graphicFrame>
    </p:spTree>
    <p:extLst>
      <p:ext uri="{BB962C8B-B14F-4D97-AF65-F5344CB8AC3E}">
        <p14:creationId xmlns:p14="http://schemas.microsoft.com/office/powerpoint/2010/main" val="4209251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a:xfrm>
            <a:off x="1010920" y="111554"/>
            <a:ext cx="10515600" cy="1325563"/>
          </a:xfrm>
        </p:spPr>
        <p:txBody>
          <a:bodyPr>
            <a:normAutofit/>
          </a:bodyPr>
          <a:lstStyle/>
          <a:p>
            <a:pPr algn="ctr"/>
            <a:r>
              <a:rPr lang="en-US" altLang="zh-TW" sz="4800" dirty="0">
                <a:latin typeface="Times New Roman" panose="02020603050405020304" pitchFamily="18" charset="0"/>
                <a:cs typeface="Times New Roman" panose="02020603050405020304" pitchFamily="18" charset="0"/>
              </a:rPr>
              <a:t>Experiment (WDTW)</a:t>
            </a:r>
            <a:endParaRPr lang="zh-TW" altLang="en-US" sz="4800" dirty="0">
              <a:latin typeface="Times New Roman" panose="02020603050405020304" pitchFamily="18" charset="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E11B5102-CACD-3DEE-577C-C29FA51D1436}"/>
              </a:ext>
            </a:extLst>
          </p:cNvPr>
          <p:cNvSpPr>
            <a:spLocks noGrp="1"/>
          </p:cNvSpPr>
          <p:nvPr>
            <p:ph type="sldNum" sz="quarter" idx="12"/>
          </p:nvPr>
        </p:nvSpPr>
        <p:spPr/>
        <p:txBody>
          <a:bodyPr/>
          <a:lstStyle/>
          <a:p>
            <a:fld id="{EFAEC03B-316C-4507-8207-D997BB28EB64}" type="slidenum">
              <a:rPr lang="zh-TW" altLang="en-US" smtClean="0"/>
              <a:t>13</a:t>
            </a:fld>
            <a:endParaRPr lang="zh-TW" altLang="en-US" dirty="0"/>
          </a:p>
        </p:txBody>
      </p:sp>
      <p:sp>
        <p:nvSpPr>
          <p:cNvPr id="13" name="文字方塊 12">
            <a:extLst>
              <a:ext uri="{FF2B5EF4-FFF2-40B4-BE49-F238E27FC236}">
                <a16:creationId xmlns:a16="http://schemas.microsoft.com/office/drawing/2014/main" id="{2B5BEFFB-FCCD-449F-C53F-3C3194830800}"/>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4" name="文字方塊 13">
            <a:extLst>
              <a:ext uri="{FF2B5EF4-FFF2-40B4-BE49-F238E27FC236}">
                <a16:creationId xmlns:a16="http://schemas.microsoft.com/office/drawing/2014/main" id="{66798146-BD47-B2E7-0E64-82ACA33259FE}"/>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5" name="文字方塊 14">
            <a:extLst>
              <a:ext uri="{FF2B5EF4-FFF2-40B4-BE49-F238E27FC236}">
                <a16:creationId xmlns:a16="http://schemas.microsoft.com/office/drawing/2014/main" id="{BA563692-1EDE-8604-AED9-1609375068D6}"/>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4" name="內容版面配置區 6">
            <a:extLst>
              <a:ext uri="{FF2B5EF4-FFF2-40B4-BE49-F238E27FC236}">
                <a16:creationId xmlns:a16="http://schemas.microsoft.com/office/drawing/2014/main" id="{9BF9797B-AC24-897E-BDA3-5C64E2F0C803}"/>
              </a:ext>
            </a:extLst>
          </p:cNvPr>
          <p:cNvSpPr txBox="1">
            <a:spLocks/>
          </p:cNvSpPr>
          <p:nvPr/>
        </p:nvSpPr>
        <p:spPr>
          <a:xfrm>
            <a:off x="1109472" y="18478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TW" dirty="0">
              <a:latin typeface="Times New Roman" panose="02020603050405020304" pitchFamily="18" charset="0"/>
              <a:cs typeface="Times New Roman" panose="02020603050405020304" pitchFamily="18" charset="0"/>
            </a:endParaRPr>
          </a:p>
        </p:txBody>
      </p:sp>
      <p:sp>
        <p:nvSpPr>
          <p:cNvPr id="11" name="標題 1">
            <a:extLst>
              <a:ext uri="{FF2B5EF4-FFF2-40B4-BE49-F238E27FC236}">
                <a16:creationId xmlns:a16="http://schemas.microsoft.com/office/drawing/2014/main" id="{321CFB8A-6FDC-3A1D-2226-CCF6F40BCE15}"/>
              </a:ext>
            </a:extLst>
          </p:cNvPr>
          <p:cNvSpPr txBox="1">
            <a:spLocks/>
          </p:cNvSpPr>
          <p:nvPr/>
        </p:nvSpPr>
        <p:spPr>
          <a:xfrm>
            <a:off x="54390" y="5663260"/>
            <a:ext cx="2114804" cy="5181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3000" dirty="0">
                <a:latin typeface="Times New Roman" panose="02020603050405020304" pitchFamily="18" charset="0"/>
                <a:cs typeface="Times New Roman" panose="02020603050405020304" pitchFamily="18" charset="0"/>
              </a:rPr>
              <a:t>Distance </a:t>
            </a:r>
            <a:endParaRPr lang="zh-TW" altLang="en-US" sz="3000" dirty="0">
              <a:latin typeface="Times New Roman" panose="02020603050405020304" pitchFamily="18" charset="0"/>
              <a:cs typeface="Times New Roman" panose="02020603050405020304" pitchFamily="18" charset="0"/>
            </a:endParaRPr>
          </a:p>
        </p:txBody>
      </p:sp>
      <p:graphicFrame>
        <p:nvGraphicFramePr>
          <p:cNvPr id="17" name="表格 16">
            <a:extLst>
              <a:ext uri="{FF2B5EF4-FFF2-40B4-BE49-F238E27FC236}">
                <a16:creationId xmlns:a16="http://schemas.microsoft.com/office/drawing/2014/main" id="{A5C0FE04-22D2-88C6-FA74-379B5BD94DC0}"/>
              </a:ext>
            </a:extLst>
          </p:cNvPr>
          <p:cNvGraphicFramePr>
            <a:graphicFrameLocks noGrp="1"/>
          </p:cNvGraphicFramePr>
          <p:nvPr>
            <p:extLst>
              <p:ext uri="{D42A27DB-BD31-4B8C-83A1-F6EECF244321}">
                <p14:modId xmlns:p14="http://schemas.microsoft.com/office/powerpoint/2010/main" val="3544115193"/>
              </p:ext>
            </p:extLst>
          </p:nvPr>
        </p:nvGraphicFramePr>
        <p:xfrm>
          <a:off x="2169194" y="5672144"/>
          <a:ext cx="8128000" cy="5181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289965837"/>
                    </a:ext>
                  </a:extLst>
                </a:gridCol>
                <a:gridCol w="4064000">
                  <a:extLst>
                    <a:ext uri="{9D8B030D-6E8A-4147-A177-3AD203B41FA5}">
                      <a16:colId xmlns:a16="http://schemas.microsoft.com/office/drawing/2014/main" val="354043438"/>
                    </a:ext>
                  </a:extLst>
                </a:gridCol>
              </a:tblGrid>
              <a:tr h="370840">
                <a:tc>
                  <a:txBody>
                    <a:bodyPr/>
                    <a:lstStyle/>
                    <a:p>
                      <a:pPr algn="ctr"/>
                      <a:r>
                        <a:rPr lang="en-US" altLang="zh-TW" sz="2800" dirty="0">
                          <a:solidFill>
                            <a:schemeClr val="tx1"/>
                          </a:solidFill>
                        </a:rPr>
                        <a:t>0.134</a:t>
                      </a:r>
                      <a:endParaRPr lang="zh-TW"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dirty="0">
                          <a:solidFill>
                            <a:srgbClr val="FF0000"/>
                          </a:solidFill>
                        </a:rPr>
                        <a:t>0.123</a:t>
                      </a:r>
                      <a:endParaRPr lang="zh-TW" altLang="en-US"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840176"/>
                  </a:ext>
                </a:extLst>
              </a:tr>
            </a:tbl>
          </a:graphicData>
        </a:graphic>
      </p:graphicFrame>
      <p:pic>
        <p:nvPicPr>
          <p:cNvPr id="6" name="圖片 5">
            <a:extLst>
              <a:ext uri="{FF2B5EF4-FFF2-40B4-BE49-F238E27FC236}">
                <a16:creationId xmlns:a16="http://schemas.microsoft.com/office/drawing/2014/main" id="{33A9554E-81CE-F2C9-ADFE-D3B53A85FCF9}"/>
              </a:ext>
            </a:extLst>
          </p:cNvPr>
          <p:cNvPicPr>
            <a:picLocks noChangeAspect="1"/>
          </p:cNvPicPr>
          <p:nvPr/>
        </p:nvPicPr>
        <p:blipFill>
          <a:blip r:embed="rId3"/>
          <a:stretch>
            <a:fillRect/>
          </a:stretch>
        </p:blipFill>
        <p:spPr>
          <a:xfrm>
            <a:off x="1725364" y="1337508"/>
            <a:ext cx="8738476" cy="4182983"/>
          </a:xfrm>
          <a:prstGeom prst="rect">
            <a:avLst/>
          </a:prstGeom>
        </p:spPr>
      </p:pic>
    </p:spTree>
    <p:extLst>
      <p:ext uri="{BB962C8B-B14F-4D97-AF65-F5344CB8AC3E}">
        <p14:creationId xmlns:p14="http://schemas.microsoft.com/office/powerpoint/2010/main" val="3683597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a:xfrm>
            <a:off x="1010920" y="111554"/>
            <a:ext cx="10515600" cy="1325563"/>
          </a:xfrm>
        </p:spPr>
        <p:txBody>
          <a:bodyPr>
            <a:normAutofit/>
          </a:bodyPr>
          <a:lstStyle/>
          <a:p>
            <a:pPr algn="ctr"/>
            <a:r>
              <a:rPr lang="en-US" altLang="zh-TW" sz="4800" dirty="0">
                <a:latin typeface="Times New Roman" panose="02020603050405020304" pitchFamily="18" charset="0"/>
                <a:cs typeface="Times New Roman" panose="02020603050405020304" pitchFamily="18" charset="0"/>
              </a:rPr>
              <a:t>Experiment</a:t>
            </a:r>
            <a:endParaRPr lang="zh-TW" altLang="en-US" sz="4800" dirty="0">
              <a:latin typeface="Times New Roman" panose="02020603050405020304" pitchFamily="18" charset="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E11B5102-CACD-3DEE-577C-C29FA51D1436}"/>
              </a:ext>
            </a:extLst>
          </p:cNvPr>
          <p:cNvSpPr>
            <a:spLocks noGrp="1"/>
          </p:cNvSpPr>
          <p:nvPr>
            <p:ph type="sldNum" sz="quarter" idx="12"/>
          </p:nvPr>
        </p:nvSpPr>
        <p:spPr/>
        <p:txBody>
          <a:bodyPr/>
          <a:lstStyle/>
          <a:p>
            <a:fld id="{EFAEC03B-316C-4507-8207-D997BB28EB64}" type="slidenum">
              <a:rPr lang="zh-TW" altLang="en-US" smtClean="0"/>
              <a:t>14</a:t>
            </a:fld>
            <a:endParaRPr lang="zh-TW" altLang="en-US" dirty="0"/>
          </a:p>
        </p:txBody>
      </p:sp>
      <p:sp>
        <p:nvSpPr>
          <p:cNvPr id="13" name="文字方塊 12">
            <a:extLst>
              <a:ext uri="{FF2B5EF4-FFF2-40B4-BE49-F238E27FC236}">
                <a16:creationId xmlns:a16="http://schemas.microsoft.com/office/drawing/2014/main" id="{2B5BEFFB-FCCD-449F-C53F-3C3194830800}"/>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4" name="文字方塊 13">
            <a:extLst>
              <a:ext uri="{FF2B5EF4-FFF2-40B4-BE49-F238E27FC236}">
                <a16:creationId xmlns:a16="http://schemas.microsoft.com/office/drawing/2014/main" id="{66798146-BD47-B2E7-0E64-82ACA33259FE}"/>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5" name="文字方塊 14">
            <a:extLst>
              <a:ext uri="{FF2B5EF4-FFF2-40B4-BE49-F238E27FC236}">
                <a16:creationId xmlns:a16="http://schemas.microsoft.com/office/drawing/2014/main" id="{BA563692-1EDE-8604-AED9-1609375068D6}"/>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4" name="內容版面配置區 6">
            <a:extLst>
              <a:ext uri="{FF2B5EF4-FFF2-40B4-BE49-F238E27FC236}">
                <a16:creationId xmlns:a16="http://schemas.microsoft.com/office/drawing/2014/main" id="{9BF9797B-AC24-897E-BDA3-5C64E2F0C803}"/>
              </a:ext>
            </a:extLst>
          </p:cNvPr>
          <p:cNvSpPr txBox="1">
            <a:spLocks/>
          </p:cNvSpPr>
          <p:nvPr/>
        </p:nvSpPr>
        <p:spPr>
          <a:xfrm>
            <a:off x="1109472" y="18478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TW" dirty="0">
              <a:latin typeface="Times New Roman" panose="02020603050405020304" pitchFamily="18" charset="0"/>
              <a:cs typeface="Times New Roman" panose="02020603050405020304" pitchFamily="18" charset="0"/>
            </a:endParaRPr>
          </a:p>
        </p:txBody>
      </p:sp>
      <p:pic>
        <p:nvPicPr>
          <p:cNvPr id="7" name="圖片 6">
            <a:extLst>
              <a:ext uri="{FF2B5EF4-FFF2-40B4-BE49-F238E27FC236}">
                <a16:creationId xmlns:a16="http://schemas.microsoft.com/office/drawing/2014/main" id="{665B1933-CF00-6233-45DF-CBE6E40C9DF3}"/>
              </a:ext>
            </a:extLst>
          </p:cNvPr>
          <p:cNvPicPr>
            <a:picLocks noChangeAspect="1"/>
          </p:cNvPicPr>
          <p:nvPr/>
        </p:nvPicPr>
        <p:blipFill>
          <a:blip r:embed="rId3"/>
          <a:stretch>
            <a:fillRect/>
          </a:stretch>
        </p:blipFill>
        <p:spPr>
          <a:xfrm>
            <a:off x="735730" y="1397823"/>
            <a:ext cx="10717743" cy="5141089"/>
          </a:xfrm>
          <a:prstGeom prst="rect">
            <a:avLst/>
          </a:prstGeom>
        </p:spPr>
      </p:pic>
    </p:spTree>
    <p:extLst>
      <p:ext uri="{BB962C8B-B14F-4D97-AF65-F5344CB8AC3E}">
        <p14:creationId xmlns:p14="http://schemas.microsoft.com/office/powerpoint/2010/main" val="2848405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a:xfrm>
            <a:off x="1010920" y="111554"/>
            <a:ext cx="10515600" cy="1325563"/>
          </a:xfrm>
        </p:spPr>
        <p:txBody>
          <a:bodyPr>
            <a:normAutofit/>
          </a:bodyPr>
          <a:lstStyle/>
          <a:p>
            <a:pPr algn="ctr"/>
            <a:r>
              <a:rPr lang="en-US" altLang="zh-TW" sz="4800" dirty="0">
                <a:latin typeface="Times New Roman" panose="02020603050405020304" pitchFamily="18" charset="0"/>
                <a:cs typeface="Times New Roman" panose="02020603050405020304" pitchFamily="18" charset="0"/>
              </a:rPr>
              <a:t>Experiment</a:t>
            </a:r>
            <a:endParaRPr lang="zh-TW" altLang="en-US" sz="4800" dirty="0">
              <a:latin typeface="Times New Roman" panose="02020603050405020304" pitchFamily="18" charset="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E11B5102-CACD-3DEE-577C-C29FA51D1436}"/>
              </a:ext>
            </a:extLst>
          </p:cNvPr>
          <p:cNvSpPr>
            <a:spLocks noGrp="1"/>
          </p:cNvSpPr>
          <p:nvPr>
            <p:ph type="sldNum" sz="quarter" idx="12"/>
          </p:nvPr>
        </p:nvSpPr>
        <p:spPr/>
        <p:txBody>
          <a:bodyPr/>
          <a:lstStyle/>
          <a:p>
            <a:fld id="{EFAEC03B-316C-4507-8207-D997BB28EB64}" type="slidenum">
              <a:rPr lang="zh-TW" altLang="en-US" smtClean="0"/>
              <a:t>15</a:t>
            </a:fld>
            <a:endParaRPr lang="zh-TW" altLang="en-US" dirty="0"/>
          </a:p>
        </p:txBody>
      </p:sp>
      <p:sp>
        <p:nvSpPr>
          <p:cNvPr id="13" name="文字方塊 12">
            <a:extLst>
              <a:ext uri="{FF2B5EF4-FFF2-40B4-BE49-F238E27FC236}">
                <a16:creationId xmlns:a16="http://schemas.microsoft.com/office/drawing/2014/main" id="{2B5BEFFB-FCCD-449F-C53F-3C3194830800}"/>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4" name="文字方塊 13">
            <a:extLst>
              <a:ext uri="{FF2B5EF4-FFF2-40B4-BE49-F238E27FC236}">
                <a16:creationId xmlns:a16="http://schemas.microsoft.com/office/drawing/2014/main" id="{66798146-BD47-B2E7-0E64-82ACA33259FE}"/>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5" name="文字方塊 14">
            <a:extLst>
              <a:ext uri="{FF2B5EF4-FFF2-40B4-BE49-F238E27FC236}">
                <a16:creationId xmlns:a16="http://schemas.microsoft.com/office/drawing/2014/main" id="{BA563692-1EDE-8604-AED9-1609375068D6}"/>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4" name="內容版面配置區 6">
            <a:extLst>
              <a:ext uri="{FF2B5EF4-FFF2-40B4-BE49-F238E27FC236}">
                <a16:creationId xmlns:a16="http://schemas.microsoft.com/office/drawing/2014/main" id="{9BF9797B-AC24-897E-BDA3-5C64E2F0C803}"/>
              </a:ext>
            </a:extLst>
          </p:cNvPr>
          <p:cNvSpPr txBox="1">
            <a:spLocks/>
          </p:cNvSpPr>
          <p:nvPr/>
        </p:nvSpPr>
        <p:spPr>
          <a:xfrm>
            <a:off x="1109472" y="18478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TW" dirty="0">
              <a:latin typeface="Times New Roman" panose="02020603050405020304" pitchFamily="18" charset="0"/>
              <a:cs typeface="Times New Roman" panose="02020603050405020304" pitchFamily="18" charset="0"/>
            </a:endParaRPr>
          </a:p>
        </p:txBody>
      </p:sp>
      <p:pic>
        <p:nvPicPr>
          <p:cNvPr id="6" name="圖片 5">
            <a:extLst>
              <a:ext uri="{FF2B5EF4-FFF2-40B4-BE49-F238E27FC236}">
                <a16:creationId xmlns:a16="http://schemas.microsoft.com/office/drawing/2014/main" id="{2B9444EA-C089-13C4-26A6-8AE1FA775710}"/>
              </a:ext>
            </a:extLst>
          </p:cNvPr>
          <p:cNvPicPr>
            <a:picLocks noChangeAspect="1"/>
          </p:cNvPicPr>
          <p:nvPr/>
        </p:nvPicPr>
        <p:blipFill>
          <a:blip r:embed="rId3"/>
          <a:stretch>
            <a:fillRect/>
          </a:stretch>
        </p:blipFill>
        <p:spPr>
          <a:xfrm>
            <a:off x="172720" y="2739766"/>
            <a:ext cx="12192000" cy="3652636"/>
          </a:xfrm>
          <a:prstGeom prst="rect">
            <a:avLst/>
          </a:prstGeom>
        </p:spPr>
      </p:pic>
      <p:pic>
        <p:nvPicPr>
          <p:cNvPr id="9" name="圖片 8">
            <a:extLst>
              <a:ext uri="{FF2B5EF4-FFF2-40B4-BE49-F238E27FC236}">
                <a16:creationId xmlns:a16="http://schemas.microsoft.com/office/drawing/2014/main" id="{DCB11FBD-DF32-52B1-779F-2DACE21FD79F}"/>
              </a:ext>
            </a:extLst>
          </p:cNvPr>
          <p:cNvPicPr>
            <a:picLocks noChangeAspect="1"/>
          </p:cNvPicPr>
          <p:nvPr/>
        </p:nvPicPr>
        <p:blipFill>
          <a:blip r:embed="rId4"/>
          <a:stretch>
            <a:fillRect/>
          </a:stretch>
        </p:blipFill>
        <p:spPr>
          <a:xfrm>
            <a:off x="81246" y="1414203"/>
            <a:ext cx="5039428" cy="1238423"/>
          </a:xfrm>
          <a:prstGeom prst="rect">
            <a:avLst/>
          </a:prstGeom>
        </p:spPr>
      </p:pic>
      <p:sp>
        <p:nvSpPr>
          <p:cNvPr id="10" name="橢圓 9">
            <a:extLst>
              <a:ext uri="{FF2B5EF4-FFF2-40B4-BE49-F238E27FC236}">
                <a16:creationId xmlns:a16="http://schemas.microsoft.com/office/drawing/2014/main" id="{3BBDD975-9493-59CC-FAEA-A8D53B39ADBE}"/>
              </a:ext>
            </a:extLst>
          </p:cNvPr>
          <p:cNvSpPr/>
          <p:nvPr/>
        </p:nvSpPr>
        <p:spPr>
          <a:xfrm>
            <a:off x="6477634" y="1271877"/>
            <a:ext cx="2290446" cy="1969163"/>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E76037F1-FD12-B0C4-B028-796FB8AF57C5}"/>
              </a:ext>
            </a:extLst>
          </p:cNvPr>
          <p:cNvSpPr txBox="1"/>
          <p:nvPr/>
        </p:nvSpPr>
        <p:spPr>
          <a:xfrm>
            <a:off x="8652709" y="2627124"/>
            <a:ext cx="2153920" cy="461665"/>
          </a:xfrm>
          <a:prstGeom prst="rect">
            <a:avLst/>
          </a:prstGeom>
          <a:noFill/>
        </p:spPr>
        <p:txBody>
          <a:bodyPr wrap="square" rtlCol="0">
            <a:spAutoFit/>
          </a:bodyPr>
          <a:lstStyle/>
          <a:p>
            <a:r>
              <a:rPr lang="en-US" altLang="zh-TW" sz="2400" dirty="0">
                <a:latin typeface="Times New Roman" panose="02020603050405020304" pitchFamily="18" charset="0"/>
                <a:cs typeface="Times New Roman" panose="02020603050405020304" pitchFamily="18" charset="0"/>
              </a:rPr>
              <a:t>cluster</a:t>
            </a:r>
            <a:endParaRPr lang="zh-TW" altLang="en-US" sz="2400" dirty="0">
              <a:latin typeface="Times New Roman" panose="02020603050405020304" pitchFamily="18" charset="0"/>
              <a:cs typeface="Times New Roman" panose="02020603050405020304" pitchFamily="18" charset="0"/>
            </a:endParaRPr>
          </a:p>
        </p:txBody>
      </p:sp>
      <p:sp>
        <p:nvSpPr>
          <p:cNvPr id="12" name="橢圓 11">
            <a:extLst>
              <a:ext uri="{FF2B5EF4-FFF2-40B4-BE49-F238E27FC236}">
                <a16:creationId xmlns:a16="http://schemas.microsoft.com/office/drawing/2014/main" id="{98D25254-0EBC-4817-0F60-B6A2E061759D}"/>
              </a:ext>
            </a:extLst>
          </p:cNvPr>
          <p:cNvSpPr/>
          <p:nvPr/>
        </p:nvSpPr>
        <p:spPr>
          <a:xfrm>
            <a:off x="7518086" y="1414203"/>
            <a:ext cx="985520" cy="965502"/>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15">
            <a:extLst>
              <a:ext uri="{FF2B5EF4-FFF2-40B4-BE49-F238E27FC236}">
                <a16:creationId xmlns:a16="http://schemas.microsoft.com/office/drawing/2014/main" id="{763CCBD3-54A9-91B0-A32C-785113855744}"/>
              </a:ext>
            </a:extLst>
          </p:cNvPr>
          <p:cNvSpPr/>
          <p:nvPr/>
        </p:nvSpPr>
        <p:spPr>
          <a:xfrm>
            <a:off x="6638963" y="2059498"/>
            <a:ext cx="985520" cy="914399"/>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a:extLst>
              <a:ext uri="{FF2B5EF4-FFF2-40B4-BE49-F238E27FC236}">
                <a16:creationId xmlns:a16="http://schemas.microsoft.com/office/drawing/2014/main" id="{1DEA2E11-67DD-6685-F4BA-B834BE3B7A4B}"/>
              </a:ext>
            </a:extLst>
          </p:cNvPr>
          <p:cNvSpPr txBox="1"/>
          <p:nvPr/>
        </p:nvSpPr>
        <p:spPr>
          <a:xfrm>
            <a:off x="7484275" y="1648765"/>
            <a:ext cx="2153920" cy="461665"/>
          </a:xfrm>
          <a:prstGeom prst="rect">
            <a:avLst/>
          </a:prstGeom>
          <a:noFill/>
        </p:spPr>
        <p:txBody>
          <a:bodyPr wrap="square" rtlCol="0">
            <a:spAutoFit/>
          </a:bodyPr>
          <a:lstStyle/>
          <a:p>
            <a:r>
              <a:rPr lang="en-US" altLang="zh-TW" sz="2400" dirty="0">
                <a:latin typeface="Times New Roman" panose="02020603050405020304" pitchFamily="18" charset="0"/>
                <a:cs typeface="Times New Roman" panose="02020603050405020304" pitchFamily="18" charset="0"/>
              </a:rPr>
              <a:t>Class A</a:t>
            </a:r>
            <a:endParaRPr lang="zh-TW" altLang="en-US" sz="2400" dirty="0">
              <a:latin typeface="Times New Roman" panose="02020603050405020304" pitchFamily="18" charset="0"/>
              <a:cs typeface="Times New Roman" panose="02020603050405020304" pitchFamily="18" charset="0"/>
            </a:endParaRPr>
          </a:p>
        </p:txBody>
      </p:sp>
      <p:sp>
        <p:nvSpPr>
          <p:cNvPr id="18" name="文字方塊 17">
            <a:extLst>
              <a:ext uri="{FF2B5EF4-FFF2-40B4-BE49-F238E27FC236}">
                <a16:creationId xmlns:a16="http://schemas.microsoft.com/office/drawing/2014/main" id="{6E904D66-2B57-5BE3-C1B5-85A38537DA73}"/>
              </a:ext>
            </a:extLst>
          </p:cNvPr>
          <p:cNvSpPr txBox="1"/>
          <p:nvPr/>
        </p:nvSpPr>
        <p:spPr>
          <a:xfrm>
            <a:off x="6551802" y="2299819"/>
            <a:ext cx="2153920" cy="461665"/>
          </a:xfrm>
          <a:prstGeom prst="rect">
            <a:avLst/>
          </a:prstGeom>
          <a:noFill/>
        </p:spPr>
        <p:txBody>
          <a:bodyPr wrap="square" rtlCol="0">
            <a:spAutoFit/>
          </a:bodyPr>
          <a:lstStyle/>
          <a:p>
            <a:r>
              <a:rPr lang="en-US" altLang="zh-TW" sz="2400" dirty="0">
                <a:latin typeface="Times New Roman" panose="02020603050405020304" pitchFamily="18" charset="0"/>
                <a:cs typeface="Times New Roman" panose="02020603050405020304" pitchFamily="18" charset="0"/>
              </a:rPr>
              <a:t>Class B</a:t>
            </a:r>
            <a:endParaRPr lang="zh-TW" altLang="en-US" sz="2400" dirty="0">
              <a:latin typeface="Times New Roman" panose="02020603050405020304" pitchFamily="18" charset="0"/>
              <a:cs typeface="Times New Roman" panose="02020603050405020304" pitchFamily="18" charset="0"/>
            </a:endParaRPr>
          </a:p>
        </p:txBody>
      </p:sp>
      <p:sp>
        <p:nvSpPr>
          <p:cNvPr id="19" name="文字方塊 18">
            <a:extLst>
              <a:ext uri="{FF2B5EF4-FFF2-40B4-BE49-F238E27FC236}">
                <a16:creationId xmlns:a16="http://schemas.microsoft.com/office/drawing/2014/main" id="{96ACD766-1721-569B-B148-29CDC58F534B}"/>
              </a:ext>
            </a:extLst>
          </p:cNvPr>
          <p:cNvSpPr txBox="1"/>
          <p:nvPr/>
        </p:nvSpPr>
        <p:spPr>
          <a:xfrm>
            <a:off x="7821645" y="2278101"/>
            <a:ext cx="2153920" cy="461665"/>
          </a:xfrm>
          <a:prstGeom prst="rect">
            <a:avLst/>
          </a:prstGeom>
          <a:noFill/>
        </p:spPr>
        <p:txBody>
          <a:bodyPr wrap="square" rtlCol="0">
            <a:spAutoFit/>
          </a:bodyPr>
          <a:lstStyle/>
          <a:p>
            <a:r>
              <a:rPr lang="en-US" altLang="zh-TW" sz="2400" dirty="0">
                <a:solidFill>
                  <a:srgbClr val="00B050"/>
                </a:solidFill>
                <a:latin typeface="Times New Roman" panose="02020603050405020304" pitchFamily="18" charset="0"/>
                <a:cs typeface="Times New Roman" panose="02020603050405020304" pitchFamily="18" charset="0"/>
              </a:rPr>
              <a:t>70%</a:t>
            </a:r>
            <a:endParaRPr lang="zh-TW" altLang="en-US" sz="2400" dirty="0">
              <a:solidFill>
                <a:srgbClr val="00B050"/>
              </a:solidFill>
              <a:latin typeface="Times New Roman" panose="02020603050405020304" pitchFamily="18" charset="0"/>
              <a:cs typeface="Times New Roman" panose="02020603050405020304" pitchFamily="18" charset="0"/>
            </a:endParaRPr>
          </a:p>
        </p:txBody>
      </p:sp>
      <p:sp>
        <p:nvSpPr>
          <p:cNvPr id="20" name="文字方塊 19">
            <a:extLst>
              <a:ext uri="{FF2B5EF4-FFF2-40B4-BE49-F238E27FC236}">
                <a16:creationId xmlns:a16="http://schemas.microsoft.com/office/drawing/2014/main" id="{471FF244-ECD4-2DF9-E41A-52F0D3805345}"/>
              </a:ext>
            </a:extLst>
          </p:cNvPr>
          <p:cNvSpPr txBox="1"/>
          <p:nvPr/>
        </p:nvSpPr>
        <p:spPr>
          <a:xfrm>
            <a:off x="7049218" y="2826209"/>
            <a:ext cx="2153920" cy="461665"/>
          </a:xfrm>
          <a:prstGeom prst="rect">
            <a:avLst/>
          </a:prstGeom>
          <a:noFill/>
        </p:spPr>
        <p:txBody>
          <a:bodyPr wrap="square" rtlCol="0">
            <a:spAutoFit/>
          </a:bodyPr>
          <a:lstStyle/>
          <a:p>
            <a:r>
              <a:rPr lang="en-US" altLang="zh-TW" sz="2400" dirty="0">
                <a:solidFill>
                  <a:srgbClr val="00B050"/>
                </a:solidFill>
                <a:latin typeface="Times New Roman" panose="02020603050405020304" pitchFamily="18" charset="0"/>
                <a:cs typeface="Times New Roman" panose="02020603050405020304" pitchFamily="18" charset="0"/>
              </a:rPr>
              <a:t>30%</a:t>
            </a:r>
            <a:endParaRPr lang="zh-TW" altLang="en-US" sz="2400" dirty="0">
              <a:solidFill>
                <a:srgbClr val="00B050"/>
              </a:solidFill>
              <a:latin typeface="Times New Roman" panose="02020603050405020304" pitchFamily="18" charset="0"/>
              <a:cs typeface="Times New Roman" panose="02020603050405020304" pitchFamily="18" charset="0"/>
            </a:endParaRPr>
          </a:p>
        </p:txBody>
      </p:sp>
      <p:cxnSp>
        <p:nvCxnSpPr>
          <p:cNvPr id="22" name="接點: 弧形 21">
            <a:extLst>
              <a:ext uri="{FF2B5EF4-FFF2-40B4-BE49-F238E27FC236}">
                <a16:creationId xmlns:a16="http://schemas.microsoft.com/office/drawing/2014/main" id="{31EBD762-BF94-2D57-5A21-33BD8A8B9292}"/>
              </a:ext>
            </a:extLst>
          </p:cNvPr>
          <p:cNvCxnSpPr/>
          <p:nvPr/>
        </p:nvCxnSpPr>
        <p:spPr>
          <a:xfrm flipV="1">
            <a:off x="8503606" y="1648765"/>
            <a:ext cx="935034" cy="73094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24" name="圖片 23">
            <a:extLst>
              <a:ext uri="{FF2B5EF4-FFF2-40B4-BE49-F238E27FC236}">
                <a16:creationId xmlns:a16="http://schemas.microsoft.com/office/drawing/2014/main" id="{5D308607-1BD5-788F-EF08-22340A6B8CE9}"/>
              </a:ext>
            </a:extLst>
          </p:cNvPr>
          <p:cNvPicPr>
            <a:picLocks noChangeAspect="1"/>
          </p:cNvPicPr>
          <p:nvPr/>
        </p:nvPicPr>
        <p:blipFill>
          <a:blip r:embed="rId5"/>
          <a:stretch>
            <a:fillRect/>
          </a:stretch>
        </p:blipFill>
        <p:spPr>
          <a:xfrm>
            <a:off x="9579557" y="1387726"/>
            <a:ext cx="485843" cy="466790"/>
          </a:xfrm>
          <a:prstGeom prst="rect">
            <a:avLst/>
          </a:prstGeom>
        </p:spPr>
      </p:pic>
    </p:spTree>
    <p:extLst>
      <p:ext uri="{BB962C8B-B14F-4D97-AF65-F5344CB8AC3E}">
        <p14:creationId xmlns:p14="http://schemas.microsoft.com/office/powerpoint/2010/main" val="59603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6" grpId="0" animBg="1"/>
      <p:bldP spid="17"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5C1E6732-26AB-25E9-233F-66AD325391FC}"/>
              </a:ext>
            </a:extLst>
          </p:cNvPr>
          <p:cNvSpPr>
            <a:spLocks noGrp="1"/>
          </p:cNvSpPr>
          <p:nvPr>
            <p:ph type="sldNum" sz="quarter" idx="12"/>
          </p:nvPr>
        </p:nvSpPr>
        <p:spPr/>
        <p:txBody>
          <a:bodyPr/>
          <a:lstStyle/>
          <a:p>
            <a:fld id="{EFAEC03B-316C-4507-8207-D997BB28EB64}" type="slidenum">
              <a:rPr lang="zh-TW" altLang="en-US" smtClean="0"/>
              <a:t>16</a:t>
            </a:fld>
            <a:endParaRPr lang="zh-TW" altLang="en-US"/>
          </a:p>
        </p:txBody>
      </p:sp>
      <p:sp>
        <p:nvSpPr>
          <p:cNvPr id="3" name="文字方塊 2">
            <a:extLst>
              <a:ext uri="{FF2B5EF4-FFF2-40B4-BE49-F238E27FC236}">
                <a16:creationId xmlns:a16="http://schemas.microsoft.com/office/drawing/2014/main" id="{614C6CA9-168D-F29C-FA1F-A046A0C4930D}"/>
              </a:ext>
            </a:extLst>
          </p:cNvPr>
          <p:cNvSpPr txBox="1"/>
          <p:nvPr/>
        </p:nvSpPr>
        <p:spPr>
          <a:xfrm>
            <a:off x="4915949" y="2598003"/>
            <a:ext cx="6761526" cy="830997"/>
          </a:xfrm>
          <a:prstGeom prst="rect">
            <a:avLst/>
          </a:prstGeom>
          <a:noFill/>
        </p:spPr>
        <p:txBody>
          <a:bodyPr wrap="square" rtlCol="0">
            <a:spAutoFit/>
          </a:bodyPr>
          <a:lstStyle/>
          <a:p>
            <a:r>
              <a:rPr lang="en-US" altLang="zh-TW" sz="4800" dirty="0">
                <a:solidFill>
                  <a:srgbClr val="1F1F1F"/>
                </a:solidFill>
                <a:latin typeface="Times New Roman" panose="02020603050405020304" pitchFamily="18" charset="0"/>
                <a:ea typeface="+mj-ea"/>
                <a:cs typeface="Times New Roman" panose="02020603050405020304" pitchFamily="18" charset="0"/>
              </a:rPr>
              <a:t>Thanks</a:t>
            </a:r>
            <a:endParaRPr lang="zh-TW" altLang="en-US" sz="4800" dirty="0">
              <a:solidFill>
                <a:srgbClr val="1F1F1F"/>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990259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a:xfrm>
            <a:off x="838200" y="256068"/>
            <a:ext cx="10515600" cy="1325563"/>
          </a:xfrm>
        </p:spPr>
        <p:txBody>
          <a:bodyPr/>
          <a:lstStyle/>
          <a:p>
            <a:pPr algn="ctr"/>
            <a:r>
              <a:rPr lang="en-US" altLang="zh-TW" sz="4800" dirty="0">
                <a:latin typeface="Times New Roman" panose="02020603050405020304" pitchFamily="18" charset="0"/>
                <a:cs typeface="Times New Roman" panose="02020603050405020304" pitchFamily="18" charset="0"/>
              </a:rPr>
              <a:t>ABSTRACT(1)</a:t>
            </a:r>
            <a:endParaRPr lang="zh-TW" altLang="en-US" sz="4800"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E295AD0F-78B0-3EC9-0878-946F93F0535E}"/>
              </a:ext>
            </a:extLst>
          </p:cNvPr>
          <p:cNvSpPr>
            <a:spLocks noGrp="1"/>
          </p:cNvSpPr>
          <p:nvPr>
            <p:ph idx="1"/>
          </p:nvPr>
        </p:nvSpPr>
        <p:spPr>
          <a:xfrm>
            <a:off x="838200" y="1375174"/>
            <a:ext cx="10515600" cy="4351338"/>
          </a:xfrm>
        </p:spPr>
        <p:txBody>
          <a:bodyPr>
            <a:noAutofit/>
          </a:bodyPr>
          <a:lstStyle/>
          <a:p>
            <a:pPr marL="0" indent="0" algn="just">
              <a:buNone/>
            </a:pPr>
            <a:r>
              <a:rPr lang="en-US" altLang="zh-TW" sz="2400" dirty="0">
                <a:latin typeface="Times New Roman" panose="02020603050405020304" pitchFamily="18" charset="0"/>
                <a:cs typeface="Times New Roman" panose="02020603050405020304" pitchFamily="18" charset="0"/>
              </a:rPr>
              <a:t>Dynamic time warping (DTW), which finds the minimum path by providing non-linear alignments between two time series, has been widely used as a distance measure for time series classification and clustering. However, DTW does not account for the relative importance regarding the phase difference between a</a:t>
            </a:r>
            <a:r>
              <a:rPr lang="zh-TW" altLang="en-US" sz="24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reference</a:t>
            </a:r>
            <a:r>
              <a:rPr lang="zh-TW" altLang="en-US" sz="24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point and a testing point. This may lead to mis</a:t>
            </a:r>
            <a:r>
              <a:rPr lang="zh-TW" altLang="en-US" sz="24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classification especially in applications where the shape similarity between two sequences is a major consideration for an accurate recognition. Therefore, we propose a novel distance measure, called a weighted DTW (WDTW), which is a penalty based DTW. Our approach penalizes points with higher phase difference between a reference point and a testing point in order to prevent minimum distance distortion caused by outliers. The rationale underlying the proposed distance measure is demonstrated with some illustrative examples. </a:t>
            </a:r>
            <a:endParaRPr lang="zh-TW" altLang="en-US" sz="2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441EABE3-FE2B-DB6E-974D-8180EF68BD5E}"/>
              </a:ext>
            </a:extLst>
          </p:cNvPr>
          <p:cNvSpPr>
            <a:spLocks noGrp="1"/>
          </p:cNvSpPr>
          <p:nvPr>
            <p:ph type="sldNum" sz="quarter" idx="12"/>
          </p:nvPr>
        </p:nvSpPr>
        <p:spPr/>
        <p:txBody>
          <a:bodyPr/>
          <a:lstStyle/>
          <a:p>
            <a:fld id="{EFAEC03B-316C-4507-8207-D997BB28EB64}" type="slidenum">
              <a:rPr lang="zh-TW" altLang="en-US" smtClean="0"/>
              <a:t>2</a:t>
            </a:fld>
            <a:endParaRPr lang="zh-TW" altLang="en-US"/>
          </a:p>
        </p:txBody>
      </p:sp>
    </p:spTree>
    <p:extLst>
      <p:ext uri="{BB962C8B-B14F-4D97-AF65-F5344CB8AC3E}">
        <p14:creationId xmlns:p14="http://schemas.microsoft.com/office/powerpoint/2010/main" val="1272369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a:xfrm>
            <a:off x="838200" y="256068"/>
            <a:ext cx="10515600" cy="1325563"/>
          </a:xfrm>
        </p:spPr>
        <p:txBody>
          <a:bodyPr/>
          <a:lstStyle/>
          <a:p>
            <a:pPr algn="ctr"/>
            <a:r>
              <a:rPr lang="en-US" altLang="zh-TW" sz="4800" dirty="0">
                <a:latin typeface="Times New Roman" panose="02020603050405020304" pitchFamily="18" charset="0"/>
                <a:cs typeface="Times New Roman" panose="02020603050405020304" pitchFamily="18" charset="0"/>
              </a:rPr>
              <a:t>ABSTRACT(2)</a:t>
            </a:r>
            <a:endParaRPr lang="zh-TW" altLang="en-US" sz="4800"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E295AD0F-78B0-3EC9-0878-946F93F0535E}"/>
              </a:ext>
            </a:extLst>
          </p:cNvPr>
          <p:cNvSpPr>
            <a:spLocks noGrp="1"/>
          </p:cNvSpPr>
          <p:nvPr>
            <p:ph idx="1"/>
          </p:nvPr>
        </p:nvSpPr>
        <p:spPr>
          <a:xfrm>
            <a:off x="838200" y="1375174"/>
            <a:ext cx="10515600" cy="4351338"/>
          </a:xfrm>
        </p:spPr>
        <p:txBody>
          <a:bodyPr>
            <a:noAutofit/>
          </a:bodyPr>
          <a:lstStyle/>
          <a:p>
            <a:pPr marL="0" indent="0" algn="just">
              <a:buNone/>
            </a:pPr>
            <a:r>
              <a:rPr lang="en-US" altLang="zh-TW" sz="2400" dirty="0">
                <a:latin typeface="Times New Roman" panose="02020603050405020304" pitchFamily="18" charset="0"/>
                <a:cs typeface="Times New Roman" panose="02020603050405020304" pitchFamily="18" charset="0"/>
              </a:rPr>
              <a:t>A new weight function, called the modified logistic weight function (MLWF), is also proposed to systematically assign weights as a function of the phase difference between a reference point and a testing point. By applying different weights to adjacent points, the proposed algorithm can enhance the detection of similarity between two time series. We show that some popular distance measures such as DTW and Euclidean distance are special cases of our proposed WDTW measure. We extend the proposed idea to other variants of DTW such as derivative dynamic time warping (DDTW) and propose the weighted version of DDTW. We have compared the performances of our proposed procedures with other popular approaches using public data sets available through the UCR Time Series Data Mining Archive for both time series classification and clustering problems. The experimental results indicate that the proposed approaches can achieve improved accuracy for time series classification and clustering problems.</a:t>
            </a:r>
            <a:endParaRPr lang="zh-TW" altLang="en-US" sz="2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441EABE3-FE2B-DB6E-974D-8180EF68BD5E}"/>
              </a:ext>
            </a:extLst>
          </p:cNvPr>
          <p:cNvSpPr>
            <a:spLocks noGrp="1"/>
          </p:cNvSpPr>
          <p:nvPr>
            <p:ph type="sldNum" sz="quarter" idx="12"/>
          </p:nvPr>
        </p:nvSpPr>
        <p:spPr/>
        <p:txBody>
          <a:bodyPr/>
          <a:lstStyle/>
          <a:p>
            <a:fld id="{EFAEC03B-316C-4507-8207-D997BB28EB64}" type="slidenum">
              <a:rPr lang="zh-TW" altLang="en-US" smtClean="0"/>
              <a:t>3</a:t>
            </a:fld>
            <a:endParaRPr lang="zh-TW" altLang="en-US"/>
          </a:p>
        </p:txBody>
      </p:sp>
    </p:spTree>
    <p:extLst>
      <p:ext uri="{BB962C8B-B14F-4D97-AF65-F5344CB8AC3E}">
        <p14:creationId xmlns:p14="http://schemas.microsoft.com/office/powerpoint/2010/main" val="142980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p:txBody>
          <a:bodyPr>
            <a:normAutofit/>
          </a:bodyPr>
          <a:lstStyle/>
          <a:p>
            <a:pPr algn="ctr"/>
            <a:r>
              <a:rPr lang="en-US" altLang="zh-TW" sz="4800" dirty="0">
                <a:latin typeface="Times New Roman" panose="02020603050405020304" pitchFamily="18" charset="0"/>
                <a:cs typeface="Times New Roman" panose="02020603050405020304" pitchFamily="18" charset="0"/>
              </a:rPr>
              <a:t>Dynamic Time Warping</a:t>
            </a:r>
            <a:endParaRPr lang="zh-TW" altLang="en-US" sz="4800" dirty="0">
              <a:latin typeface="Times New Roman" panose="02020603050405020304" pitchFamily="18" charset="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E11B5102-CACD-3DEE-577C-C29FA51D1436}"/>
              </a:ext>
            </a:extLst>
          </p:cNvPr>
          <p:cNvSpPr>
            <a:spLocks noGrp="1"/>
          </p:cNvSpPr>
          <p:nvPr>
            <p:ph type="sldNum" sz="quarter" idx="12"/>
          </p:nvPr>
        </p:nvSpPr>
        <p:spPr/>
        <p:txBody>
          <a:bodyPr/>
          <a:lstStyle/>
          <a:p>
            <a:fld id="{EFAEC03B-316C-4507-8207-D997BB28EB64}" type="slidenum">
              <a:rPr lang="zh-TW" altLang="en-US" smtClean="0"/>
              <a:t>4</a:t>
            </a:fld>
            <a:endParaRPr lang="zh-TW" altLang="en-US" dirty="0"/>
          </a:p>
        </p:txBody>
      </p:sp>
      <p:sp>
        <p:nvSpPr>
          <p:cNvPr id="7" name="內容版面配置區 6">
            <a:extLst>
              <a:ext uri="{FF2B5EF4-FFF2-40B4-BE49-F238E27FC236}">
                <a16:creationId xmlns:a16="http://schemas.microsoft.com/office/drawing/2014/main" id="{9FD87D4D-44F9-D751-EFFB-CC17FBF9DDD9}"/>
              </a:ext>
            </a:extLst>
          </p:cNvPr>
          <p:cNvSpPr>
            <a:spLocks noGrp="1"/>
          </p:cNvSpPr>
          <p:nvPr>
            <p:ph idx="1"/>
          </p:nvPr>
        </p:nvSpPr>
        <p:spPr>
          <a:xfrm>
            <a:off x="838200" y="1690688"/>
            <a:ext cx="10515600" cy="4351338"/>
          </a:xfrm>
        </p:spPr>
        <p:txBody>
          <a:bodyPr/>
          <a:lstStyle/>
          <a:p>
            <a:pPr marL="0" indent="0">
              <a:buNone/>
            </a:pP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p:txBody>
      </p:sp>
      <p:sp>
        <p:nvSpPr>
          <p:cNvPr id="13" name="文字方塊 12">
            <a:extLst>
              <a:ext uri="{FF2B5EF4-FFF2-40B4-BE49-F238E27FC236}">
                <a16:creationId xmlns:a16="http://schemas.microsoft.com/office/drawing/2014/main" id="{2B5BEFFB-FCCD-449F-C53F-3C3194830800}"/>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4" name="文字方塊 13">
            <a:extLst>
              <a:ext uri="{FF2B5EF4-FFF2-40B4-BE49-F238E27FC236}">
                <a16:creationId xmlns:a16="http://schemas.microsoft.com/office/drawing/2014/main" id="{66798146-BD47-B2E7-0E64-82ACA33259FE}"/>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5" name="文字方塊 14">
            <a:extLst>
              <a:ext uri="{FF2B5EF4-FFF2-40B4-BE49-F238E27FC236}">
                <a16:creationId xmlns:a16="http://schemas.microsoft.com/office/drawing/2014/main" id="{BA563692-1EDE-8604-AED9-1609375068D6}"/>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4" name="內容版面配置區 6">
            <a:extLst>
              <a:ext uri="{FF2B5EF4-FFF2-40B4-BE49-F238E27FC236}">
                <a16:creationId xmlns:a16="http://schemas.microsoft.com/office/drawing/2014/main" id="{9BF9797B-AC24-897E-BDA3-5C64E2F0C803}"/>
              </a:ext>
            </a:extLst>
          </p:cNvPr>
          <p:cNvSpPr txBox="1">
            <a:spLocks/>
          </p:cNvSpPr>
          <p:nvPr/>
        </p:nvSpPr>
        <p:spPr>
          <a:xfrm>
            <a:off x="1109472" y="18478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latin typeface="Times New Roman" panose="02020603050405020304" pitchFamily="18" charset="0"/>
                <a:cs typeface="Times New Roman" panose="02020603050405020304" pitchFamily="18" charset="0"/>
              </a:rPr>
              <a:t>Measuring similarity between two time series with different size</a:t>
            </a:r>
          </a:p>
          <a:p>
            <a:r>
              <a:rPr lang="en-US" altLang="zh-TW" dirty="0">
                <a:latin typeface="Times New Roman" panose="02020603050405020304" pitchFamily="18" charset="0"/>
                <a:cs typeface="Times New Roman" panose="02020603050405020304" pitchFamily="18" charset="0"/>
              </a:rPr>
              <a:t>speaker recognition,  signature recognition</a:t>
            </a:r>
          </a:p>
          <a:p>
            <a:endParaRPr lang="en-US" altLang="zh-TW" dirty="0">
              <a:latin typeface="Times New Roman" panose="02020603050405020304" pitchFamily="18" charset="0"/>
              <a:cs typeface="Times New Roman" panose="02020603050405020304" pitchFamily="18" charset="0"/>
            </a:endParaRPr>
          </a:p>
        </p:txBody>
      </p:sp>
      <p:pic>
        <p:nvPicPr>
          <p:cNvPr id="8" name="圖片 7">
            <a:extLst>
              <a:ext uri="{FF2B5EF4-FFF2-40B4-BE49-F238E27FC236}">
                <a16:creationId xmlns:a16="http://schemas.microsoft.com/office/drawing/2014/main" id="{298761C1-F351-7C3C-166F-080A5AA8AFED}"/>
              </a:ext>
            </a:extLst>
          </p:cNvPr>
          <p:cNvPicPr>
            <a:picLocks noChangeAspect="1"/>
          </p:cNvPicPr>
          <p:nvPr/>
        </p:nvPicPr>
        <p:blipFill>
          <a:blip r:embed="rId2"/>
          <a:stretch>
            <a:fillRect/>
          </a:stretch>
        </p:blipFill>
        <p:spPr>
          <a:xfrm>
            <a:off x="3690774" y="3069854"/>
            <a:ext cx="4919826" cy="3423021"/>
          </a:xfrm>
          <a:prstGeom prst="rect">
            <a:avLst/>
          </a:prstGeom>
        </p:spPr>
      </p:pic>
    </p:spTree>
    <p:extLst>
      <p:ext uri="{BB962C8B-B14F-4D97-AF65-F5344CB8AC3E}">
        <p14:creationId xmlns:p14="http://schemas.microsoft.com/office/powerpoint/2010/main" val="512653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a:xfrm>
            <a:off x="869901" y="187619"/>
            <a:ext cx="10515600" cy="1325563"/>
          </a:xfrm>
        </p:spPr>
        <p:txBody>
          <a:bodyPr>
            <a:normAutofit/>
          </a:bodyPr>
          <a:lstStyle/>
          <a:p>
            <a:pPr algn="ctr"/>
            <a:r>
              <a:rPr lang="en-US" altLang="zh-TW" sz="4800" dirty="0">
                <a:latin typeface="Times New Roman" panose="02020603050405020304" pitchFamily="18" charset="0"/>
                <a:cs typeface="Times New Roman" panose="02020603050405020304" pitchFamily="18" charset="0"/>
              </a:rPr>
              <a:t>DTW</a:t>
            </a:r>
            <a:endParaRPr lang="zh-TW" altLang="en-US" sz="4800" dirty="0">
              <a:latin typeface="Times New Roman" panose="02020603050405020304" pitchFamily="18" charset="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E11B5102-CACD-3DEE-577C-C29FA51D1436}"/>
              </a:ext>
            </a:extLst>
          </p:cNvPr>
          <p:cNvSpPr>
            <a:spLocks noGrp="1"/>
          </p:cNvSpPr>
          <p:nvPr>
            <p:ph type="sldNum" sz="quarter" idx="12"/>
          </p:nvPr>
        </p:nvSpPr>
        <p:spPr/>
        <p:txBody>
          <a:bodyPr/>
          <a:lstStyle/>
          <a:p>
            <a:fld id="{EFAEC03B-316C-4507-8207-D997BB28EB64}" type="slidenum">
              <a:rPr lang="zh-TW" altLang="en-US" smtClean="0"/>
              <a:t>5</a:t>
            </a:fld>
            <a:endParaRPr lang="zh-TW" altLang="en-US" dirty="0"/>
          </a:p>
        </p:txBody>
      </p:sp>
      <p:sp>
        <p:nvSpPr>
          <p:cNvPr id="7" name="內容版面配置區 6">
            <a:extLst>
              <a:ext uri="{FF2B5EF4-FFF2-40B4-BE49-F238E27FC236}">
                <a16:creationId xmlns:a16="http://schemas.microsoft.com/office/drawing/2014/main" id="{9FD87D4D-44F9-D751-EFFB-CC17FBF9DDD9}"/>
              </a:ext>
            </a:extLst>
          </p:cNvPr>
          <p:cNvSpPr>
            <a:spLocks noGrp="1"/>
          </p:cNvSpPr>
          <p:nvPr>
            <p:ph idx="1"/>
          </p:nvPr>
        </p:nvSpPr>
        <p:spPr>
          <a:xfrm>
            <a:off x="838200" y="1690688"/>
            <a:ext cx="10515600" cy="4351338"/>
          </a:xfrm>
        </p:spPr>
        <p:txBody>
          <a:bodyPr/>
          <a:lstStyle/>
          <a:p>
            <a:pPr marL="0" indent="0">
              <a:buNone/>
            </a:pP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p:txBody>
      </p:sp>
      <p:sp>
        <p:nvSpPr>
          <p:cNvPr id="13" name="文字方塊 12">
            <a:extLst>
              <a:ext uri="{FF2B5EF4-FFF2-40B4-BE49-F238E27FC236}">
                <a16:creationId xmlns:a16="http://schemas.microsoft.com/office/drawing/2014/main" id="{2B5BEFFB-FCCD-449F-C53F-3C3194830800}"/>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4" name="文字方塊 13">
            <a:extLst>
              <a:ext uri="{FF2B5EF4-FFF2-40B4-BE49-F238E27FC236}">
                <a16:creationId xmlns:a16="http://schemas.microsoft.com/office/drawing/2014/main" id="{66798146-BD47-B2E7-0E64-82ACA33259FE}"/>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5" name="文字方塊 14">
            <a:extLst>
              <a:ext uri="{FF2B5EF4-FFF2-40B4-BE49-F238E27FC236}">
                <a16:creationId xmlns:a16="http://schemas.microsoft.com/office/drawing/2014/main" id="{BA563692-1EDE-8604-AED9-1609375068D6}"/>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4" name="內容版面配置區 6">
            <a:extLst>
              <a:ext uri="{FF2B5EF4-FFF2-40B4-BE49-F238E27FC236}">
                <a16:creationId xmlns:a16="http://schemas.microsoft.com/office/drawing/2014/main" id="{9BF9797B-AC24-897E-BDA3-5C64E2F0C803}"/>
              </a:ext>
            </a:extLst>
          </p:cNvPr>
          <p:cNvSpPr txBox="1">
            <a:spLocks/>
          </p:cNvSpPr>
          <p:nvPr/>
        </p:nvSpPr>
        <p:spPr>
          <a:xfrm>
            <a:off x="1109472" y="18478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TW" dirty="0">
              <a:latin typeface="Times New Roman" panose="02020603050405020304" pitchFamily="18" charset="0"/>
              <a:cs typeface="Times New Roman" panose="02020603050405020304" pitchFamily="18" charset="0"/>
            </a:endParaRPr>
          </a:p>
        </p:txBody>
      </p:sp>
      <p:pic>
        <p:nvPicPr>
          <p:cNvPr id="16" name="圖片 15">
            <a:extLst>
              <a:ext uri="{FF2B5EF4-FFF2-40B4-BE49-F238E27FC236}">
                <a16:creationId xmlns:a16="http://schemas.microsoft.com/office/drawing/2014/main" id="{AB2B2C33-B37C-BD01-877A-0126643E096B}"/>
              </a:ext>
            </a:extLst>
          </p:cNvPr>
          <p:cNvPicPr>
            <a:picLocks noChangeAspect="1"/>
          </p:cNvPicPr>
          <p:nvPr/>
        </p:nvPicPr>
        <p:blipFill>
          <a:blip r:embed="rId2"/>
          <a:stretch>
            <a:fillRect/>
          </a:stretch>
        </p:blipFill>
        <p:spPr>
          <a:xfrm>
            <a:off x="5637402" y="1591763"/>
            <a:ext cx="5648016" cy="3622096"/>
          </a:xfrm>
          <a:prstGeom prst="rect">
            <a:avLst/>
          </a:prstGeom>
        </p:spPr>
      </p:pic>
      <p:sp>
        <p:nvSpPr>
          <p:cNvPr id="19" name="文字方塊 18">
            <a:extLst>
              <a:ext uri="{FF2B5EF4-FFF2-40B4-BE49-F238E27FC236}">
                <a16:creationId xmlns:a16="http://schemas.microsoft.com/office/drawing/2014/main" id="{33F3F623-1286-F2F4-C0A5-06083F21CC8D}"/>
              </a:ext>
            </a:extLst>
          </p:cNvPr>
          <p:cNvSpPr txBox="1"/>
          <p:nvPr/>
        </p:nvSpPr>
        <p:spPr>
          <a:xfrm>
            <a:off x="566928" y="1970916"/>
            <a:ext cx="5084685" cy="4113947"/>
          </a:xfrm>
          <a:prstGeom prst="rect">
            <a:avLst/>
          </a:prstGeom>
          <a:noFill/>
        </p:spPr>
        <p:txBody>
          <a:bodyPr wrap="square" rtlCol="0">
            <a:spAutoFit/>
          </a:bodyPr>
          <a:lstStyle/>
          <a:p>
            <a:pPr marL="285750" indent="-285750">
              <a:buFont typeface="Arial" panose="020B0604020202020204" pitchFamily="34" charset="0"/>
              <a:buChar char="•"/>
            </a:pPr>
            <a:r>
              <a:rPr lang="en-US" altLang="zh-TW" sz="2800" dirty="0">
                <a:latin typeface="Times New Roman" panose="02020603050405020304" pitchFamily="18" charset="0"/>
                <a:cs typeface="Times New Roman" panose="02020603050405020304" pitchFamily="18" charset="0"/>
              </a:rPr>
              <a:t>Boundary Condition</a:t>
            </a:r>
          </a:p>
          <a:p>
            <a:pPr marL="285750" indent="-285750">
              <a:buFont typeface="Arial" panose="020B0604020202020204" pitchFamily="34" charset="0"/>
              <a:buChar char="•"/>
            </a:pPr>
            <a:endParaRPr lang="en-US" altLang="zh-TW"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TW" sz="2800" dirty="0">
                <a:latin typeface="Times New Roman" panose="02020603050405020304" pitchFamily="18" charset="0"/>
                <a:cs typeface="Times New Roman" panose="02020603050405020304" pitchFamily="18" charset="0"/>
              </a:rPr>
              <a:t>Monotonicity condition</a:t>
            </a:r>
          </a:p>
          <a:p>
            <a:r>
              <a:rPr lang="en-US" altLang="zh-TW" sz="2800" dirty="0">
                <a:latin typeface="Times New Roman" panose="02020603050405020304" pitchFamily="18" charset="0"/>
                <a:cs typeface="Times New Roman" panose="02020603050405020304" pitchFamily="18" charset="0"/>
              </a:rPr>
              <a:t>   p</a:t>
            </a:r>
            <a:r>
              <a:rPr lang="en-US" altLang="zh-TW" sz="2800" baseline="-25000" dirty="0">
                <a:latin typeface="Times New Roman" panose="02020603050405020304" pitchFamily="18" charset="0"/>
                <a:cs typeface="Times New Roman" panose="02020603050405020304" pitchFamily="18" charset="0"/>
              </a:rPr>
              <a:t>(k)</a:t>
            </a:r>
            <a:r>
              <a:rPr lang="en-US" altLang="zh-TW" sz="2800" dirty="0">
                <a:latin typeface="Times New Roman" panose="02020603050405020304" pitchFamily="18" charset="0"/>
                <a:cs typeface="Times New Roman" panose="02020603050405020304" pitchFamily="18" charset="0"/>
              </a:rPr>
              <a:t> </a:t>
            </a:r>
            <a:r>
              <a:rPr lang="en-US" altLang="zh-TW" sz="2800" baseline="-25000" dirty="0">
                <a:latin typeface="Times New Roman" panose="02020603050405020304" pitchFamily="18" charset="0"/>
                <a:cs typeface="Times New Roman" panose="02020603050405020304" pitchFamily="18" charset="0"/>
              </a:rPr>
              <a:t>&gt;=</a:t>
            </a:r>
            <a:r>
              <a:rPr lang="en-US" altLang="zh-TW" sz="2800" dirty="0">
                <a:latin typeface="Times New Roman" panose="02020603050405020304" pitchFamily="18" charset="0"/>
                <a:cs typeface="Times New Roman" panose="02020603050405020304" pitchFamily="18" charset="0"/>
              </a:rPr>
              <a:t> p</a:t>
            </a:r>
            <a:r>
              <a:rPr lang="en-US" altLang="zh-TW" sz="2800" baseline="-25000" dirty="0">
                <a:latin typeface="Times New Roman" panose="02020603050405020304" pitchFamily="18" charset="0"/>
                <a:cs typeface="Times New Roman" panose="02020603050405020304" pitchFamily="18" charset="0"/>
              </a:rPr>
              <a:t>(k-1)</a:t>
            </a:r>
            <a:r>
              <a:rPr lang="en-US" altLang="zh-TW" sz="2800" dirty="0">
                <a:latin typeface="Times New Roman" panose="02020603050405020304" pitchFamily="18" charset="0"/>
                <a:cs typeface="Times New Roman" panose="02020603050405020304" pitchFamily="18" charset="0"/>
              </a:rPr>
              <a:t>,   q</a:t>
            </a:r>
            <a:r>
              <a:rPr lang="en-US" altLang="zh-TW" sz="2800" baseline="-25000" dirty="0">
                <a:latin typeface="Times New Roman" panose="02020603050405020304" pitchFamily="18" charset="0"/>
                <a:cs typeface="Times New Roman" panose="02020603050405020304" pitchFamily="18" charset="0"/>
              </a:rPr>
              <a:t>(k)</a:t>
            </a:r>
            <a:r>
              <a:rPr lang="en-US" altLang="zh-TW" sz="2800" dirty="0">
                <a:latin typeface="Times New Roman" panose="02020603050405020304" pitchFamily="18" charset="0"/>
                <a:cs typeface="Times New Roman" panose="02020603050405020304" pitchFamily="18" charset="0"/>
              </a:rPr>
              <a:t> </a:t>
            </a:r>
            <a:r>
              <a:rPr lang="en-US" altLang="zh-TW" sz="2800" baseline="-25000" dirty="0">
                <a:latin typeface="Times New Roman" panose="02020603050405020304" pitchFamily="18" charset="0"/>
                <a:cs typeface="Times New Roman" panose="02020603050405020304" pitchFamily="18" charset="0"/>
              </a:rPr>
              <a:t>&gt;=</a:t>
            </a:r>
            <a:r>
              <a:rPr lang="en-US" altLang="zh-TW" sz="2800" dirty="0">
                <a:latin typeface="Times New Roman" panose="02020603050405020304" pitchFamily="18" charset="0"/>
                <a:cs typeface="Times New Roman" panose="02020603050405020304" pitchFamily="18" charset="0"/>
              </a:rPr>
              <a:t> q</a:t>
            </a:r>
            <a:r>
              <a:rPr lang="en-US" altLang="zh-TW" sz="2800" baseline="-25000" dirty="0">
                <a:latin typeface="Times New Roman" panose="02020603050405020304" pitchFamily="18" charset="0"/>
                <a:cs typeface="Times New Roman" panose="02020603050405020304" pitchFamily="18" charset="0"/>
              </a:rPr>
              <a:t>(k-1)</a:t>
            </a:r>
          </a:p>
          <a:p>
            <a:r>
              <a:rPr lang="en-US" altLang="zh-TW" sz="2800" baseline="-250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altLang="zh-TW" sz="2800" dirty="0">
                <a:latin typeface="Times New Roman" panose="02020603050405020304" pitchFamily="18" charset="0"/>
                <a:cs typeface="Times New Roman" panose="02020603050405020304" pitchFamily="18" charset="0"/>
              </a:rPr>
              <a:t>Continuity condition</a:t>
            </a:r>
          </a:p>
          <a:p>
            <a:r>
              <a:rPr lang="en-US" altLang="zh-TW" sz="2800" dirty="0">
                <a:latin typeface="Times New Roman" panose="02020603050405020304" pitchFamily="18" charset="0"/>
                <a:cs typeface="Times New Roman" panose="02020603050405020304" pitchFamily="18" charset="0"/>
              </a:rPr>
              <a:t>   p</a:t>
            </a:r>
            <a:r>
              <a:rPr lang="en-US" altLang="zh-TW" sz="2800" baseline="-25000" dirty="0">
                <a:latin typeface="Times New Roman" panose="02020603050405020304" pitchFamily="18" charset="0"/>
                <a:cs typeface="Times New Roman" panose="02020603050405020304" pitchFamily="18" charset="0"/>
              </a:rPr>
              <a:t>(k)</a:t>
            </a:r>
            <a:r>
              <a:rPr lang="en-US" altLang="zh-TW" sz="2800" dirty="0">
                <a:latin typeface="Times New Roman" panose="02020603050405020304" pitchFamily="18" charset="0"/>
                <a:cs typeface="Times New Roman" panose="02020603050405020304" pitchFamily="18" charset="0"/>
              </a:rPr>
              <a:t> </a:t>
            </a:r>
            <a:r>
              <a:rPr lang="en-US" altLang="zh-TW" sz="2800" baseline="-25000" dirty="0">
                <a:latin typeface="Times New Roman" panose="02020603050405020304" pitchFamily="18" charset="0"/>
                <a:cs typeface="Times New Roman" panose="02020603050405020304" pitchFamily="18" charset="0"/>
              </a:rPr>
              <a:t>-</a:t>
            </a:r>
            <a:r>
              <a:rPr lang="en-US" altLang="zh-TW" sz="2800" dirty="0">
                <a:latin typeface="Times New Roman" panose="02020603050405020304" pitchFamily="18" charset="0"/>
                <a:cs typeface="Times New Roman" panose="02020603050405020304" pitchFamily="18" charset="0"/>
              </a:rPr>
              <a:t> p</a:t>
            </a:r>
            <a:r>
              <a:rPr lang="en-US" altLang="zh-TW" sz="2800" baseline="-25000" dirty="0">
                <a:latin typeface="Times New Roman" panose="02020603050405020304" pitchFamily="18" charset="0"/>
                <a:cs typeface="Times New Roman" panose="02020603050405020304" pitchFamily="18" charset="0"/>
              </a:rPr>
              <a:t>(k-1) &gt;= 1</a:t>
            </a:r>
            <a:r>
              <a:rPr lang="en-US" altLang="zh-TW" sz="2800" dirty="0">
                <a:latin typeface="Times New Roman" panose="02020603050405020304" pitchFamily="18" charset="0"/>
                <a:cs typeface="Times New Roman" panose="02020603050405020304" pitchFamily="18" charset="0"/>
              </a:rPr>
              <a:t>,   q</a:t>
            </a:r>
            <a:r>
              <a:rPr lang="en-US" altLang="zh-TW" sz="2800" baseline="-25000" dirty="0">
                <a:latin typeface="Times New Roman" panose="02020603050405020304" pitchFamily="18" charset="0"/>
                <a:cs typeface="Times New Roman" panose="02020603050405020304" pitchFamily="18" charset="0"/>
              </a:rPr>
              <a:t>(k)</a:t>
            </a:r>
            <a:r>
              <a:rPr lang="en-US" altLang="zh-TW" sz="2800" dirty="0">
                <a:latin typeface="Times New Roman" panose="02020603050405020304" pitchFamily="18" charset="0"/>
                <a:cs typeface="Times New Roman" panose="02020603050405020304" pitchFamily="18" charset="0"/>
              </a:rPr>
              <a:t> </a:t>
            </a:r>
            <a:r>
              <a:rPr lang="en-US" altLang="zh-TW" sz="2800" baseline="-25000" dirty="0">
                <a:latin typeface="Times New Roman" panose="02020603050405020304" pitchFamily="18" charset="0"/>
                <a:cs typeface="Times New Roman" panose="02020603050405020304" pitchFamily="18" charset="0"/>
              </a:rPr>
              <a:t>-</a:t>
            </a:r>
            <a:r>
              <a:rPr lang="en-US" altLang="zh-TW" sz="2800" dirty="0">
                <a:latin typeface="Times New Roman" panose="02020603050405020304" pitchFamily="18" charset="0"/>
                <a:cs typeface="Times New Roman" panose="02020603050405020304" pitchFamily="18" charset="0"/>
              </a:rPr>
              <a:t> q</a:t>
            </a:r>
            <a:r>
              <a:rPr lang="en-US" altLang="zh-TW" sz="2800" baseline="-25000" dirty="0">
                <a:latin typeface="Times New Roman" panose="02020603050405020304" pitchFamily="18" charset="0"/>
                <a:cs typeface="Times New Roman" panose="02020603050405020304" pitchFamily="18" charset="0"/>
              </a:rPr>
              <a:t>(k-1) &gt;= 1</a:t>
            </a:r>
          </a:p>
          <a:p>
            <a:pPr marL="285750" indent="-285750">
              <a:buFont typeface="Arial" panose="020B0604020202020204" pitchFamily="34" charset="0"/>
              <a:buChar char="•"/>
            </a:pPr>
            <a:endParaRPr lang="en-US" altLang="zh-TW" sz="2800" dirty="0">
              <a:latin typeface="Times New Roman" panose="02020603050405020304" pitchFamily="18" charset="0"/>
              <a:cs typeface="Times New Roman" panose="02020603050405020304" pitchFamily="18" charset="0"/>
            </a:endParaRPr>
          </a:p>
          <a:p>
            <a:r>
              <a:rPr lang="en-US" altLang="zh-TW" sz="2800" baseline="-250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endParaRPr lang="zh-TW" altLang="en-US" sz="2800" dirty="0">
              <a:latin typeface="Times New Roman" panose="02020603050405020304" pitchFamily="18" charset="0"/>
              <a:cs typeface="Times New Roman" panose="02020603050405020304" pitchFamily="18" charset="0"/>
            </a:endParaRPr>
          </a:p>
        </p:txBody>
      </p:sp>
      <p:pic>
        <p:nvPicPr>
          <p:cNvPr id="6" name="圖片 5">
            <a:extLst>
              <a:ext uri="{FF2B5EF4-FFF2-40B4-BE49-F238E27FC236}">
                <a16:creationId xmlns:a16="http://schemas.microsoft.com/office/drawing/2014/main" id="{6CC059F5-132D-53EC-D6EA-EBD71CE3EABD}"/>
              </a:ext>
            </a:extLst>
          </p:cNvPr>
          <p:cNvPicPr>
            <a:picLocks noChangeAspect="1"/>
          </p:cNvPicPr>
          <p:nvPr/>
        </p:nvPicPr>
        <p:blipFill>
          <a:blip r:embed="rId3"/>
          <a:stretch>
            <a:fillRect/>
          </a:stretch>
        </p:blipFill>
        <p:spPr>
          <a:xfrm>
            <a:off x="5922885" y="2129600"/>
            <a:ext cx="409632" cy="447737"/>
          </a:xfrm>
          <a:prstGeom prst="rect">
            <a:avLst/>
          </a:prstGeom>
        </p:spPr>
      </p:pic>
      <p:pic>
        <p:nvPicPr>
          <p:cNvPr id="10" name="圖片 9">
            <a:extLst>
              <a:ext uri="{FF2B5EF4-FFF2-40B4-BE49-F238E27FC236}">
                <a16:creationId xmlns:a16="http://schemas.microsoft.com/office/drawing/2014/main" id="{674B5341-9C17-E893-C0A0-B2FA0F87ED0E}"/>
              </a:ext>
            </a:extLst>
          </p:cNvPr>
          <p:cNvPicPr>
            <a:picLocks noChangeAspect="1"/>
          </p:cNvPicPr>
          <p:nvPr/>
        </p:nvPicPr>
        <p:blipFill>
          <a:blip r:embed="rId4"/>
          <a:stretch>
            <a:fillRect/>
          </a:stretch>
        </p:blipFill>
        <p:spPr>
          <a:xfrm>
            <a:off x="5922885" y="4521345"/>
            <a:ext cx="352474" cy="428685"/>
          </a:xfrm>
          <a:prstGeom prst="rect">
            <a:avLst/>
          </a:prstGeom>
        </p:spPr>
      </p:pic>
      <p:pic>
        <p:nvPicPr>
          <p:cNvPr id="8" name="圖片 7">
            <a:extLst>
              <a:ext uri="{FF2B5EF4-FFF2-40B4-BE49-F238E27FC236}">
                <a16:creationId xmlns:a16="http://schemas.microsoft.com/office/drawing/2014/main" id="{5DC2F00C-8143-F698-DAB8-97AC617359B8}"/>
              </a:ext>
            </a:extLst>
          </p:cNvPr>
          <p:cNvPicPr>
            <a:picLocks noChangeAspect="1"/>
          </p:cNvPicPr>
          <p:nvPr/>
        </p:nvPicPr>
        <p:blipFill>
          <a:blip r:embed="rId5"/>
          <a:stretch>
            <a:fillRect/>
          </a:stretch>
        </p:blipFill>
        <p:spPr>
          <a:xfrm>
            <a:off x="6551802" y="5213859"/>
            <a:ext cx="4130168" cy="390980"/>
          </a:xfrm>
          <a:prstGeom prst="rect">
            <a:avLst/>
          </a:prstGeom>
        </p:spPr>
      </p:pic>
    </p:spTree>
    <p:extLst>
      <p:ext uri="{BB962C8B-B14F-4D97-AF65-F5344CB8AC3E}">
        <p14:creationId xmlns:p14="http://schemas.microsoft.com/office/powerpoint/2010/main" val="1508105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2B83179E-22C4-4236-E2D4-6F81ADB26387}"/>
              </a:ext>
            </a:extLst>
          </p:cNvPr>
          <p:cNvSpPr>
            <a:spLocks noGrp="1"/>
          </p:cNvSpPr>
          <p:nvPr>
            <p:ph type="sldNum" sz="quarter" idx="12"/>
          </p:nvPr>
        </p:nvSpPr>
        <p:spPr/>
        <p:txBody>
          <a:bodyPr/>
          <a:lstStyle/>
          <a:p>
            <a:fld id="{EFAEC03B-316C-4507-8207-D997BB28EB64}" type="slidenum">
              <a:rPr lang="zh-TW" altLang="en-US" smtClean="0"/>
              <a:t>6</a:t>
            </a:fld>
            <a:endParaRPr lang="zh-TW" altLang="en-US"/>
          </a:p>
        </p:txBody>
      </p:sp>
      <p:sp>
        <p:nvSpPr>
          <p:cNvPr id="11" name="內容版面配置區 10">
            <a:extLst>
              <a:ext uri="{FF2B5EF4-FFF2-40B4-BE49-F238E27FC236}">
                <a16:creationId xmlns:a16="http://schemas.microsoft.com/office/drawing/2014/main" id="{B109B6DD-03AB-EED3-3BDD-068294FC4A60}"/>
              </a:ext>
            </a:extLst>
          </p:cNvPr>
          <p:cNvSpPr>
            <a:spLocks noGrp="1"/>
          </p:cNvSpPr>
          <p:nvPr>
            <p:ph idx="1"/>
          </p:nvPr>
        </p:nvSpPr>
        <p:spPr>
          <a:xfrm>
            <a:off x="703976" y="1253331"/>
            <a:ext cx="10515600" cy="4351338"/>
          </a:xfrm>
        </p:spPr>
        <p:txBody>
          <a:bodyPr>
            <a:normAutofit/>
          </a:bodyPr>
          <a:lstStyle/>
          <a:p>
            <a:pPr marL="0"/>
            <a:r>
              <a:rPr lang="en-US" altLang="zh-TW" dirty="0">
                <a:latin typeface="Times New Roman" panose="02020603050405020304" pitchFamily="18" charset="0"/>
                <a:cs typeface="Times New Roman" panose="02020603050405020304" pitchFamily="18" charset="0"/>
              </a:rPr>
              <a:t>S = [12, 2, 2, 6, 7]</a:t>
            </a:r>
          </a:p>
          <a:p>
            <a:pPr marL="0"/>
            <a:r>
              <a:rPr lang="en-US" altLang="zh-TW" dirty="0">
                <a:latin typeface="Times New Roman" panose="02020603050405020304" pitchFamily="18" charset="0"/>
                <a:cs typeface="Times New Roman" panose="02020603050405020304" pitchFamily="18" charset="0"/>
              </a:rPr>
              <a:t>T = [11, 10, 1, 0]</a:t>
            </a:r>
            <a:endParaRPr lang="zh-TW" altLang="en-US" dirty="0">
              <a:latin typeface="Times New Roman" panose="02020603050405020304" pitchFamily="18" charset="0"/>
              <a:cs typeface="Times New Roman" panose="02020603050405020304" pitchFamily="18" charset="0"/>
            </a:endParaRPr>
          </a:p>
        </p:txBody>
      </p:sp>
      <p:graphicFrame>
        <p:nvGraphicFramePr>
          <p:cNvPr id="18" name="表格 17">
            <a:extLst>
              <a:ext uri="{FF2B5EF4-FFF2-40B4-BE49-F238E27FC236}">
                <a16:creationId xmlns:a16="http://schemas.microsoft.com/office/drawing/2014/main" id="{C5C668B4-AFE4-0439-E321-926D7B068764}"/>
              </a:ext>
            </a:extLst>
          </p:cNvPr>
          <p:cNvGraphicFramePr>
            <a:graphicFrameLocks noGrp="1"/>
          </p:cNvGraphicFramePr>
          <p:nvPr/>
        </p:nvGraphicFramePr>
        <p:xfrm>
          <a:off x="2936145" y="3263317"/>
          <a:ext cx="6761525" cy="3093031"/>
        </p:xfrm>
        <a:graphic>
          <a:graphicData uri="http://schemas.openxmlformats.org/drawingml/2006/table">
            <a:tbl>
              <a:tblPr/>
              <a:tblGrid>
                <a:gridCol w="1352305">
                  <a:extLst>
                    <a:ext uri="{9D8B030D-6E8A-4147-A177-3AD203B41FA5}">
                      <a16:colId xmlns:a16="http://schemas.microsoft.com/office/drawing/2014/main" val="2524063121"/>
                    </a:ext>
                  </a:extLst>
                </a:gridCol>
                <a:gridCol w="1352305">
                  <a:extLst>
                    <a:ext uri="{9D8B030D-6E8A-4147-A177-3AD203B41FA5}">
                      <a16:colId xmlns:a16="http://schemas.microsoft.com/office/drawing/2014/main" val="3305983794"/>
                    </a:ext>
                  </a:extLst>
                </a:gridCol>
                <a:gridCol w="1352305">
                  <a:extLst>
                    <a:ext uri="{9D8B030D-6E8A-4147-A177-3AD203B41FA5}">
                      <a16:colId xmlns:a16="http://schemas.microsoft.com/office/drawing/2014/main" val="3597898783"/>
                    </a:ext>
                  </a:extLst>
                </a:gridCol>
                <a:gridCol w="1352305">
                  <a:extLst>
                    <a:ext uri="{9D8B030D-6E8A-4147-A177-3AD203B41FA5}">
                      <a16:colId xmlns:a16="http://schemas.microsoft.com/office/drawing/2014/main" val="3543645494"/>
                    </a:ext>
                  </a:extLst>
                </a:gridCol>
                <a:gridCol w="1352305">
                  <a:extLst>
                    <a:ext uri="{9D8B030D-6E8A-4147-A177-3AD203B41FA5}">
                      <a16:colId xmlns:a16="http://schemas.microsoft.com/office/drawing/2014/main" val="259332007"/>
                    </a:ext>
                  </a:extLst>
                </a:gridCol>
              </a:tblGrid>
              <a:tr h="773257">
                <a:tc>
                  <a:txBody>
                    <a:bodyPr/>
                    <a:lstStyle/>
                    <a:p>
                      <a:pPr marL="0" algn="ctr" defTabSz="914400" rtl="0" eaLnBrk="1" latinLnBrk="0" hangingPunct="1"/>
                      <a:r>
                        <a:rPr lang="en-US" altLang="zh-TW" sz="2800" kern="1200" dirty="0">
                          <a:solidFill>
                            <a:schemeClr val="tx1"/>
                          </a:solidFill>
                          <a:latin typeface="Times New Roman" panose="02020603050405020304" pitchFamily="18" charset="0"/>
                          <a:ea typeface="+mn-ea"/>
                          <a:cs typeface="Times New Roman" panose="02020603050405020304" pitchFamily="18" charset="0"/>
                        </a:rPr>
                        <a:t>1</a:t>
                      </a:r>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TW" sz="2800" kern="1200" dirty="0">
                          <a:solidFill>
                            <a:schemeClr val="tx1"/>
                          </a:solidFill>
                          <a:latin typeface="Times New Roman" panose="02020603050405020304" pitchFamily="18" charset="0"/>
                          <a:ea typeface="+mn-ea"/>
                          <a:cs typeface="Times New Roman" panose="02020603050405020304" pitchFamily="18" charset="0"/>
                        </a:rPr>
                        <a:t>9</a:t>
                      </a:r>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TW" sz="2800" kern="1200" dirty="0">
                          <a:solidFill>
                            <a:schemeClr val="tx1"/>
                          </a:solidFill>
                          <a:latin typeface="Times New Roman" panose="02020603050405020304" pitchFamily="18" charset="0"/>
                          <a:ea typeface="+mn-ea"/>
                          <a:cs typeface="Times New Roman" panose="02020603050405020304" pitchFamily="18" charset="0"/>
                        </a:rPr>
                        <a:t>9</a:t>
                      </a:r>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TW" sz="2800" kern="1200" dirty="0">
                          <a:solidFill>
                            <a:schemeClr val="tx1"/>
                          </a:solidFill>
                          <a:latin typeface="Times New Roman" panose="02020603050405020304" pitchFamily="18" charset="0"/>
                          <a:ea typeface="+mn-ea"/>
                          <a:cs typeface="Times New Roman" panose="02020603050405020304" pitchFamily="18" charset="0"/>
                        </a:rPr>
                        <a:t>5</a:t>
                      </a:r>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TW" sz="2800" kern="1200" dirty="0">
                          <a:solidFill>
                            <a:schemeClr val="tx1"/>
                          </a:solidFill>
                          <a:latin typeface="Times New Roman" panose="02020603050405020304" pitchFamily="18" charset="0"/>
                          <a:ea typeface="+mn-ea"/>
                          <a:cs typeface="Times New Roman" panose="02020603050405020304" pitchFamily="18" charset="0"/>
                        </a:rPr>
                        <a:t>4</a:t>
                      </a:r>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4102866"/>
                  </a:ext>
                </a:extLst>
              </a:tr>
              <a:tr h="773258">
                <a:tc>
                  <a:txBody>
                    <a:bodyPr/>
                    <a:lstStyle/>
                    <a:p>
                      <a:pPr marL="0" algn="ctr" defTabSz="914400" rtl="0" eaLnBrk="1" latinLnBrk="0" hangingPunct="1"/>
                      <a:r>
                        <a:rPr lang="en-US" altLang="zh-TW" sz="2800" kern="1200" dirty="0">
                          <a:solidFill>
                            <a:schemeClr val="tx1"/>
                          </a:solidFill>
                          <a:latin typeface="Times New Roman" panose="02020603050405020304" pitchFamily="18" charset="0"/>
                          <a:ea typeface="+mn-ea"/>
                          <a:cs typeface="Times New Roman" panose="02020603050405020304" pitchFamily="18" charset="0"/>
                        </a:rPr>
                        <a:t>2</a:t>
                      </a:r>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TW" sz="2800" kern="1200" dirty="0">
                          <a:solidFill>
                            <a:schemeClr val="tx1"/>
                          </a:solidFill>
                          <a:latin typeface="Times New Roman" panose="02020603050405020304" pitchFamily="18" charset="0"/>
                          <a:ea typeface="+mn-ea"/>
                          <a:cs typeface="Times New Roman" panose="02020603050405020304" pitchFamily="18" charset="0"/>
                        </a:rPr>
                        <a:t>8</a:t>
                      </a:r>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TW" sz="2800" kern="1200" dirty="0">
                          <a:solidFill>
                            <a:schemeClr val="tx1"/>
                          </a:solidFill>
                          <a:latin typeface="Times New Roman" panose="02020603050405020304" pitchFamily="18" charset="0"/>
                          <a:ea typeface="+mn-ea"/>
                          <a:cs typeface="Times New Roman" panose="02020603050405020304" pitchFamily="18" charset="0"/>
                        </a:rPr>
                        <a:t>8</a:t>
                      </a:r>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TW" sz="2800" kern="1200" dirty="0">
                          <a:solidFill>
                            <a:schemeClr val="tx1"/>
                          </a:solidFill>
                          <a:latin typeface="Times New Roman" panose="02020603050405020304" pitchFamily="18" charset="0"/>
                          <a:ea typeface="+mn-ea"/>
                          <a:cs typeface="Times New Roman" panose="02020603050405020304" pitchFamily="18" charset="0"/>
                        </a:rPr>
                        <a:t>4</a:t>
                      </a:r>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TW" sz="2800" kern="1200" dirty="0">
                          <a:solidFill>
                            <a:schemeClr val="tx1"/>
                          </a:solidFill>
                          <a:latin typeface="Times New Roman" panose="02020603050405020304" pitchFamily="18" charset="0"/>
                          <a:ea typeface="+mn-ea"/>
                          <a:cs typeface="Times New Roman" panose="02020603050405020304" pitchFamily="18" charset="0"/>
                        </a:rPr>
                        <a:t>3</a:t>
                      </a:r>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052811"/>
                  </a:ext>
                </a:extLst>
              </a:tr>
              <a:tr h="773258">
                <a:tc>
                  <a:txBody>
                    <a:bodyPr/>
                    <a:lstStyle/>
                    <a:p>
                      <a:pPr marL="0" algn="ctr" defTabSz="914400" rtl="0" eaLnBrk="1" latinLnBrk="0" hangingPunct="1"/>
                      <a:r>
                        <a:rPr lang="en-US" altLang="zh-TW" sz="2800" kern="1200" dirty="0">
                          <a:solidFill>
                            <a:schemeClr val="tx1"/>
                          </a:solidFill>
                          <a:latin typeface="Times New Roman" panose="02020603050405020304" pitchFamily="18" charset="0"/>
                          <a:ea typeface="+mn-ea"/>
                          <a:cs typeface="Times New Roman" panose="02020603050405020304" pitchFamily="18" charset="0"/>
                        </a:rPr>
                        <a:t>11</a:t>
                      </a:r>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TW" sz="2800" kern="1200" dirty="0">
                          <a:solidFill>
                            <a:schemeClr val="tx1"/>
                          </a:solidFill>
                          <a:latin typeface="Times New Roman" panose="02020603050405020304" pitchFamily="18" charset="0"/>
                          <a:ea typeface="+mn-ea"/>
                          <a:cs typeface="Times New Roman" panose="02020603050405020304" pitchFamily="18" charset="0"/>
                        </a:rPr>
                        <a:t>1</a:t>
                      </a:r>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TW" sz="2800" kern="1200" dirty="0">
                          <a:solidFill>
                            <a:schemeClr val="tx1"/>
                          </a:solidFill>
                          <a:latin typeface="Times New Roman" panose="02020603050405020304" pitchFamily="18" charset="0"/>
                          <a:ea typeface="+mn-ea"/>
                          <a:cs typeface="Times New Roman" panose="02020603050405020304" pitchFamily="18" charset="0"/>
                        </a:rPr>
                        <a:t>1</a:t>
                      </a:r>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TW" sz="2800" kern="1200" dirty="0">
                          <a:solidFill>
                            <a:schemeClr val="tx1"/>
                          </a:solidFill>
                          <a:latin typeface="Times New Roman" panose="02020603050405020304" pitchFamily="18" charset="0"/>
                          <a:ea typeface="+mn-ea"/>
                          <a:cs typeface="Times New Roman" panose="02020603050405020304" pitchFamily="18" charset="0"/>
                        </a:rPr>
                        <a:t>5</a:t>
                      </a:r>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TW" sz="2800" kern="1200" dirty="0">
                          <a:solidFill>
                            <a:schemeClr val="tx1"/>
                          </a:solidFill>
                          <a:latin typeface="Times New Roman" panose="02020603050405020304" pitchFamily="18" charset="0"/>
                          <a:ea typeface="+mn-ea"/>
                          <a:cs typeface="Times New Roman" panose="02020603050405020304" pitchFamily="18" charset="0"/>
                        </a:rPr>
                        <a:t>6</a:t>
                      </a:r>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02913"/>
                  </a:ext>
                </a:extLst>
              </a:tr>
              <a:tr h="773258">
                <a:tc>
                  <a:txBody>
                    <a:bodyPr/>
                    <a:lstStyle/>
                    <a:p>
                      <a:pPr marL="0" algn="ctr" defTabSz="914400" rtl="0" eaLnBrk="1" latinLnBrk="0" hangingPunct="1"/>
                      <a:r>
                        <a:rPr lang="en-US" altLang="zh-TW" sz="2800" kern="1200" dirty="0">
                          <a:solidFill>
                            <a:schemeClr val="tx1"/>
                          </a:solidFill>
                          <a:latin typeface="Times New Roman" panose="02020603050405020304" pitchFamily="18" charset="0"/>
                          <a:ea typeface="+mn-ea"/>
                          <a:cs typeface="Times New Roman" panose="02020603050405020304" pitchFamily="18" charset="0"/>
                        </a:rPr>
                        <a:t>12</a:t>
                      </a:r>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marL="0" algn="ctr" defTabSz="914400" rtl="0" eaLnBrk="1" latinLnBrk="0" hangingPunct="1"/>
                      <a:r>
                        <a:rPr lang="en-US" altLang="zh-TW" sz="2800" kern="1200" dirty="0">
                          <a:solidFill>
                            <a:schemeClr val="tx1"/>
                          </a:solidFill>
                          <a:latin typeface="Times New Roman" panose="02020603050405020304" pitchFamily="18" charset="0"/>
                          <a:ea typeface="+mn-ea"/>
                          <a:cs typeface="Times New Roman" panose="02020603050405020304" pitchFamily="18" charset="0"/>
                        </a:rPr>
                        <a:t>2</a:t>
                      </a:r>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marL="0" algn="ctr" defTabSz="914400" rtl="0" eaLnBrk="1" latinLnBrk="0" hangingPunct="1"/>
                      <a:r>
                        <a:rPr lang="en-US" altLang="zh-TW" sz="2800" kern="1200" dirty="0">
                          <a:solidFill>
                            <a:schemeClr val="tx1"/>
                          </a:solidFill>
                          <a:latin typeface="Times New Roman" panose="02020603050405020304" pitchFamily="18" charset="0"/>
                          <a:ea typeface="+mn-ea"/>
                          <a:cs typeface="Times New Roman" panose="02020603050405020304" pitchFamily="18" charset="0"/>
                        </a:rPr>
                        <a:t>2</a:t>
                      </a:r>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marL="0" algn="ctr" defTabSz="914400" rtl="0" eaLnBrk="1" latinLnBrk="0" hangingPunct="1"/>
                      <a:r>
                        <a:rPr lang="en-US" altLang="zh-TW" sz="2800" kern="1200" dirty="0">
                          <a:solidFill>
                            <a:schemeClr val="tx1"/>
                          </a:solidFill>
                          <a:latin typeface="Times New Roman" panose="02020603050405020304" pitchFamily="18" charset="0"/>
                          <a:ea typeface="+mn-ea"/>
                          <a:cs typeface="Times New Roman" panose="02020603050405020304" pitchFamily="18" charset="0"/>
                        </a:rPr>
                        <a:t>6</a:t>
                      </a:r>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marL="0" algn="ctr" defTabSz="914400" rtl="0" eaLnBrk="1" latinLnBrk="0" hangingPunct="1"/>
                      <a:r>
                        <a:rPr lang="en-US" altLang="zh-TW" sz="2800" kern="1200" dirty="0">
                          <a:solidFill>
                            <a:schemeClr val="tx1"/>
                          </a:solidFill>
                          <a:latin typeface="Times New Roman" panose="02020603050405020304" pitchFamily="18" charset="0"/>
                          <a:ea typeface="+mn-ea"/>
                          <a:cs typeface="Times New Roman" panose="02020603050405020304" pitchFamily="18" charset="0"/>
                        </a:rPr>
                        <a:t>7</a:t>
                      </a:r>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342869488"/>
                  </a:ext>
                </a:extLst>
              </a:tr>
            </a:tbl>
          </a:graphicData>
        </a:graphic>
      </p:graphicFrame>
      <p:sp>
        <p:nvSpPr>
          <p:cNvPr id="19" name="文字方塊 18">
            <a:extLst>
              <a:ext uri="{FF2B5EF4-FFF2-40B4-BE49-F238E27FC236}">
                <a16:creationId xmlns:a16="http://schemas.microsoft.com/office/drawing/2014/main" id="{5B634A29-2CC3-3EB3-CAE1-DA1C8A863EF5}"/>
              </a:ext>
            </a:extLst>
          </p:cNvPr>
          <p:cNvSpPr txBox="1"/>
          <p:nvPr/>
        </p:nvSpPr>
        <p:spPr>
          <a:xfrm>
            <a:off x="2298583" y="3401313"/>
            <a:ext cx="553673" cy="523220"/>
          </a:xfrm>
          <a:prstGeom prst="rect">
            <a:avLst/>
          </a:prstGeom>
          <a:noFill/>
        </p:spPr>
        <p:txBody>
          <a:bodyPr wrap="square" rtlCol="0">
            <a:spAutoFit/>
          </a:bodyPr>
          <a:lstStyle/>
          <a:p>
            <a:r>
              <a:rPr lang="en-US" altLang="zh-TW" sz="2800" dirty="0">
                <a:solidFill>
                  <a:srgbClr val="FF0000"/>
                </a:solidFill>
                <a:latin typeface="Times New Roman" panose="02020603050405020304" pitchFamily="18" charset="0"/>
                <a:cs typeface="Times New Roman" panose="02020603050405020304" pitchFamily="18" charset="0"/>
              </a:rPr>
              <a:t>11</a:t>
            </a:r>
            <a:endParaRPr lang="zh-TW" altLang="en-US" sz="2800" dirty="0">
              <a:solidFill>
                <a:srgbClr val="FF0000"/>
              </a:solidFill>
              <a:latin typeface="Times New Roman" panose="02020603050405020304" pitchFamily="18" charset="0"/>
              <a:cs typeface="Times New Roman" panose="02020603050405020304" pitchFamily="18" charset="0"/>
            </a:endParaRPr>
          </a:p>
        </p:txBody>
      </p:sp>
      <p:sp>
        <p:nvSpPr>
          <p:cNvPr id="20" name="文字方塊 19">
            <a:extLst>
              <a:ext uri="{FF2B5EF4-FFF2-40B4-BE49-F238E27FC236}">
                <a16:creationId xmlns:a16="http://schemas.microsoft.com/office/drawing/2014/main" id="{3743ACEE-F75F-1092-E691-DAB2EE0D1C0A}"/>
              </a:ext>
            </a:extLst>
          </p:cNvPr>
          <p:cNvSpPr txBox="1"/>
          <p:nvPr/>
        </p:nvSpPr>
        <p:spPr>
          <a:xfrm>
            <a:off x="2298582" y="4154161"/>
            <a:ext cx="553673" cy="523220"/>
          </a:xfrm>
          <a:prstGeom prst="rect">
            <a:avLst/>
          </a:prstGeom>
          <a:noFill/>
        </p:spPr>
        <p:txBody>
          <a:bodyPr wrap="square" rtlCol="0">
            <a:spAutoFit/>
          </a:bodyPr>
          <a:lstStyle/>
          <a:p>
            <a:r>
              <a:rPr lang="en-US" altLang="zh-TW" sz="2800" dirty="0">
                <a:solidFill>
                  <a:srgbClr val="FF0000"/>
                </a:solidFill>
                <a:latin typeface="Times New Roman" panose="02020603050405020304" pitchFamily="18" charset="0"/>
                <a:cs typeface="Times New Roman" panose="02020603050405020304" pitchFamily="18" charset="0"/>
              </a:rPr>
              <a:t>10</a:t>
            </a:r>
            <a:endParaRPr lang="zh-TW" altLang="en-US" sz="2800" dirty="0">
              <a:solidFill>
                <a:srgbClr val="FF0000"/>
              </a:solidFill>
              <a:latin typeface="Times New Roman" panose="02020603050405020304" pitchFamily="18" charset="0"/>
              <a:cs typeface="Times New Roman" panose="02020603050405020304" pitchFamily="18" charset="0"/>
            </a:endParaRPr>
          </a:p>
        </p:txBody>
      </p:sp>
      <p:sp>
        <p:nvSpPr>
          <p:cNvPr id="21" name="文字方塊 20">
            <a:extLst>
              <a:ext uri="{FF2B5EF4-FFF2-40B4-BE49-F238E27FC236}">
                <a16:creationId xmlns:a16="http://schemas.microsoft.com/office/drawing/2014/main" id="{8ED08909-ED73-78D3-15A0-51EB06CDF15F}"/>
              </a:ext>
            </a:extLst>
          </p:cNvPr>
          <p:cNvSpPr txBox="1"/>
          <p:nvPr/>
        </p:nvSpPr>
        <p:spPr>
          <a:xfrm>
            <a:off x="2382472" y="4924582"/>
            <a:ext cx="553673" cy="523220"/>
          </a:xfrm>
          <a:prstGeom prst="rect">
            <a:avLst/>
          </a:prstGeom>
          <a:noFill/>
        </p:spPr>
        <p:txBody>
          <a:bodyPr wrap="square" rtlCol="0">
            <a:spAutoFit/>
          </a:bodyPr>
          <a:lstStyle/>
          <a:p>
            <a:r>
              <a:rPr lang="en-US" altLang="zh-TW" sz="2800" dirty="0">
                <a:solidFill>
                  <a:srgbClr val="FF0000"/>
                </a:solidFill>
                <a:latin typeface="Times New Roman" panose="02020603050405020304" pitchFamily="18" charset="0"/>
                <a:cs typeface="Times New Roman" panose="02020603050405020304" pitchFamily="18" charset="0"/>
              </a:rPr>
              <a:t>1</a:t>
            </a:r>
            <a:endParaRPr lang="zh-TW" altLang="en-US" sz="2800" dirty="0">
              <a:solidFill>
                <a:srgbClr val="FF0000"/>
              </a:solidFill>
              <a:latin typeface="Times New Roman" panose="02020603050405020304" pitchFamily="18" charset="0"/>
              <a:cs typeface="Times New Roman" panose="02020603050405020304" pitchFamily="18" charset="0"/>
            </a:endParaRPr>
          </a:p>
        </p:txBody>
      </p:sp>
      <p:sp>
        <p:nvSpPr>
          <p:cNvPr id="22" name="文字方塊 21">
            <a:extLst>
              <a:ext uri="{FF2B5EF4-FFF2-40B4-BE49-F238E27FC236}">
                <a16:creationId xmlns:a16="http://schemas.microsoft.com/office/drawing/2014/main" id="{4CC39796-800E-ABDB-F115-3C82DFF491B6}"/>
              </a:ext>
            </a:extLst>
          </p:cNvPr>
          <p:cNvSpPr txBox="1"/>
          <p:nvPr/>
        </p:nvSpPr>
        <p:spPr>
          <a:xfrm>
            <a:off x="2382472" y="5654154"/>
            <a:ext cx="553673" cy="523220"/>
          </a:xfrm>
          <a:prstGeom prst="rect">
            <a:avLst/>
          </a:prstGeom>
          <a:noFill/>
        </p:spPr>
        <p:txBody>
          <a:bodyPr wrap="square" rtlCol="0">
            <a:spAutoFit/>
          </a:bodyPr>
          <a:lstStyle/>
          <a:p>
            <a:r>
              <a:rPr lang="en-US" altLang="zh-TW" sz="2800" dirty="0">
                <a:solidFill>
                  <a:srgbClr val="FF0000"/>
                </a:solidFill>
                <a:latin typeface="Times New Roman" panose="02020603050405020304" pitchFamily="18" charset="0"/>
                <a:cs typeface="Times New Roman" panose="02020603050405020304" pitchFamily="18" charset="0"/>
              </a:rPr>
              <a:t>0</a:t>
            </a:r>
            <a:endParaRPr lang="zh-TW" altLang="en-US" sz="2800" dirty="0">
              <a:solidFill>
                <a:srgbClr val="FF0000"/>
              </a:solidFill>
              <a:latin typeface="Times New Roman" panose="02020603050405020304" pitchFamily="18" charset="0"/>
              <a:cs typeface="Times New Roman" panose="02020603050405020304" pitchFamily="18" charset="0"/>
            </a:endParaRPr>
          </a:p>
        </p:txBody>
      </p:sp>
      <p:sp>
        <p:nvSpPr>
          <p:cNvPr id="23" name="文字方塊 22">
            <a:extLst>
              <a:ext uri="{FF2B5EF4-FFF2-40B4-BE49-F238E27FC236}">
                <a16:creationId xmlns:a16="http://schemas.microsoft.com/office/drawing/2014/main" id="{04A57048-97D4-E9B8-9C59-482CAE7929C1}"/>
              </a:ext>
            </a:extLst>
          </p:cNvPr>
          <p:cNvSpPr txBox="1"/>
          <p:nvPr/>
        </p:nvSpPr>
        <p:spPr>
          <a:xfrm>
            <a:off x="8719656" y="2747302"/>
            <a:ext cx="553673" cy="523220"/>
          </a:xfrm>
          <a:prstGeom prst="rect">
            <a:avLst/>
          </a:prstGeom>
          <a:noFill/>
        </p:spPr>
        <p:txBody>
          <a:bodyPr wrap="square" rtlCol="0">
            <a:spAutoFit/>
          </a:bodyPr>
          <a:lstStyle/>
          <a:p>
            <a:r>
              <a:rPr lang="en-US" altLang="zh-TW" sz="2800" dirty="0">
                <a:solidFill>
                  <a:srgbClr val="FF0000"/>
                </a:solidFill>
                <a:latin typeface="Times New Roman" panose="02020603050405020304" pitchFamily="18" charset="0"/>
                <a:cs typeface="Times New Roman" panose="02020603050405020304" pitchFamily="18" charset="0"/>
              </a:rPr>
              <a:t>7</a:t>
            </a:r>
            <a:endParaRPr lang="zh-TW" altLang="en-US" sz="2800" dirty="0">
              <a:solidFill>
                <a:srgbClr val="FF0000"/>
              </a:solidFill>
              <a:latin typeface="Times New Roman" panose="02020603050405020304" pitchFamily="18" charset="0"/>
              <a:cs typeface="Times New Roman" panose="02020603050405020304" pitchFamily="18" charset="0"/>
            </a:endParaRPr>
          </a:p>
        </p:txBody>
      </p:sp>
      <p:sp>
        <p:nvSpPr>
          <p:cNvPr id="24" name="文字方塊 23">
            <a:extLst>
              <a:ext uri="{FF2B5EF4-FFF2-40B4-BE49-F238E27FC236}">
                <a16:creationId xmlns:a16="http://schemas.microsoft.com/office/drawing/2014/main" id="{0EAABC2A-A2F1-D479-129A-647C975C7496}"/>
              </a:ext>
            </a:extLst>
          </p:cNvPr>
          <p:cNvSpPr txBox="1"/>
          <p:nvPr/>
        </p:nvSpPr>
        <p:spPr>
          <a:xfrm>
            <a:off x="7354339" y="2747302"/>
            <a:ext cx="553673" cy="523220"/>
          </a:xfrm>
          <a:prstGeom prst="rect">
            <a:avLst/>
          </a:prstGeom>
          <a:noFill/>
        </p:spPr>
        <p:txBody>
          <a:bodyPr wrap="square" rtlCol="0">
            <a:spAutoFit/>
          </a:bodyPr>
          <a:lstStyle/>
          <a:p>
            <a:r>
              <a:rPr lang="en-US" altLang="zh-TW" sz="2800" dirty="0">
                <a:solidFill>
                  <a:srgbClr val="FF0000"/>
                </a:solidFill>
                <a:latin typeface="Times New Roman" panose="02020603050405020304" pitchFamily="18" charset="0"/>
                <a:cs typeface="Times New Roman" panose="02020603050405020304" pitchFamily="18" charset="0"/>
              </a:rPr>
              <a:t>6</a:t>
            </a:r>
            <a:endParaRPr lang="zh-TW" altLang="en-US" sz="2800" dirty="0">
              <a:solidFill>
                <a:srgbClr val="FF0000"/>
              </a:solidFill>
              <a:latin typeface="Times New Roman" panose="02020603050405020304" pitchFamily="18" charset="0"/>
              <a:cs typeface="Times New Roman" panose="02020603050405020304" pitchFamily="18" charset="0"/>
            </a:endParaRPr>
          </a:p>
        </p:txBody>
      </p:sp>
      <p:sp>
        <p:nvSpPr>
          <p:cNvPr id="27" name="文字方塊 26">
            <a:extLst>
              <a:ext uri="{FF2B5EF4-FFF2-40B4-BE49-F238E27FC236}">
                <a16:creationId xmlns:a16="http://schemas.microsoft.com/office/drawing/2014/main" id="{C49FB9E1-348D-DE46-9759-2EADBC03DFE8}"/>
              </a:ext>
            </a:extLst>
          </p:cNvPr>
          <p:cNvSpPr txBox="1"/>
          <p:nvPr/>
        </p:nvSpPr>
        <p:spPr>
          <a:xfrm>
            <a:off x="3338816" y="2754506"/>
            <a:ext cx="553673" cy="523220"/>
          </a:xfrm>
          <a:prstGeom prst="rect">
            <a:avLst/>
          </a:prstGeom>
          <a:noFill/>
        </p:spPr>
        <p:txBody>
          <a:bodyPr wrap="square" rtlCol="0">
            <a:spAutoFit/>
          </a:bodyPr>
          <a:lstStyle/>
          <a:p>
            <a:r>
              <a:rPr lang="en-US" altLang="zh-TW" sz="2800" dirty="0">
                <a:solidFill>
                  <a:srgbClr val="FF0000"/>
                </a:solidFill>
                <a:latin typeface="Times New Roman" panose="02020603050405020304" pitchFamily="18" charset="0"/>
                <a:cs typeface="Times New Roman" panose="02020603050405020304" pitchFamily="18" charset="0"/>
              </a:rPr>
              <a:t>12</a:t>
            </a:r>
            <a:endParaRPr lang="zh-TW" altLang="en-US" sz="2800" dirty="0">
              <a:solidFill>
                <a:srgbClr val="FF0000"/>
              </a:solidFill>
              <a:latin typeface="Times New Roman" panose="02020603050405020304" pitchFamily="18" charset="0"/>
              <a:cs typeface="Times New Roman" panose="02020603050405020304" pitchFamily="18" charset="0"/>
            </a:endParaRPr>
          </a:p>
        </p:txBody>
      </p:sp>
      <p:sp>
        <p:nvSpPr>
          <p:cNvPr id="28" name="文字方塊 27">
            <a:extLst>
              <a:ext uri="{FF2B5EF4-FFF2-40B4-BE49-F238E27FC236}">
                <a16:creationId xmlns:a16="http://schemas.microsoft.com/office/drawing/2014/main" id="{C5CAC070-E43F-6085-891E-9DBC1D3F59EC}"/>
              </a:ext>
            </a:extLst>
          </p:cNvPr>
          <p:cNvSpPr txBox="1"/>
          <p:nvPr/>
        </p:nvSpPr>
        <p:spPr>
          <a:xfrm>
            <a:off x="6116268" y="2740095"/>
            <a:ext cx="553673" cy="523220"/>
          </a:xfrm>
          <a:prstGeom prst="rect">
            <a:avLst/>
          </a:prstGeom>
          <a:noFill/>
        </p:spPr>
        <p:txBody>
          <a:bodyPr wrap="square" rtlCol="0">
            <a:spAutoFit/>
          </a:bodyPr>
          <a:lstStyle/>
          <a:p>
            <a:r>
              <a:rPr lang="en-US" altLang="zh-TW" sz="2800" dirty="0">
                <a:solidFill>
                  <a:srgbClr val="FF0000"/>
                </a:solidFill>
                <a:latin typeface="Times New Roman" panose="02020603050405020304" pitchFamily="18" charset="0"/>
                <a:cs typeface="Times New Roman" panose="02020603050405020304" pitchFamily="18" charset="0"/>
              </a:rPr>
              <a:t>2</a:t>
            </a:r>
            <a:endParaRPr lang="zh-TW" altLang="en-US" sz="2800" dirty="0">
              <a:solidFill>
                <a:srgbClr val="FF0000"/>
              </a:solidFill>
              <a:latin typeface="Times New Roman" panose="02020603050405020304" pitchFamily="18" charset="0"/>
              <a:cs typeface="Times New Roman" panose="02020603050405020304" pitchFamily="18" charset="0"/>
            </a:endParaRPr>
          </a:p>
        </p:txBody>
      </p:sp>
      <p:sp>
        <p:nvSpPr>
          <p:cNvPr id="29" name="文字方塊 28">
            <a:extLst>
              <a:ext uri="{FF2B5EF4-FFF2-40B4-BE49-F238E27FC236}">
                <a16:creationId xmlns:a16="http://schemas.microsoft.com/office/drawing/2014/main" id="{ABFE0FE3-9727-868D-915E-9FBFCDAD9554}"/>
              </a:ext>
            </a:extLst>
          </p:cNvPr>
          <p:cNvSpPr txBox="1"/>
          <p:nvPr/>
        </p:nvSpPr>
        <p:spPr>
          <a:xfrm>
            <a:off x="4777522" y="2740095"/>
            <a:ext cx="553673" cy="523220"/>
          </a:xfrm>
          <a:prstGeom prst="rect">
            <a:avLst/>
          </a:prstGeom>
          <a:noFill/>
        </p:spPr>
        <p:txBody>
          <a:bodyPr wrap="square" rtlCol="0">
            <a:spAutoFit/>
          </a:bodyPr>
          <a:lstStyle/>
          <a:p>
            <a:r>
              <a:rPr lang="en-US" altLang="zh-TW" sz="2800" dirty="0">
                <a:solidFill>
                  <a:srgbClr val="FF0000"/>
                </a:solidFill>
                <a:latin typeface="Times New Roman" panose="02020603050405020304" pitchFamily="18" charset="0"/>
                <a:cs typeface="Times New Roman" panose="02020603050405020304" pitchFamily="18" charset="0"/>
              </a:rPr>
              <a:t>2</a:t>
            </a:r>
            <a:endParaRPr lang="zh-TW" altLang="en-US" sz="2800" dirty="0">
              <a:solidFill>
                <a:srgbClr val="FF0000"/>
              </a:solidFill>
              <a:latin typeface="Times New Roman" panose="02020603050405020304" pitchFamily="18" charset="0"/>
              <a:cs typeface="Times New Roman" panose="02020603050405020304" pitchFamily="18" charset="0"/>
            </a:endParaRPr>
          </a:p>
        </p:txBody>
      </p:sp>
      <p:cxnSp>
        <p:nvCxnSpPr>
          <p:cNvPr id="31" name="直線接點 30">
            <a:extLst>
              <a:ext uri="{FF2B5EF4-FFF2-40B4-BE49-F238E27FC236}">
                <a16:creationId xmlns:a16="http://schemas.microsoft.com/office/drawing/2014/main" id="{C53B8AA0-8AF3-1D77-163D-3F03C4CBB174}"/>
              </a:ext>
            </a:extLst>
          </p:cNvPr>
          <p:cNvCxnSpPr/>
          <p:nvPr/>
        </p:nvCxnSpPr>
        <p:spPr>
          <a:xfrm>
            <a:off x="2382472" y="2754504"/>
            <a:ext cx="553673" cy="523222"/>
          </a:xfrm>
          <a:prstGeom prst="line">
            <a:avLst/>
          </a:prstGeom>
        </p:spPr>
        <p:style>
          <a:lnRef idx="1">
            <a:schemeClr val="accent1"/>
          </a:lnRef>
          <a:fillRef idx="0">
            <a:schemeClr val="accent1"/>
          </a:fillRef>
          <a:effectRef idx="0">
            <a:schemeClr val="accent1"/>
          </a:effectRef>
          <a:fontRef idx="minor">
            <a:schemeClr val="tx1"/>
          </a:fontRef>
        </p:style>
      </p:cxnSp>
      <p:pic>
        <p:nvPicPr>
          <p:cNvPr id="33" name="圖片 32">
            <a:extLst>
              <a:ext uri="{FF2B5EF4-FFF2-40B4-BE49-F238E27FC236}">
                <a16:creationId xmlns:a16="http://schemas.microsoft.com/office/drawing/2014/main" id="{16EDC85B-AD97-9AEA-1A65-76214F45D8A5}"/>
              </a:ext>
            </a:extLst>
          </p:cNvPr>
          <p:cNvPicPr>
            <a:picLocks noChangeAspect="1"/>
          </p:cNvPicPr>
          <p:nvPr/>
        </p:nvPicPr>
        <p:blipFill>
          <a:blip r:embed="rId2"/>
          <a:stretch>
            <a:fillRect/>
          </a:stretch>
        </p:blipFill>
        <p:spPr>
          <a:xfrm>
            <a:off x="2733176" y="2582177"/>
            <a:ext cx="238158" cy="504895"/>
          </a:xfrm>
          <a:prstGeom prst="rect">
            <a:avLst/>
          </a:prstGeom>
        </p:spPr>
      </p:pic>
      <p:pic>
        <p:nvPicPr>
          <p:cNvPr id="35" name="圖片 34">
            <a:extLst>
              <a:ext uri="{FF2B5EF4-FFF2-40B4-BE49-F238E27FC236}">
                <a16:creationId xmlns:a16="http://schemas.microsoft.com/office/drawing/2014/main" id="{683993D0-B0B7-EF2B-0DE9-1003FCE52400}"/>
              </a:ext>
            </a:extLst>
          </p:cNvPr>
          <p:cNvPicPr>
            <a:picLocks noChangeAspect="1"/>
          </p:cNvPicPr>
          <p:nvPr/>
        </p:nvPicPr>
        <p:blipFill>
          <a:blip r:embed="rId3"/>
          <a:stretch>
            <a:fillRect/>
          </a:stretch>
        </p:blipFill>
        <p:spPr>
          <a:xfrm>
            <a:off x="2095370" y="2876473"/>
            <a:ext cx="390580" cy="552527"/>
          </a:xfrm>
          <a:prstGeom prst="rect">
            <a:avLst/>
          </a:prstGeom>
        </p:spPr>
      </p:pic>
      <p:sp>
        <p:nvSpPr>
          <p:cNvPr id="36" name="文字方塊 35">
            <a:extLst>
              <a:ext uri="{FF2B5EF4-FFF2-40B4-BE49-F238E27FC236}">
                <a16:creationId xmlns:a16="http://schemas.microsoft.com/office/drawing/2014/main" id="{C89E4132-1F5A-2070-535D-6AC94C0A2C62}"/>
              </a:ext>
            </a:extLst>
          </p:cNvPr>
          <p:cNvSpPr txBox="1"/>
          <p:nvPr/>
        </p:nvSpPr>
        <p:spPr>
          <a:xfrm>
            <a:off x="4953690" y="6270983"/>
            <a:ext cx="4953014" cy="523220"/>
          </a:xfrm>
          <a:prstGeom prst="rect">
            <a:avLst/>
          </a:prstGeom>
          <a:noFill/>
        </p:spPr>
        <p:txBody>
          <a:bodyPr wrap="square" rtlCol="0">
            <a:spAutoFit/>
          </a:bodyPr>
          <a:lstStyle/>
          <a:p>
            <a:r>
              <a:rPr lang="en-US" altLang="zh-TW" sz="2800" dirty="0">
                <a:latin typeface="Times New Roman" panose="02020603050405020304" pitchFamily="18" charset="0"/>
                <a:cs typeface="Times New Roman" panose="02020603050405020304" pitchFamily="18" charset="0"/>
              </a:rPr>
              <a:t>Distance Matrix</a:t>
            </a:r>
            <a:endParaRPr lang="zh-TW" altLang="en-US" sz="2800" dirty="0">
              <a:latin typeface="Times New Roman" panose="02020603050405020304" pitchFamily="18" charset="0"/>
              <a:cs typeface="Times New Roman" panose="02020603050405020304" pitchFamily="18" charset="0"/>
            </a:endParaRPr>
          </a:p>
        </p:txBody>
      </p:sp>
      <p:sp>
        <p:nvSpPr>
          <p:cNvPr id="5" name="標題 4">
            <a:extLst>
              <a:ext uri="{FF2B5EF4-FFF2-40B4-BE49-F238E27FC236}">
                <a16:creationId xmlns:a16="http://schemas.microsoft.com/office/drawing/2014/main" id="{347B94A8-7A1C-DC4B-BF1E-23CB64BFCBC8}"/>
              </a:ext>
            </a:extLst>
          </p:cNvPr>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1280605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2B83179E-22C4-4236-E2D4-6F81ADB26387}"/>
              </a:ext>
            </a:extLst>
          </p:cNvPr>
          <p:cNvSpPr>
            <a:spLocks noGrp="1"/>
          </p:cNvSpPr>
          <p:nvPr>
            <p:ph type="sldNum" sz="quarter" idx="12"/>
          </p:nvPr>
        </p:nvSpPr>
        <p:spPr/>
        <p:txBody>
          <a:bodyPr/>
          <a:lstStyle/>
          <a:p>
            <a:fld id="{EFAEC03B-316C-4507-8207-D997BB28EB64}" type="slidenum">
              <a:rPr lang="zh-TW" altLang="en-US" smtClean="0"/>
              <a:t>7</a:t>
            </a:fld>
            <a:endParaRPr lang="zh-TW" altLang="en-US"/>
          </a:p>
        </p:txBody>
      </p:sp>
      <p:graphicFrame>
        <p:nvGraphicFramePr>
          <p:cNvPr id="18" name="表格 17">
            <a:extLst>
              <a:ext uri="{FF2B5EF4-FFF2-40B4-BE49-F238E27FC236}">
                <a16:creationId xmlns:a16="http://schemas.microsoft.com/office/drawing/2014/main" id="{C5C668B4-AFE4-0439-E321-926D7B068764}"/>
              </a:ext>
            </a:extLst>
          </p:cNvPr>
          <p:cNvGraphicFramePr>
            <a:graphicFrameLocks noGrp="1"/>
          </p:cNvGraphicFramePr>
          <p:nvPr/>
        </p:nvGraphicFramePr>
        <p:xfrm>
          <a:off x="2861339" y="2739796"/>
          <a:ext cx="6761525" cy="3093031"/>
        </p:xfrm>
        <a:graphic>
          <a:graphicData uri="http://schemas.openxmlformats.org/drawingml/2006/table">
            <a:tbl>
              <a:tblPr/>
              <a:tblGrid>
                <a:gridCol w="1352305">
                  <a:extLst>
                    <a:ext uri="{9D8B030D-6E8A-4147-A177-3AD203B41FA5}">
                      <a16:colId xmlns:a16="http://schemas.microsoft.com/office/drawing/2014/main" val="2524063121"/>
                    </a:ext>
                  </a:extLst>
                </a:gridCol>
                <a:gridCol w="1352305">
                  <a:extLst>
                    <a:ext uri="{9D8B030D-6E8A-4147-A177-3AD203B41FA5}">
                      <a16:colId xmlns:a16="http://schemas.microsoft.com/office/drawing/2014/main" val="3305983794"/>
                    </a:ext>
                  </a:extLst>
                </a:gridCol>
                <a:gridCol w="1352305">
                  <a:extLst>
                    <a:ext uri="{9D8B030D-6E8A-4147-A177-3AD203B41FA5}">
                      <a16:colId xmlns:a16="http://schemas.microsoft.com/office/drawing/2014/main" val="3597898783"/>
                    </a:ext>
                  </a:extLst>
                </a:gridCol>
                <a:gridCol w="1352305">
                  <a:extLst>
                    <a:ext uri="{9D8B030D-6E8A-4147-A177-3AD203B41FA5}">
                      <a16:colId xmlns:a16="http://schemas.microsoft.com/office/drawing/2014/main" val="3543645494"/>
                    </a:ext>
                  </a:extLst>
                </a:gridCol>
                <a:gridCol w="1352305">
                  <a:extLst>
                    <a:ext uri="{9D8B030D-6E8A-4147-A177-3AD203B41FA5}">
                      <a16:colId xmlns:a16="http://schemas.microsoft.com/office/drawing/2014/main" val="259332007"/>
                    </a:ext>
                  </a:extLst>
                </a:gridCol>
              </a:tblGrid>
              <a:tr h="773257">
                <a:tc>
                  <a:txBody>
                    <a:bodyPr/>
                    <a:lstStyle/>
                    <a:p>
                      <a:pPr marL="0" algn="ctr" defTabSz="914400" rtl="0" eaLnBrk="1" latinLnBrk="0" hangingPunct="1"/>
                      <a:r>
                        <a:rPr lang="en-US" altLang="zh-TW" sz="2800" kern="1200" dirty="0">
                          <a:solidFill>
                            <a:schemeClr val="tx1"/>
                          </a:solidFill>
                          <a:latin typeface="Times New Roman" panose="02020603050405020304" pitchFamily="18" charset="0"/>
                          <a:ea typeface="+mn-ea"/>
                          <a:cs typeface="Times New Roman" panose="02020603050405020304" pitchFamily="18" charset="0"/>
                        </a:rPr>
                        <a:t>1</a:t>
                      </a:r>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TW" sz="2800" kern="1200" dirty="0">
                          <a:solidFill>
                            <a:schemeClr val="tx1"/>
                          </a:solidFill>
                          <a:latin typeface="Times New Roman" panose="02020603050405020304" pitchFamily="18" charset="0"/>
                          <a:ea typeface="+mn-ea"/>
                          <a:cs typeface="Times New Roman" panose="02020603050405020304" pitchFamily="18" charset="0"/>
                        </a:rPr>
                        <a:t>10</a:t>
                      </a:r>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TW" sz="2800" kern="1200" dirty="0">
                          <a:solidFill>
                            <a:schemeClr val="tx1"/>
                          </a:solidFill>
                          <a:latin typeface="Times New Roman" panose="02020603050405020304" pitchFamily="18" charset="0"/>
                          <a:ea typeface="+mn-ea"/>
                          <a:cs typeface="Times New Roman" panose="02020603050405020304" pitchFamily="18" charset="0"/>
                        </a:rPr>
                        <a:t>19</a:t>
                      </a:r>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TW" sz="2800" kern="1200" dirty="0">
                          <a:solidFill>
                            <a:schemeClr val="tx1"/>
                          </a:solidFill>
                          <a:latin typeface="Times New Roman" panose="02020603050405020304" pitchFamily="18" charset="0"/>
                          <a:ea typeface="+mn-ea"/>
                          <a:cs typeface="Times New Roman" panose="02020603050405020304" pitchFamily="18" charset="0"/>
                        </a:rPr>
                        <a:t>24</a:t>
                      </a:r>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TW" sz="2800" kern="1200" dirty="0">
                          <a:solidFill>
                            <a:schemeClr val="tx1"/>
                          </a:solidFill>
                          <a:latin typeface="Times New Roman" panose="02020603050405020304" pitchFamily="18" charset="0"/>
                          <a:ea typeface="+mn-ea"/>
                          <a:cs typeface="Times New Roman" panose="02020603050405020304" pitchFamily="18" charset="0"/>
                        </a:rPr>
                        <a:t>28</a:t>
                      </a:r>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4102866"/>
                  </a:ext>
                </a:extLst>
              </a:tr>
              <a:tr h="773258">
                <a:tc>
                  <a:txBody>
                    <a:bodyPr/>
                    <a:lstStyle/>
                    <a:p>
                      <a:pPr marL="0" algn="ctr" defTabSz="914400" rtl="0" eaLnBrk="1" latinLnBrk="0" hangingPunct="1"/>
                      <a:r>
                        <a:rPr lang="en-US" altLang="zh-TW" sz="2800" kern="1200" dirty="0">
                          <a:solidFill>
                            <a:schemeClr val="tx1"/>
                          </a:solidFill>
                          <a:latin typeface="Times New Roman" panose="02020603050405020304" pitchFamily="18" charset="0"/>
                          <a:ea typeface="+mn-ea"/>
                          <a:cs typeface="Times New Roman" panose="02020603050405020304" pitchFamily="18" charset="0"/>
                        </a:rPr>
                        <a:t>3</a:t>
                      </a:r>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052811"/>
                  </a:ext>
                </a:extLst>
              </a:tr>
              <a:tr h="773258">
                <a:tc>
                  <a:txBody>
                    <a:bodyPr/>
                    <a:lstStyle/>
                    <a:p>
                      <a:pPr marL="0" algn="ctr" defTabSz="914400" rtl="0" eaLnBrk="1" latinLnBrk="0" hangingPunct="1"/>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02913"/>
                  </a:ext>
                </a:extLst>
              </a:tr>
              <a:tr h="773258">
                <a:tc>
                  <a:txBody>
                    <a:bodyPr/>
                    <a:lstStyle/>
                    <a:p>
                      <a:pPr marL="0" algn="ctr" defTabSz="914400" rtl="0" eaLnBrk="1" latinLnBrk="0" hangingPunct="1"/>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marL="0" algn="ctr" defTabSz="914400" rtl="0" eaLnBrk="1" latinLnBrk="0" hangingPunct="1"/>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marL="0" algn="ctr" defTabSz="914400" rtl="0" eaLnBrk="1" latinLnBrk="0" hangingPunct="1"/>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marL="0" algn="ctr" defTabSz="914400" rtl="0" eaLnBrk="1" latinLnBrk="0" hangingPunct="1"/>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marL="0" algn="ctr" defTabSz="914400" rtl="0" eaLnBrk="1" latinLnBrk="0" hangingPunct="1"/>
                      <a:endParaRPr lang="zh-TW"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342869488"/>
                  </a:ext>
                </a:extLst>
              </a:tr>
            </a:tbl>
          </a:graphicData>
        </a:graphic>
      </p:graphicFrame>
      <p:sp>
        <p:nvSpPr>
          <p:cNvPr id="19" name="文字方塊 18">
            <a:extLst>
              <a:ext uri="{FF2B5EF4-FFF2-40B4-BE49-F238E27FC236}">
                <a16:creationId xmlns:a16="http://schemas.microsoft.com/office/drawing/2014/main" id="{5B634A29-2CC3-3EB3-CAE1-DA1C8A863EF5}"/>
              </a:ext>
            </a:extLst>
          </p:cNvPr>
          <p:cNvSpPr txBox="1"/>
          <p:nvPr/>
        </p:nvSpPr>
        <p:spPr>
          <a:xfrm>
            <a:off x="2307666" y="2845653"/>
            <a:ext cx="553673" cy="523220"/>
          </a:xfrm>
          <a:prstGeom prst="rect">
            <a:avLst/>
          </a:prstGeom>
          <a:noFill/>
        </p:spPr>
        <p:txBody>
          <a:bodyPr wrap="square" rtlCol="0">
            <a:spAutoFit/>
          </a:bodyPr>
          <a:lstStyle/>
          <a:p>
            <a:r>
              <a:rPr lang="en-US" altLang="zh-TW" sz="2800" dirty="0">
                <a:solidFill>
                  <a:srgbClr val="FF0000"/>
                </a:solidFill>
                <a:latin typeface="Times New Roman" panose="02020603050405020304" pitchFamily="18" charset="0"/>
                <a:cs typeface="Times New Roman" panose="02020603050405020304" pitchFamily="18" charset="0"/>
              </a:rPr>
              <a:t>11</a:t>
            </a:r>
            <a:endParaRPr lang="zh-TW" altLang="en-US" sz="2800" dirty="0">
              <a:solidFill>
                <a:srgbClr val="FF0000"/>
              </a:solidFill>
              <a:latin typeface="Times New Roman" panose="02020603050405020304" pitchFamily="18" charset="0"/>
              <a:cs typeface="Times New Roman" panose="02020603050405020304" pitchFamily="18" charset="0"/>
            </a:endParaRPr>
          </a:p>
        </p:txBody>
      </p:sp>
      <p:sp>
        <p:nvSpPr>
          <p:cNvPr id="20" name="文字方塊 19">
            <a:extLst>
              <a:ext uri="{FF2B5EF4-FFF2-40B4-BE49-F238E27FC236}">
                <a16:creationId xmlns:a16="http://schemas.microsoft.com/office/drawing/2014/main" id="{3743ACEE-F75F-1092-E691-DAB2EE0D1C0A}"/>
              </a:ext>
            </a:extLst>
          </p:cNvPr>
          <p:cNvSpPr txBox="1"/>
          <p:nvPr/>
        </p:nvSpPr>
        <p:spPr>
          <a:xfrm>
            <a:off x="2292299" y="3623095"/>
            <a:ext cx="553673" cy="523220"/>
          </a:xfrm>
          <a:prstGeom prst="rect">
            <a:avLst/>
          </a:prstGeom>
          <a:noFill/>
        </p:spPr>
        <p:txBody>
          <a:bodyPr wrap="square" rtlCol="0">
            <a:spAutoFit/>
          </a:bodyPr>
          <a:lstStyle/>
          <a:p>
            <a:r>
              <a:rPr lang="en-US" altLang="zh-TW" sz="2800" dirty="0">
                <a:solidFill>
                  <a:srgbClr val="FF0000"/>
                </a:solidFill>
                <a:latin typeface="Times New Roman" panose="02020603050405020304" pitchFamily="18" charset="0"/>
                <a:cs typeface="Times New Roman" panose="02020603050405020304" pitchFamily="18" charset="0"/>
              </a:rPr>
              <a:t>10</a:t>
            </a:r>
            <a:endParaRPr lang="zh-TW" altLang="en-US" sz="2800" dirty="0">
              <a:solidFill>
                <a:srgbClr val="FF0000"/>
              </a:solidFill>
              <a:latin typeface="Times New Roman" panose="02020603050405020304" pitchFamily="18" charset="0"/>
              <a:cs typeface="Times New Roman" panose="02020603050405020304" pitchFamily="18" charset="0"/>
            </a:endParaRPr>
          </a:p>
        </p:txBody>
      </p:sp>
      <p:sp>
        <p:nvSpPr>
          <p:cNvPr id="21" name="文字方塊 20">
            <a:extLst>
              <a:ext uri="{FF2B5EF4-FFF2-40B4-BE49-F238E27FC236}">
                <a16:creationId xmlns:a16="http://schemas.microsoft.com/office/drawing/2014/main" id="{8ED08909-ED73-78D3-15A0-51EB06CDF15F}"/>
              </a:ext>
            </a:extLst>
          </p:cNvPr>
          <p:cNvSpPr txBox="1"/>
          <p:nvPr/>
        </p:nvSpPr>
        <p:spPr>
          <a:xfrm>
            <a:off x="2401963" y="4363150"/>
            <a:ext cx="553673" cy="523220"/>
          </a:xfrm>
          <a:prstGeom prst="rect">
            <a:avLst/>
          </a:prstGeom>
          <a:noFill/>
        </p:spPr>
        <p:txBody>
          <a:bodyPr wrap="square" rtlCol="0">
            <a:spAutoFit/>
          </a:bodyPr>
          <a:lstStyle/>
          <a:p>
            <a:r>
              <a:rPr lang="en-US" altLang="zh-TW" sz="2800" dirty="0">
                <a:solidFill>
                  <a:srgbClr val="FF0000"/>
                </a:solidFill>
                <a:latin typeface="Times New Roman" panose="02020603050405020304" pitchFamily="18" charset="0"/>
                <a:cs typeface="Times New Roman" panose="02020603050405020304" pitchFamily="18" charset="0"/>
              </a:rPr>
              <a:t>1</a:t>
            </a:r>
            <a:endParaRPr lang="zh-TW" altLang="en-US" sz="2800" dirty="0">
              <a:solidFill>
                <a:srgbClr val="FF0000"/>
              </a:solidFill>
              <a:latin typeface="Times New Roman" panose="02020603050405020304" pitchFamily="18" charset="0"/>
              <a:cs typeface="Times New Roman" panose="02020603050405020304" pitchFamily="18" charset="0"/>
            </a:endParaRPr>
          </a:p>
        </p:txBody>
      </p:sp>
      <p:sp>
        <p:nvSpPr>
          <p:cNvPr id="22" name="文字方塊 21">
            <a:extLst>
              <a:ext uri="{FF2B5EF4-FFF2-40B4-BE49-F238E27FC236}">
                <a16:creationId xmlns:a16="http://schemas.microsoft.com/office/drawing/2014/main" id="{4CC39796-800E-ABDB-F115-3C82DFF491B6}"/>
              </a:ext>
            </a:extLst>
          </p:cNvPr>
          <p:cNvSpPr txBox="1"/>
          <p:nvPr/>
        </p:nvSpPr>
        <p:spPr>
          <a:xfrm>
            <a:off x="2401964" y="5175599"/>
            <a:ext cx="553673" cy="523220"/>
          </a:xfrm>
          <a:prstGeom prst="rect">
            <a:avLst/>
          </a:prstGeom>
          <a:noFill/>
        </p:spPr>
        <p:txBody>
          <a:bodyPr wrap="square" rtlCol="0">
            <a:spAutoFit/>
          </a:bodyPr>
          <a:lstStyle/>
          <a:p>
            <a:r>
              <a:rPr lang="en-US" altLang="zh-TW" sz="2800" dirty="0">
                <a:solidFill>
                  <a:srgbClr val="FF0000"/>
                </a:solidFill>
                <a:latin typeface="Times New Roman" panose="02020603050405020304" pitchFamily="18" charset="0"/>
                <a:cs typeface="Times New Roman" panose="02020603050405020304" pitchFamily="18" charset="0"/>
              </a:rPr>
              <a:t>0</a:t>
            </a:r>
            <a:endParaRPr lang="zh-TW" altLang="en-US" sz="2800" dirty="0">
              <a:solidFill>
                <a:srgbClr val="FF0000"/>
              </a:solidFill>
              <a:latin typeface="Times New Roman" panose="02020603050405020304" pitchFamily="18" charset="0"/>
              <a:cs typeface="Times New Roman" panose="02020603050405020304" pitchFamily="18" charset="0"/>
            </a:endParaRPr>
          </a:p>
        </p:txBody>
      </p:sp>
      <p:sp>
        <p:nvSpPr>
          <p:cNvPr id="23" name="文字方塊 22">
            <a:extLst>
              <a:ext uri="{FF2B5EF4-FFF2-40B4-BE49-F238E27FC236}">
                <a16:creationId xmlns:a16="http://schemas.microsoft.com/office/drawing/2014/main" id="{04A57048-97D4-E9B8-9C59-482CAE7929C1}"/>
              </a:ext>
            </a:extLst>
          </p:cNvPr>
          <p:cNvSpPr txBox="1"/>
          <p:nvPr/>
        </p:nvSpPr>
        <p:spPr>
          <a:xfrm>
            <a:off x="8775940" y="2195320"/>
            <a:ext cx="553673" cy="523220"/>
          </a:xfrm>
          <a:prstGeom prst="rect">
            <a:avLst/>
          </a:prstGeom>
          <a:noFill/>
        </p:spPr>
        <p:txBody>
          <a:bodyPr wrap="square" rtlCol="0">
            <a:spAutoFit/>
          </a:bodyPr>
          <a:lstStyle/>
          <a:p>
            <a:r>
              <a:rPr lang="en-US" altLang="zh-TW" sz="2800" dirty="0">
                <a:solidFill>
                  <a:srgbClr val="FF0000"/>
                </a:solidFill>
                <a:latin typeface="Times New Roman" panose="02020603050405020304" pitchFamily="18" charset="0"/>
                <a:cs typeface="Times New Roman" panose="02020603050405020304" pitchFamily="18" charset="0"/>
              </a:rPr>
              <a:t>7</a:t>
            </a:r>
            <a:endParaRPr lang="zh-TW" altLang="en-US" sz="2800" dirty="0">
              <a:solidFill>
                <a:srgbClr val="FF0000"/>
              </a:solidFill>
              <a:latin typeface="Times New Roman" panose="02020603050405020304" pitchFamily="18" charset="0"/>
              <a:cs typeface="Times New Roman" panose="02020603050405020304" pitchFamily="18" charset="0"/>
            </a:endParaRPr>
          </a:p>
        </p:txBody>
      </p:sp>
      <p:sp>
        <p:nvSpPr>
          <p:cNvPr id="24" name="文字方塊 23">
            <a:extLst>
              <a:ext uri="{FF2B5EF4-FFF2-40B4-BE49-F238E27FC236}">
                <a16:creationId xmlns:a16="http://schemas.microsoft.com/office/drawing/2014/main" id="{0EAABC2A-A2F1-D479-129A-647C975C7496}"/>
              </a:ext>
            </a:extLst>
          </p:cNvPr>
          <p:cNvSpPr txBox="1"/>
          <p:nvPr/>
        </p:nvSpPr>
        <p:spPr>
          <a:xfrm>
            <a:off x="7370602" y="2205948"/>
            <a:ext cx="553673" cy="523220"/>
          </a:xfrm>
          <a:prstGeom prst="rect">
            <a:avLst/>
          </a:prstGeom>
          <a:noFill/>
        </p:spPr>
        <p:txBody>
          <a:bodyPr wrap="square" rtlCol="0">
            <a:spAutoFit/>
          </a:bodyPr>
          <a:lstStyle/>
          <a:p>
            <a:r>
              <a:rPr lang="en-US" altLang="zh-TW" sz="2800" dirty="0">
                <a:solidFill>
                  <a:srgbClr val="FF0000"/>
                </a:solidFill>
                <a:latin typeface="Times New Roman" panose="02020603050405020304" pitchFamily="18" charset="0"/>
                <a:cs typeface="Times New Roman" panose="02020603050405020304" pitchFamily="18" charset="0"/>
              </a:rPr>
              <a:t>6</a:t>
            </a:r>
            <a:endParaRPr lang="zh-TW" altLang="en-US" sz="2800" dirty="0">
              <a:solidFill>
                <a:srgbClr val="FF0000"/>
              </a:solidFill>
              <a:latin typeface="Times New Roman" panose="02020603050405020304" pitchFamily="18" charset="0"/>
              <a:cs typeface="Times New Roman" panose="02020603050405020304" pitchFamily="18" charset="0"/>
            </a:endParaRPr>
          </a:p>
        </p:txBody>
      </p:sp>
      <p:sp>
        <p:nvSpPr>
          <p:cNvPr id="27" name="文字方塊 26">
            <a:extLst>
              <a:ext uri="{FF2B5EF4-FFF2-40B4-BE49-F238E27FC236}">
                <a16:creationId xmlns:a16="http://schemas.microsoft.com/office/drawing/2014/main" id="{C49FB9E1-348D-DE46-9759-2EADBC03DFE8}"/>
              </a:ext>
            </a:extLst>
          </p:cNvPr>
          <p:cNvSpPr txBox="1"/>
          <p:nvPr/>
        </p:nvSpPr>
        <p:spPr>
          <a:xfrm>
            <a:off x="3221183" y="2195320"/>
            <a:ext cx="553673" cy="523220"/>
          </a:xfrm>
          <a:prstGeom prst="rect">
            <a:avLst/>
          </a:prstGeom>
          <a:noFill/>
        </p:spPr>
        <p:txBody>
          <a:bodyPr wrap="square" rtlCol="0">
            <a:spAutoFit/>
          </a:bodyPr>
          <a:lstStyle/>
          <a:p>
            <a:r>
              <a:rPr lang="en-US" altLang="zh-TW" sz="2800" dirty="0">
                <a:solidFill>
                  <a:srgbClr val="FF0000"/>
                </a:solidFill>
                <a:latin typeface="Times New Roman" panose="02020603050405020304" pitchFamily="18" charset="0"/>
                <a:cs typeface="Times New Roman" panose="02020603050405020304" pitchFamily="18" charset="0"/>
              </a:rPr>
              <a:t>12</a:t>
            </a:r>
            <a:endParaRPr lang="zh-TW" altLang="en-US" sz="2800" dirty="0">
              <a:solidFill>
                <a:srgbClr val="FF0000"/>
              </a:solidFill>
              <a:latin typeface="Times New Roman" panose="02020603050405020304" pitchFamily="18" charset="0"/>
              <a:cs typeface="Times New Roman" panose="02020603050405020304" pitchFamily="18" charset="0"/>
            </a:endParaRPr>
          </a:p>
        </p:txBody>
      </p:sp>
      <p:sp>
        <p:nvSpPr>
          <p:cNvPr id="28" name="文字方塊 27">
            <a:extLst>
              <a:ext uri="{FF2B5EF4-FFF2-40B4-BE49-F238E27FC236}">
                <a16:creationId xmlns:a16="http://schemas.microsoft.com/office/drawing/2014/main" id="{C5CAC070-E43F-6085-891E-9DBC1D3F59EC}"/>
              </a:ext>
            </a:extLst>
          </p:cNvPr>
          <p:cNvSpPr txBox="1"/>
          <p:nvPr/>
        </p:nvSpPr>
        <p:spPr>
          <a:xfrm>
            <a:off x="5965264" y="2195320"/>
            <a:ext cx="553673" cy="523220"/>
          </a:xfrm>
          <a:prstGeom prst="rect">
            <a:avLst/>
          </a:prstGeom>
          <a:noFill/>
        </p:spPr>
        <p:txBody>
          <a:bodyPr wrap="square" rtlCol="0">
            <a:spAutoFit/>
          </a:bodyPr>
          <a:lstStyle/>
          <a:p>
            <a:r>
              <a:rPr lang="en-US" altLang="zh-TW" sz="2800" dirty="0">
                <a:solidFill>
                  <a:srgbClr val="FF0000"/>
                </a:solidFill>
                <a:latin typeface="Times New Roman" panose="02020603050405020304" pitchFamily="18" charset="0"/>
                <a:cs typeface="Times New Roman" panose="02020603050405020304" pitchFamily="18" charset="0"/>
              </a:rPr>
              <a:t>2</a:t>
            </a:r>
            <a:endParaRPr lang="zh-TW" altLang="en-US" sz="2800" dirty="0">
              <a:solidFill>
                <a:srgbClr val="FF0000"/>
              </a:solidFill>
              <a:latin typeface="Times New Roman" panose="02020603050405020304" pitchFamily="18" charset="0"/>
              <a:cs typeface="Times New Roman" panose="02020603050405020304" pitchFamily="18" charset="0"/>
            </a:endParaRPr>
          </a:p>
        </p:txBody>
      </p:sp>
      <p:sp>
        <p:nvSpPr>
          <p:cNvPr id="29" name="文字方塊 28">
            <a:extLst>
              <a:ext uri="{FF2B5EF4-FFF2-40B4-BE49-F238E27FC236}">
                <a16:creationId xmlns:a16="http://schemas.microsoft.com/office/drawing/2014/main" id="{ABFE0FE3-9727-868D-915E-9FBFCDAD9554}"/>
              </a:ext>
            </a:extLst>
          </p:cNvPr>
          <p:cNvSpPr txBox="1"/>
          <p:nvPr/>
        </p:nvSpPr>
        <p:spPr>
          <a:xfrm>
            <a:off x="4626521" y="2205948"/>
            <a:ext cx="553673" cy="523220"/>
          </a:xfrm>
          <a:prstGeom prst="rect">
            <a:avLst/>
          </a:prstGeom>
          <a:noFill/>
        </p:spPr>
        <p:txBody>
          <a:bodyPr wrap="square" rtlCol="0">
            <a:spAutoFit/>
          </a:bodyPr>
          <a:lstStyle/>
          <a:p>
            <a:r>
              <a:rPr lang="en-US" altLang="zh-TW" sz="2800" dirty="0">
                <a:solidFill>
                  <a:srgbClr val="FF0000"/>
                </a:solidFill>
                <a:latin typeface="Times New Roman" panose="02020603050405020304" pitchFamily="18" charset="0"/>
                <a:cs typeface="Times New Roman" panose="02020603050405020304" pitchFamily="18" charset="0"/>
              </a:rPr>
              <a:t>2</a:t>
            </a:r>
            <a:endParaRPr lang="zh-TW" altLang="en-US" sz="2800" dirty="0">
              <a:solidFill>
                <a:srgbClr val="FF0000"/>
              </a:solidFill>
              <a:latin typeface="Times New Roman" panose="02020603050405020304" pitchFamily="18" charset="0"/>
              <a:cs typeface="Times New Roman" panose="02020603050405020304" pitchFamily="18" charset="0"/>
            </a:endParaRPr>
          </a:p>
        </p:txBody>
      </p:sp>
      <p:cxnSp>
        <p:nvCxnSpPr>
          <p:cNvPr id="31" name="直線接點 30">
            <a:extLst>
              <a:ext uri="{FF2B5EF4-FFF2-40B4-BE49-F238E27FC236}">
                <a16:creationId xmlns:a16="http://schemas.microsoft.com/office/drawing/2014/main" id="{C53B8AA0-8AF3-1D77-163D-3F03C4CBB174}"/>
              </a:ext>
            </a:extLst>
          </p:cNvPr>
          <p:cNvCxnSpPr/>
          <p:nvPr/>
        </p:nvCxnSpPr>
        <p:spPr>
          <a:xfrm>
            <a:off x="2292298" y="2195320"/>
            <a:ext cx="553673" cy="523222"/>
          </a:xfrm>
          <a:prstGeom prst="line">
            <a:avLst/>
          </a:prstGeom>
        </p:spPr>
        <p:style>
          <a:lnRef idx="1">
            <a:schemeClr val="accent1"/>
          </a:lnRef>
          <a:fillRef idx="0">
            <a:schemeClr val="accent1"/>
          </a:fillRef>
          <a:effectRef idx="0">
            <a:schemeClr val="accent1"/>
          </a:effectRef>
          <a:fontRef idx="minor">
            <a:schemeClr val="tx1"/>
          </a:fontRef>
        </p:style>
      </p:cxnSp>
      <p:pic>
        <p:nvPicPr>
          <p:cNvPr id="33" name="圖片 32">
            <a:extLst>
              <a:ext uri="{FF2B5EF4-FFF2-40B4-BE49-F238E27FC236}">
                <a16:creationId xmlns:a16="http://schemas.microsoft.com/office/drawing/2014/main" id="{16EDC85B-AD97-9AEA-1A65-76214F45D8A5}"/>
              </a:ext>
            </a:extLst>
          </p:cNvPr>
          <p:cNvPicPr>
            <a:picLocks noChangeAspect="1"/>
          </p:cNvPicPr>
          <p:nvPr/>
        </p:nvPicPr>
        <p:blipFill>
          <a:blip r:embed="rId2"/>
          <a:stretch>
            <a:fillRect/>
          </a:stretch>
        </p:blipFill>
        <p:spPr>
          <a:xfrm>
            <a:off x="2484912" y="1808864"/>
            <a:ext cx="238158" cy="504895"/>
          </a:xfrm>
          <a:prstGeom prst="rect">
            <a:avLst/>
          </a:prstGeom>
        </p:spPr>
      </p:pic>
      <p:pic>
        <p:nvPicPr>
          <p:cNvPr id="35" name="圖片 34">
            <a:extLst>
              <a:ext uri="{FF2B5EF4-FFF2-40B4-BE49-F238E27FC236}">
                <a16:creationId xmlns:a16="http://schemas.microsoft.com/office/drawing/2014/main" id="{683993D0-B0B7-EF2B-0DE9-1003FCE52400}"/>
              </a:ext>
            </a:extLst>
          </p:cNvPr>
          <p:cNvPicPr>
            <a:picLocks noChangeAspect="1"/>
          </p:cNvPicPr>
          <p:nvPr/>
        </p:nvPicPr>
        <p:blipFill>
          <a:blip r:embed="rId3"/>
          <a:stretch>
            <a:fillRect/>
          </a:stretch>
        </p:blipFill>
        <p:spPr>
          <a:xfrm>
            <a:off x="1917086" y="2274432"/>
            <a:ext cx="390580" cy="552527"/>
          </a:xfrm>
          <a:prstGeom prst="rect">
            <a:avLst/>
          </a:prstGeom>
        </p:spPr>
      </p:pic>
      <p:pic>
        <p:nvPicPr>
          <p:cNvPr id="5" name="圖片 4">
            <a:extLst>
              <a:ext uri="{FF2B5EF4-FFF2-40B4-BE49-F238E27FC236}">
                <a16:creationId xmlns:a16="http://schemas.microsoft.com/office/drawing/2014/main" id="{C5A26AF8-5572-B10F-042F-9889091B85C7}"/>
              </a:ext>
            </a:extLst>
          </p:cNvPr>
          <p:cNvPicPr>
            <a:picLocks noChangeAspect="1"/>
          </p:cNvPicPr>
          <p:nvPr/>
        </p:nvPicPr>
        <p:blipFill>
          <a:blip r:embed="rId4"/>
          <a:stretch>
            <a:fillRect/>
          </a:stretch>
        </p:blipFill>
        <p:spPr>
          <a:xfrm>
            <a:off x="1917086" y="982776"/>
            <a:ext cx="8821381" cy="695422"/>
          </a:xfrm>
          <a:prstGeom prst="rect">
            <a:avLst/>
          </a:prstGeom>
        </p:spPr>
      </p:pic>
      <p:sp>
        <p:nvSpPr>
          <p:cNvPr id="6" name="文字方塊 5">
            <a:extLst>
              <a:ext uri="{FF2B5EF4-FFF2-40B4-BE49-F238E27FC236}">
                <a16:creationId xmlns:a16="http://schemas.microsoft.com/office/drawing/2014/main" id="{D372BE8E-142A-3753-C803-61D7FC44ECD4}"/>
              </a:ext>
            </a:extLst>
          </p:cNvPr>
          <p:cNvSpPr txBox="1"/>
          <p:nvPr/>
        </p:nvSpPr>
        <p:spPr>
          <a:xfrm>
            <a:off x="7370601" y="4362201"/>
            <a:ext cx="553673" cy="523220"/>
          </a:xfrm>
          <a:prstGeom prst="rect">
            <a:avLst/>
          </a:prstGeom>
          <a:noFill/>
        </p:spPr>
        <p:txBody>
          <a:bodyPr wrap="square" rtlCol="0">
            <a:spAutoFit/>
          </a:bodyPr>
          <a:lstStyle/>
          <a:p>
            <a:pPr algn="ctr"/>
            <a:r>
              <a:rPr lang="en-US" altLang="zh-TW" sz="2800" dirty="0">
                <a:latin typeface="Times New Roman" panose="02020603050405020304" pitchFamily="18" charset="0"/>
                <a:cs typeface="Times New Roman" panose="02020603050405020304" pitchFamily="18" charset="0"/>
              </a:rPr>
              <a:t>10</a:t>
            </a:r>
            <a:endParaRPr lang="zh-TW" altLang="en-US" sz="2800" dirty="0">
              <a:latin typeface="Times New Roman" panose="02020603050405020304" pitchFamily="18" charset="0"/>
              <a:cs typeface="Times New Roman" panose="02020603050405020304" pitchFamily="18" charset="0"/>
            </a:endParaRPr>
          </a:p>
        </p:txBody>
      </p:sp>
      <p:sp>
        <p:nvSpPr>
          <p:cNvPr id="7" name="文字方塊 6">
            <a:extLst>
              <a:ext uri="{FF2B5EF4-FFF2-40B4-BE49-F238E27FC236}">
                <a16:creationId xmlns:a16="http://schemas.microsoft.com/office/drawing/2014/main" id="{2DA2AD74-C571-ED2A-9255-47BB0C1AF21E}"/>
              </a:ext>
            </a:extLst>
          </p:cNvPr>
          <p:cNvSpPr txBox="1"/>
          <p:nvPr/>
        </p:nvSpPr>
        <p:spPr>
          <a:xfrm>
            <a:off x="5965264" y="3623095"/>
            <a:ext cx="553673" cy="523220"/>
          </a:xfrm>
          <a:prstGeom prst="rect">
            <a:avLst/>
          </a:prstGeom>
          <a:noFill/>
        </p:spPr>
        <p:txBody>
          <a:bodyPr wrap="square" rtlCol="0">
            <a:spAutoFit/>
          </a:bodyPr>
          <a:lstStyle/>
          <a:p>
            <a:pPr algn="ctr"/>
            <a:r>
              <a:rPr lang="en-US" altLang="zh-TW" sz="2800" dirty="0">
                <a:latin typeface="Times New Roman" panose="02020603050405020304" pitchFamily="18" charset="0"/>
                <a:cs typeface="Times New Roman" panose="02020603050405020304" pitchFamily="18" charset="0"/>
              </a:rPr>
              <a:t>17</a:t>
            </a:r>
            <a:endParaRPr lang="zh-TW" altLang="en-US" sz="2800" dirty="0">
              <a:latin typeface="Times New Roman" panose="02020603050405020304" pitchFamily="18" charset="0"/>
              <a:cs typeface="Times New Roman" panose="02020603050405020304" pitchFamily="18" charset="0"/>
            </a:endParaRPr>
          </a:p>
        </p:txBody>
      </p:sp>
      <p:sp>
        <p:nvSpPr>
          <p:cNvPr id="8" name="文字方塊 7">
            <a:extLst>
              <a:ext uri="{FF2B5EF4-FFF2-40B4-BE49-F238E27FC236}">
                <a16:creationId xmlns:a16="http://schemas.microsoft.com/office/drawing/2014/main" id="{4810CF94-A3E5-053C-4909-A7F183FCF7FF}"/>
              </a:ext>
            </a:extLst>
          </p:cNvPr>
          <p:cNvSpPr txBox="1"/>
          <p:nvPr/>
        </p:nvSpPr>
        <p:spPr>
          <a:xfrm>
            <a:off x="7370601" y="5174979"/>
            <a:ext cx="553673" cy="523220"/>
          </a:xfrm>
          <a:prstGeom prst="rect">
            <a:avLst/>
          </a:prstGeom>
          <a:noFill/>
        </p:spPr>
        <p:txBody>
          <a:bodyPr wrap="square" rtlCol="0">
            <a:spAutoFit/>
          </a:bodyPr>
          <a:lstStyle/>
          <a:p>
            <a:pPr algn="ctr"/>
            <a:r>
              <a:rPr lang="en-US" altLang="zh-TW" sz="2800" dirty="0">
                <a:latin typeface="Times New Roman" panose="02020603050405020304" pitchFamily="18" charset="0"/>
                <a:cs typeface="Times New Roman" panose="02020603050405020304" pitchFamily="18" charset="0"/>
              </a:rPr>
              <a:t>11</a:t>
            </a:r>
            <a:endParaRPr lang="zh-TW" altLang="en-US" sz="2800" dirty="0">
              <a:latin typeface="Times New Roman" panose="02020603050405020304" pitchFamily="18" charset="0"/>
              <a:cs typeface="Times New Roman" panose="02020603050405020304" pitchFamily="18" charset="0"/>
            </a:endParaRPr>
          </a:p>
        </p:txBody>
      </p:sp>
      <p:sp>
        <p:nvSpPr>
          <p:cNvPr id="9" name="文字方塊 8">
            <a:extLst>
              <a:ext uri="{FF2B5EF4-FFF2-40B4-BE49-F238E27FC236}">
                <a16:creationId xmlns:a16="http://schemas.microsoft.com/office/drawing/2014/main" id="{449B20CB-1525-3E81-F6D7-9184817074AC}"/>
              </a:ext>
            </a:extLst>
          </p:cNvPr>
          <p:cNvSpPr txBox="1"/>
          <p:nvPr/>
        </p:nvSpPr>
        <p:spPr>
          <a:xfrm>
            <a:off x="6010892" y="5174979"/>
            <a:ext cx="553673" cy="523220"/>
          </a:xfrm>
          <a:prstGeom prst="rect">
            <a:avLst/>
          </a:prstGeom>
          <a:noFill/>
        </p:spPr>
        <p:txBody>
          <a:bodyPr wrap="square" rtlCol="0">
            <a:spAutoFit/>
          </a:bodyPr>
          <a:lstStyle/>
          <a:p>
            <a:pPr algn="ctr"/>
            <a:r>
              <a:rPr lang="en-US" altLang="zh-TW" sz="2800" dirty="0">
                <a:latin typeface="Times New Roman" panose="02020603050405020304" pitchFamily="18" charset="0"/>
                <a:cs typeface="Times New Roman" panose="02020603050405020304" pitchFamily="18" charset="0"/>
              </a:rPr>
              <a:t>6</a:t>
            </a:r>
            <a:endParaRPr lang="zh-TW" altLang="en-US" sz="2800" dirty="0">
              <a:latin typeface="Times New Roman" panose="02020603050405020304" pitchFamily="18" charset="0"/>
              <a:cs typeface="Times New Roman" panose="02020603050405020304" pitchFamily="18" charset="0"/>
            </a:endParaRPr>
          </a:p>
        </p:txBody>
      </p:sp>
      <p:sp>
        <p:nvSpPr>
          <p:cNvPr id="10" name="文字方塊 9">
            <a:extLst>
              <a:ext uri="{FF2B5EF4-FFF2-40B4-BE49-F238E27FC236}">
                <a16:creationId xmlns:a16="http://schemas.microsoft.com/office/drawing/2014/main" id="{65404F42-4A5C-C424-C41D-1DC9413E03AB}"/>
              </a:ext>
            </a:extLst>
          </p:cNvPr>
          <p:cNvSpPr txBox="1"/>
          <p:nvPr/>
        </p:nvSpPr>
        <p:spPr>
          <a:xfrm>
            <a:off x="5965263" y="4363150"/>
            <a:ext cx="553673" cy="523220"/>
          </a:xfrm>
          <a:prstGeom prst="rect">
            <a:avLst/>
          </a:prstGeom>
          <a:noFill/>
        </p:spPr>
        <p:txBody>
          <a:bodyPr wrap="square" rtlCol="0">
            <a:spAutoFit/>
          </a:bodyPr>
          <a:lstStyle/>
          <a:p>
            <a:pPr algn="ctr"/>
            <a:r>
              <a:rPr lang="en-US" altLang="zh-TW" sz="2800" dirty="0">
                <a:latin typeface="Times New Roman" panose="02020603050405020304" pitchFamily="18" charset="0"/>
                <a:cs typeface="Times New Roman" panose="02020603050405020304" pitchFamily="18" charset="0"/>
              </a:rPr>
              <a:t>5</a:t>
            </a:r>
            <a:endParaRPr lang="zh-TW" altLang="en-US" sz="2800" dirty="0">
              <a:latin typeface="Times New Roman" panose="02020603050405020304" pitchFamily="18" charset="0"/>
              <a:cs typeface="Times New Roman" panose="02020603050405020304" pitchFamily="18" charset="0"/>
            </a:endParaRPr>
          </a:p>
        </p:txBody>
      </p:sp>
      <p:sp>
        <p:nvSpPr>
          <p:cNvPr id="12" name="文字方塊 11">
            <a:extLst>
              <a:ext uri="{FF2B5EF4-FFF2-40B4-BE49-F238E27FC236}">
                <a16:creationId xmlns:a16="http://schemas.microsoft.com/office/drawing/2014/main" id="{1BF0A08E-B238-013F-9A8B-C0B6289CE109}"/>
              </a:ext>
            </a:extLst>
          </p:cNvPr>
          <p:cNvSpPr txBox="1"/>
          <p:nvPr/>
        </p:nvSpPr>
        <p:spPr>
          <a:xfrm>
            <a:off x="4626520" y="5175599"/>
            <a:ext cx="553673" cy="523220"/>
          </a:xfrm>
          <a:prstGeom prst="rect">
            <a:avLst/>
          </a:prstGeom>
          <a:noFill/>
        </p:spPr>
        <p:txBody>
          <a:bodyPr wrap="square" rtlCol="0">
            <a:spAutoFit/>
          </a:bodyPr>
          <a:lstStyle/>
          <a:p>
            <a:pPr algn="ctr"/>
            <a:r>
              <a:rPr lang="en-US" altLang="zh-TW" sz="2800" dirty="0">
                <a:latin typeface="Times New Roman" panose="02020603050405020304" pitchFamily="18" charset="0"/>
                <a:cs typeface="Times New Roman" panose="02020603050405020304" pitchFamily="18" charset="0"/>
              </a:rPr>
              <a:t>6</a:t>
            </a:r>
            <a:endParaRPr lang="zh-TW" altLang="en-US" sz="2800" dirty="0">
              <a:latin typeface="Times New Roman" panose="02020603050405020304" pitchFamily="18" charset="0"/>
              <a:cs typeface="Times New Roman" panose="02020603050405020304" pitchFamily="18" charset="0"/>
            </a:endParaRPr>
          </a:p>
        </p:txBody>
      </p:sp>
      <p:sp>
        <p:nvSpPr>
          <p:cNvPr id="13" name="文字方塊 12">
            <a:extLst>
              <a:ext uri="{FF2B5EF4-FFF2-40B4-BE49-F238E27FC236}">
                <a16:creationId xmlns:a16="http://schemas.microsoft.com/office/drawing/2014/main" id="{CA60153D-9B21-C8DE-83B7-1B5F7A2081D7}"/>
              </a:ext>
            </a:extLst>
          </p:cNvPr>
          <p:cNvSpPr txBox="1"/>
          <p:nvPr/>
        </p:nvSpPr>
        <p:spPr>
          <a:xfrm>
            <a:off x="4646801" y="4379285"/>
            <a:ext cx="553673" cy="523220"/>
          </a:xfrm>
          <a:prstGeom prst="rect">
            <a:avLst/>
          </a:prstGeom>
          <a:noFill/>
        </p:spPr>
        <p:txBody>
          <a:bodyPr wrap="square" rtlCol="0">
            <a:spAutoFit/>
          </a:bodyPr>
          <a:lstStyle/>
          <a:p>
            <a:pPr algn="ctr"/>
            <a:r>
              <a:rPr lang="en-US" altLang="zh-TW" sz="2800" dirty="0">
                <a:latin typeface="Times New Roman" panose="02020603050405020304" pitchFamily="18" charset="0"/>
                <a:cs typeface="Times New Roman" panose="02020603050405020304" pitchFamily="18" charset="0"/>
              </a:rPr>
              <a:t>4</a:t>
            </a:r>
            <a:endParaRPr lang="zh-TW" altLang="en-US" sz="2800" dirty="0">
              <a:latin typeface="Times New Roman" panose="02020603050405020304" pitchFamily="18" charset="0"/>
              <a:cs typeface="Times New Roman" panose="02020603050405020304" pitchFamily="18" charset="0"/>
            </a:endParaRPr>
          </a:p>
        </p:txBody>
      </p:sp>
      <p:sp>
        <p:nvSpPr>
          <p:cNvPr id="14" name="文字方塊 13">
            <a:extLst>
              <a:ext uri="{FF2B5EF4-FFF2-40B4-BE49-F238E27FC236}">
                <a16:creationId xmlns:a16="http://schemas.microsoft.com/office/drawing/2014/main" id="{88103233-0AD0-51F5-E8F0-9680CACA0972}"/>
              </a:ext>
            </a:extLst>
          </p:cNvPr>
          <p:cNvSpPr txBox="1"/>
          <p:nvPr/>
        </p:nvSpPr>
        <p:spPr>
          <a:xfrm>
            <a:off x="3242148" y="5175599"/>
            <a:ext cx="553673" cy="523220"/>
          </a:xfrm>
          <a:prstGeom prst="rect">
            <a:avLst/>
          </a:prstGeom>
          <a:noFill/>
        </p:spPr>
        <p:txBody>
          <a:bodyPr wrap="square" rtlCol="0">
            <a:spAutoFit/>
          </a:bodyPr>
          <a:lstStyle/>
          <a:p>
            <a:pPr algn="ctr"/>
            <a:r>
              <a:rPr lang="en-US" altLang="zh-TW" sz="2800" dirty="0">
                <a:latin typeface="Times New Roman" panose="02020603050405020304" pitchFamily="18" charset="0"/>
                <a:cs typeface="Times New Roman" panose="02020603050405020304" pitchFamily="18" charset="0"/>
              </a:rPr>
              <a:t>26</a:t>
            </a:r>
            <a:endParaRPr lang="zh-TW" altLang="en-US" sz="2800" dirty="0">
              <a:latin typeface="Times New Roman" panose="02020603050405020304" pitchFamily="18" charset="0"/>
              <a:cs typeface="Times New Roman" panose="02020603050405020304" pitchFamily="18" charset="0"/>
            </a:endParaRPr>
          </a:p>
        </p:txBody>
      </p:sp>
      <p:sp>
        <p:nvSpPr>
          <p:cNvPr id="15" name="文字方塊 14">
            <a:extLst>
              <a:ext uri="{FF2B5EF4-FFF2-40B4-BE49-F238E27FC236}">
                <a16:creationId xmlns:a16="http://schemas.microsoft.com/office/drawing/2014/main" id="{C6D31BA4-EADA-7D22-B867-2826A53C746C}"/>
              </a:ext>
            </a:extLst>
          </p:cNvPr>
          <p:cNvSpPr txBox="1"/>
          <p:nvPr/>
        </p:nvSpPr>
        <p:spPr>
          <a:xfrm>
            <a:off x="3242148" y="4379285"/>
            <a:ext cx="553673" cy="523220"/>
          </a:xfrm>
          <a:prstGeom prst="rect">
            <a:avLst/>
          </a:prstGeom>
          <a:noFill/>
        </p:spPr>
        <p:txBody>
          <a:bodyPr wrap="square" rtlCol="0">
            <a:spAutoFit/>
          </a:bodyPr>
          <a:lstStyle/>
          <a:p>
            <a:pPr algn="ctr"/>
            <a:r>
              <a:rPr lang="en-US" altLang="zh-TW" sz="2800" dirty="0">
                <a:latin typeface="Times New Roman" panose="02020603050405020304" pitchFamily="18" charset="0"/>
                <a:cs typeface="Times New Roman" panose="02020603050405020304" pitchFamily="18" charset="0"/>
              </a:rPr>
              <a:t>14</a:t>
            </a:r>
            <a:endParaRPr lang="zh-TW" altLang="en-US" sz="2800" dirty="0">
              <a:latin typeface="Times New Roman" panose="02020603050405020304" pitchFamily="18" charset="0"/>
              <a:cs typeface="Times New Roman" panose="02020603050405020304" pitchFamily="18" charset="0"/>
            </a:endParaRPr>
          </a:p>
        </p:txBody>
      </p:sp>
      <p:sp>
        <p:nvSpPr>
          <p:cNvPr id="16" name="文字方塊 15">
            <a:extLst>
              <a:ext uri="{FF2B5EF4-FFF2-40B4-BE49-F238E27FC236}">
                <a16:creationId xmlns:a16="http://schemas.microsoft.com/office/drawing/2014/main" id="{5DD371F4-A7D0-B2C2-ACCA-6BE18BE3FC32}"/>
              </a:ext>
            </a:extLst>
          </p:cNvPr>
          <p:cNvSpPr txBox="1"/>
          <p:nvPr/>
        </p:nvSpPr>
        <p:spPr>
          <a:xfrm>
            <a:off x="4626521" y="3623095"/>
            <a:ext cx="553673" cy="523220"/>
          </a:xfrm>
          <a:prstGeom prst="rect">
            <a:avLst/>
          </a:prstGeom>
          <a:noFill/>
        </p:spPr>
        <p:txBody>
          <a:bodyPr wrap="square" rtlCol="0">
            <a:spAutoFit/>
          </a:bodyPr>
          <a:lstStyle/>
          <a:p>
            <a:pPr algn="ctr"/>
            <a:r>
              <a:rPr lang="en-US" altLang="zh-TW" sz="2800" dirty="0">
                <a:latin typeface="Times New Roman" panose="02020603050405020304" pitchFamily="18" charset="0"/>
                <a:cs typeface="Times New Roman" panose="02020603050405020304" pitchFamily="18" charset="0"/>
              </a:rPr>
              <a:t>9</a:t>
            </a:r>
            <a:endParaRPr lang="zh-TW" altLang="en-US" sz="2800" dirty="0">
              <a:latin typeface="Times New Roman" panose="02020603050405020304" pitchFamily="18" charset="0"/>
              <a:cs typeface="Times New Roman" panose="02020603050405020304" pitchFamily="18" charset="0"/>
            </a:endParaRPr>
          </a:p>
        </p:txBody>
      </p:sp>
      <p:sp>
        <p:nvSpPr>
          <p:cNvPr id="25" name="文字方塊 24">
            <a:extLst>
              <a:ext uri="{FF2B5EF4-FFF2-40B4-BE49-F238E27FC236}">
                <a16:creationId xmlns:a16="http://schemas.microsoft.com/office/drawing/2014/main" id="{3014031C-8C5F-DA6B-6117-73E4532E46C8}"/>
              </a:ext>
            </a:extLst>
          </p:cNvPr>
          <p:cNvSpPr txBox="1"/>
          <p:nvPr/>
        </p:nvSpPr>
        <p:spPr>
          <a:xfrm>
            <a:off x="8613039" y="3623095"/>
            <a:ext cx="553673" cy="523220"/>
          </a:xfrm>
          <a:prstGeom prst="rect">
            <a:avLst/>
          </a:prstGeom>
          <a:noFill/>
        </p:spPr>
        <p:txBody>
          <a:bodyPr wrap="square" rtlCol="0">
            <a:spAutoFit/>
          </a:bodyPr>
          <a:lstStyle/>
          <a:p>
            <a:pPr algn="ctr"/>
            <a:r>
              <a:rPr lang="en-US" altLang="zh-TW" sz="2800" dirty="0">
                <a:latin typeface="Times New Roman" panose="02020603050405020304" pitchFamily="18" charset="0"/>
                <a:cs typeface="Times New Roman" panose="02020603050405020304" pitchFamily="18" charset="0"/>
              </a:rPr>
              <a:t>24</a:t>
            </a:r>
            <a:endParaRPr lang="zh-TW" altLang="en-US" sz="2800" dirty="0">
              <a:latin typeface="Times New Roman" panose="02020603050405020304" pitchFamily="18" charset="0"/>
              <a:cs typeface="Times New Roman" panose="02020603050405020304" pitchFamily="18" charset="0"/>
            </a:endParaRPr>
          </a:p>
        </p:txBody>
      </p:sp>
      <p:sp>
        <p:nvSpPr>
          <p:cNvPr id="26" name="文字方塊 25">
            <a:extLst>
              <a:ext uri="{FF2B5EF4-FFF2-40B4-BE49-F238E27FC236}">
                <a16:creationId xmlns:a16="http://schemas.microsoft.com/office/drawing/2014/main" id="{13B1077C-E3C8-A6CA-DC3A-6819093C1B55}"/>
              </a:ext>
            </a:extLst>
          </p:cNvPr>
          <p:cNvSpPr txBox="1"/>
          <p:nvPr/>
        </p:nvSpPr>
        <p:spPr>
          <a:xfrm>
            <a:off x="7370600" y="3623095"/>
            <a:ext cx="553673" cy="523220"/>
          </a:xfrm>
          <a:prstGeom prst="rect">
            <a:avLst/>
          </a:prstGeom>
          <a:noFill/>
        </p:spPr>
        <p:txBody>
          <a:bodyPr wrap="square" rtlCol="0">
            <a:spAutoFit/>
          </a:bodyPr>
          <a:lstStyle/>
          <a:p>
            <a:pPr algn="ctr"/>
            <a:r>
              <a:rPr lang="en-US" altLang="zh-TW" sz="2800" dirty="0">
                <a:latin typeface="Times New Roman" panose="02020603050405020304" pitchFamily="18" charset="0"/>
                <a:cs typeface="Times New Roman" panose="02020603050405020304" pitchFamily="18" charset="0"/>
              </a:rPr>
              <a:t>21</a:t>
            </a:r>
            <a:endParaRPr lang="zh-TW" altLang="en-US" sz="2800" dirty="0">
              <a:latin typeface="Times New Roman" panose="02020603050405020304" pitchFamily="18" charset="0"/>
              <a:cs typeface="Times New Roman" panose="02020603050405020304" pitchFamily="18" charset="0"/>
            </a:endParaRPr>
          </a:p>
        </p:txBody>
      </p:sp>
      <p:sp>
        <p:nvSpPr>
          <p:cNvPr id="30" name="文字方塊 29">
            <a:extLst>
              <a:ext uri="{FF2B5EF4-FFF2-40B4-BE49-F238E27FC236}">
                <a16:creationId xmlns:a16="http://schemas.microsoft.com/office/drawing/2014/main" id="{FF17DE79-8012-5430-A52E-5EE2F3B240A5}"/>
              </a:ext>
            </a:extLst>
          </p:cNvPr>
          <p:cNvSpPr txBox="1"/>
          <p:nvPr/>
        </p:nvSpPr>
        <p:spPr>
          <a:xfrm>
            <a:off x="8618288" y="4341905"/>
            <a:ext cx="553673" cy="523220"/>
          </a:xfrm>
          <a:prstGeom prst="rect">
            <a:avLst/>
          </a:prstGeom>
          <a:noFill/>
        </p:spPr>
        <p:txBody>
          <a:bodyPr wrap="square" rtlCol="0">
            <a:spAutoFit/>
          </a:bodyPr>
          <a:lstStyle/>
          <a:p>
            <a:pPr algn="ctr"/>
            <a:r>
              <a:rPr lang="en-US" altLang="zh-TW" sz="2800" dirty="0">
                <a:latin typeface="Times New Roman" panose="02020603050405020304" pitchFamily="18" charset="0"/>
                <a:cs typeface="Times New Roman" panose="02020603050405020304" pitchFamily="18" charset="0"/>
              </a:rPr>
              <a:t>16</a:t>
            </a:r>
            <a:endParaRPr lang="zh-TW" altLang="en-US" sz="2800" dirty="0">
              <a:latin typeface="Times New Roman" panose="02020603050405020304" pitchFamily="18" charset="0"/>
              <a:cs typeface="Times New Roman" panose="02020603050405020304" pitchFamily="18" charset="0"/>
            </a:endParaRPr>
          </a:p>
        </p:txBody>
      </p:sp>
      <p:sp>
        <p:nvSpPr>
          <p:cNvPr id="32" name="文字方塊 31">
            <a:extLst>
              <a:ext uri="{FF2B5EF4-FFF2-40B4-BE49-F238E27FC236}">
                <a16:creationId xmlns:a16="http://schemas.microsoft.com/office/drawing/2014/main" id="{5982A088-088C-B0A1-3E00-1F21D75884FA}"/>
              </a:ext>
            </a:extLst>
          </p:cNvPr>
          <p:cNvSpPr txBox="1"/>
          <p:nvPr/>
        </p:nvSpPr>
        <p:spPr>
          <a:xfrm>
            <a:off x="8618288" y="5174979"/>
            <a:ext cx="553673" cy="523220"/>
          </a:xfrm>
          <a:prstGeom prst="rect">
            <a:avLst/>
          </a:prstGeom>
          <a:noFill/>
        </p:spPr>
        <p:txBody>
          <a:bodyPr wrap="square" rtlCol="0">
            <a:spAutoFit/>
          </a:bodyPr>
          <a:lstStyle/>
          <a:p>
            <a:pPr algn="ctr"/>
            <a:r>
              <a:rPr lang="en-US" altLang="zh-TW" sz="2800" dirty="0">
                <a:latin typeface="Times New Roman" panose="02020603050405020304" pitchFamily="18" charset="0"/>
                <a:cs typeface="Times New Roman" panose="02020603050405020304" pitchFamily="18" charset="0"/>
              </a:rPr>
              <a:t>17</a:t>
            </a:r>
            <a:endParaRPr lang="zh-TW" altLang="en-US" sz="2800" dirty="0">
              <a:latin typeface="Times New Roman" panose="02020603050405020304" pitchFamily="18" charset="0"/>
              <a:cs typeface="Times New Roman" panose="02020603050405020304" pitchFamily="18" charset="0"/>
            </a:endParaRPr>
          </a:p>
        </p:txBody>
      </p:sp>
      <p:cxnSp>
        <p:nvCxnSpPr>
          <p:cNvPr id="39" name="直線單箭頭接點 38">
            <a:extLst>
              <a:ext uri="{FF2B5EF4-FFF2-40B4-BE49-F238E27FC236}">
                <a16:creationId xmlns:a16="http://schemas.microsoft.com/office/drawing/2014/main" id="{3243D257-58D0-3F76-0518-110D8F815FE5}"/>
              </a:ext>
            </a:extLst>
          </p:cNvPr>
          <p:cNvCxnSpPr/>
          <p:nvPr/>
        </p:nvCxnSpPr>
        <p:spPr>
          <a:xfrm>
            <a:off x="7924273" y="4781725"/>
            <a:ext cx="686327" cy="52011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1" name="直線單箭頭接點 40">
            <a:extLst>
              <a:ext uri="{FF2B5EF4-FFF2-40B4-BE49-F238E27FC236}">
                <a16:creationId xmlns:a16="http://schemas.microsoft.com/office/drawing/2014/main" id="{5F58395E-DA72-FDF8-8360-6F78DD740AB1}"/>
              </a:ext>
            </a:extLst>
          </p:cNvPr>
          <p:cNvCxnSpPr/>
          <p:nvPr/>
        </p:nvCxnSpPr>
        <p:spPr>
          <a:xfrm>
            <a:off x="6564565" y="4630723"/>
            <a:ext cx="700301"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3" name="直線單箭頭接點 42">
            <a:extLst>
              <a:ext uri="{FF2B5EF4-FFF2-40B4-BE49-F238E27FC236}">
                <a16:creationId xmlns:a16="http://schemas.microsoft.com/office/drawing/2014/main" id="{19671F75-32A8-3CED-716F-4DE7A5B86A16}"/>
              </a:ext>
            </a:extLst>
          </p:cNvPr>
          <p:cNvCxnSpPr>
            <a:cxnSpLocks/>
          </p:cNvCxnSpPr>
          <p:nvPr/>
        </p:nvCxnSpPr>
        <p:spPr>
          <a:xfrm>
            <a:off x="5200474" y="4647501"/>
            <a:ext cx="65503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5" name="直線單箭頭接點 44">
            <a:extLst>
              <a:ext uri="{FF2B5EF4-FFF2-40B4-BE49-F238E27FC236}">
                <a16:creationId xmlns:a16="http://schemas.microsoft.com/office/drawing/2014/main" id="{C16CA03E-2127-43E2-4F71-B416033C4E3D}"/>
              </a:ext>
            </a:extLst>
          </p:cNvPr>
          <p:cNvCxnSpPr/>
          <p:nvPr/>
        </p:nvCxnSpPr>
        <p:spPr>
          <a:xfrm>
            <a:off x="3795821" y="3967993"/>
            <a:ext cx="830699" cy="57884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7" name="直線單箭頭接點 46">
            <a:extLst>
              <a:ext uri="{FF2B5EF4-FFF2-40B4-BE49-F238E27FC236}">
                <a16:creationId xmlns:a16="http://schemas.microsoft.com/office/drawing/2014/main" id="{CCB35498-6294-D323-8869-C9A8E8883837}"/>
              </a:ext>
            </a:extLst>
          </p:cNvPr>
          <p:cNvCxnSpPr>
            <a:cxnSpLocks/>
          </p:cNvCxnSpPr>
          <p:nvPr/>
        </p:nvCxnSpPr>
        <p:spPr>
          <a:xfrm>
            <a:off x="3523379" y="3316442"/>
            <a:ext cx="0" cy="38100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 name="標題 1">
            <a:extLst>
              <a:ext uri="{FF2B5EF4-FFF2-40B4-BE49-F238E27FC236}">
                <a16:creationId xmlns:a16="http://schemas.microsoft.com/office/drawing/2014/main" id="{709E3199-7653-6940-FA96-B26896B519A5}"/>
              </a:ext>
            </a:extLst>
          </p:cNvPr>
          <p:cNvSpPr>
            <a:spLocks noGrp="1"/>
          </p:cNvSpPr>
          <p:nvPr>
            <p:ph type="title"/>
          </p:nvPr>
        </p:nvSpPr>
        <p:spPr>
          <a:xfrm>
            <a:off x="4525818" y="292091"/>
            <a:ext cx="3140364" cy="479831"/>
          </a:xfrm>
        </p:spPr>
        <p:txBody>
          <a:bodyPr>
            <a:noAutofit/>
          </a:bodyPr>
          <a:lstStyle/>
          <a:p>
            <a:pPr algn="ctr"/>
            <a:r>
              <a:rPr lang="en-US" altLang="zh-TW" sz="4000" dirty="0">
                <a:latin typeface="Times New Roman" panose="02020603050405020304" pitchFamily="18" charset="0"/>
                <a:cs typeface="Times New Roman" panose="02020603050405020304" pitchFamily="18" charset="0"/>
              </a:rPr>
              <a:t>DP</a:t>
            </a:r>
            <a:endParaRPr lang="zh-TW" alt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247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2" grpId="0"/>
      <p:bldP spid="13" grpId="0"/>
      <p:bldP spid="14" grpId="0"/>
      <p:bldP spid="15" grpId="0"/>
      <p:bldP spid="25" grpId="0"/>
      <p:bldP spid="30"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p:txBody>
          <a:bodyPr>
            <a:normAutofit/>
          </a:bodyPr>
          <a:lstStyle/>
          <a:p>
            <a:pPr algn="ctr"/>
            <a:r>
              <a:rPr lang="en-US" altLang="zh-TW" sz="4800" dirty="0">
                <a:latin typeface="Times New Roman" panose="02020603050405020304" pitchFamily="18" charset="0"/>
                <a:cs typeface="Times New Roman" panose="02020603050405020304" pitchFamily="18" charset="0"/>
              </a:rPr>
              <a:t>Problem of DTW</a:t>
            </a:r>
            <a:endParaRPr lang="zh-TW" altLang="en-US" sz="4800" dirty="0">
              <a:latin typeface="Times New Roman" panose="02020603050405020304" pitchFamily="18" charset="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E11B5102-CACD-3DEE-577C-C29FA51D1436}"/>
              </a:ext>
            </a:extLst>
          </p:cNvPr>
          <p:cNvSpPr>
            <a:spLocks noGrp="1"/>
          </p:cNvSpPr>
          <p:nvPr>
            <p:ph type="sldNum" sz="quarter" idx="12"/>
          </p:nvPr>
        </p:nvSpPr>
        <p:spPr/>
        <p:txBody>
          <a:bodyPr/>
          <a:lstStyle/>
          <a:p>
            <a:fld id="{EFAEC03B-316C-4507-8207-D997BB28EB64}" type="slidenum">
              <a:rPr lang="zh-TW" altLang="en-US" smtClean="0"/>
              <a:t>8</a:t>
            </a:fld>
            <a:endParaRPr lang="zh-TW" altLang="en-US" dirty="0"/>
          </a:p>
        </p:txBody>
      </p:sp>
      <p:sp>
        <p:nvSpPr>
          <p:cNvPr id="7" name="內容版面配置區 6">
            <a:extLst>
              <a:ext uri="{FF2B5EF4-FFF2-40B4-BE49-F238E27FC236}">
                <a16:creationId xmlns:a16="http://schemas.microsoft.com/office/drawing/2014/main" id="{9FD87D4D-44F9-D751-EFFB-CC17FBF9DDD9}"/>
              </a:ext>
            </a:extLst>
          </p:cNvPr>
          <p:cNvSpPr>
            <a:spLocks noGrp="1"/>
          </p:cNvSpPr>
          <p:nvPr>
            <p:ph idx="1"/>
          </p:nvPr>
        </p:nvSpPr>
        <p:spPr>
          <a:xfrm>
            <a:off x="838200" y="1690688"/>
            <a:ext cx="10515600" cy="4351338"/>
          </a:xfrm>
        </p:spPr>
        <p:txBody>
          <a:bodyPr/>
          <a:lstStyle/>
          <a:p>
            <a:pPr marL="0" indent="0">
              <a:buNone/>
            </a:pP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p:txBody>
      </p:sp>
      <p:sp>
        <p:nvSpPr>
          <p:cNvPr id="13" name="文字方塊 12">
            <a:extLst>
              <a:ext uri="{FF2B5EF4-FFF2-40B4-BE49-F238E27FC236}">
                <a16:creationId xmlns:a16="http://schemas.microsoft.com/office/drawing/2014/main" id="{2B5BEFFB-FCCD-449F-C53F-3C3194830800}"/>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4" name="文字方塊 13">
            <a:extLst>
              <a:ext uri="{FF2B5EF4-FFF2-40B4-BE49-F238E27FC236}">
                <a16:creationId xmlns:a16="http://schemas.microsoft.com/office/drawing/2014/main" id="{66798146-BD47-B2E7-0E64-82ACA33259FE}"/>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5" name="文字方塊 14">
            <a:extLst>
              <a:ext uri="{FF2B5EF4-FFF2-40B4-BE49-F238E27FC236}">
                <a16:creationId xmlns:a16="http://schemas.microsoft.com/office/drawing/2014/main" id="{BA563692-1EDE-8604-AED9-1609375068D6}"/>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4" name="內容版面配置區 6">
            <a:extLst>
              <a:ext uri="{FF2B5EF4-FFF2-40B4-BE49-F238E27FC236}">
                <a16:creationId xmlns:a16="http://schemas.microsoft.com/office/drawing/2014/main" id="{9BF9797B-AC24-897E-BDA3-5C64E2F0C803}"/>
              </a:ext>
            </a:extLst>
          </p:cNvPr>
          <p:cNvSpPr txBox="1">
            <a:spLocks/>
          </p:cNvSpPr>
          <p:nvPr/>
        </p:nvSpPr>
        <p:spPr>
          <a:xfrm>
            <a:off x="1109472" y="18478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latin typeface="Times New Roman" panose="02020603050405020304" pitchFamily="18" charset="0"/>
                <a:cs typeface="Times New Roman" panose="02020603050405020304" pitchFamily="18" charset="0"/>
              </a:rPr>
              <a:t>Conventional DTW equally weights all points between two series.</a:t>
            </a:r>
          </a:p>
          <a:p>
            <a:r>
              <a:rPr lang="en-US" altLang="zh-TW" dirty="0">
                <a:latin typeface="Times New Roman" panose="02020603050405020304" pitchFamily="18" charset="0"/>
                <a:cs typeface="Times New Roman" panose="02020603050405020304" pitchFamily="18" charset="0"/>
              </a:rPr>
              <a:t>Ignore the importance of phase differences between reference and test points.</a:t>
            </a:r>
          </a:p>
          <a:p>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p:txBody>
      </p:sp>
      <p:pic>
        <p:nvPicPr>
          <p:cNvPr id="6" name="圖片 5">
            <a:extLst>
              <a:ext uri="{FF2B5EF4-FFF2-40B4-BE49-F238E27FC236}">
                <a16:creationId xmlns:a16="http://schemas.microsoft.com/office/drawing/2014/main" id="{70E04345-7411-8568-8D1B-B8856F2E65A1}"/>
              </a:ext>
            </a:extLst>
          </p:cNvPr>
          <p:cNvPicPr>
            <a:picLocks noChangeAspect="1"/>
          </p:cNvPicPr>
          <p:nvPr/>
        </p:nvPicPr>
        <p:blipFill>
          <a:blip r:embed="rId2"/>
          <a:stretch>
            <a:fillRect/>
          </a:stretch>
        </p:blipFill>
        <p:spPr>
          <a:xfrm>
            <a:off x="2367280" y="3204385"/>
            <a:ext cx="7722038" cy="3619918"/>
          </a:xfrm>
          <a:prstGeom prst="rect">
            <a:avLst/>
          </a:prstGeom>
        </p:spPr>
      </p:pic>
      <p:sp>
        <p:nvSpPr>
          <p:cNvPr id="9" name="橢圓 8">
            <a:extLst>
              <a:ext uri="{FF2B5EF4-FFF2-40B4-BE49-F238E27FC236}">
                <a16:creationId xmlns:a16="http://schemas.microsoft.com/office/drawing/2014/main" id="{035251CB-5564-A163-2567-38DF6B42A0C2}"/>
              </a:ext>
            </a:extLst>
          </p:cNvPr>
          <p:cNvSpPr/>
          <p:nvPr/>
        </p:nvSpPr>
        <p:spPr>
          <a:xfrm>
            <a:off x="7040880" y="5022724"/>
            <a:ext cx="223520" cy="28917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接點: 弧形 10">
            <a:extLst>
              <a:ext uri="{FF2B5EF4-FFF2-40B4-BE49-F238E27FC236}">
                <a16:creationId xmlns:a16="http://schemas.microsoft.com/office/drawing/2014/main" id="{00DFAE81-D953-84FA-F31A-BB7DB8AB0B8B}"/>
              </a:ext>
            </a:extLst>
          </p:cNvPr>
          <p:cNvCxnSpPr/>
          <p:nvPr/>
        </p:nvCxnSpPr>
        <p:spPr>
          <a:xfrm flipV="1">
            <a:off x="7152640" y="3888297"/>
            <a:ext cx="1290320" cy="112604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文字方塊 11">
            <a:extLst>
              <a:ext uri="{FF2B5EF4-FFF2-40B4-BE49-F238E27FC236}">
                <a16:creationId xmlns:a16="http://schemas.microsoft.com/office/drawing/2014/main" id="{2E23E472-F533-0F3C-FEC7-1C92EA08BB77}"/>
              </a:ext>
            </a:extLst>
          </p:cNvPr>
          <p:cNvSpPr txBox="1"/>
          <p:nvPr/>
        </p:nvSpPr>
        <p:spPr>
          <a:xfrm>
            <a:off x="8442960" y="3586162"/>
            <a:ext cx="2342132" cy="523220"/>
          </a:xfrm>
          <a:prstGeom prst="rect">
            <a:avLst/>
          </a:prstGeom>
          <a:noFill/>
        </p:spPr>
        <p:txBody>
          <a:bodyPr wrap="square" rtlCol="0">
            <a:spAutoFit/>
          </a:bodyPr>
          <a:lstStyle/>
          <a:p>
            <a:r>
              <a:rPr lang="en-US" altLang="zh-TW" sz="2800" dirty="0">
                <a:latin typeface="Times New Roman" panose="02020603050405020304" pitchFamily="18" charset="0"/>
                <a:cs typeface="Times New Roman" panose="02020603050405020304" pitchFamily="18" charset="0"/>
              </a:rPr>
              <a:t>Singularity</a:t>
            </a: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61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p:txBody>
          <a:bodyPr>
            <a:normAutofit/>
          </a:bodyPr>
          <a:lstStyle/>
          <a:p>
            <a:pPr algn="ctr"/>
            <a:r>
              <a:rPr lang="en-US" altLang="zh-TW" sz="4800" dirty="0">
                <a:latin typeface="Times New Roman" panose="02020603050405020304" pitchFamily="18" charset="0"/>
                <a:cs typeface="Times New Roman" panose="02020603050405020304" pitchFamily="18" charset="0"/>
              </a:rPr>
              <a:t>WDTW</a:t>
            </a:r>
            <a:endParaRPr lang="zh-TW" altLang="en-US" sz="4800" dirty="0">
              <a:latin typeface="Times New Roman" panose="02020603050405020304" pitchFamily="18" charset="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E11B5102-CACD-3DEE-577C-C29FA51D1436}"/>
              </a:ext>
            </a:extLst>
          </p:cNvPr>
          <p:cNvSpPr>
            <a:spLocks noGrp="1"/>
          </p:cNvSpPr>
          <p:nvPr>
            <p:ph type="sldNum" sz="quarter" idx="12"/>
          </p:nvPr>
        </p:nvSpPr>
        <p:spPr/>
        <p:txBody>
          <a:bodyPr/>
          <a:lstStyle/>
          <a:p>
            <a:fld id="{EFAEC03B-316C-4507-8207-D997BB28EB64}" type="slidenum">
              <a:rPr lang="zh-TW" altLang="en-US" smtClean="0"/>
              <a:t>9</a:t>
            </a:fld>
            <a:endParaRPr lang="zh-TW" altLang="en-US" dirty="0"/>
          </a:p>
        </p:txBody>
      </p:sp>
      <p:sp>
        <p:nvSpPr>
          <p:cNvPr id="7" name="內容版面配置區 6">
            <a:extLst>
              <a:ext uri="{FF2B5EF4-FFF2-40B4-BE49-F238E27FC236}">
                <a16:creationId xmlns:a16="http://schemas.microsoft.com/office/drawing/2014/main" id="{9FD87D4D-44F9-D751-EFFB-CC17FBF9DDD9}"/>
              </a:ext>
            </a:extLst>
          </p:cNvPr>
          <p:cNvSpPr>
            <a:spLocks noGrp="1"/>
          </p:cNvSpPr>
          <p:nvPr>
            <p:ph idx="1"/>
          </p:nvPr>
        </p:nvSpPr>
        <p:spPr>
          <a:xfrm>
            <a:off x="838200" y="1690688"/>
            <a:ext cx="10515600" cy="4351338"/>
          </a:xfrm>
        </p:spPr>
        <p:txBody>
          <a:bodyPr/>
          <a:lstStyle/>
          <a:p>
            <a:pPr marL="0" indent="0">
              <a:buNone/>
            </a:pP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p:txBody>
      </p:sp>
      <p:sp>
        <p:nvSpPr>
          <p:cNvPr id="13" name="文字方塊 12">
            <a:extLst>
              <a:ext uri="{FF2B5EF4-FFF2-40B4-BE49-F238E27FC236}">
                <a16:creationId xmlns:a16="http://schemas.microsoft.com/office/drawing/2014/main" id="{2B5BEFFB-FCCD-449F-C53F-3C3194830800}"/>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4" name="文字方塊 13">
            <a:extLst>
              <a:ext uri="{FF2B5EF4-FFF2-40B4-BE49-F238E27FC236}">
                <a16:creationId xmlns:a16="http://schemas.microsoft.com/office/drawing/2014/main" id="{66798146-BD47-B2E7-0E64-82ACA33259FE}"/>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15" name="文字方塊 14">
            <a:extLst>
              <a:ext uri="{FF2B5EF4-FFF2-40B4-BE49-F238E27FC236}">
                <a16:creationId xmlns:a16="http://schemas.microsoft.com/office/drawing/2014/main" id="{BA563692-1EDE-8604-AED9-1609375068D6}"/>
              </a:ext>
            </a:extLst>
          </p:cNvPr>
          <p:cNvSpPr txBox="1"/>
          <p:nvPr/>
        </p:nvSpPr>
        <p:spPr>
          <a:xfrm>
            <a:off x="5637402" y="2973897"/>
            <a:ext cx="914400" cy="914400"/>
          </a:xfrm>
          <a:prstGeom prst="rect">
            <a:avLst/>
          </a:prstGeom>
          <a:noFill/>
        </p:spPr>
        <p:txBody>
          <a:bodyPr wrap="square" rtlCol="0">
            <a:spAutoFit/>
          </a:bodyPr>
          <a:lstStyle/>
          <a:p>
            <a:endParaRPr lang="zh-TW" altLang="en-US" dirty="0"/>
          </a:p>
        </p:txBody>
      </p:sp>
      <p:sp>
        <p:nvSpPr>
          <p:cNvPr id="4" name="內容版面配置區 6">
            <a:extLst>
              <a:ext uri="{FF2B5EF4-FFF2-40B4-BE49-F238E27FC236}">
                <a16:creationId xmlns:a16="http://schemas.microsoft.com/office/drawing/2014/main" id="{9BF9797B-AC24-897E-BDA3-5C64E2F0C803}"/>
              </a:ext>
            </a:extLst>
          </p:cNvPr>
          <p:cNvSpPr txBox="1">
            <a:spLocks/>
          </p:cNvSpPr>
          <p:nvPr/>
        </p:nvSpPr>
        <p:spPr>
          <a:xfrm>
            <a:off x="1109472" y="18478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latin typeface="Times New Roman" panose="02020603050405020304" pitchFamily="18" charset="0"/>
                <a:cs typeface="Times New Roman" panose="02020603050405020304" pitchFamily="18" charset="0"/>
              </a:rPr>
              <a:t>Penalizes points with larger phase differences between reference and test points.</a:t>
            </a:r>
          </a:p>
          <a:p>
            <a:r>
              <a:rPr lang="en-US" altLang="zh-TW" dirty="0">
                <a:latin typeface="Times New Roman" panose="02020603050405020304" pitchFamily="18" charset="0"/>
                <a:cs typeface="Times New Roman" panose="02020603050405020304" pitchFamily="18" charset="0"/>
              </a:rPr>
              <a:t>Prevent a point in a sequence from mapping the further points in another </a:t>
            </a:r>
            <a:r>
              <a:rPr lang="en-US" altLang="zh-TW" dirty="0"/>
              <a:t>one</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p:txBody>
      </p:sp>
      <p:pic>
        <p:nvPicPr>
          <p:cNvPr id="8" name="圖片 7">
            <a:extLst>
              <a:ext uri="{FF2B5EF4-FFF2-40B4-BE49-F238E27FC236}">
                <a16:creationId xmlns:a16="http://schemas.microsoft.com/office/drawing/2014/main" id="{DC3EEDFA-07D2-CCCE-F224-D6D382603EED}"/>
              </a:ext>
            </a:extLst>
          </p:cNvPr>
          <p:cNvPicPr>
            <a:picLocks noChangeAspect="1"/>
          </p:cNvPicPr>
          <p:nvPr/>
        </p:nvPicPr>
        <p:blipFill>
          <a:blip r:embed="rId3"/>
          <a:stretch>
            <a:fillRect/>
          </a:stretch>
        </p:blipFill>
        <p:spPr>
          <a:xfrm>
            <a:off x="2903103" y="4369088"/>
            <a:ext cx="6385794" cy="798224"/>
          </a:xfrm>
          <a:prstGeom prst="rect">
            <a:avLst/>
          </a:prstGeom>
        </p:spPr>
      </p:pic>
    </p:spTree>
    <p:extLst>
      <p:ext uri="{BB962C8B-B14F-4D97-AF65-F5344CB8AC3E}">
        <p14:creationId xmlns:p14="http://schemas.microsoft.com/office/powerpoint/2010/main" val="112686653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7730</TotalTime>
  <Words>799</Words>
  <Application>Microsoft Office PowerPoint</Application>
  <PresentationFormat>寬螢幕</PresentationFormat>
  <Paragraphs>160</Paragraphs>
  <Slides>16</Slides>
  <Notes>7</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16</vt:i4>
      </vt:variant>
    </vt:vector>
  </HeadingPairs>
  <TitlesOfParts>
    <vt:vector size="21" baseType="lpstr">
      <vt:lpstr>Arial</vt:lpstr>
      <vt:lpstr>Calibri</vt:lpstr>
      <vt:lpstr>Calibri Light</vt:lpstr>
      <vt:lpstr>Times New Roman</vt:lpstr>
      <vt:lpstr>Office 佈景主題</vt:lpstr>
      <vt:lpstr>Weighted dynamic time warping for time series classification</vt:lpstr>
      <vt:lpstr>ABSTRACT(1)</vt:lpstr>
      <vt:lpstr>ABSTRACT(2)</vt:lpstr>
      <vt:lpstr>Dynamic Time Warping</vt:lpstr>
      <vt:lpstr>DTW</vt:lpstr>
      <vt:lpstr>PowerPoint 簡報</vt:lpstr>
      <vt:lpstr>DP</vt:lpstr>
      <vt:lpstr>Problem of DTW</vt:lpstr>
      <vt:lpstr>WDTW</vt:lpstr>
      <vt:lpstr>Modified logistic weight function (MLWF)</vt:lpstr>
      <vt:lpstr>Modified logistic weight function (MLWF)</vt:lpstr>
      <vt:lpstr>Experiment (DTW)</vt:lpstr>
      <vt:lpstr>Experiment (WDTW)</vt:lpstr>
      <vt:lpstr>Experiment</vt:lpstr>
      <vt:lpstr>Experiment</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Stock Prediction Based on Genetic Algorithm Feature Selection and Long Short-Term Memory Neural Network </dc:title>
  <dc:creator>楊景翔</dc:creator>
  <cp:lastModifiedBy>楊景翔</cp:lastModifiedBy>
  <cp:revision>44</cp:revision>
  <dcterms:created xsi:type="dcterms:W3CDTF">2023-09-05T08:57:34Z</dcterms:created>
  <dcterms:modified xsi:type="dcterms:W3CDTF">2024-09-03T06:23:31Z</dcterms:modified>
</cp:coreProperties>
</file>