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5" r:id="rId3"/>
    <p:sldId id="331" r:id="rId4"/>
    <p:sldId id="351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291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B7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9" autoAdjust="0"/>
    <p:restoredTop sz="88272" autoAdjust="0"/>
  </p:normalViewPr>
  <p:slideViewPr>
    <p:cSldViewPr snapToGrid="0" snapToObjects="1">
      <p:cViewPr varScale="1">
        <p:scale>
          <a:sx n="61" d="100"/>
          <a:sy n="61" d="100"/>
        </p:scale>
        <p:origin x="10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87B1E-D7BB-234A-BB61-4186E7CB5889}" type="datetimeFigureOut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56A01-BB7F-2749-98D2-EC6EAA3717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944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0C0F12"/>
                </a:solidFill>
                <a:effectLst/>
                <a:latin typeface="Elsevier Sans"/>
              </a:rPr>
              <a:t>學者可以發表他們的早期研究，在理論和發現方面進行合作，並且他們的想法可在同儕審查出版之前獲得肯定</a:t>
            </a:r>
            <a:endParaRPr lang="en-US" altLang="zh-TW" b="0" i="0" dirty="0">
              <a:solidFill>
                <a:srgbClr val="0C0F12"/>
              </a:solidFill>
              <a:effectLst/>
              <a:latin typeface="Elsevier Sans"/>
            </a:endParaRPr>
          </a:p>
          <a:p>
            <a:r>
              <a:rPr lang="en-US" altLang="zh-TW" b="0" i="0" dirty="0">
                <a:solidFill>
                  <a:srgbClr val="0C0F12"/>
                </a:solidFill>
                <a:effectLst/>
                <a:latin typeface="Elsevier Sans"/>
              </a:rPr>
              <a:t>https://www.elsevier.com/zh-tw/products/ssrn-preprint-services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90038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19044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080951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70201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021562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2028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816754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011649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05535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15583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8476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50675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72713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17143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17961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67567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3106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D501DD-7617-CF45-952C-148738FE8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349E178-73AA-644C-8223-66BF71364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53253A-849A-4D45-A3E7-4D1991E4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53D5-883A-5840-B916-BEC4DF4506D5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ECDC78-3D4D-404B-AFA4-5B8A4BFD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6C002C-0479-C74D-9FB3-84645C0AA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0580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D6AB28-6653-9C49-A992-A4247978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6E57488-2CEC-AB48-B522-A9BF17B67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9DC675-96A7-5740-944C-CAFED91F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ABB45-072B-E944-9661-5DAAF6BF234C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19B60E-DE36-CE48-92C7-29C90404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11CB14-7E7D-DA4F-95BF-F4F6A71A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784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3137A97-13EF-684A-A0A9-0B2C4B915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14D9E75-6CF5-DE45-9FA4-3A5D546C8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846D7A-FDC0-584E-83DF-7CFDFE86A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0E93-5293-2E45-810C-52C7374A43E9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5227D2-8B70-D046-B3FE-419A3723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29F65E-93FE-3541-912C-7DF85AF2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5396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7A464A-FDF4-3341-B07B-24B820E4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A333E2-9D9C-8C49-8592-A408903CF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D6F474-7FB1-5646-B2F2-525F8D173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29E5-98E1-4140-9D90-8AD9B393DC63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34CE80-A870-164A-A65F-809FC9C00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BB9FA6-21BE-FF46-A0DD-80A4E3E4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3856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6485C0-58BA-C248-AFEC-796DBE7A2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E020E7-FE89-E04B-A373-97BD15E9B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132D52-ED19-E540-984A-CB07B5F73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C34D-36C3-F34E-AF6E-5E7D513EECD1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6BDAE5-6429-1646-BE72-C577966D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FD161E-0E50-D549-9D79-396E67199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807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C827E9-DFE9-224C-9899-DD344BC7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F56C89-BB60-5D4A-B951-F0C1C7545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16C126F-4174-1949-9558-B4C272D36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4765A31-2149-0648-8A59-90D89618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6D90-58FA-0641-BF29-5E2687B5D06E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EC8BAB3-FB47-3344-B999-5CB7AACA7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3B979C4-5F59-314A-943B-7732149E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4799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675BCB-A32E-984F-994B-6AD69C18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3BBA48-11AB-EA42-B26E-97C56E55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45D110-23DF-BA43-8D13-0E9505DCC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0FA7828-C650-A046-B918-8845F0B6A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2DE3B6E-6238-D149-9212-48351BD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A5BA387-FB25-3242-BD50-C95AE8C5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B0E6-B8C8-474E-B122-D8F5DE0AFAD2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EDC4116-BEB6-7E4E-A4A7-D2553343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D0F097C-57D7-B44E-A73C-8373F218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758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114667-755C-594C-B649-0C584C79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ABF655D-EEC9-1849-AFE9-30359B4D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37B-9027-774A-B9FD-9279ACD255BD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35848DC-EF7E-5E45-97D5-BB0029161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EF47D0D-FB63-C04A-88AA-4663F56A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4429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30D0DAB-E3AB-C542-BAF1-FA0813FF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9104-FA4D-834B-9033-B46E2F34E77F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44257D8-EC9E-534F-9065-715A4574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029C47-757A-114F-A178-225027BD7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8664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6441E4-4620-9244-B66E-26EC9ECB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E2631A-AADB-4344-B902-B53FE9F51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D2930E1-81A7-6848-925D-24DF95107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4A1FEB3-ECC3-AD41-BEA6-44C6F60F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73C6-1BDC-EF4C-9138-1B867971D82A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CC6D6D-32D3-0F46-8645-9348CDCC2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0AFE86A-1C31-4A46-A584-5E4CEF4A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0335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1D89C4-8B50-834A-81C5-869F9DC9C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5534F9E-8511-5F4A-A82F-05692527D3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B5567A0-F6B9-9340-A872-76C4D3094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579205F-B98C-E943-92A5-27963140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567F-5EDC-4F4F-93AF-7C8D00AA37FD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0A25F96-ED76-8549-9FD6-2B59D285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696D537-3F67-CD44-B755-194C465E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1349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422299C-DADF-924C-A256-3B359ECF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E7C0D55-55DC-8A4F-8D1C-054CD64B8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F6F637-18F3-BD4C-908D-9F4BD7CEC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D2FFB-DAFA-B349-908F-41F05A7F02F7}" type="datetime1">
              <a:rPr kumimoji="1" lang="zh-TW" altLang="en-US" smtClean="0"/>
              <a:t>2024/9/10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89E3A8-AF3F-CA42-A297-2EE032B20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309E7D-F646-F04E-B26F-BEF4E7288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6518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5C7C8A-452E-D943-890A-99D101A85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ctr">
            <a:normAutofit/>
          </a:bodyPr>
          <a:lstStyle/>
          <a:p>
            <a:r>
              <a:rPr kumimoji="1"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Order-Preserving Pattern Matching with Partition</a:t>
            </a:r>
            <a:endParaRPr kumimoji="1" lang="zh-TW" altLang="en-US" sz="4800" dirty="0">
              <a:latin typeface="Times" pitchFamily="2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A9CE59C-0A7C-3340-9871-01BB9F00CC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Youngho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Joong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Chae Na, and Jeong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</a:t>
            </a:r>
          </a:p>
          <a:p>
            <a:pPr>
              <a:lnSpc>
                <a:spcPct val="10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at SSRN: https://ssrn.com/abstract=4814059 or http://dx.doi.org/10.2139/ssrn.4814059</a:t>
            </a:r>
            <a:endParaRPr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6ED1160-6DCB-BA45-A8E3-C0A533D93526}"/>
              </a:ext>
            </a:extLst>
          </p:cNvPr>
          <p:cNvSpPr txBox="1"/>
          <p:nvPr/>
        </p:nvSpPr>
        <p:spPr>
          <a:xfrm>
            <a:off x="9461868" y="5993027"/>
            <a:ext cx="2573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>
                <a:latin typeface="Times" pitchFamily="2" charset="0"/>
              </a:rPr>
              <a:t>Presenter: Wen-Yu Chang</a:t>
            </a:r>
          </a:p>
          <a:p>
            <a:r>
              <a:rPr kumimoji="1" lang="en-US" altLang="zh-TW" dirty="0">
                <a:latin typeface="Times" pitchFamily="2" charset="0"/>
              </a:rPr>
              <a:t>Date: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Sept.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10,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2024</a:t>
            </a:r>
            <a:endParaRPr kumimoji="1" lang="zh-TW" altLang="en-US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279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The algorithm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10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C42A786-436D-3693-F0EC-7D2B2CC74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020692"/>
              </p:ext>
            </p:extLst>
          </p:nvPr>
        </p:nvGraphicFramePr>
        <p:xfrm>
          <a:off x="1577403" y="3053727"/>
          <a:ext cx="639360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291753787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33132610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01513263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873867719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20437665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229391347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0A8D478-AA62-C5A3-05E5-C545B5F6A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791139"/>
              </p:ext>
            </p:extLst>
          </p:nvPr>
        </p:nvGraphicFramePr>
        <p:xfrm>
          <a:off x="2098898" y="373942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/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r="-10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/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F963EC0D-3588-08D8-D867-B626C7211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3135745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219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219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TW" sz="2400" b="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F963EC0D-3588-08D8-D867-B626C7211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3135745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704" t="-112000" r="-364085" b="-2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3973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The algorithm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11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C42A786-436D-3693-F0EC-7D2B2CC74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004171"/>
              </p:ext>
            </p:extLst>
          </p:nvPr>
        </p:nvGraphicFramePr>
        <p:xfrm>
          <a:off x="1577403" y="3053727"/>
          <a:ext cx="639360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291753787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33132610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01513263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873867719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20437665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229391347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0A8D478-AA62-C5A3-05E5-C545B5F6A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337427"/>
              </p:ext>
            </p:extLst>
          </p:nvPr>
        </p:nvGraphicFramePr>
        <p:xfrm>
          <a:off x="2641823" y="373942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/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r="-10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/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6057393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219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219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TW" sz="2400" b="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6057393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704" t="-112000" r="-364085" b="-2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5132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The algorithm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12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C42A786-436D-3693-F0EC-7D2B2CC74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707581"/>
              </p:ext>
            </p:extLst>
          </p:nvPr>
        </p:nvGraphicFramePr>
        <p:xfrm>
          <a:off x="1577403" y="3053727"/>
          <a:ext cx="639360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291753787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33132610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01513263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873867719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20437665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229391347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0A8D478-AA62-C5A3-05E5-C545B5F6A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144603"/>
              </p:ext>
            </p:extLst>
          </p:nvPr>
        </p:nvGraphicFramePr>
        <p:xfrm>
          <a:off x="3179910" y="373942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/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r="-10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/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1366059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219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219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TW" sz="2400" b="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1366059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704" t="-112000" r="-364085" b="-2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29181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OPPM with partition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13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C42A786-436D-3693-F0EC-7D2B2CC74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40426"/>
              </p:ext>
            </p:extLst>
          </p:nvPr>
        </p:nvGraphicFramePr>
        <p:xfrm>
          <a:off x="1577403" y="3053727"/>
          <a:ext cx="639360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291753787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33132610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01513263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873867719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20437665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229391347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0A8D478-AA62-C5A3-05E5-C545B5F6A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997123"/>
              </p:ext>
            </p:extLst>
          </p:nvPr>
        </p:nvGraphicFramePr>
        <p:xfrm>
          <a:off x="3708548" y="373942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/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r="-10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/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744275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219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219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TW" sz="2400" b="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744275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704" t="-112000" r="-364085" b="-2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50425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The algorithm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14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C42A786-436D-3693-F0EC-7D2B2CC74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980304"/>
              </p:ext>
            </p:extLst>
          </p:nvPr>
        </p:nvGraphicFramePr>
        <p:xfrm>
          <a:off x="1577403" y="3053727"/>
          <a:ext cx="639360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291753787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33132610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01513263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873867719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20437665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229391347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0A8D478-AA62-C5A3-05E5-C545B5F6A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547457"/>
              </p:ext>
            </p:extLst>
          </p:nvPr>
        </p:nvGraphicFramePr>
        <p:xfrm>
          <a:off x="4246327" y="3745681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/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r="-10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/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7672553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219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219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TW" sz="2400" b="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7672553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704" t="-112000" r="-364085" b="-2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71771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The algorithm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15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C42A786-436D-3693-F0EC-7D2B2CC74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585514"/>
              </p:ext>
            </p:extLst>
          </p:nvPr>
        </p:nvGraphicFramePr>
        <p:xfrm>
          <a:off x="1577403" y="3053727"/>
          <a:ext cx="639360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291753787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33132610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01513263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873867719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20437665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229391347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0A8D478-AA62-C5A3-05E5-C545B5F6A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897276"/>
              </p:ext>
            </p:extLst>
          </p:nvPr>
        </p:nvGraphicFramePr>
        <p:xfrm>
          <a:off x="4782417" y="3739344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/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r="-10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/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4034446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219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219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TW" sz="2400" b="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4034446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704" t="-112000" r="-364085" b="-2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29299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The result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16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2241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The answers = (2, [3:3]), (6, [2:5])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2241960"/>
              </a:xfrm>
              <a:prstGeom prst="rect">
                <a:avLst/>
              </a:prstGeom>
              <a:blipFill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2961946"/>
                  </p:ext>
                </p:extLst>
              </p:nvPr>
            </p:nvGraphicFramePr>
            <p:xfrm>
              <a:off x="1191584" y="3716338"/>
              <a:ext cx="3995389" cy="1371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219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219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TW" sz="2400" b="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  <a:tr h="4219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altLang="zh-TW" sz="2400" b="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37581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FD0DF4A-3494-F904-6D97-7AC9A581B3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2961946"/>
                  </p:ext>
                </p:extLst>
              </p:nvPr>
            </p:nvGraphicFramePr>
            <p:xfrm>
              <a:off x="1191584" y="3716338"/>
              <a:ext cx="3995389" cy="1371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04" t="-107895" r="-363380" b="-1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04" t="-210667" r="-363380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375814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id="{230E8A4D-49EC-CFD4-A73D-49572DFB89C7}"/>
              </a:ext>
            </a:extLst>
          </p:cNvPr>
          <p:cNvSpPr/>
          <p:nvPr/>
        </p:nvSpPr>
        <p:spPr>
          <a:xfrm>
            <a:off x="2518150" y="3716338"/>
            <a:ext cx="432219" cy="1371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0C25925-6A4F-0052-9FF0-6B37FC6D805F}"/>
              </a:ext>
            </a:extLst>
          </p:cNvPr>
          <p:cNvSpPr/>
          <p:nvPr/>
        </p:nvSpPr>
        <p:spPr>
          <a:xfrm>
            <a:off x="4291924" y="3716338"/>
            <a:ext cx="432219" cy="1371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994CB058-73A1-E6FD-04E1-80F4A8596D99}"/>
                  </a:ext>
                </a:extLst>
              </p:cNvPr>
              <p:cNvSpPr txBox="1"/>
              <p:nvPr/>
            </p:nvSpPr>
            <p:spPr>
              <a:xfrm>
                <a:off x="1191584" y="5329238"/>
                <a:ext cx="64794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TW" altLang="en-US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using the reversed strings of </a:t>
                </a:r>
                <a:r>
                  <a:rPr lang="en-US" altLang="zh-TW" sz="24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P</a:t>
                </a: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 and </a:t>
                </a:r>
                <a:r>
                  <a:rPr lang="en-US" altLang="zh-TW" sz="24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T</a:t>
                </a:r>
                <a:endParaRPr lang="zh-TW" altLang="en-US" sz="2400" i="1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994CB058-73A1-E6FD-04E1-80F4A8596D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584" y="5329238"/>
                <a:ext cx="6479466" cy="461665"/>
              </a:xfrm>
              <a:prstGeom prst="rect">
                <a:avLst/>
              </a:prstGeom>
              <a:blipFill>
                <a:blip r:embed="rId5"/>
                <a:stretch>
                  <a:fillRect l="-1411" t="-11842" r="-103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797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Time Complexity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17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5A7D3B6-7359-441B-AB5E-314EC32E34DE}"/>
                  </a:ext>
                </a:extLst>
              </p:cNvPr>
              <p:cNvSpPr txBox="1"/>
              <p:nvPr/>
            </p:nvSpPr>
            <p:spPr>
              <a:xfrm>
                <a:off x="838199" y="1691866"/>
                <a:ext cx="10515601" cy="116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(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𝑛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+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𝑚</m:t>
                    </m:r>
                    <m:func>
                      <m:func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𝑚</m:t>
                        </m:r>
                      </m:e>
                    </m:func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(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𝑛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+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𝑚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 if pattern P sorted in linear time</a:t>
                </a: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5A7D3B6-7359-441B-AB5E-314EC32E3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691866"/>
                <a:ext cx="10515601" cy="1168846"/>
              </a:xfrm>
              <a:prstGeom prst="rect">
                <a:avLst/>
              </a:prstGeom>
              <a:blipFill>
                <a:blip r:embed="rId3"/>
                <a:stretch>
                  <a:fillRect l="-753" b="-89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344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67C017-EEF6-AF41-82FB-650CB493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Abstract</a:t>
            </a:r>
            <a:endParaRPr kumimoji="1" lang="zh-TW" altLang="en-US" dirty="0">
              <a:latin typeface="Times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D09F5D7-A24C-7540-ADEE-E8D83623F3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89857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altLang="zh-TW" sz="2400" dirty="0">
                    <a:latin typeface="Times" pitchFamily="2" charset="0"/>
                  </a:rPr>
                  <a:t>Two strings of the same length are order-isomorphic when they have the same relative orders. By utilizing the concept of order-isomorphism, various types of time series data, such as stock prices, energy consumption, annual temperature variance, and music melody, can be effectively analyzed. To perform a more meaningful analysis of time series data, approximate criteria for the order-isomorphism are necessary, considering diverse types of errors. In this paper, we introduce a novel approximation criterion for the order-isomorphism, called the partitioned order-isomorphism. We then propose an efficient O(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zh-TW" sz="2400" dirty="0" err="1">
                    <a:latin typeface="Times" pitchFamily="2" charset="0"/>
                  </a:rPr>
                  <a:t>sort</a:t>
                </a:r>
                <a:r>
                  <a:rPr lang="en-US" altLang="zh-TW" sz="2400" dirty="0">
                    <a:latin typeface="Times" pitchFamily="2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))-time algorithm for the order-preserving pattern matching problem considering the criterion of partition.</a:t>
                </a:r>
                <a:endParaRPr lang="en" altLang="zh-TW" sz="2400" dirty="0">
                  <a:latin typeface="Times" pitchFamily="2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D09F5D7-A24C-7540-ADEE-E8D83623F3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89857"/>
                <a:ext cx="10515600" cy="4351338"/>
              </a:xfrm>
              <a:blipFill>
                <a:blip r:embed="rId3"/>
                <a:stretch>
                  <a:fillRect l="-928" r="-870" b="-173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FFF1FB-1064-484B-B5D3-305DF559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69224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Location table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F797AAFC-DBDA-7DC0-7774-AD8E85BE2E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4004267"/>
                  </p:ext>
                </p:extLst>
              </p:nvPr>
            </p:nvGraphicFramePr>
            <p:xfrm>
              <a:off x="2167773" y="1903660"/>
              <a:ext cx="7856454" cy="3050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10124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</a:tblGrid>
                  <a:tr h="6101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" panose="02020603050405020304" pitchFamily="18" charset="0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52676486"/>
                      </a:ext>
                    </a:extLst>
                  </a:tr>
                  <a:tr h="6101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P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38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69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6101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𝐿𝑀𝑎𝑥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4443296"/>
                      </a:ext>
                    </a:extLst>
                  </a:tr>
                  <a:tr h="6101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𝐿𝑀𝑖𝑛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6553203"/>
                      </a:ext>
                    </a:extLst>
                  </a:tr>
                  <a:tr h="6101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" panose="02020603050405020304" pitchFamily="18" charset="0"/>
                                  </a:rPr>
                                  <m:t>𝑍</m:t>
                                </m:r>
                                <m:r>
                                  <a:rPr lang="en-US" altLang="zh-TW" sz="2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" panose="020206030504050203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TW" sz="2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" panose="02020603050405020304" pitchFamily="18" charset="0"/>
                                  </a:rPr>
                                  <m:t>P</m:t>
                                </m:r>
                                <m:r>
                                  <a:rPr lang="en-US" altLang="zh-TW" sz="2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058352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F797AAFC-DBDA-7DC0-7774-AD8E85BE2E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4004267"/>
                  </p:ext>
                </p:extLst>
              </p:nvPr>
            </p:nvGraphicFramePr>
            <p:xfrm>
              <a:off x="2167773" y="1903660"/>
              <a:ext cx="7856454" cy="3050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10124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991055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</a:tblGrid>
                  <a:tr h="610136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18" t="-1000" r="-311465" b="-41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52676486"/>
                      </a:ext>
                    </a:extLst>
                  </a:tr>
                  <a:tr h="6101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P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38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69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610136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18" t="-199010" r="-311465" b="-2079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4443296"/>
                      </a:ext>
                    </a:extLst>
                  </a:tr>
                  <a:tr h="610136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18" t="-302000" r="-311465" b="-1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6553203"/>
                      </a:ext>
                    </a:extLst>
                  </a:tr>
                  <a:tr h="610136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18" t="-402000" r="-311465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058352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30380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OPPM with partition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The answers = (2, [3:3]), (6, [2:5])</a:t>
                </a:r>
                <a:endParaRPr lang="zh-TW" altLang="en-US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 b="-75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5620394-86EF-5882-C4AC-0CA26DDE0B73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366488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7B8C2F4-1926-8AA2-C766-1C36CDD4C9CB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4350500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F90463B0-0433-CB4B-E4BF-6A345C9AB529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4889261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000FB84E-D37E-1F41-A857-8F97B0BD033A}"/>
                  </a:ext>
                </a:extLst>
              </p:cNvPr>
              <p:cNvSpPr txBox="1"/>
              <p:nvPr/>
            </p:nvSpPr>
            <p:spPr>
              <a:xfrm>
                <a:off x="955233" y="3685589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[2..7]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000FB84E-D37E-1F41-A857-8F97B0BD0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3685589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l="-1639" r="-7104" b="-18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0CBE74C-9C91-5C3A-88CE-9B208E1E52C3}"/>
                  </a:ext>
                </a:extLst>
              </p:cNvPr>
              <p:cNvSpPr txBox="1"/>
              <p:nvPr/>
            </p:nvSpPr>
            <p:spPr>
              <a:xfrm>
                <a:off x="949212" y="4371206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0CBE74C-9C91-5C3A-88CE-9B208E1E5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12" y="4371206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05D844ED-4A50-0518-9139-11AF70B923B6}"/>
              </a:ext>
            </a:extLst>
          </p:cNvPr>
          <p:cNvGraphicFramePr>
            <a:graphicFrameLocks noGrp="1"/>
          </p:cNvGraphicFramePr>
          <p:nvPr/>
        </p:nvGraphicFramePr>
        <p:xfrm>
          <a:off x="7498473" y="366488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89F91AFC-42A9-5BEB-AE47-1B4CAF07E003}"/>
              </a:ext>
            </a:extLst>
          </p:cNvPr>
          <p:cNvGraphicFramePr>
            <a:graphicFrameLocks noGrp="1"/>
          </p:cNvGraphicFramePr>
          <p:nvPr/>
        </p:nvGraphicFramePr>
        <p:xfrm>
          <a:off x="7498473" y="4350500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9DA42ACB-1FC6-23B3-776D-837DC4CED678}"/>
              </a:ext>
            </a:extLst>
          </p:cNvPr>
          <p:cNvGraphicFramePr>
            <a:graphicFrameLocks noGrp="1"/>
          </p:cNvGraphicFramePr>
          <p:nvPr/>
        </p:nvGraphicFramePr>
        <p:xfrm>
          <a:off x="7498473" y="4889261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8803F100-A66D-5261-B47D-EAB0EE020ED2}"/>
                  </a:ext>
                </a:extLst>
              </p:cNvPr>
              <p:cNvSpPr txBox="1"/>
              <p:nvPr/>
            </p:nvSpPr>
            <p:spPr>
              <a:xfrm>
                <a:off x="6210812" y="3685589"/>
                <a:ext cx="12816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[6..11]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8803F100-A66D-5261-B47D-EAB0EE020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812" y="3685589"/>
                <a:ext cx="1281640" cy="461665"/>
              </a:xfrm>
              <a:prstGeom prst="rect">
                <a:avLst/>
              </a:prstGeom>
              <a:blipFill>
                <a:blip r:embed="rId6"/>
                <a:stretch>
                  <a:fillRect l="-1429" r="-6190" b="-18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EC0F28-0BD2-4D6B-E3E5-962019C41A5A}"/>
                  </a:ext>
                </a:extLst>
              </p:cNvPr>
              <p:cNvSpPr txBox="1"/>
              <p:nvPr/>
            </p:nvSpPr>
            <p:spPr>
              <a:xfrm>
                <a:off x="6376241" y="4371206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EC0F28-0BD2-4D6B-E3E5-962019C41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241" y="4371206"/>
                <a:ext cx="1116211" cy="461665"/>
              </a:xfrm>
              <a:prstGeom prst="rect">
                <a:avLst/>
              </a:prstGeom>
              <a:blipFill>
                <a:blip r:embed="rId7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677E9BBF-D7EF-37E9-87BD-E785547AF41D}"/>
              </a:ext>
            </a:extLst>
          </p:cNvPr>
          <p:cNvCxnSpPr>
            <a:cxnSpLocks/>
          </p:cNvCxnSpPr>
          <p:nvPr/>
        </p:nvCxnSpPr>
        <p:spPr>
          <a:xfrm>
            <a:off x="8556984" y="3664883"/>
            <a:ext cx="0" cy="17274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5E3A7869-C119-35AF-89B9-8DC69DDF4B05}"/>
              </a:ext>
            </a:extLst>
          </p:cNvPr>
          <p:cNvCxnSpPr>
            <a:cxnSpLocks/>
          </p:cNvCxnSpPr>
          <p:nvPr/>
        </p:nvCxnSpPr>
        <p:spPr>
          <a:xfrm>
            <a:off x="3659746" y="3664882"/>
            <a:ext cx="0" cy="17274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732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OPPM with partition 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5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The answers = (2, [3:3]), (6, [2:5])</a:t>
                </a:r>
                <a:endParaRPr lang="zh-TW" altLang="en-US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 b="-75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5620394-86EF-5882-C4AC-0CA26DDE0B73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366488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7B8C2F4-1926-8AA2-C766-1C36CDD4C9CB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4350500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F90463B0-0433-CB4B-E4BF-6A345C9AB529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4889261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000FB84E-D37E-1F41-A857-8F97B0BD033A}"/>
                  </a:ext>
                </a:extLst>
              </p:cNvPr>
              <p:cNvSpPr txBox="1"/>
              <p:nvPr/>
            </p:nvSpPr>
            <p:spPr>
              <a:xfrm>
                <a:off x="955233" y="3685589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[2..7]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000FB84E-D37E-1F41-A857-8F97B0BD0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3685589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l="-1639" r="-7104" b="-18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0CBE74C-9C91-5C3A-88CE-9B208E1E52C3}"/>
                  </a:ext>
                </a:extLst>
              </p:cNvPr>
              <p:cNvSpPr txBox="1"/>
              <p:nvPr/>
            </p:nvSpPr>
            <p:spPr>
              <a:xfrm>
                <a:off x="949212" y="4371206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0CBE74C-9C91-5C3A-88CE-9B208E1E5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12" y="4371206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05D844ED-4A50-0518-9139-11AF70B923B6}"/>
              </a:ext>
            </a:extLst>
          </p:cNvPr>
          <p:cNvGraphicFramePr>
            <a:graphicFrameLocks noGrp="1"/>
          </p:cNvGraphicFramePr>
          <p:nvPr/>
        </p:nvGraphicFramePr>
        <p:xfrm>
          <a:off x="7498473" y="366488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89F91AFC-42A9-5BEB-AE47-1B4CAF07E003}"/>
              </a:ext>
            </a:extLst>
          </p:cNvPr>
          <p:cNvGraphicFramePr>
            <a:graphicFrameLocks noGrp="1"/>
          </p:cNvGraphicFramePr>
          <p:nvPr/>
        </p:nvGraphicFramePr>
        <p:xfrm>
          <a:off x="7498473" y="4350500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9DA42ACB-1FC6-23B3-776D-837DC4CED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20672"/>
              </p:ext>
            </p:extLst>
          </p:nvPr>
        </p:nvGraphicFramePr>
        <p:xfrm>
          <a:off x="7498473" y="4889261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8803F100-A66D-5261-B47D-EAB0EE020ED2}"/>
                  </a:ext>
                </a:extLst>
              </p:cNvPr>
              <p:cNvSpPr txBox="1"/>
              <p:nvPr/>
            </p:nvSpPr>
            <p:spPr>
              <a:xfrm>
                <a:off x="6210812" y="3685589"/>
                <a:ext cx="12816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[6..11]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8803F100-A66D-5261-B47D-EAB0EE020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812" y="3685589"/>
                <a:ext cx="1281640" cy="461665"/>
              </a:xfrm>
              <a:prstGeom prst="rect">
                <a:avLst/>
              </a:prstGeom>
              <a:blipFill>
                <a:blip r:embed="rId6"/>
                <a:stretch>
                  <a:fillRect l="-1429" r="-6190" b="-18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EC0F28-0BD2-4D6B-E3E5-962019C41A5A}"/>
                  </a:ext>
                </a:extLst>
              </p:cNvPr>
              <p:cNvSpPr txBox="1"/>
              <p:nvPr/>
            </p:nvSpPr>
            <p:spPr>
              <a:xfrm>
                <a:off x="6376241" y="4371206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EC0F28-0BD2-4D6B-E3E5-962019C41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241" y="4371206"/>
                <a:ext cx="1116211" cy="461665"/>
              </a:xfrm>
              <a:prstGeom prst="rect">
                <a:avLst/>
              </a:prstGeom>
              <a:blipFill>
                <a:blip r:embed="rId7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677E9BBF-D7EF-37E9-87BD-E785547AF41D}"/>
              </a:ext>
            </a:extLst>
          </p:cNvPr>
          <p:cNvCxnSpPr>
            <a:cxnSpLocks/>
          </p:cNvCxnSpPr>
          <p:nvPr/>
        </p:nvCxnSpPr>
        <p:spPr>
          <a:xfrm>
            <a:off x="9107052" y="3664882"/>
            <a:ext cx="0" cy="17274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5E3A7869-C119-35AF-89B9-8DC69DDF4B05}"/>
              </a:ext>
            </a:extLst>
          </p:cNvPr>
          <p:cNvCxnSpPr>
            <a:cxnSpLocks/>
          </p:cNvCxnSpPr>
          <p:nvPr/>
        </p:nvCxnSpPr>
        <p:spPr>
          <a:xfrm>
            <a:off x="3659746" y="3664882"/>
            <a:ext cx="0" cy="17274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869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OPPM with partition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6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The answers = (2, [3:3]), (6, [2:5])</a:t>
                </a:r>
                <a:endParaRPr lang="zh-TW" altLang="en-US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 b="-75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5620394-86EF-5882-C4AC-0CA26DDE0B73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366488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7B8C2F4-1926-8AA2-C766-1C36CDD4C9CB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4350500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F90463B0-0433-CB4B-E4BF-6A345C9AB529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4889261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000FB84E-D37E-1F41-A857-8F97B0BD033A}"/>
                  </a:ext>
                </a:extLst>
              </p:cNvPr>
              <p:cNvSpPr txBox="1"/>
              <p:nvPr/>
            </p:nvSpPr>
            <p:spPr>
              <a:xfrm>
                <a:off x="955233" y="3685589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[2..7]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000FB84E-D37E-1F41-A857-8F97B0BD0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3685589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l="-1639" r="-7104" b="-18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0CBE74C-9C91-5C3A-88CE-9B208E1E52C3}"/>
                  </a:ext>
                </a:extLst>
              </p:cNvPr>
              <p:cNvSpPr txBox="1"/>
              <p:nvPr/>
            </p:nvSpPr>
            <p:spPr>
              <a:xfrm>
                <a:off x="949212" y="4371206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0CBE74C-9C91-5C3A-88CE-9B208E1E5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12" y="4371206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05D844ED-4A50-0518-9139-11AF70B923B6}"/>
              </a:ext>
            </a:extLst>
          </p:cNvPr>
          <p:cNvGraphicFramePr>
            <a:graphicFrameLocks noGrp="1"/>
          </p:cNvGraphicFramePr>
          <p:nvPr/>
        </p:nvGraphicFramePr>
        <p:xfrm>
          <a:off x="7498473" y="366488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89F91AFC-42A9-5BEB-AE47-1B4CAF07E003}"/>
              </a:ext>
            </a:extLst>
          </p:cNvPr>
          <p:cNvGraphicFramePr>
            <a:graphicFrameLocks noGrp="1"/>
          </p:cNvGraphicFramePr>
          <p:nvPr/>
        </p:nvGraphicFramePr>
        <p:xfrm>
          <a:off x="7498473" y="4350500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9DA42ACB-1FC6-23B3-776D-837DC4CED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532935"/>
              </p:ext>
            </p:extLst>
          </p:nvPr>
        </p:nvGraphicFramePr>
        <p:xfrm>
          <a:off x="7498473" y="4889261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8803F100-A66D-5261-B47D-EAB0EE020ED2}"/>
                  </a:ext>
                </a:extLst>
              </p:cNvPr>
              <p:cNvSpPr txBox="1"/>
              <p:nvPr/>
            </p:nvSpPr>
            <p:spPr>
              <a:xfrm>
                <a:off x="6210812" y="3685589"/>
                <a:ext cx="12816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[6..11]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8803F100-A66D-5261-B47D-EAB0EE020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812" y="3685589"/>
                <a:ext cx="1281640" cy="461665"/>
              </a:xfrm>
              <a:prstGeom prst="rect">
                <a:avLst/>
              </a:prstGeom>
              <a:blipFill>
                <a:blip r:embed="rId6"/>
                <a:stretch>
                  <a:fillRect l="-1429" r="-6190" b="-18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EC0F28-0BD2-4D6B-E3E5-962019C41A5A}"/>
                  </a:ext>
                </a:extLst>
              </p:cNvPr>
              <p:cNvSpPr txBox="1"/>
              <p:nvPr/>
            </p:nvSpPr>
            <p:spPr>
              <a:xfrm>
                <a:off x="6376241" y="4371206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EC0F28-0BD2-4D6B-E3E5-962019C41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241" y="4371206"/>
                <a:ext cx="1116211" cy="461665"/>
              </a:xfrm>
              <a:prstGeom prst="rect">
                <a:avLst/>
              </a:prstGeom>
              <a:blipFill>
                <a:blip r:embed="rId7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677E9BBF-D7EF-37E9-87BD-E785547AF41D}"/>
              </a:ext>
            </a:extLst>
          </p:cNvPr>
          <p:cNvCxnSpPr>
            <a:cxnSpLocks/>
          </p:cNvCxnSpPr>
          <p:nvPr/>
        </p:nvCxnSpPr>
        <p:spPr>
          <a:xfrm>
            <a:off x="9607115" y="3664882"/>
            <a:ext cx="0" cy="17274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5E3A7869-C119-35AF-89B9-8DC69DDF4B05}"/>
              </a:ext>
            </a:extLst>
          </p:cNvPr>
          <p:cNvCxnSpPr>
            <a:cxnSpLocks/>
          </p:cNvCxnSpPr>
          <p:nvPr/>
        </p:nvCxnSpPr>
        <p:spPr>
          <a:xfrm>
            <a:off x="3659746" y="3664882"/>
            <a:ext cx="0" cy="17274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756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OPPM with partition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7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The answers = (2, [3:3]), (6, [2:5])</a:t>
                </a:r>
                <a:endParaRPr lang="zh-TW" altLang="en-US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 b="-75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5620394-86EF-5882-C4AC-0CA26DDE0B73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366488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7B8C2F4-1926-8AA2-C766-1C36CDD4C9CB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4350500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F90463B0-0433-CB4B-E4BF-6A345C9AB529}"/>
              </a:ext>
            </a:extLst>
          </p:cNvPr>
          <p:cNvGraphicFramePr>
            <a:graphicFrameLocks noGrp="1"/>
          </p:cNvGraphicFramePr>
          <p:nvPr/>
        </p:nvGraphicFramePr>
        <p:xfrm>
          <a:off x="2071444" y="4889261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000FB84E-D37E-1F41-A857-8F97B0BD033A}"/>
                  </a:ext>
                </a:extLst>
              </p:cNvPr>
              <p:cNvSpPr txBox="1"/>
              <p:nvPr/>
            </p:nvSpPr>
            <p:spPr>
              <a:xfrm>
                <a:off x="955233" y="3685589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[2..7]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000FB84E-D37E-1F41-A857-8F97B0BD0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3685589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l="-1639" r="-7104" b="-18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0CBE74C-9C91-5C3A-88CE-9B208E1E52C3}"/>
                  </a:ext>
                </a:extLst>
              </p:cNvPr>
              <p:cNvSpPr txBox="1"/>
              <p:nvPr/>
            </p:nvSpPr>
            <p:spPr>
              <a:xfrm>
                <a:off x="949212" y="4371206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0CBE74C-9C91-5C3A-88CE-9B208E1E5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12" y="4371206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05D844ED-4A50-0518-9139-11AF70B923B6}"/>
              </a:ext>
            </a:extLst>
          </p:cNvPr>
          <p:cNvGraphicFramePr>
            <a:graphicFrameLocks noGrp="1"/>
          </p:cNvGraphicFramePr>
          <p:nvPr/>
        </p:nvGraphicFramePr>
        <p:xfrm>
          <a:off x="7498473" y="3664883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89F91AFC-42A9-5BEB-AE47-1B4CAF07E003}"/>
              </a:ext>
            </a:extLst>
          </p:cNvPr>
          <p:cNvGraphicFramePr>
            <a:graphicFrameLocks noGrp="1"/>
          </p:cNvGraphicFramePr>
          <p:nvPr/>
        </p:nvGraphicFramePr>
        <p:xfrm>
          <a:off x="7498473" y="4350500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9DA42ACB-1FC6-23B3-776D-837DC4CED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518482"/>
              </p:ext>
            </p:extLst>
          </p:nvPr>
        </p:nvGraphicFramePr>
        <p:xfrm>
          <a:off x="7498473" y="4889261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8803F100-A66D-5261-B47D-EAB0EE020ED2}"/>
                  </a:ext>
                </a:extLst>
              </p:cNvPr>
              <p:cNvSpPr txBox="1"/>
              <p:nvPr/>
            </p:nvSpPr>
            <p:spPr>
              <a:xfrm>
                <a:off x="6210812" y="3685589"/>
                <a:ext cx="12816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[6..11]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8803F100-A66D-5261-B47D-EAB0EE020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812" y="3685589"/>
                <a:ext cx="1281640" cy="461665"/>
              </a:xfrm>
              <a:prstGeom prst="rect">
                <a:avLst/>
              </a:prstGeom>
              <a:blipFill>
                <a:blip r:embed="rId6"/>
                <a:stretch>
                  <a:fillRect l="-1429" r="-6190" b="-18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EC0F28-0BD2-4D6B-E3E5-962019C41A5A}"/>
                  </a:ext>
                </a:extLst>
              </p:cNvPr>
              <p:cNvSpPr txBox="1"/>
              <p:nvPr/>
            </p:nvSpPr>
            <p:spPr>
              <a:xfrm>
                <a:off x="6376241" y="4371206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EC0F28-0BD2-4D6B-E3E5-962019C41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241" y="4371206"/>
                <a:ext cx="1116211" cy="461665"/>
              </a:xfrm>
              <a:prstGeom prst="rect">
                <a:avLst/>
              </a:prstGeom>
              <a:blipFill>
                <a:blip r:embed="rId7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677E9BBF-D7EF-37E9-87BD-E785547AF41D}"/>
              </a:ext>
            </a:extLst>
          </p:cNvPr>
          <p:cNvCxnSpPr>
            <a:cxnSpLocks/>
          </p:cNvCxnSpPr>
          <p:nvPr/>
        </p:nvCxnSpPr>
        <p:spPr>
          <a:xfrm>
            <a:off x="10142897" y="3664882"/>
            <a:ext cx="0" cy="17274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5E3A7869-C119-35AF-89B9-8DC69DDF4B05}"/>
              </a:ext>
            </a:extLst>
          </p:cNvPr>
          <p:cNvCxnSpPr>
            <a:cxnSpLocks/>
          </p:cNvCxnSpPr>
          <p:nvPr/>
        </p:nvCxnSpPr>
        <p:spPr>
          <a:xfrm>
            <a:off x="3659746" y="3664882"/>
            <a:ext cx="0" cy="17274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625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Prefix and suffix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8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9571403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:  the length of the longest prefix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 order-isomorphic to a prefix of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: 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the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length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of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the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longest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b="0" i="0" dirty="0" smtClean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suf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fix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of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order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isomorphic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to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b="0" i="0" dirty="0" smtClean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suf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fix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of</m:t>
                    </m:r>
                    <m:r>
                      <m:rPr>
                        <m:nor/>
                      </m:rPr>
                      <a:rPr lang="en-US" altLang="zh-TW" sz="2400" dirty="0">
                        <a:latin typeface="Times" panose="020206030504050203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9571403" cy="1687963"/>
              </a:xfrm>
              <a:prstGeom prst="rect">
                <a:avLst/>
              </a:prstGeom>
              <a:blipFill>
                <a:blip r:embed="rId3"/>
                <a:stretch>
                  <a:fillRect l="-8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810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The algorithm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9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T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13,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92,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88,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63,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37,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40,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70,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54,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35,</m:t>
                        </m:r>
                        <m:r>
                          <a:rPr lang="zh-TW" alt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24</m:t>
                        </m:r>
                      </m:e>
                    </m:d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=(54, 12, 38, 69, 45, 22)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46A39AE3-5269-020C-CCDA-DDDAE8BE8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6641562" cy="1687963"/>
              </a:xfrm>
              <a:prstGeom prst="rect">
                <a:avLst/>
              </a:prstGeom>
              <a:blipFill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C42A786-436D-3693-F0EC-7D2B2CC74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458946"/>
              </p:ext>
            </p:extLst>
          </p:nvPr>
        </p:nvGraphicFramePr>
        <p:xfrm>
          <a:off x="1577403" y="3053727"/>
          <a:ext cx="639360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291753787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331326106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015132633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873867719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20437665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229391347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92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0A8D478-AA62-C5A3-05E5-C545B5F6A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222725"/>
              </p:ext>
            </p:extLst>
          </p:nvPr>
        </p:nvGraphicFramePr>
        <p:xfrm>
          <a:off x="1577404" y="3739344"/>
          <a:ext cx="3188586" cy="50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31">
                  <a:extLst>
                    <a:ext uri="{9D8B030D-6E8A-4147-A177-3AD203B41FA5}">
                      <a16:colId xmlns:a16="http://schemas.microsoft.com/office/drawing/2014/main" val="33733209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1522464930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757203137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3669327754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646217062"/>
                    </a:ext>
                  </a:extLst>
                </a:gridCol>
                <a:gridCol w="531431">
                  <a:extLst>
                    <a:ext uri="{9D8B030D-6E8A-4147-A177-3AD203B41FA5}">
                      <a16:colId xmlns:a16="http://schemas.microsoft.com/office/drawing/2014/main" val="77711076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69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45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017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/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i="1" dirty="0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T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1C93309F-B84D-0036-E58D-021578F49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2" y="3053727"/>
                <a:ext cx="1116211" cy="461665"/>
              </a:xfrm>
              <a:prstGeom prst="rect">
                <a:avLst/>
              </a:prstGeom>
              <a:blipFill>
                <a:blip r:embed="rId4"/>
                <a:stretch>
                  <a:fillRect r="-10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/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E5000C-107D-5C95-3CD3-64BA1DB5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11" y="3739344"/>
                <a:ext cx="1116211" cy="461665"/>
              </a:xfrm>
              <a:prstGeom prst="rect">
                <a:avLst/>
              </a:prstGeom>
              <a:blipFill>
                <a:blip r:embed="rId5"/>
                <a:stretch>
                  <a:fillRect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71898ECF-162E-FDB8-A77D-98FDF15CE9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5334519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219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219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TW" sz="2400" b="0" i="1" dirty="0" smtClean="0"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71898ECF-162E-FDB8-A77D-98FDF15CE9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5334519"/>
                  </p:ext>
                </p:extLst>
              </p:nvPr>
            </p:nvGraphicFramePr>
            <p:xfrm>
              <a:off x="7971003" y="1392733"/>
              <a:ext cx="399538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581">
                      <a:extLst>
                        <a:ext uri="{9D8B030D-6E8A-4147-A177-3AD203B41FA5}">
                          <a16:colId xmlns:a16="http://schemas.microsoft.com/office/drawing/2014/main" val="3887734695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3733209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1522464930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757203137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669327754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646217062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77711076"/>
                        </a:ext>
                      </a:extLst>
                    </a:gridCol>
                    <a:gridCol w="447544">
                      <a:extLst>
                        <a:ext uri="{9D8B030D-6E8A-4147-A177-3AD203B41FA5}">
                          <a16:colId xmlns:a16="http://schemas.microsoft.com/office/drawing/2014/main" val="392858607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i="1" dirty="0" err="1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</a:t>
                          </a:r>
                          <a:endParaRPr lang="zh-TW" altLang="en-US" sz="2400" b="0" i="1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6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50017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704" t="-112000" r="-364085" b="-2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896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81313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_chenya" id="{B41F7EED-78E0-1445-87EF-5AF1DA6E0F58}" vid="{D32384A1-BBDA-0D4F-B76D-4F110ED0331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佈景主題</Template>
  <TotalTime>9808</TotalTime>
  <Words>1127</Words>
  <Application>Microsoft Office PowerPoint</Application>
  <PresentationFormat>寬螢幕</PresentationFormat>
  <Paragraphs>541</Paragraphs>
  <Slides>17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Elsevier Sans</vt:lpstr>
      <vt:lpstr>Arial</vt:lpstr>
      <vt:lpstr>Calibri</vt:lpstr>
      <vt:lpstr>Calibri Light</vt:lpstr>
      <vt:lpstr>Cambria Math</vt:lpstr>
      <vt:lpstr>Times</vt:lpstr>
      <vt:lpstr>Times New Roman</vt:lpstr>
      <vt:lpstr>Office 佈景主題</vt:lpstr>
      <vt:lpstr>Order-Preserving Pattern Matching with Partition</vt:lpstr>
      <vt:lpstr>Abstract</vt:lpstr>
      <vt:lpstr>Location table</vt:lpstr>
      <vt:lpstr>OPPM with partition</vt:lpstr>
      <vt:lpstr>OPPM with partition </vt:lpstr>
      <vt:lpstr>OPPM with partition</vt:lpstr>
      <vt:lpstr>OPPM with partition</vt:lpstr>
      <vt:lpstr>Prefix and suffix</vt:lpstr>
      <vt:lpstr>The algorithm</vt:lpstr>
      <vt:lpstr>The algorithm</vt:lpstr>
      <vt:lpstr>The algorithm</vt:lpstr>
      <vt:lpstr>The algorithm</vt:lpstr>
      <vt:lpstr>OPPM with partition</vt:lpstr>
      <vt:lpstr>The algorithm</vt:lpstr>
      <vt:lpstr>The algorithm</vt:lpstr>
      <vt:lpstr>The result</vt:lpstr>
      <vt:lpstr>Time Complexity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M113040012</dc:creator>
  <cp:lastModifiedBy>pplab</cp:lastModifiedBy>
  <cp:revision>221</cp:revision>
  <dcterms:created xsi:type="dcterms:W3CDTF">2023-07-01T04:19:29Z</dcterms:created>
  <dcterms:modified xsi:type="dcterms:W3CDTF">2024-09-10T10:36:36Z</dcterms:modified>
</cp:coreProperties>
</file>