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325" r:id="rId3"/>
    <p:sldId id="259" r:id="rId4"/>
    <p:sldId id="327" r:id="rId5"/>
    <p:sldId id="328" r:id="rId6"/>
    <p:sldId id="331" r:id="rId7"/>
    <p:sldId id="333" r:id="rId8"/>
    <p:sldId id="334" r:id="rId9"/>
    <p:sldId id="335" r:id="rId10"/>
    <p:sldId id="336"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0"/>
    <a:srgbClr val="C00000"/>
    <a:srgbClr val="0070C0"/>
    <a:srgbClr val="ACB4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51" autoAdjust="0"/>
  </p:normalViewPr>
  <p:slideViewPr>
    <p:cSldViewPr snapToGrid="0">
      <p:cViewPr varScale="1">
        <p:scale>
          <a:sx n="57" d="100"/>
          <a:sy n="57"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FD21D-BF96-479C-982E-44D0F1FCD264}" type="datetimeFigureOut">
              <a:rPr lang="zh-TW" altLang="en-US" smtClean="0"/>
              <a:t>2024/9/10</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3800E6-BF8B-4688-BB24-9F5263D5715F}" type="slidenum">
              <a:rPr lang="zh-TW" altLang="en-US" smtClean="0"/>
              <a:t>‹#›</a:t>
            </a:fld>
            <a:endParaRPr lang="zh-TW" altLang="en-US"/>
          </a:p>
        </p:txBody>
      </p:sp>
    </p:spTree>
    <p:extLst>
      <p:ext uri="{BB962C8B-B14F-4D97-AF65-F5344CB8AC3E}">
        <p14:creationId xmlns:p14="http://schemas.microsoft.com/office/powerpoint/2010/main" val="139936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1</a:t>
            </a:fld>
            <a:endParaRPr kumimoji="1" lang="zh-TW" altLang="en-US"/>
          </a:p>
        </p:txBody>
      </p:sp>
    </p:spTree>
    <p:extLst>
      <p:ext uri="{BB962C8B-B14F-4D97-AF65-F5344CB8AC3E}">
        <p14:creationId xmlns:p14="http://schemas.microsoft.com/office/powerpoint/2010/main" val="4058093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2</a:t>
            </a:fld>
            <a:endParaRPr kumimoji="1" lang="zh-TW" altLang="en-US"/>
          </a:p>
        </p:txBody>
      </p:sp>
    </p:spTree>
    <p:extLst>
      <p:ext uri="{BB962C8B-B14F-4D97-AF65-F5344CB8AC3E}">
        <p14:creationId xmlns:p14="http://schemas.microsoft.com/office/powerpoint/2010/main" val="3532977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3</a:t>
            </a:fld>
            <a:endParaRPr kumimoji="1" lang="zh-TW" altLang="en-US"/>
          </a:p>
        </p:txBody>
      </p:sp>
    </p:spTree>
    <p:extLst>
      <p:ext uri="{BB962C8B-B14F-4D97-AF65-F5344CB8AC3E}">
        <p14:creationId xmlns:p14="http://schemas.microsoft.com/office/powerpoint/2010/main" val="167807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126B02-21CC-44D0-9CD5-BFC8538325F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DBA36A82-1489-4022-A7E2-28C4C908A2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24BD812-B600-45AC-9A66-D776F6743AF4}"/>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5" name="頁尾版面配置區 4">
            <a:extLst>
              <a:ext uri="{FF2B5EF4-FFF2-40B4-BE49-F238E27FC236}">
                <a16:creationId xmlns:a16="http://schemas.microsoft.com/office/drawing/2014/main" id="{7E687E7D-6CC2-4166-AA9D-1F6A5631158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C68B100-1295-438B-90D3-487EE1A499C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1563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580441-3DEC-46CB-A62D-1D832F4C7BA6}"/>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93BA409-9C19-42C1-AEC3-F861A6F01D04}"/>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CCF9005-5C9B-4DEA-9D54-9D0E0A730997}"/>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5" name="頁尾版面配置區 4">
            <a:extLst>
              <a:ext uri="{FF2B5EF4-FFF2-40B4-BE49-F238E27FC236}">
                <a16:creationId xmlns:a16="http://schemas.microsoft.com/office/drawing/2014/main" id="{7AFECD77-868E-4E36-96C9-516379E7CAB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DD635AC-BF23-4F3C-94F0-350145B09630}"/>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2816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E80E3CFB-D284-4B79-97E2-FF5ECD6A71CA}"/>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3EEBBB6-FCB7-4849-9F97-0998277EE47C}"/>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471855F-7F47-43A5-A2B7-DED70814CE36}"/>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5" name="頁尾版面配置區 4">
            <a:extLst>
              <a:ext uri="{FF2B5EF4-FFF2-40B4-BE49-F238E27FC236}">
                <a16:creationId xmlns:a16="http://schemas.microsoft.com/office/drawing/2014/main" id="{135656E3-AA5E-425A-B2DE-FEF93B8A3A6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4000F4D-DD71-4158-947D-29B4D1E52828}"/>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0531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689F37-B6F9-41C9-B3DA-D0FFAE97E2F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3A44E87-5769-48EE-B953-AE7D733BE659}"/>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7774CBB-FFEB-482E-81EC-E1239B89D7FC}"/>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5" name="頁尾版面配置區 4">
            <a:extLst>
              <a:ext uri="{FF2B5EF4-FFF2-40B4-BE49-F238E27FC236}">
                <a16:creationId xmlns:a16="http://schemas.microsoft.com/office/drawing/2014/main" id="{48C919CD-6B68-420C-8E81-A414F69161F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AE93167-BE22-4D5C-8B4E-88E4486A33F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3815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101AF9-91BA-4AE1-8483-4DDA45A04FB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53E8BA73-6937-488E-ADE9-BC75767597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C47EF2E-E145-4BB6-A827-F4EA10CDBC9D}"/>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5" name="頁尾版面配置區 4">
            <a:extLst>
              <a:ext uri="{FF2B5EF4-FFF2-40B4-BE49-F238E27FC236}">
                <a16:creationId xmlns:a16="http://schemas.microsoft.com/office/drawing/2014/main" id="{C015F903-5930-4990-9E5F-CF36D0EBD90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21A4792-8DE6-4917-B57D-045E43602069}"/>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64423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38C3C8-75F2-4962-85C0-B1EB75C989D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14EA971-6E29-421C-89E5-9BCE2280F1FE}"/>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61DFC00-F58B-4359-ABA3-D7400072F10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455FEE0-F523-44EC-BEA1-49DA9FC788F6}"/>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6" name="頁尾版面配置區 5">
            <a:extLst>
              <a:ext uri="{FF2B5EF4-FFF2-40B4-BE49-F238E27FC236}">
                <a16:creationId xmlns:a16="http://schemas.microsoft.com/office/drawing/2014/main" id="{5CE93FE8-CCFA-4879-9D19-A18AD34B627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1D1AF11-CF6B-4B1F-95CC-1BAB850E0F3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22814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6A8B1E0-51A1-4E7A-A18E-76B2330A6C83}"/>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D4A0E0C-76B6-4EFE-9CD6-54CA82A4C2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52B60BE0-1A3A-4595-91F3-448F5678FBC3}"/>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8CA7E51-0072-46AE-AF25-D9B0B6E97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01B12FEC-3918-4AB1-B8D5-8F579A52095F}"/>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CE5CF0E-FAC2-4640-AF9E-30CC1DE7D6E0}"/>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8" name="頁尾版面配置區 7">
            <a:extLst>
              <a:ext uri="{FF2B5EF4-FFF2-40B4-BE49-F238E27FC236}">
                <a16:creationId xmlns:a16="http://schemas.microsoft.com/office/drawing/2014/main" id="{F9E84CF1-438F-4047-AD85-E271F3EBDBA9}"/>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732773BD-943B-4F37-B8B1-04B9805350F6}"/>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06737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893D89-BBAD-4D92-99E2-E835483FCC06}"/>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7988F47C-1F0E-4762-9A43-B1AE4451E788}"/>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4" name="頁尾版面配置區 3">
            <a:extLst>
              <a:ext uri="{FF2B5EF4-FFF2-40B4-BE49-F238E27FC236}">
                <a16:creationId xmlns:a16="http://schemas.microsoft.com/office/drawing/2014/main" id="{441D9460-7D1D-401A-8CAB-64C0E3B1A40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DD827AB-51F4-4247-B2B6-C73CFBAFFAED}"/>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4115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EAA9DFDE-82DF-4628-8AF2-11874100E535}"/>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3" name="頁尾版面配置區 2">
            <a:extLst>
              <a:ext uri="{FF2B5EF4-FFF2-40B4-BE49-F238E27FC236}">
                <a16:creationId xmlns:a16="http://schemas.microsoft.com/office/drawing/2014/main" id="{57F0B9EE-F903-4FD0-B4A5-40900DDBE81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ABCE498E-E1BB-4E27-943A-10A5F3E4A882}"/>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60136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56CF183-1FDA-46BD-B3C8-197DEF0152B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970C092-CADF-4E59-A374-8A10B8C29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84E7EA7-402C-4638-A70D-A67C9647F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6D4061BF-06BE-46A9-87FF-8CB661124370}"/>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6" name="頁尾版面配置區 5">
            <a:extLst>
              <a:ext uri="{FF2B5EF4-FFF2-40B4-BE49-F238E27FC236}">
                <a16:creationId xmlns:a16="http://schemas.microsoft.com/office/drawing/2014/main" id="{DD5B8F5F-B12E-4BF9-823E-AA7A5E59599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38B9242-6404-43E8-B8A2-8F4CC8B857EB}"/>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25526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BD502F-79C1-41DE-A505-BF47D93B6A3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96EAB69-801D-4484-9CDB-8743A8A4D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8E357D14-9D30-4004-A23F-9C0F5AD15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AC85B0A-17F1-4A9C-AFEA-6507B1A20A97}"/>
              </a:ext>
            </a:extLst>
          </p:cNvPr>
          <p:cNvSpPr>
            <a:spLocks noGrp="1"/>
          </p:cNvSpPr>
          <p:nvPr>
            <p:ph type="dt" sz="half" idx="10"/>
          </p:nvPr>
        </p:nvSpPr>
        <p:spPr/>
        <p:txBody>
          <a:bodyPr/>
          <a:lstStyle/>
          <a:p>
            <a:fld id="{3B0BC79B-B8D8-4CA3-9AD2-35393C1E2569}" type="datetimeFigureOut">
              <a:rPr lang="zh-TW" altLang="en-US" smtClean="0"/>
              <a:t>2024/9/10</a:t>
            </a:fld>
            <a:endParaRPr lang="zh-TW" altLang="en-US"/>
          </a:p>
        </p:txBody>
      </p:sp>
      <p:sp>
        <p:nvSpPr>
          <p:cNvPr id="6" name="頁尾版面配置區 5">
            <a:extLst>
              <a:ext uri="{FF2B5EF4-FFF2-40B4-BE49-F238E27FC236}">
                <a16:creationId xmlns:a16="http://schemas.microsoft.com/office/drawing/2014/main" id="{29FA6154-8029-4D45-9C23-B8E70062B16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3BC0EC0-9CE0-47BF-9656-AFA4D5489B5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14403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756A63A-A313-4520-A4B9-F6025A75CB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B247C57-EF40-4985-81B2-6C86516436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1AB606F-6505-43A3-A009-C4A37431E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BC79B-B8D8-4CA3-9AD2-35393C1E2569}" type="datetimeFigureOut">
              <a:rPr lang="zh-TW" altLang="en-US" smtClean="0"/>
              <a:t>2024/9/10</a:t>
            </a:fld>
            <a:endParaRPr lang="zh-TW" altLang="en-US"/>
          </a:p>
        </p:txBody>
      </p:sp>
      <p:sp>
        <p:nvSpPr>
          <p:cNvPr id="5" name="頁尾版面配置區 4">
            <a:extLst>
              <a:ext uri="{FF2B5EF4-FFF2-40B4-BE49-F238E27FC236}">
                <a16:creationId xmlns:a16="http://schemas.microsoft.com/office/drawing/2014/main" id="{46D252F0-8A97-4E76-B50A-2AA65C900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12266F1-357C-4F6A-A4D5-BFCF118C1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686472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B36ABE-AAF8-A44E-9A2F-7BC45939FD43}"/>
              </a:ext>
            </a:extLst>
          </p:cNvPr>
          <p:cNvSpPr>
            <a:spLocks noGrp="1"/>
          </p:cNvSpPr>
          <p:nvPr>
            <p:ph type="ctrTitle"/>
          </p:nvPr>
        </p:nvSpPr>
        <p:spPr>
          <a:xfrm>
            <a:off x="746379" y="1041400"/>
            <a:ext cx="10699242" cy="2387600"/>
          </a:xfrm>
        </p:spPr>
        <p:txBody>
          <a:bodyPr>
            <a:noAutofit/>
          </a:bodyPr>
          <a:lstStyle/>
          <a:p>
            <a:r>
              <a:rPr kumimoji="1" lang="en-US" altLang="zh-TW" sz="4400" dirty="0">
                <a:latin typeface="Times New Roman" panose="02020603050405020304" pitchFamily="18" charset="0"/>
                <a:cs typeface="Times New Roman" panose="02020603050405020304" pitchFamily="18" charset="0"/>
              </a:rPr>
              <a:t>A Divide-and-Conquer Algorithm for</a:t>
            </a:r>
            <a:r>
              <a:rPr kumimoji="1" lang="zh-TW" altLang="en-US" sz="4400" dirty="0">
                <a:latin typeface="Times New Roman" panose="02020603050405020304" pitchFamily="18" charset="0"/>
                <a:cs typeface="Times New Roman" panose="02020603050405020304" pitchFamily="18" charset="0"/>
              </a:rPr>
              <a:t> </a:t>
            </a:r>
            <a:r>
              <a:rPr kumimoji="1" lang="en-US" altLang="zh-TW" sz="4400" dirty="0">
                <a:latin typeface="Times New Roman" panose="02020603050405020304" pitchFamily="18" charset="0"/>
                <a:cs typeface="Times New Roman" panose="02020603050405020304" pitchFamily="18" charset="0"/>
              </a:rPr>
              <a:t>Computing Voronoi Diagrams</a:t>
            </a:r>
            <a:endParaRPr kumimoji="1" lang="en" altLang="zh-TW" sz="44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E5B5F14B-80FA-484A-93C9-1FC3F30ECA32}"/>
              </a:ext>
            </a:extLst>
          </p:cNvPr>
          <p:cNvSpPr>
            <a:spLocks noGrp="1"/>
          </p:cNvSpPr>
          <p:nvPr>
            <p:ph type="subTitle" idx="1"/>
          </p:nvPr>
        </p:nvSpPr>
        <p:spPr/>
        <p:txBody>
          <a:bodyPr>
            <a:normAutofit/>
          </a:bodyPr>
          <a:lstStyle/>
          <a:p>
            <a:pPr fontAlgn="ctr"/>
            <a:r>
              <a:rPr lang="en-US" altLang="zh-TW" dirty="0">
                <a:latin typeface="Times New Roman" panose="02020603050405020304" pitchFamily="18" charset="0"/>
                <a:cs typeface="Times New Roman" panose="02020603050405020304" pitchFamily="18" charset="0"/>
              </a:rPr>
              <a:t>Elijah</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Smith, Christian </a:t>
            </a:r>
            <a:r>
              <a:rPr lang="en-US" altLang="zh-TW" dirty="0" err="1">
                <a:latin typeface="Times New Roman" panose="02020603050405020304" pitchFamily="18" charset="0"/>
                <a:cs typeface="Times New Roman" panose="02020603050405020304" pitchFamily="18" charset="0"/>
              </a:rPr>
              <a:t>Trefftz</a:t>
            </a:r>
            <a:r>
              <a:rPr lang="en-US" altLang="zh-TW" dirty="0">
                <a:latin typeface="Times New Roman" panose="02020603050405020304" pitchFamily="18" charset="0"/>
                <a:cs typeface="Times New Roman" panose="02020603050405020304" pitchFamily="18" charset="0"/>
              </a:rPr>
              <a:t>, and Byron DeVries.</a:t>
            </a:r>
          </a:p>
          <a:p>
            <a:pPr fontAlgn="ctr"/>
            <a:r>
              <a:rPr lang="en-US" altLang="zh-TW" dirty="0">
                <a:latin typeface="Times New Roman" panose="02020603050405020304" pitchFamily="18" charset="0"/>
                <a:cs typeface="Times New Roman" panose="02020603050405020304" pitchFamily="18" charset="0"/>
              </a:rPr>
              <a:t>2020 IEEE International Conference on Electro Information Technology (EIT). IEEE, 2020.</a:t>
            </a:r>
          </a:p>
        </p:txBody>
      </p:sp>
      <p:sp>
        <p:nvSpPr>
          <p:cNvPr id="4" name="副標題 2">
            <a:extLst>
              <a:ext uri="{FF2B5EF4-FFF2-40B4-BE49-F238E27FC236}">
                <a16:creationId xmlns:a16="http://schemas.microsoft.com/office/drawing/2014/main" id="{0F52706B-9798-8F45-B922-E99F0F5C4CA1}"/>
              </a:ext>
            </a:extLst>
          </p:cNvPr>
          <p:cNvSpPr txBox="1">
            <a:spLocks/>
          </p:cNvSpPr>
          <p:nvPr/>
        </p:nvSpPr>
        <p:spPr>
          <a:xfrm>
            <a:off x="8322197" y="6002973"/>
            <a:ext cx="3584053" cy="660717"/>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en" altLang="zh-TW" dirty="0">
                <a:latin typeface="Times New Roman" panose="02020603050405020304" pitchFamily="18" charset="0"/>
                <a:cs typeface="Times New Roman" panose="02020603050405020304" pitchFamily="18" charset="0"/>
              </a:rPr>
              <a:t>Presenter: Y</a:t>
            </a:r>
            <a:r>
              <a:rPr kumimoji="1" lang="en-US" altLang="zh-TW" dirty="0" err="1">
                <a:latin typeface="Times New Roman" panose="02020603050405020304" pitchFamily="18" charset="0"/>
                <a:cs typeface="Times New Roman" panose="02020603050405020304" pitchFamily="18" charset="0"/>
              </a:rPr>
              <a:t>en</a:t>
            </a:r>
            <a:r>
              <a:rPr kumimoji="1" lang="en" altLang="zh-TW" dirty="0">
                <a:latin typeface="Times New Roman" panose="02020603050405020304" pitchFamily="18" charset="0"/>
                <a:cs typeface="Times New Roman" panose="02020603050405020304" pitchFamily="18" charset="0"/>
              </a:rPr>
              <a:t>-Yu </a:t>
            </a:r>
            <a:r>
              <a:rPr kumimoji="1" lang="en-US" altLang="zh-TW" dirty="0">
                <a:latin typeface="Times New Roman" panose="02020603050405020304" pitchFamily="18" charset="0"/>
                <a:cs typeface="Times New Roman" panose="02020603050405020304" pitchFamily="18" charset="0"/>
              </a:rPr>
              <a:t>Chen</a:t>
            </a:r>
            <a:endParaRPr kumimoji="1" lang="en" altLang="zh-TW" dirty="0">
              <a:latin typeface="Times New Roman" panose="02020603050405020304" pitchFamily="18" charset="0"/>
              <a:cs typeface="Times New Roman" panose="02020603050405020304" pitchFamily="18" charset="0"/>
            </a:endParaRPr>
          </a:p>
          <a:p>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Sept</a:t>
            </a:r>
            <a:r>
              <a:rPr kumimoji="1" lang="en" altLang="zh-TW" dirty="0">
                <a:latin typeface="Times New Roman" panose="02020603050405020304" pitchFamily="18" charset="0"/>
                <a:cs typeface="Times New Roman" panose="02020603050405020304" pitchFamily="18" charset="0"/>
              </a:rPr>
              <a:t>.</a:t>
            </a:r>
            <a:r>
              <a:rPr kumimoji="1" lang="zh-TW" altLang="en-US" dirty="0">
                <a:latin typeface="Times New Roman" panose="02020603050405020304" pitchFamily="18" charset="0"/>
                <a:cs typeface="Times New Roman" panose="02020603050405020304" pitchFamily="18" charset="0"/>
              </a:rPr>
              <a:t> </a:t>
            </a:r>
            <a:r>
              <a:rPr kumimoji="1" lang="en-US" altLang="zh-TW" dirty="0">
                <a:latin typeface="Times New Roman" panose="02020603050405020304" pitchFamily="18" charset="0"/>
                <a:cs typeface="Times New Roman" panose="02020603050405020304" pitchFamily="18" charset="0"/>
              </a:rPr>
              <a:t>10</a:t>
            </a:r>
            <a:r>
              <a:rPr kumimoji="1" lang="en" altLang="zh-TW" dirty="0">
                <a:latin typeface="Times New Roman" panose="02020603050405020304" pitchFamily="18" charset="0"/>
                <a:cs typeface="Times New Roman" panose="02020603050405020304" pitchFamily="18" charset="0"/>
              </a:rPr>
              <a:t>, 202</a:t>
            </a:r>
            <a:r>
              <a:rPr kumimoji="1" lang="en-US" altLang="zh-TW" dirty="0">
                <a:latin typeface="Times New Roman" panose="02020603050405020304" pitchFamily="18" charset="0"/>
                <a:cs typeface="Times New Roman" panose="02020603050405020304" pitchFamily="18" charset="0"/>
              </a:rPr>
              <a:t>4</a:t>
            </a:r>
            <a:endParaRPr kumimoji="1" lang="en"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81977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69EDC4F-BA68-CBF0-95CC-25742C577FB8}"/>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a:t>
            </a:r>
            <a:endParaRPr lang="zh-TW" altLang="en-US" dirty="0">
              <a:latin typeface="Times New Roman" panose="02020603050405020304" pitchFamily="18" charset="0"/>
              <a:cs typeface="Times New Roman" panose="02020603050405020304" pitchFamily="18" charset="0"/>
            </a:endParaRPr>
          </a:p>
        </p:txBody>
      </p:sp>
      <p:sp>
        <p:nvSpPr>
          <p:cNvPr id="3" name="文字版面配置區 2">
            <a:extLst>
              <a:ext uri="{FF2B5EF4-FFF2-40B4-BE49-F238E27FC236}">
                <a16:creationId xmlns:a16="http://schemas.microsoft.com/office/drawing/2014/main" id="{341608B0-E0C7-B663-E743-8390305CD1F8}"/>
              </a:ext>
            </a:extLst>
          </p:cNvPr>
          <p:cNvSpPr>
            <a:spLocks noGrp="1"/>
          </p:cNvSpPr>
          <p:nvPr>
            <p:ph type="body" idx="1"/>
          </p:nvPr>
        </p:nvSpPr>
        <p:spPr/>
        <p:txBody>
          <a:bodyPr>
            <a:normAutofit fontScale="92500" lnSpcReduction="10000"/>
          </a:bodyPr>
          <a:lstStyle/>
          <a:p>
            <a:pPr algn="ctr"/>
            <a:r>
              <a:rPr lang="en-US" altLang="zh-TW" sz="3200" b="0" dirty="0">
                <a:latin typeface="Times New Roman" panose="02020603050405020304" pitchFamily="18" charset="0"/>
                <a:cs typeface="Times New Roman" panose="02020603050405020304" pitchFamily="18" charset="0"/>
              </a:rPr>
              <a:t>Execution Times with 50 Seeds</a:t>
            </a:r>
            <a:endParaRPr lang="zh-TW" altLang="en-US" sz="3200" b="0" dirty="0">
              <a:latin typeface="Times New Roman" panose="02020603050405020304" pitchFamily="18" charset="0"/>
              <a:cs typeface="Times New Roman" panose="02020603050405020304" pitchFamily="18" charset="0"/>
            </a:endParaRPr>
          </a:p>
        </p:txBody>
      </p:sp>
      <p:sp>
        <p:nvSpPr>
          <p:cNvPr id="5" name="文字版面配置區 4">
            <a:extLst>
              <a:ext uri="{FF2B5EF4-FFF2-40B4-BE49-F238E27FC236}">
                <a16:creationId xmlns:a16="http://schemas.microsoft.com/office/drawing/2014/main" id="{D6E89C16-D3C5-D77F-374A-5F6CAEA7AB14}"/>
              </a:ext>
            </a:extLst>
          </p:cNvPr>
          <p:cNvSpPr>
            <a:spLocks noGrp="1"/>
          </p:cNvSpPr>
          <p:nvPr>
            <p:ph type="body" sz="quarter" idx="3"/>
          </p:nvPr>
        </p:nvSpPr>
        <p:spPr/>
        <p:txBody>
          <a:bodyPr>
            <a:normAutofit fontScale="92500" lnSpcReduction="10000"/>
          </a:bodyPr>
          <a:lstStyle/>
          <a:p>
            <a:pPr algn="ctr"/>
            <a:r>
              <a:rPr lang="en-US" altLang="zh-TW" sz="3200" b="0" dirty="0">
                <a:latin typeface="Times New Roman" panose="02020603050405020304" pitchFamily="18" charset="0"/>
                <a:cs typeface="Times New Roman" panose="02020603050405020304" pitchFamily="18" charset="0"/>
              </a:rPr>
              <a:t>Execution Times with a </a:t>
            </a:r>
            <a:br>
              <a:rPr lang="en-US" altLang="zh-TW" sz="3200" b="0" dirty="0">
                <a:latin typeface="Times New Roman" panose="02020603050405020304" pitchFamily="18" charset="0"/>
                <a:cs typeface="Times New Roman" panose="02020603050405020304" pitchFamily="18" charset="0"/>
              </a:rPr>
            </a:br>
            <a:r>
              <a:rPr lang="en-US" altLang="zh-TW" sz="3200" b="0" dirty="0">
                <a:latin typeface="Times New Roman" panose="02020603050405020304" pitchFamily="18" charset="0"/>
                <a:cs typeface="Times New Roman" panose="02020603050405020304" pitchFamily="18" charset="0"/>
              </a:rPr>
              <a:t>2048 x 2048 Grid</a:t>
            </a:r>
            <a:endParaRPr lang="zh-TW" altLang="en-US" sz="3200" b="0" dirty="0">
              <a:latin typeface="Times New Roman" panose="02020603050405020304" pitchFamily="18" charset="0"/>
              <a:cs typeface="Times New Roman" panose="02020603050405020304" pitchFamily="18" charset="0"/>
            </a:endParaRPr>
          </a:p>
        </p:txBody>
      </p:sp>
      <p:pic>
        <p:nvPicPr>
          <p:cNvPr id="10" name="內容版面配置區 9">
            <a:extLst>
              <a:ext uri="{FF2B5EF4-FFF2-40B4-BE49-F238E27FC236}">
                <a16:creationId xmlns:a16="http://schemas.microsoft.com/office/drawing/2014/main" id="{B325CC08-C925-E171-FD7A-575588F9F794}"/>
              </a:ext>
            </a:extLst>
          </p:cNvPr>
          <p:cNvPicPr>
            <a:picLocks noGrp="1" noChangeAspect="1"/>
          </p:cNvPicPr>
          <p:nvPr>
            <p:ph sz="half" idx="2"/>
          </p:nvPr>
        </p:nvPicPr>
        <p:blipFill>
          <a:blip r:embed="rId2"/>
          <a:stretch>
            <a:fillRect/>
          </a:stretch>
        </p:blipFill>
        <p:spPr>
          <a:xfrm>
            <a:off x="428252" y="2828428"/>
            <a:ext cx="5569324" cy="3280272"/>
          </a:xfrm>
          <a:ln w="3175">
            <a:solidFill>
              <a:schemeClr val="tx1"/>
            </a:solidFill>
          </a:ln>
        </p:spPr>
      </p:pic>
      <p:pic>
        <p:nvPicPr>
          <p:cNvPr id="14" name="內容版面配置區 13">
            <a:extLst>
              <a:ext uri="{FF2B5EF4-FFF2-40B4-BE49-F238E27FC236}">
                <a16:creationId xmlns:a16="http://schemas.microsoft.com/office/drawing/2014/main" id="{D48EF337-E115-D903-4EE3-617DD95C4684}"/>
              </a:ext>
            </a:extLst>
          </p:cNvPr>
          <p:cNvPicPr>
            <a:picLocks noGrp="1" noChangeAspect="1"/>
          </p:cNvPicPr>
          <p:nvPr>
            <p:ph sz="quarter" idx="4"/>
          </p:nvPr>
        </p:nvPicPr>
        <p:blipFill>
          <a:blip r:embed="rId3"/>
          <a:stretch>
            <a:fillRect/>
          </a:stretch>
        </p:blipFill>
        <p:spPr>
          <a:xfrm>
            <a:off x="6194427" y="2801536"/>
            <a:ext cx="5569321" cy="3341592"/>
          </a:xfrm>
          <a:ln w="3175">
            <a:solidFill>
              <a:schemeClr val="tx1"/>
            </a:solidFill>
          </a:ln>
        </p:spPr>
      </p:pic>
    </p:spTree>
    <p:extLst>
      <p:ext uri="{BB962C8B-B14F-4D97-AF65-F5344CB8AC3E}">
        <p14:creationId xmlns:p14="http://schemas.microsoft.com/office/powerpoint/2010/main" val="209280513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4C3FE5-9629-F44B-A553-021C82D579AA}"/>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Abstract(1/2)</a:t>
            </a:r>
            <a:endParaRPr kumimoji="1" lang="zh-TW" altLang="en-US" sz="40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7ADD39-1B71-A342-8554-691195C55742}"/>
              </a:ext>
            </a:extLst>
          </p:cNvPr>
          <p:cNvSpPr>
            <a:spLocks noGrp="1"/>
          </p:cNvSpPr>
          <p:nvPr>
            <p:ph idx="1"/>
          </p:nvPr>
        </p:nvSpPr>
        <p:spPr>
          <a:xfrm>
            <a:off x="838200" y="1644026"/>
            <a:ext cx="10863804" cy="4447855"/>
          </a:xfrm>
        </p:spPr>
        <p:txBody>
          <a:bodyPr>
            <a:normAutofit/>
          </a:bodyPr>
          <a:lstStyle/>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Identifying the closest of a set of locations typically requires computing the distance to each of these locations, given a current position. However, Voronoi Diagrams precompute the geometric areas that each of these locations is closest to in order to ameliorate the cost of computing distances later on. Problematically, the initial computations required to generate a Voronoi Diagram can be computationally expensive. Naive approaches to generating discretized Voronoi Diagrams require every discretized position to be analyzed with the set of locations.</a:t>
            </a:r>
          </a:p>
        </p:txBody>
      </p:sp>
      <p:sp>
        <p:nvSpPr>
          <p:cNvPr id="4" name="投影片編號版面配置區 3">
            <a:extLst>
              <a:ext uri="{FF2B5EF4-FFF2-40B4-BE49-F238E27FC236}">
                <a16:creationId xmlns:a16="http://schemas.microsoft.com/office/drawing/2014/main" id="{FB393EE6-9AC4-F348-A300-5C4F6D5A38DA}"/>
              </a:ext>
            </a:extLst>
          </p:cNvPr>
          <p:cNvSpPr>
            <a:spLocks noGrp="1"/>
          </p:cNvSpPr>
          <p:nvPr>
            <p:ph type="sldNum" sz="quarter" idx="12"/>
          </p:nvPr>
        </p:nvSpPr>
        <p:spPr/>
        <p:txBody>
          <a:bodyPr/>
          <a:lstStyle/>
          <a:p>
            <a:fld id="{37D7E222-40AC-AD4D-BFFA-C06E99EC5475}" type="slidenum">
              <a:rPr kumimoji="1" lang="zh-TW" altLang="en-US" smtClean="0"/>
              <a:t>2</a:t>
            </a:fld>
            <a:endParaRPr kumimoji="1" lang="zh-TW" altLang="en-US" dirty="0"/>
          </a:p>
        </p:txBody>
      </p:sp>
    </p:spTree>
    <p:extLst>
      <p:ext uri="{BB962C8B-B14F-4D97-AF65-F5344CB8AC3E}">
        <p14:creationId xmlns:p14="http://schemas.microsoft.com/office/powerpoint/2010/main" val="409360281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4C3FE5-9629-F44B-A553-021C82D579AA}"/>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Abstract(2/2)</a:t>
            </a:r>
            <a:endParaRPr kumimoji="1" lang="zh-TW" altLang="en-US" sz="40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7ADD39-1B71-A342-8554-691195C55742}"/>
              </a:ext>
            </a:extLst>
          </p:cNvPr>
          <p:cNvSpPr>
            <a:spLocks noGrp="1"/>
          </p:cNvSpPr>
          <p:nvPr>
            <p:ph idx="1"/>
          </p:nvPr>
        </p:nvSpPr>
        <p:spPr>
          <a:xfrm>
            <a:off x="838200" y="1644026"/>
            <a:ext cx="10863804" cy="4447855"/>
          </a:xfrm>
        </p:spPr>
        <p:txBody>
          <a:bodyPr>
            <a:normAutofit/>
          </a:bodyPr>
          <a:lstStyle/>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This paper introduces a new algorithm to compute discretized Voronoi Diagrams using a divide-and-conquer approach. Rather than calculate every position, our approach calculates the positions at the four corners of a quadrant. If the corners belong to the same region, there is no need to subdivide this quadrant anymore; but if they are different than the original quadrant is subdivided into smaller quadrants. The process is repeated recursively until the entire diagram has been calculated appropriately.</a:t>
            </a:r>
          </a:p>
        </p:txBody>
      </p:sp>
      <p:sp>
        <p:nvSpPr>
          <p:cNvPr id="4" name="投影片編號版面配置區 3">
            <a:extLst>
              <a:ext uri="{FF2B5EF4-FFF2-40B4-BE49-F238E27FC236}">
                <a16:creationId xmlns:a16="http://schemas.microsoft.com/office/drawing/2014/main" id="{FB393EE6-9AC4-F348-A300-5C4F6D5A38DA}"/>
              </a:ext>
            </a:extLst>
          </p:cNvPr>
          <p:cNvSpPr>
            <a:spLocks noGrp="1"/>
          </p:cNvSpPr>
          <p:nvPr>
            <p:ph type="sldNum" sz="quarter" idx="12"/>
          </p:nvPr>
        </p:nvSpPr>
        <p:spPr/>
        <p:txBody>
          <a:bodyPr/>
          <a:lstStyle/>
          <a:p>
            <a:fld id="{37D7E222-40AC-AD4D-BFFA-C06E99EC5475}" type="slidenum">
              <a:rPr kumimoji="1" lang="zh-TW" altLang="en-US" smtClean="0"/>
              <a:t>3</a:t>
            </a:fld>
            <a:endParaRPr kumimoji="1" lang="zh-TW" altLang="en-US" dirty="0"/>
          </a:p>
        </p:txBody>
      </p:sp>
    </p:spTree>
    <p:extLst>
      <p:ext uri="{BB962C8B-B14F-4D97-AF65-F5344CB8AC3E}">
        <p14:creationId xmlns:p14="http://schemas.microsoft.com/office/powerpoint/2010/main" val="5812721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A23DF2-90F0-C5F6-18C1-27DC4B0A59F9}"/>
              </a:ext>
            </a:extLst>
          </p:cNvPr>
          <p:cNvSpPr>
            <a:spLocks noGrp="1"/>
          </p:cNvSpPr>
          <p:nvPr>
            <p:ph type="title"/>
          </p:nvPr>
        </p:nvSpPr>
        <p:spPr/>
        <p:txBody>
          <a:bodyPr/>
          <a:lstStyle/>
          <a:p>
            <a:r>
              <a:rPr kumimoji="1" lang="en-US" altLang="zh-TW" sz="4000" b="1"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Voronoi Diagram</a:t>
            </a:r>
            <a:endParaRPr lang="zh-TW" altLang="en-US" dirty="0"/>
          </a:p>
        </p:txBody>
      </p:sp>
      <p:sp>
        <p:nvSpPr>
          <p:cNvPr id="3" name="內容版面配置區 2">
            <a:extLst>
              <a:ext uri="{FF2B5EF4-FFF2-40B4-BE49-F238E27FC236}">
                <a16:creationId xmlns:a16="http://schemas.microsoft.com/office/drawing/2014/main" id="{890C7A35-40CC-E6BE-05DF-68A7CBD82844}"/>
              </a:ext>
            </a:extLst>
          </p:cNvPr>
          <p:cNvSpPr>
            <a:spLocks noGrp="1"/>
          </p:cNvSpPr>
          <p:nvPr>
            <p:ph sz="half" idx="1"/>
          </p:nvPr>
        </p:nvSpPr>
        <p:spPr>
          <a:xfrm>
            <a:off x="838200" y="1825625"/>
            <a:ext cx="5436870" cy="4351338"/>
          </a:xfrm>
        </p:spPr>
        <p:txBody>
          <a:bodyPr/>
          <a:lstStyle/>
          <a:p>
            <a:pPr marL="0" indent="0">
              <a:buNone/>
            </a:pPr>
            <a:r>
              <a:rPr lang="en-US" altLang="zh-TW" dirty="0">
                <a:latin typeface="Times New Roman" panose="02020603050405020304" pitchFamily="18" charset="0"/>
                <a:cs typeface="Times New Roman" panose="02020603050405020304" pitchFamily="18" charset="0"/>
              </a:rPr>
              <a:t>A Voronoi diagram is a partition of a plane into regions close to each of a given set of objects(seed).</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a:extLst>
              <a:ext uri="{FF2B5EF4-FFF2-40B4-BE49-F238E27FC236}">
                <a16:creationId xmlns:a16="http://schemas.microsoft.com/office/drawing/2014/main" id="{7FF87E7A-F4AF-374D-8FB4-39D24A7CBED5}"/>
              </a:ext>
            </a:extLst>
          </p:cNvPr>
          <p:cNvPicPr>
            <a:picLocks noGrp="1" noChangeAspect="1"/>
          </p:cNvPicPr>
          <p:nvPr>
            <p:ph sz="half" idx="2"/>
          </p:nvPr>
        </p:nvPicPr>
        <p:blipFill>
          <a:blip r:embed="rId2"/>
          <a:stretch>
            <a:fillRect/>
          </a:stretch>
        </p:blipFill>
        <p:spPr>
          <a:xfrm>
            <a:off x="6496050" y="1220629"/>
            <a:ext cx="5272246" cy="5272246"/>
          </a:xfrm>
          <a:prstGeom prst="rect">
            <a:avLst/>
          </a:prstGeom>
        </p:spPr>
      </p:pic>
      <p:sp>
        <p:nvSpPr>
          <p:cNvPr id="6" name="文字方塊 5">
            <a:extLst>
              <a:ext uri="{FF2B5EF4-FFF2-40B4-BE49-F238E27FC236}">
                <a16:creationId xmlns:a16="http://schemas.microsoft.com/office/drawing/2014/main" id="{77192008-ABC8-42C3-C561-2C3717176B9A}"/>
              </a:ext>
            </a:extLst>
          </p:cNvPr>
          <p:cNvSpPr txBox="1"/>
          <p:nvPr/>
        </p:nvSpPr>
        <p:spPr>
          <a:xfrm>
            <a:off x="6496050" y="527546"/>
            <a:ext cx="821059" cy="523220"/>
          </a:xfrm>
          <a:prstGeom prst="rect">
            <a:avLst/>
          </a:prstGeom>
          <a:noFill/>
        </p:spPr>
        <p:txBody>
          <a:bodyPr wrap="none" rtlCol="0">
            <a:spAutoFit/>
          </a:bodyPr>
          <a:lstStyle/>
          <a:p>
            <a:r>
              <a:rPr lang="en-US" altLang="zh-TW" sz="2800" dirty="0">
                <a:solidFill>
                  <a:srgbClr val="FF0000"/>
                </a:solidFill>
                <a:latin typeface="Times New Roman" panose="02020603050405020304" pitchFamily="18" charset="0"/>
                <a:cs typeface="Times New Roman" panose="02020603050405020304" pitchFamily="18" charset="0"/>
              </a:rPr>
              <a:t>seed</a:t>
            </a:r>
            <a:endParaRPr lang="zh-TW" altLang="en-US" sz="2800" dirty="0">
              <a:solidFill>
                <a:srgbClr val="FF0000"/>
              </a:solidFill>
              <a:latin typeface="Times New Roman" panose="02020603050405020304" pitchFamily="18" charset="0"/>
              <a:cs typeface="Times New Roman" panose="02020603050405020304" pitchFamily="18" charset="0"/>
            </a:endParaRPr>
          </a:p>
        </p:txBody>
      </p:sp>
      <p:cxnSp>
        <p:nvCxnSpPr>
          <p:cNvPr id="8" name="直線單箭頭接點 7">
            <a:extLst>
              <a:ext uri="{FF2B5EF4-FFF2-40B4-BE49-F238E27FC236}">
                <a16:creationId xmlns:a16="http://schemas.microsoft.com/office/drawing/2014/main" id="{05ED2AF7-D2B0-3619-B3DD-A18638615E2E}"/>
              </a:ext>
            </a:extLst>
          </p:cNvPr>
          <p:cNvCxnSpPr>
            <a:cxnSpLocks/>
            <a:stCxn id="6" idx="2"/>
          </p:cNvCxnSpPr>
          <p:nvPr/>
        </p:nvCxnSpPr>
        <p:spPr>
          <a:xfrm>
            <a:off x="6906580" y="1050766"/>
            <a:ext cx="500060" cy="77485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5378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69EDC4F-BA68-CBF0-95CC-25742C577FB8}"/>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Classification of Voronoi Diagram</a:t>
            </a:r>
            <a:endParaRPr lang="zh-TW" altLang="en-US" dirty="0">
              <a:latin typeface="Times New Roman" panose="02020603050405020304" pitchFamily="18" charset="0"/>
              <a:cs typeface="Times New Roman" panose="02020603050405020304" pitchFamily="18" charset="0"/>
            </a:endParaRPr>
          </a:p>
        </p:txBody>
      </p:sp>
      <p:sp>
        <p:nvSpPr>
          <p:cNvPr id="3" name="文字版面配置區 2">
            <a:extLst>
              <a:ext uri="{FF2B5EF4-FFF2-40B4-BE49-F238E27FC236}">
                <a16:creationId xmlns:a16="http://schemas.microsoft.com/office/drawing/2014/main" id="{341608B0-E0C7-B663-E743-8390305CD1F8}"/>
              </a:ext>
            </a:extLst>
          </p:cNvPr>
          <p:cNvSpPr>
            <a:spLocks noGrp="1"/>
          </p:cNvSpPr>
          <p:nvPr>
            <p:ph type="body" idx="1"/>
          </p:nvPr>
        </p:nvSpPr>
        <p:spPr/>
        <p:txBody>
          <a:bodyPr>
            <a:normAutofit fontScale="92500"/>
          </a:bodyPr>
          <a:lstStyle/>
          <a:p>
            <a:pPr algn="ctr"/>
            <a:r>
              <a:rPr lang="en-US" altLang="zh-TW" sz="3200" b="0" dirty="0">
                <a:latin typeface="Times New Roman" panose="02020603050405020304" pitchFamily="18" charset="0"/>
                <a:cs typeface="Times New Roman" panose="02020603050405020304" pitchFamily="18" charset="0"/>
              </a:rPr>
              <a:t>infinite number of points</a:t>
            </a:r>
            <a:endParaRPr lang="zh-TW" altLang="en-US" sz="3200" b="0" dirty="0">
              <a:latin typeface="Times New Roman" panose="02020603050405020304" pitchFamily="18" charset="0"/>
              <a:cs typeface="Times New Roman" panose="02020603050405020304" pitchFamily="18" charset="0"/>
            </a:endParaRPr>
          </a:p>
        </p:txBody>
      </p:sp>
      <p:pic>
        <p:nvPicPr>
          <p:cNvPr id="8" name="內容版面配置區 7" descr="一張含有 鮮豔, 行, 正方形, 圖表 的圖片&#10;&#10;自動產生的描述">
            <a:extLst>
              <a:ext uri="{FF2B5EF4-FFF2-40B4-BE49-F238E27FC236}">
                <a16:creationId xmlns:a16="http://schemas.microsoft.com/office/drawing/2014/main" id="{B7036E30-300A-B5E7-795E-18376EAAE3D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251277" y="2505075"/>
            <a:ext cx="4334808" cy="3684588"/>
          </a:xfrm>
        </p:spPr>
      </p:pic>
      <p:sp>
        <p:nvSpPr>
          <p:cNvPr id="5" name="文字版面配置區 4">
            <a:extLst>
              <a:ext uri="{FF2B5EF4-FFF2-40B4-BE49-F238E27FC236}">
                <a16:creationId xmlns:a16="http://schemas.microsoft.com/office/drawing/2014/main" id="{D6E89C16-D3C5-D77F-374A-5F6CAEA7AB14}"/>
              </a:ext>
            </a:extLst>
          </p:cNvPr>
          <p:cNvSpPr>
            <a:spLocks noGrp="1"/>
          </p:cNvSpPr>
          <p:nvPr>
            <p:ph type="body" sz="quarter" idx="3"/>
          </p:nvPr>
        </p:nvSpPr>
        <p:spPr/>
        <p:txBody>
          <a:bodyPr>
            <a:normAutofit fontScale="92500"/>
          </a:bodyPr>
          <a:lstStyle/>
          <a:p>
            <a:pPr algn="ctr"/>
            <a:r>
              <a:rPr lang="en-US" altLang="zh-TW" sz="3200" b="0" dirty="0">
                <a:latin typeface="Times New Roman" panose="02020603050405020304" pitchFamily="18" charset="0"/>
                <a:cs typeface="Times New Roman" panose="02020603050405020304" pitchFamily="18" charset="0"/>
              </a:rPr>
              <a:t>discretized range of finite points</a:t>
            </a:r>
            <a:endParaRPr lang="zh-TW" altLang="en-US" sz="3200" b="0" dirty="0">
              <a:latin typeface="Times New Roman" panose="02020603050405020304" pitchFamily="18" charset="0"/>
              <a:cs typeface="Times New Roman" panose="02020603050405020304" pitchFamily="18" charset="0"/>
            </a:endParaRPr>
          </a:p>
        </p:txBody>
      </p:sp>
      <p:graphicFrame>
        <p:nvGraphicFramePr>
          <p:cNvPr id="9" name="內容版面配置區 8">
            <a:extLst>
              <a:ext uri="{FF2B5EF4-FFF2-40B4-BE49-F238E27FC236}">
                <a16:creationId xmlns:a16="http://schemas.microsoft.com/office/drawing/2014/main" id="{B4C915B3-1276-D81D-E8FB-DEBCB64B1A82}"/>
              </a:ext>
            </a:extLst>
          </p:cNvPr>
          <p:cNvGraphicFramePr>
            <a:graphicFrameLocks noGrp="1"/>
          </p:cNvGraphicFramePr>
          <p:nvPr>
            <p:ph sz="quarter" idx="4"/>
            <p:extLst>
              <p:ext uri="{D42A27DB-BD31-4B8C-83A1-F6EECF244321}">
                <p14:modId xmlns:p14="http://schemas.microsoft.com/office/powerpoint/2010/main" val="1702745162"/>
              </p:ext>
            </p:extLst>
          </p:nvPr>
        </p:nvGraphicFramePr>
        <p:xfrm>
          <a:off x="6963794" y="2547369"/>
          <a:ext cx="3600000" cy="3600000"/>
        </p:xfrm>
        <a:graphic>
          <a:graphicData uri="http://schemas.openxmlformats.org/drawingml/2006/table">
            <a:tbl>
              <a:tblPr firstRow="1" bandRow="1">
                <a:tableStyleId>{5940675A-B579-460E-94D1-54222C63F5DA}</a:tableStyleId>
              </a:tblPr>
              <a:tblGrid>
                <a:gridCol w="450000">
                  <a:extLst>
                    <a:ext uri="{9D8B030D-6E8A-4147-A177-3AD203B41FA5}">
                      <a16:colId xmlns:a16="http://schemas.microsoft.com/office/drawing/2014/main" val="90665727"/>
                    </a:ext>
                  </a:extLst>
                </a:gridCol>
                <a:gridCol w="450000">
                  <a:extLst>
                    <a:ext uri="{9D8B030D-6E8A-4147-A177-3AD203B41FA5}">
                      <a16:colId xmlns:a16="http://schemas.microsoft.com/office/drawing/2014/main" val="1896154359"/>
                    </a:ext>
                  </a:extLst>
                </a:gridCol>
                <a:gridCol w="450000">
                  <a:extLst>
                    <a:ext uri="{9D8B030D-6E8A-4147-A177-3AD203B41FA5}">
                      <a16:colId xmlns:a16="http://schemas.microsoft.com/office/drawing/2014/main" val="244057573"/>
                    </a:ext>
                  </a:extLst>
                </a:gridCol>
                <a:gridCol w="450000">
                  <a:extLst>
                    <a:ext uri="{9D8B030D-6E8A-4147-A177-3AD203B41FA5}">
                      <a16:colId xmlns:a16="http://schemas.microsoft.com/office/drawing/2014/main" val="2211371267"/>
                    </a:ext>
                  </a:extLst>
                </a:gridCol>
                <a:gridCol w="450000">
                  <a:extLst>
                    <a:ext uri="{9D8B030D-6E8A-4147-A177-3AD203B41FA5}">
                      <a16:colId xmlns:a16="http://schemas.microsoft.com/office/drawing/2014/main" val="2638070232"/>
                    </a:ext>
                  </a:extLst>
                </a:gridCol>
                <a:gridCol w="450000">
                  <a:extLst>
                    <a:ext uri="{9D8B030D-6E8A-4147-A177-3AD203B41FA5}">
                      <a16:colId xmlns:a16="http://schemas.microsoft.com/office/drawing/2014/main" val="144963338"/>
                    </a:ext>
                  </a:extLst>
                </a:gridCol>
                <a:gridCol w="450000">
                  <a:extLst>
                    <a:ext uri="{9D8B030D-6E8A-4147-A177-3AD203B41FA5}">
                      <a16:colId xmlns:a16="http://schemas.microsoft.com/office/drawing/2014/main" val="2798283051"/>
                    </a:ext>
                  </a:extLst>
                </a:gridCol>
                <a:gridCol w="450000">
                  <a:extLst>
                    <a:ext uri="{9D8B030D-6E8A-4147-A177-3AD203B41FA5}">
                      <a16:colId xmlns:a16="http://schemas.microsoft.com/office/drawing/2014/main" val="706901328"/>
                    </a:ext>
                  </a:extLst>
                </a:gridCol>
              </a:tblGrid>
              <a:tr h="450000">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FFC000"/>
                    </a:solidFill>
                  </a:tcPr>
                </a:tc>
                <a:extLst>
                  <a:ext uri="{0D108BD9-81ED-4DB2-BD59-A6C34878D82A}">
                    <a16:rowId xmlns:a16="http://schemas.microsoft.com/office/drawing/2014/main" val="4227387163"/>
                  </a:ext>
                </a:extLst>
              </a:tr>
              <a:tr h="450000">
                <a:tc>
                  <a:txBody>
                    <a:bodyPr/>
                    <a:lstStyle/>
                    <a:p>
                      <a:pPr algn="ctr"/>
                      <a:endParaRPr lang="zh-TW" altLang="en-US" dirty="0"/>
                    </a:p>
                  </a:txBody>
                  <a:tcPr>
                    <a:solidFill>
                      <a:srgbClr val="FFC000"/>
                    </a:solidFill>
                  </a:tcPr>
                </a:tc>
                <a:tc>
                  <a:txBody>
                    <a:bodyPr/>
                    <a:lstStyle/>
                    <a:p>
                      <a:pPr algn="ctr"/>
                      <a:r>
                        <a:rPr lang="en-US" altLang="zh-TW" dirty="0"/>
                        <a:t>1</a:t>
                      </a:r>
                      <a:endParaRPr lang="zh-TW" altLang="en-US" dirty="0"/>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3211513460"/>
                  </a:ext>
                </a:extLst>
              </a:tr>
              <a:tr h="450000">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dirty="0"/>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2869712555"/>
                  </a:ext>
                </a:extLst>
              </a:tr>
              <a:tr h="450000">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3533931979"/>
                  </a:ext>
                </a:extLst>
              </a:tr>
              <a:tr h="450000">
                <a:tc>
                  <a:txBody>
                    <a:bodyPr/>
                    <a:lstStyle/>
                    <a:p>
                      <a:pPr algn="ctr"/>
                      <a:endParaRPr lang="zh-TW" altLang="en-US" dirty="0"/>
                    </a:p>
                  </a:txBody>
                  <a:tcPr>
                    <a:solidFill>
                      <a:srgbClr val="00B0F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a:p>
                  </a:txBody>
                  <a:tcPr>
                    <a:solidFill>
                      <a:srgbClr val="FFC00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433781993"/>
                  </a:ext>
                </a:extLst>
              </a:tr>
              <a:tr h="450000">
                <a:tc>
                  <a:txBody>
                    <a:bodyPr/>
                    <a:lstStyle/>
                    <a:p>
                      <a:pPr algn="ctr"/>
                      <a:endParaRPr lang="zh-TW" altLang="en-US"/>
                    </a:p>
                  </a:txBody>
                  <a:tcPr>
                    <a:solidFill>
                      <a:srgbClr val="00B0F0"/>
                    </a:solidFill>
                  </a:tcPr>
                </a:tc>
                <a:tc>
                  <a:txBody>
                    <a:bodyPr/>
                    <a:lstStyle/>
                    <a:p>
                      <a:pPr algn="ctr"/>
                      <a:endParaRPr lang="zh-TW" altLang="en-US"/>
                    </a:p>
                  </a:txBody>
                  <a:tcPr>
                    <a:solidFill>
                      <a:srgbClr val="00B0F0"/>
                    </a:solidFill>
                  </a:tcPr>
                </a:tc>
                <a:tc>
                  <a:txBody>
                    <a:bodyPr/>
                    <a:lstStyle/>
                    <a:p>
                      <a:pPr algn="ctr"/>
                      <a:endParaRPr lang="zh-TW" altLang="en-US"/>
                    </a:p>
                  </a:txBody>
                  <a:tcPr>
                    <a:solidFill>
                      <a:srgbClr val="00B0F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311744321"/>
                  </a:ext>
                </a:extLst>
              </a:tr>
              <a:tr h="450000">
                <a:tc>
                  <a:txBody>
                    <a:bodyPr/>
                    <a:lstStyle/>
                    <a:p>
                      <a:pPr algn="ctr"/>
                      <a:endParaRPr lang="zh-TW" altLang="en-US"/>
                    </a:p>
                  </a:txBody>
                  <a:tcPr>
                    <a:solidFill>
                      <a:srgbClr val="00B0F0"/>
                    </a:solidFill>
                  </a:tcPr>
                </a:tc>
                <a:tc>
                  <a:txBody>
                    <a:bodyPr/>
                    <a:lstStyle/>
                    <a:p>
                      <a:pPr algn="ctr"/>
                      <a:endParaRPr lang="zh-TW" altLang="en-US"/>
                    </a:p>
                  </a:txBody>
                  <a:tcPr>
                    <a:solidFill>
                      <a:srgbClr val="00B0F0"/>
                    </a:solidFill>
                  </a:tcPr>
                </a:tc>
                <a:tc>
                  <a:txBody>
                    <a:bodyPr/>
                    <a:lstStyle/>
                    <a:p>
                      <a:pPr algn="ctr"/>
                      <a:endParaRPr lang="zh-TW" altLang="en-US" dirty="0"/>
                    </a:p>
                  </a:txBody>
                  <a:tcPr>
                    <a:solidFill>
                      <a:srgbClr val="00B0F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2161410664"/>
                  </a:ext>
                </a:extLst>
              </a:tr>
              <a:tr h="450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rgbClr val="00B0F0"/>
                    </a:solidFill>
                  </a:tcPr>
                </a:tc>
                <a:tc>
                  <a:txBody>
                    <a:bodyPr/>
                    <a:lstStyle/>
                    <a:p>
                      <a:pPr algn="ctr"/>
                      <a:endParaRPr lang="zh-TW" altLang="en-US"/>
                    </a:p>
                  </a:txBody>
                  <a:tcPr>
                    <a:solidFill>
                      <a:srgbClr val="00B0F0"/>
                    </a:solidFill>
                  </a:tcPr>
                </a:tc>
                <a:tc>
                  <a:txBody>
                    <a:bodyPr/>
                    <a:lstStyle/>
                    <a:p>
                      <a:pPr algn="ctr"/>
                      <a:endParaRPr lang="zh-TW" altLang="en-US" dirty="0"/>
                    </a:p>
                  </a:txBody>
                  <a:tcPr>
                    <a:solidFill>
                      <a:srgbClr val="00B0F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spTree>
    <p:extLst>
      <p:ext uri="{BB962C8B-B14F-4D97-AF65-F5344CB8AC3E}">
        <p14:creationId xmlns:p14="http://schemas.microsoft.com/office/powerpoint/2010/main" val="244950910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2F06DF6-36AF-632F-0784-ED0A50FFD40B}"/>
              </a:ext>
            </a:extLst>
          </p:cNvPr>
          <p:cNvSpPr>
            <a:spLocks noGrp="1"/>
          </p:cNvSpPr>
          <p:nvPr>
            <p:ph type="title"/>
          </p:nvPr>
        </p:nvSpPr>
        <p:spPr/>
        <p:txBody>
          <a:bodyPr/>
          <a:lstStyle/>
          <a:p>
            <a:r>
              <a:rPr kumimoji="1" lang="en-US" altLang="zh-TW" sz="4000" b="1"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Naive Approach</a:t>
            </a:r>
            <a:endParaRPr lang="zh-TW" altLang="en-US" dirty="0"/>
          </a:p>
        </p:txBody>
      </p:sp>
      <p:sp>
        <p:nvSpPr>
          <p:cNvPr id="3" name="文字版面配置區 2">
            <a:extLst>
              <a:ext uri="{FF2B5EF4-FFF2-40B4-BE49-F238E27FC236}">
                <a16:creationId xmlns:a16="http://schemas.microsoft.com/office/drawing/2014/main" id="{A00945D1-27E1-49F6-01A0-CA917C9B50AE}"/>
              </a:ext>
            </a:extLst>
          </p:cNvPr>
          <p:cNvSpPr>
            <a:spLocks noGrp="1"/>
          </p:cNvSpPr>
          <p:nvPr>
            <p:ph type="body" idx="1"/>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(0,1)</a:t>
            </a:r>
          </a:p>
        </p:txBody>
      </p:sp>
      <p:sp>
        <p:nvSpPr>
          <p:cNvPr id="5" name="文字版面配置區 4">
            <a:extLst>
              <a:ext uri="{FF2B5EF4-FFF2-40B4-BE49-F238E27FC236}">
                <a16:creationId xmlns:a16="http://schemas.microsoft.com/office/drawing/2014/main" id="{E3688666-135D-F187-CAB5-0E21A8F51A73}"/>
              </a:ext>
            </a:extLst>
          </p:cNvPr>
          <p:cNvSpPr>
            <a:spLocks noGrp="1"/>
          </p:cNvSpPr>
          <p:nvPr>
            <p:ph type="body" sz="quarter" idx="3"/>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(3,6)</a:t>
            </a:r>
            <a:endParaRPr kumimoji="0" lang="zh-TW" altLang="en-US"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graphicFrame>
        <p:nvGraphicFramePr>
          <p:cNvPr id="8" name="內容版面配置區 8">
            <a:extLst>
              <a:ext uri="{FF2B5EF4-FFF2-40B4-BE49-F238E27FC236}">
                <a16:creationId xmlns:a16="http://schemas.microsoft.com/office/drawing/2014/main" id="{A8BD42AE-71FD-29C9-35C3-5EB23755644C}"/>
              </a:ext>
            </a:extLst>
          </p:cNvPr>
          <p:cNvGraphicFramePr>
            <a:graphicFrameLocks noGrp="1"/>
          </p:cNvGraphicFramePr>
          <p:nvPr>
            <p:ph sz="half" idx="2"/>
            <p:extLst>
              <p:ext uri="{D42A27DB-BD31-4B8C-83A1-F6EECF244321}">
                <p14:modId xmlns:p14="http://schemas.microsoft.com/office/powerpoint/2010/main" val="311610467"/>
              </p:ext>
            </p:extLst>
          </p:nvPr>
        </p:nvGraphicFramePr>
        <p:xfrm>
          <a:off x="1438681"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rgbClr val="FFC000"/>
                    </a:solidFill>
                  </a:tcPr>
                </a:tc>
                <a:tc>
                  <a:txBody>
                    <a:bodyPr/>
                    <a:lstStyle/>
                    <a:p>
                      <a:pPr algn="ctr"/>
                      <a:r>
                        <a:rPr lang="en-US" altLang="zh-TW" dirty="0"/>
                        <a:t>1</a:t>
                      </a:r>
                      <a:endParaRPr lang="zh-TW" altLang="en-US" dirty="0"/>
                    </a:p>
                  </a:txBody>
                  <a:tcPr>
                    <a:solidFill>
                      <a:srgbClr val="FFC00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877219380"/>
                  </a:ext>
                </a:extLst>
              </a:tr>
            </a:tbl>
          </a:graphicData>
        </a:graphic>
      </p:graphicFrame>
      <p:cxnSp>
        <p:nvCxnSpPr>
          <p:cNvPr id="10" name="直線單箭頭接點 9">
            <a:extLst>
              <a:ext uri="{FF2B5EF4-FFF2-40B4-BE49-F238E27FC236}">
                <a16:creationId xmlns:a16="http://schemas.microsoft.com/office/drawing/2014/main" id="{E759955C-2E40-47C0-A7CB-7DA008572847}"/>
              </a:ext>
            </a:extLst>
          </p:cNvPr>
          <p:cNvCxnSpPr>
            <a:cxnSpLocks/>
          </p:cNvCxnSpPr>
          <p:nvPr/>
        </p:nvCxnSpPr>
        <p:spPr>
          <a:xfrm>
            <a:off x="1612900" y="3238500"/>
            <a:ext cx="0" cy="28067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單箭頭接點 10">
            <a:extLst>
              <a:ext uri="{FF2B5EF4-FFF2-40B4-BE49-F238E27FC236}">
                <a16:creationId xmlns:a16="http://schemas.microsoft.com/office/drawing/2014/main" id="{F1096CDD-E99F-F4B1-D88E-B7DDE0AEA968}"/>
              </a:ext>
            </a:extLst>
          </p:cNvPr>
          <p:cNvCxnSpPr>
            <a:cxnSpLocks/>
          </p:cNvCxnSpPr>
          <p:nvPr/>
        </p:nvCxnSpPr>
        <p:spPr>
          <a:xfrm>
            <a:off x="1612900" y="3238500"/>
            <a:ext cx="4318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單箭頭接點 13">
            <a:extLst>
              <a:ext uri="{FF2B5EF4-FFF2-40B4-BE49-F238E27FC236}">
                <a16:creationId xmlns:a16="http://schemas.microsoft.com/office/drawing/2014/main" id="{C1DC0733-627D-6F81-83DA-C91266EC4B65}"/>
              </a:ext>
            </a:extLst>
          </p:cNvPr>
          <p:cNvCxnSpPr>
            <a:cxnSpLocks/>
          </p:cNvCxnSpPr>
          <p:nvPr/>
        </p:nvCxnSpPr>
        <p:spPr>
          <a:xfrm>
            <a:off x="1612900" y="3238500"/>
            <a:ext cx="2882900" cy="23241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內容版面配置區 8">
            <a:extLst>
              <a:ext uri="{FF2B5EF4-FFF2-40B4-BE49-F238E27FC236}">
                <a16:creationId xmlns:a16="http://schemas.microsoft.com/office/drawing/2014/main" id="{537C9735-A81A-C4EE-B4F5-C0AA2D6E0884}"/>
              </a:ext>
            </a:extLst>
          </p:cNvPr>
          <p:cNvGraphicFramePr>
            <a:graphicFrameLocks noGrp="1"/>
          </p:cNvGraphicFramePr>
          <p:nvPr>
            <p:ph sz="quarter" idx="4"/>
            <p:extLst>
              <p:ext uri="{D42A27DB-BD31-4B8C-83A1-F6EECF244321}">
                <p14:modId xmlns:p14="http://schemas.microsoft.com/office/powerpoint/2010/main" val="4178223661"/>
              </p:ext>
            </p:extLst>
          </p:nvPr>
        </p:nvGraphicFramePr>
        <p:xfrm>
          <a:off x="6783794"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rgbClr val="FFC000"/>
                    </a:solidFill>
                  </a:tcPr>
                </a:tc>
                <a:tc>
                  <a:txBody>
                    <a:bodyPr/>
                    <a:lstStyle/>
                    <a:p>
                      <a:pPr algn="ctr"/>
                      <a:r>
                        <a:rPr lang="en-US" altLang="zh-TW" dirty="0"/>
                        <a:t>1</a:t>
                      </a:r>
                      <a:endParaRPr lang="zh-TW" altLang="en-US" dirty="0"/>
                    </a:p>
                  </a:txBody>
                  <a:tcPr>
                    <a:solidFill>
                      <a:srgbClr val="FFC00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877219380"/>
                  </a:ext>
                </a:extLst>
              </a:tr>
            </a:tbl>
          </a:graphicData>
        </a:graphic>
      </p:graphicFrame>
      <p:cxnSp>
        <p:nvCxnSpPr>
          <p:cNvPr id="23" name="直線單箭頭接點 22">
            <a:extLst>
              <a:ext uri="{FF2B5EF4-FFF2-40B4-BE49-F238E27FC236}">
                <a16:creationId xmlns:a16="http://schemas.microsoft.com/office/drawing/2014/main" id="{4366704D-09F9-099A-D497-E05263BE255E}"/>
              </a:ext>
            </a:extLst>
          </p:cNvPr>
          <p:cNvCxnSpPr>
            <a:cxnSpLocks/>
          </p:cNvCxnSpPr>
          <p:nvPr/>
        </p:nvCxnSpPr>
        <p:spPr>
          <a:xfrm>
            <a:off x="8572500" y="5715000"/>
            <a:ext cx="13208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單箭頭接點 24">
            <a:extLst>
              <a:ext uri="{FF2B5EF4-FFF2-40B4-BE49-F238E27FC236}">
                <a16:creationId xmlns:a16="http://schemas.microsoft.com/office/drawing/2014/main" id="{C93C296B-580B-1448-DC31-55B45BA29920}"/>
              </a:ext>
            </a:extLst>
          </p:cNvPr>
          <p:cNvCxnSpPr>
            <a:cxnSpLocks/>
          </p:cNvCxnSpPr>
          <p:nvPr/>
        </p:nvCxnSpPr>
        <p:spPr>
          <a:xfrm flipH="1" flipV="1">
            <a:off x="7581900" y="3327400"/>
            <a:ext cx="990600" cy="2387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單箭頭接點 27">
            <a:extLst>
              <a:ext uri="{FF2B5EF4-FFF2-40B4-BE49-F238E27FC236}">
                <a16:creationId xmlns:a16="http://schemas.microsoft.com/office/drawing/2014/main" id="{45E1028A-673A-6E7D-8F4C-4934BA4788A1}"/>
              </a:ext>
            </a:extLst>
          </p:cNvPr>
          <p:cNvCxnSpPr>
            <a:cxnSpLocks/>
          </p:cNvCxnSpPr>
          <p:nvPr/>
        </p:nvCxnSpPr>
        <p:spPr>
          <a:xfrm flipH="1">
            <a:off x="7137400" y="5715000"/>
            <a:ext cx="1435100" cy="4191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953109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2F06DF6-36AF-632F-0784-ED0A50FFD40B}"/>
              </a:ext>
            </a:extLst>
          </p:cNvPr>
          <p:cNvSpPr>
            <a:spLocks noGrp="1"/>
          </p:cNvSpPr>
          <p:nvPr>
            <p:ph type="title"/>
          </p:nvPr>
        </p:nvSpPr>
        <p:spPr/>
        <p:txBody>
          <a:bodyPr/>
          <a:lstStyle/>
          <a:p>
            <a:r>
              <a:rPr kumimoji="1" lang="en-US" altLang="zh-TW" sz="4000" b="1"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Divide-And-Conquer Approach</a:t>
            </a:r>
            <a:endParaRPr lang="zh-TW" altLang="en-US" dirty="0"/>
          </a:p>
        </p:txBody>
      </p:sp>
      <p:sp>
        <p:nvSpPr>
          <p:cNvPr id="3" name="文字版面配置區 2">
            <a:extLst>
              <a:ext uri="{FF2B5EF4-FFF2-40B4-BE49-F238E27FC236}">
                <a16:creationId xmlns:a16="http://schemas.microsoft.com/office/drawing/2014/main" id="{A00945D1-27E1-49F6-01A0-CA917C9B50AE}"/>
              </a:ext>
            </a:extLst>
          </p:cNvPr>
          <p:cNvSpPr>
            <a:spLocks noGrp="1"/>
          </p:cNvSpPr>
          <p:nvPr>
            <p:ph type="body" idx="1"/>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zh-TW" sz="3600" b="0" dirty="0">
                <a:solidFill>
                  <a:prstClr val="black"/>
                </a:solidFill>
                <a:latin typeface="Times New Roman" panose="02020603050405020304" pitchFamily="18" charset="0"/>
                <a:ea typeface="新細明體" panose="02020500000000000000" pitchFamily="18" charset="-120"/>
                <a:cs typeface="Times New Roman" panose="02020603050405020304" pitchFamily="18" charset="0"/>
              </a:rPr>
              <a:t>compute 4 c</a:t>
            </a:r>
            <a:r>
              <a:rPr kumimoji="0" lang="en-US" altLang="zh-TW" sz="3600" b="0" i="0" u="none" strike="noStrike" kern="1200" cap="none" spc="0" normalizeH="0" baseline="0" noProof="0" dirty="0" err="1">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orner</a:t>
            </a:r>
            <a:endPar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5" name="文字版面配置區 4">
            <a:extLst>
              <a:ext uri="{FF2B5EF4-FFF2-40B4-BE49-F238E27FC236}">
                <a16:creationId xmlns:a16="http://schemas.microsoft.com/office/drawing/2014/main" id="{E3688666-135D-F187-CAB5-0E21A8F51A73}"/>
              </a:ext>
            </a:extLst>
          </p:cNvPr>
          <p:cNvSpPr>
            <a:spLocks noGrp="1"/>
          </p:cNvSpPr>
          <p:nvPr>
            <p:ph type="body" sz="quarter" idx="3"/>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zh-TW" sz="3600" b="0" dirty="0">
                <a:solidFill>
                  <a:prstClr val="black"/>
                </a:solidFill>
                <a:latin typeface="Times New Roman" panose="02020603050405020304" pitchFamily="18" charset="0"/>
                <a:ea typeface="新細明體" panose="02020500000000000000" pitchFamily="18" charset="-120"/>
                <a:cs typeface="Times New Roman" panose="02020603050405020304" pitchFamily="18" charset="0"/>
              </a:rPr>
              <a:t>d</a:t>
            </a:r>
            <a:r>
              <a:rPr kumimoji="0" lang="en-US" altLang="zh-TW" sz="3600" b="0" i="0" u="none" strike="noStrike" kern="1200" cap="none" spc="0" normalizeH="0" baseline="0" noProof="0" dirty="0" err="1">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ifferent</a:t>
            </a:r>
            <a:r>
              <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 recursive</a:t>
            </a:r>
            <a:endParaRPr kumimoji="0" lang="zh-TW" altLang="en-US"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graphicFrame>
        <p:nvGraphicFramePr>
          <p:cNvPr id="8" name="內容版面配置區 8">
            <a:extLst>
              <a:ext uri="{FF2B5EF4-FFF2-40B4-BE49-F238E27FC236}">
                <a16:creationId xmlns:a16="http://schemas.microsoft.com/office/drawing/2014/main" id="{A8BD42AE-71FD-29C9-35C3-5EB23755644C}"/>
              </a:ext>
            </a:extLst>
          </p:cNvPr>
          <p:cNvGraphicFramePr>
            <a:graphicFrameLocks noGrp="1"/>
          </p:cNvGraphicFramePr>
          <p:nvPr>
            <p:ph sz="half" idx="2"/>
            <p:extLst>
              <p:ext uri="{D42A27DB-BD31-4B8C-83A1-F6EECF244321}">
                <p14:modId xmlns:p14="http://schemas.microsoft.com/office/powerpoint/2010/main" val="781964862"/>
              </p:ext>
            </p:extLst>
          </p:nvPr>
        </p:nvGraphicFramePr>
        <p:xfrm>
          <a:off x="1438681"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rgbClr val="FFC00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FFC000"/>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chemeClr val="bg2">
                        <a:lumMod val="90000"/>
                      </a:schemeClr>
                    </a:solidFill>
                  </a:tcPr>
                </a:tc>
                <a:tc>
                  <a:txBody>
                    <a:bodyPr/>
                    <a:lstStyle/>
                    <a:p>
                      <a:pPr algn="ctr"/>
                      <a:r>
                        <a:rPr lang="en-US" altLang="zh-TW" dirty="0"/>
                        <a:t>1</a:t>
                      </a:r>
                      <a:endParaRPr lang="zh-TW" altLang="en-US" dirty="0"/>
                    </a:p>
                  </a:txBody>
                  <a:tcPr>
                    <a:solidFill>
                      <a:srgbClr val="FFC00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graphicFrame>
        <p:nvGraphicFramePr>
          <p:cNvPr id="22" name="內容版面配置區 8">
            <a:extLst>
              <a:ext uri="{FF2B5EF4-FFF2-40B4-BE49-F238E27FC236}">
                <a16:creationId xmlns:a16="http://schemas.microsoft.com/office/drawing/2014/main" id="{537C9735-A81A-C4EE-B4F5-C0AA2D6E0884}"/>
              </a:ext>
            </a:extLst>
          </p:cNvPr>
          <p:cNvGraphicFramePr>
            <a:graphicFrameLocks noGrp="1"/>
          </p:cNvGraphicFramePr>
          <p:nvPr>
            <p:ph sz="quarter" idx="4"/>
            <p:extLst>
              <p:ext uri="{D42A27DB-BD31-4B8C-83A1-F6EECF244321}">
                <p14:modId xmlns:p14="http://schemas.microsoft.com/office/powerpoint/2010/main" val="4293895466"/>
              </p:ext>
            </p:extLst>
          </p:nvPr>
        </p:nvGraphicFramePr>
        <p:xfrm>
          <a:off x="6783794"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accent4"/>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chemeClr val="bg2">
                        <a:lumMod val="90000"/>
                      </a:schemeClr>
                    </a:solidFill>
                  </a:tcPr>
                </a:tc>
                <a:tc>
                  <a:txBody>
                    <a:bodyPr/>
                    <a:lstStyle/>
                    <a:p>
                      <a:pPr algn="ctr"/>
                      <a:r>
                        <a:rPr lang="en-US" altLang="zh-TW" dirty="0"/>
                        <a:t>1</a:t>
                      </a:r>
                      <a:endParaRPr lang="zh-TW" altLang="en-US" dirty="0"/>
                    </a:p>
                  </a:txBody>
                  <a:tcPr>
                    <a:solidFill>
                      <a:srgbClr val="FFC00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sp>
        <p:nvSpPr>
          <p:cNvPr id="4" name="矩形 3">
            <a:extLst>
              <a:ext uri="{FF2B5EF4-FFF2-40B4-BE49-F238E27FC236}">
                <a16:creationId xmlns:a16="http://schemas.microsoft.com/office/drawing/2014/main" id="{4D4C55D9-2CE0-FC96-FC44-067D21602138}"/>
              </a:ext>
            </a:extLst>
          </p:cNvPr>
          <p:cNvSpPr/>
          <p:nvPr/>
        </p:nvSpPr>
        <p:spPr>
          <a:xfrm>
            <a:off x="1438681" y="2505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 name="矩形 5">
            <a:extLst>
              <a:ext uri="{FF2B5EF4-FFF2-40B4-BE49-F238E27FC236}">
                <a16:creationId xmlns:a16="http://schemas.microsoft.com/office/drawing/2014/main" id="{33CA7F78-ABE1-BABB-2A77-7E4A13754592}"/>
              </a:ext>
            </a:extLst>
          </p:cNvPr>
          <p:cNvSpPr/>
          <p:nvPr/>
        </p:nvSpPr>
        <p:spPr>
          <a:xfrm>
            <a:off x="4912681" y="2505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A32AF222-CB32-49C3-B73F-3FB5BE269A39}"/>
              </a:ext>
            </a:extLst>
          </p:cNvPr>
          <p:cNvSpPr/>
          <p:nvPr/>
        </p:nvSpPr>
        <p:spPr>
          <a:xfrm>
            <a:off x="1438681" y="5979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9" name="矩形 8">
            <a:extLst>
              <a:ext uri="{FF2B5EF4-FFF2-40B4-BE49-F238E27FC236}">
                <a16:creationId xmlns:a16="http://schemas.microsoft.com/office/drawing/2014/main" id="{B097106C-7A51-5C86-79C1-324990BFB6DE}"/>
              </a:ext>
            </a:extLst>
          </p:cNvPr>
          <p:cNvSpPr/>
          <p:nvPr/>
        </p:nvSpPr>
        <p:spPr>
          <a:xfrm>
            <a:off x="4912681" y="5979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cxnSp>
        <p:nvCxnSpPr>
          <p:cNvPr id="15" name="直線接點 14">
            <a:extLst>
              <a:ext uri="{FF2B5EF4-FFF2-40B4-BE49-F238E27FC236}">
                <a16:creationId xmlns:a16="http://schemas.microsoft.com/office/drawing/2014/main" id="{3894FD2A-DED3-C03A-E553-4CA32324F4B2}"/>
              </a:ext>
            </a:extLst>
          </p:cNvPr>
          <p:cNvCxnSpPr/>
          <p:nvPr/>
        </p:nvCxnSpPr>
        <p:spPr>
          <a:xfrm>
            <a:off x="6598238" y="4485075"/>
            <a:ext cx="43200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5571359A-2548-19F1-F514-C36D6A76D8D2}"/>
              </a:ext>
            </a:extLst>
          </p:cNvPr>
          <p:cNvCxnSpPr>
            <a:cxnSpLocks/>
          </p:cNvCxnSpPr>
          <p:nvPr/>
        </p:nvCxnSpPr>
        <p:spPr>
          <a:xfrm flipV="1">
            <a:off x="8758238" y="2325075"/>
            <a:ext cx="0" cy="43200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59547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內容版面配置區 8">
            <a:extLst>
              <a:ext uri="{FF2B5EF4-FFF2-40B4-BE49-F238E27FC236}">
                <a16:creationId xmlns:a16="http://schemas.microsoft.com/office/drawing/2014/main" id="{B8A705AE-E3D3-3CFC-2069-EB255705F0E4}"/>
              </a:ext>
            </a:extLst>
          </p:cNvPr>
          <p:cNvGraphicFramePr>
            <a:graphicFrameLocks noGrp="1"/>
          </p:cNvGraphicFramePr>
          <p:nvPr>
            <p:ph sz="half" idx="2"/>
            <p:extLst>
              <p:ext uri="{D42A27DB-BD31-4B8C-83A1-F6EECF244321}">
                <p14:modId xmlns:p14="http://schemas.microsoft.com/office/powerpoint/2010/main" val="1039657318"/>
              </p:ext>
            </p:extLst>
          </p:nvPr>
        </p:nvGraphicFramePr>
        <p:xfrm>
          <a:off x="1438681"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accent4"/>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chemeClr val="bg2">
                        <a:lumMod val="90000"/>
                      </a:schemeClr>
                    </a:solidFill>
                  </a:tcPr>
                </a:tc>
                <a:tc>
                  <a:txBody>
                    <a:bodyPr/>
                    <a:lstStyle/>
                    <a:p>
                      <a:pPr algn="ctr"/>
                      <a:r>
                        <a:rPr lang="en-US" altLang="zh-TW" dirty="0"/>
                        <a:t>1</a:t>
                      </a:r>
                      <a:endParaRPr lang="zh-TW" altLang="en-US" dirty="0"/>
                    </a:p>
                  </a:txBody>
                  <a:tcPr>
                    <a:solidFill>
                      <a:srgbClr val="FFC00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dirty="0"/>
                    </a:p>
                  </a:txBody>
                  <a:tcPr>
                    <a:solidFill>
                      <a:schemeClr val="accent4"/>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sp>
        <p:nvSpPr>
          <p:cNvPr id="2" name="標題 1">
            <a:extLst>
              <a:ext uri="{FF2B5EF4-FFF2-40B4-BE49-F238E27FC236}">
                <a16:creationId xmlns:a16="http://schemas.microsoft.com/office/drawing/2014/main" id="{D2F06DF6-36AF-632F-0784-ED0A50FFD40B}"/>
              </a:ext>
            </a:extLst>
          </p:cNvPr>
          <p:cNvSpPr>
            <a:spLocks noGrp="1"/>
          </p:cNvSpPr>
          <p:nvPr>
            <p:ph type="title"/>
          </p:nvPr>
        </p:nvSpPr>
        <p:spPr/>
        <p:txBody>
          <a:bodyPr/>
          <a:lstStyle/>
          <a:p>
            <a:r>
              <a:rPr kumimoji="1" lang="en-US" altLang="zh-TW" sz="4000" b="1"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Divide-And-Conquer Approach</a:t>
            </a:r>
            <a:endParaRPr lang="zh-TW" altLang="en-US" dirty="0"/>
          </a:p>
        </p:txBody>
      </p:sp>
      <p:sp>
        <p:nvSpPr>
          <p:cNvPr id="3" name="文字版面配置區 2">
            <a:extLst>
              <a:ext uri="{FF2B5EF4-FFF2-40B4-BE49-F238E27FC236}">
                <a16:creationId xmlns:a16="http://schemas.microsoft.com/office/drawing/2014/main" id="{A00945D1-27E1-49F6-01A0-CA917C9B50AE}"/>
              </a:ext>
            </a:extLst>
          </p:cNvPr>
          <p:cNvSpPr>
            <a:spLocks noGrp="1"/>
          </p:cNvSpPr>
          <p:nvPr>
            <p:ph type="body" idx="1"/>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zh-TW" sz="3600" b="0" dirty="0">
                <a:solidFill>
                  <a:prstClr val="black"/>
                </a:solidFill>
                <a:latin typeface="Times New Roman" panose="02020603050405020304" pitchFamily="18" charset="0"/>
                <a:ea typeface="新細明體" panose="02020500000000000000" pitchFamily="18" charset="-120"/>
                <a:cs typeface="Times New Roman" panose="02020603050405020304" pitchFamily="18" charset="0"/>
              </a:rPr>
              <a:t>compute 4 c</a:t>
            </a:r>
            <a:r>
              <a:rPr kumimoji="0" lang="en-US" altLang="zh-TW" sz="3600" b="0" i="0" u="none" strike="noStrike" kern="1200" cap="none" spc="0" normalizeH="0" baseline="0" noProof="0" dirty="0" err="1">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orner</a:t>
            </a:r>
            <a:endPar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5" name="文字版面配置區 4">
            <a:extLst>
              <a:ext uri="{FF2B5EF4-FFF2-40B4-BE49-F238E27FC236}">
                <a16:creationId xmlns:a16="http://schemas.microsoft.com/office/drawing/2014/main" id="{E3688666-135D-F187-CAB5-0E21A8F51A73}"/>
              </a:ext>
            </a:extLst>
          </p:cNvPr>
          <p:cNvSpPr>
            <a:spLocks noGrp="1"/>
          </p:cNvSpPr>
          <p:nvPr>
            <p:ph type="body" sz="quarter" idx="3"/>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zh-TW" sz="3600" b="0" dirty="0">
                <a:solidFill>
                  <a:prstClr val="black"/>
                </a:solidFill>
                <a:latin typeface="Times New Roman" panose="02020603050405020304" pitchFamily="18" charset="0"/>
                <a:ea typeface="新細明體" panose="02020500000000000000" pitchFamily="18" charset="-120"/>
                <a:cs typeface="Times New Roman" panose="02020603050405020304" pitchFamily="18" charset="0"/>
              </a:rPr>
              <a:t>same, fill region</a:t>
            </a:r>
            <a:endParaRPr kumimoji="0" lang="zh-TW" altLang="en-US"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graphicFrame>
        <p:nvGraphicFramePr>
          <p:cNvPr id="22" name="內容版面配置區 8">
            <a:extLst>
              <a:ext uri="{FF2B5EF4-FFF2-40B4-BE49-F238E27FC236}">
                <a16:creationId xmlns:a16="http://schemas.microsoft.com/office/drawing/2014/main" id="{537C9735-A81A-C4EE-B4F5-C0AA2D6E0884}"/>
              </a:ext>
            </a:extLst>
          </p:cNvPr>
          <p:cNvGraphicFramePr>
            <a:graphicFrameLocks noGrp="1"/>
          </p:cNvGraphicFramePr>
          <p:nvPr>
            <p:ph sz="quarter" idx="4"/>
            <p:extLst>
              <p:ext uri="{D42A27DB-BD31-4B8C-83A1-F6EECF244321}">
                <p14:modId xmlns:p14="http://schemas.microsoft.com/office/powerpoint/2010/main" val="3737951790"/>
              </p:ext>
            </p:extLst>
          </p:nvPr>
        </p:nvGraphicFramePr>
        <p:xfrm>
          <a:off x="6783794"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accent4"/>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chemeClr val="accent4"/>
                    </a:solidFill>
                  </a:tcPr>
                </a:tc>
                <a:tc>
                  <a:txBody>
                    <a:bodyPr/>
                    <a:lstStyle/>
                    <a:p>
                      <a:pPr algn="ctr"/>
                      <a:r>
                        <a:rPr lang="en-US" altLang="zh-TW" dirty="0"/>
                        <a:t>1</a:t>
                      </a: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dirty="0"/>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cxnSp>
        <p:nvCxnSpPr>
          <p:cNvPr id="15" name="直線接點 14">
            <a:extLst>
              <a:ext uri="{FF2B5EF4-FFF2-40B4-BE49-F238E27FC236}">
                <a16:creationId xmlns:a16="http://schemas.microsoft.com/office/drawing/2014/main" id="{3894FD2A-DED3-C03A-E553-4CA32324F4B2}"/>
              </a:ext>
            </a:extLst>
          </p:cNvPr>
          <p:cNvCxnSpPr/>
          <p:nvPr/>
        </p:nvCxnSpPr>
        <p:spPr>
          <a:xfrm>
            <a:off x="6598238" y="4485075"/>
            <a:ext cx="43200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5571359A-2548-19F1-F514-C36D6A76D8D2}"/>
              </a:ext>
            </a:extLst>
          </p:cNvPr>
          <p:cNvCxnSpPr>
            <a:cxnSpLocks/>
          </p:cNvCxnSpPr>
          <p:nvPr/>
        </p:nvCxnSpPr>
        <p:spPr>
          <a:xfrm flipV="1">
            <a:off x="8758238" y="2325075"/>
            <a:ext cx="0" cy="43200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8" name="直線接點 17">
            <a:extLst>
              <a:ext uri="{FF2B5EF4-FFF2-40B4-BE49-F238E27FC236}">
                <a16:creationId xmlns:a16="http://schemas.microsoft.com/office/drawing/2014/main" id="{D1EBD690-7C33-1623-7B9F-255DBFAFEEC1}"/>
              </a:ext>
            </a:extLst>
          </p:cNvPr>
          <p:cNvCxnSpPr/>
          <p:nvPr/>
        </p:nvCxnSpPr>
        <p:spPr>
          <a:xfrm>
            <a:off x="1251538" y="4485075"/>
            <a:ext cx="43200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直線接點 18">
            <a:extLst>
              <a:ext uri="{FF2B5EF4-FFF2-40B4-BE49-F238E27FC236}">
                <a16:creationId xmlns:a16="http://schemas.microsoft.com/office/drawing/2014/main" id="{9BA795B0-24FB-B72A-94BD-2477FAD1D9FE}"/>
              </a:ext>
            </a:extLst>
          </p:cNvPr>
          <p:cNvCxnSpPr>
            <a:cxnSpLocks/>
          </p:cNvCxnSpPr>
          <p:nvPr/>
        </p:nvCxnSpPr>
        <p:spPr>
          <a:xfrm flipV="1">
            <a:off x="3411538" y="2325075"/>
            <a:ext cx="0" cy="43200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4" name="矩形 3">
            <a:extLst>
              <a:ext uri="{FF2B5EF4-FFF2-40B4-BE49-F238E27FC236}">
                <a16:creationId xmlns:a16="http://schemas.microsoft.com/office/drawing/2014/main" id="{4D4C55D9-2CE0-FC96-FC44-067D21602138}"/>
              </a:ext>
            </a:extLst>
          </p:cNvPr>
          <p:cNvSpPr/>
          <p:nvPr/>
        </p:nvSpPr>
        <p:spPr>
          <a:xfrm>
            <a:off x="1438681" y="2505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 name="矩形 5">
            <a:extLst>
              <a:ext uri="{FF2B5EF4-FFF2-40B4-BE49-F238E27FC236}">
                <a16:creationId xmlns:a16="http://schemas.microsoft.com/office/drawing/2014/main" id="{33CA7F78-ABE1-BABB-2A77-7E4A13754592}"/>
              </a:ext>
            </a:extLst>
          </p:cNvPr>
          <p:cNvSpPr/>
          <p:nvPr/>
        </p:nvSpPr>
        <p:spPr>
          <a:xfrm>
            <a:off x="2932681" y="2520726"/>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A32AF222-CB32-49C3-B73F-3FB5BE269A39}"/>
              </a:ext>
            </a:extLst>
          </p:cNvPr>
          <p:cNvSpPr/>
          <p:nvPr/>
        </p:nvSpPr>
        <p:spPr>
          <a:xfrm>
            <a:off x="1448206" y="3983424"/>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9" name="矩形 8">
            <a:extLst>
              <a:ext uri="{FF2B5EF4-FFF2-40B4-BE49-F238E27FC236}">
                <a16:creationId xmlns:a16="http://schemas.microsoft.com/office/drawing/2014/main" id="{B097106C-7A51-5C86-79C1-324990BFB6DE}"/>
              </a:ext>
            </a:extLst>
          </p:cNvPr>
          <p:cNvSpPr/>
          <p:nvPr/>
        </p:nvSpPr>
        <p:spPr>
          <a:xfrm>
            <a:off x="2918396" y="3983424"/>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val="210773035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內容版面配置區 8">
            <a:extLst>
              <a:ext uri="{FF2B5EF4-FFF2-40B4-BE49-F238E27FC236}">
                <a16:creationId xmlns:a16="http://schemas.microsoft.com/office/drawing/2014/main" id="{7A78A267-3D6F-6164-5C83-68D6A53FC7CE}"/>
              </a:ext>
            </a:extLst>
          </p:cNvPr>
          <p:cNvGraphicFramePr>
            <a:graphicFrameLocks noGrp="1"/>
          </p:cNvGraphicFramePr>
          <p:nvPr>
            <p:ph sz="half" idx="2"/>
            <p:extLst>
              <p:ext uri="{D42A27DB-BD31-4B8C-83A1-F6EECF244321}">
                <p14:modId xmlns:p14="http://schemas.microsoft.com/office/powerpoint/2010/main" val="468450105"/>
              </p:ext>
            </p:extLst>
          </p:nvPr>
        </p:nvGraphicFramePr>
        <p:xfrm>
          <a:off x="1438681"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accent4"/>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chemeClr val="accent4"/>
                    </a:solidFill>
                  </a:tcPr>
                </a:tc>
                <a:tc>
                  <a:txBody>
                    <a:bodyPr/>
                    <a:lstStyle/>
                    <a:p>
                      <a:pPr algn="ctr"/>
                      <a:r>
                        <a:rPr lang="en-US" altLang="zh-TW" dirty="0"/>
                        <a:t>1</a:t>
                      </a: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dirty="0"/>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sp>
        <p:nvSpPr>
          <p:cNvPr id="2" name="標題 1">
            <a:extLst>
              <a:ext uri="{FF2B5EF4-FFF2-40B4-BE49-F238E27FC236}">
                <a16:creationId xmlns:a16="http://schemas.microsoft.com/office/drawing/2014/main" id="{D2F06DF6-36AF-632F-0784-ED0A50FFD40B}"/>
              </a:ext>
            </a:extLst>
          </p:cNvPr>
          <p:cNvSpPr>
            <a:spLocks noGrp="1"/>
          </p:cNvSpPr>
          <p:nvPr>
            <p:ph type="title"/>
          </p:nvPr>
        </p:nvSpPr>
        <p:spPr/>
        <p:txBody>
          <a:bodyPr/>
          <a:lstStyle/>
          <a:p>
            <a:r>
              <a:rPr kumimoji="1" lang="en-US" altLang="zh-TW" sz="4000" b="1"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Divide-And-Conquer Approach</a:t>
            </a:r>
            <a:endParaRPr lang="zh-TW" altLang="en-US" dirty="0"/>
          </a:p>
        </p:txBody>
      </p:sp>
      <p:sp>
        <p:nvSpPr>
          <p:cNvPr id="3" name="文字版面配置區 2">
            <a:extLst>
              <a:ext uri="{FF2B5EF4-FFF2-40B4-BE49-F238E27FC236}">
                <a16:creationId xmlns:a16="http://schemas.microsoft.com/office/drawing/2014/main" id="{A00945D1-27E1-49F6-01A0-CA917C9B50AE}"/>
              </a:ext>
            </a:extLst>
          </p:cNvPr>
          <p:cNvSpPr>
            <a:spLocks noGrp="1"/>
          </p:cNvSpPr>
          <p:nvPr>
            <p:ph type="body" idx="1"/>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zh-TW" sz="3600" b="0" dirty="0">
                <a:solidFill>
                  <a:prstClr val="black"/>
                </a:solidFill>
                <a:latin typeface="Times New Roman" panose="02020603050405020304" pitchFamily="18" charset="0"/>
                <a:ea typeface="新細明體" panose="02020500000000000000" pitchFamily="18" charset="-120"/>
                <a:cs typeface="Times New Roman" panose="02020603050405020304" pitchFamily="18" charset="0"/>
              </a:rPr>
              <a:t>compute 4 c</a:t>
            </a:r>
            <a:r>
              <a:rPr kumimoji="0" lang="en-US" altLang="zh-TW" sz="3600" b="0" i="0" u="none" strike="noStrike" kern="1200" cap="none" spc="0" normalizeH="0" baseline="0" noProof="0" dirty="0" err="1">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orner</a:t>
            </a:r>
            <a:endPar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5" name="文字版面配置區 4">
            <a:extLst>
              <a:ext uri="{FF2B5EF4-FFF2-40B4-BE49-F238E27FC236}">
                <a16:creationId xmlns:a16="http://schemas.microsoft.com/office/drawing/2014/main" id="{E3688666-135D-F187-CAB5-0E21A8F51A73}"/>
              </a:ext>
            </a:extLst>
          </p:cNvPr>
          <p:cNvSpPr>
            <a:spLocks noGrp="1"/>
          </p:cNvSpPr>
          <p:nvPr>
            <p:ph type="body" sz="quarter" idx="3"/>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TW"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different, recursive</a:t>
            </a:r>
            <a:endParaRPr kumimoji="0" lang="zh-TW" altLang="en-US" sz="36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graphicFrame>
        <p:nvGraphicFramePr>
          <p:cNvPr id="22" name="內容版面配置區 8">
            <a:extLst>
              <a:ext uri="{FF2B5EF4-FFF2-40B4-BE49-F238E27FC236}">
                <a16:creationId xmlns:a16="http://schemas.microsoft.com/office/drawing/2014/main" id="{537C9735-A81A-C4EE-B4F5-C0AA2D6E0884}"/>
              </a:ext>
            </a:extLst>
          </p:cNvPr>
          <p:cNvGraphicFramePr>
            <a:graphicFrameLocks noGrp="1"/>
          </p:cNvGraphicFramePr>
          <p:nvPr>
            <p:ph sz="quarter" idx="4"/>
            <p:extLst>
              <p:ext uri="{D42A27DB-BD31-4B8C-83A1-F6EECF244321}">
                <p14:modId xmlns:p14="http://schemas.microsoft.com/office/powerpoint/2010/main" val="2730679042"/>
              </p:ext>
            </p:extLst>
          </p:nvPr>
        </p:nvGraphicFramePr>
        <p:xfrm>
          <a:off x="6783794" y="2505075"/>
          <a:ext cx="3960000" cy="3960000"/>
        </p:xfrm>
        <a:graphic>
          <a:graphicData uri="http://schemas.openxmlformats.org/drawingml/2006/table">
            <a:tbl>
              <a:tblPr firstRow="1" bandRow="1">
                <a:tableStyleId>{5940675A-B579-460E-94D1-54222C63F5DA}</a:tableStyleId>
              </a:tblPr>
              <a:tblGrid>
                <a:gridCol w="495000">
                  <a:extLst>
                    <a:ext uri="{9D8B030D-6E8A-4147-A177-3AD203B41FA5}">
                      <a16:colId xmlns:a16="http://schemas.microsoft.com/office/drawing/2014/main" val="90665727"/>
                    </a:ext>
                  </a:extLst>
                </a:gridCol>
                <a:gridCol w="495000">
                  <a:extLst>
                    <a:ext uri="{9D8B030D-6E8A-4147-A177-3AD203B41FA5}">
                      <a16:colId xmlns:a16="http://schemas.microsoft.com/office/drawing/2014/main" val="1896154359"/>
                    </a:ext>
                  </a:extLst>
                </a:gridCol>
                <a:gridCol w="495000">
                  <a:extLst>
                    <a:ext uri="{9D8B030D-6E8A-4147-A177-3AD203B41FA5}">
                      <a16:colId xmlns:a16="http://schemas.microsoft.com/office/drawing/2014/main" val="244057573"/>
                    </a:ext>
                  </a:extLst>
                </a:gridCol>
                <a:gridCol w="495000">
                  <a:extLst>
                    <a:ext uri="{9D8B030D-6E8A-4147-A177-3AD203B41FA5}">
                      <a16:colId xmlns:a16="http://schemas.microsoft.com/office/drawing/2014/main" val="2211371267"/>
                    </a:ext>
                  </a:extLst>
                </a:gridCol>
                <a:gridCol w="495000">
                  <a:extLst>
                    <a:ext uri="{9D8B030D-6E8A-4147-A177-3AD203B41FA5}">
                      <a16:colId xmlns:a16="http://schemas.microsoft.com/office/drawing/2014/main" val="2638070232"/>
                    </a:ext>
                  </a:extLst>
                </a:gridCol>
                <a:gridCol w="495000">
                  <a:extLst>
                    <a:ext uri="{9D8B030D-6E8A-4147-A177-3AD203B41FA5}">
                      <a16:colId xmlns:a16="http://schemas.microsoft.com/office/drawing/2014/main" val="144963338"/>
                    </a:ext>
                  </a:extLst>
                </a:gridCol>
                <a:gridCol w="495000">
                  <a:extLst>
                    <a:ext uri="{9D8B030D-6E8A-4147-A177-3AD203B41FA5}">
                      <a16:colId xmlns:a16="http://schemas.microsoft.com/office/drawing/2014/main" val="2798283051"/>
                    </a:ext>
                  </a:extLst>
                </a:gridCol>
                <a:gridCol w="495000">
                  <a:extLst>
                    <a:ext uri="{9D8B030D-6E8A-4147-A177-3AD203B41FA5}">
                      <a16:colId xmlns:a16="http://schemas.microsoft.com/office/drawing/2014/main" val="706901328"/>
                    </a:ext>
                  </a:extLst>
                </a:gridCol>
              </a:tblGrid>
              <a:tr h="495000">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accent4"/>
                    </a:solidFill>
                  </a:tcPr>
                </a:tc>
                <a:extLst>
                  <a:ext uri="{0D108BD9-81ED-4DB2-BD59-A6C34878D82A}">
                    <a16:rowId xmlns:a16="http://schemas.microsoft.com/office/drawing/2014/main" val="4227387163"/>
                  </a:ext>
                </a:extLst>
              </a:tr>
              <a:tr h="495000">
                <a:tc>
                  <a:txBody>
                    <a:bodyPr/>
                    <a:lstStyle/>
                    <a:p>
                      <a:pPr algn="ctr"/>
                      <a:endParaRPr lang="zh-TW" altLang="en-US" dirty="0"/>
                    </a:p>
                  </a:txBody>
                  <a:tcPr>
                    <a:solidFill>
                      <a:schemeClr val="accent4"/>
                    </a:solidFill>
                  </a:tcPr>
                </a:tc>
                <a:tc>
                  <a:txBody>
                    <a:bodyPr/>
                    <a:lstStyle/>
                    <a:p>
                      <a:pPr algn="ctr"/>
                      <a:r>
                        <a:rPr lang="en-US" altLang="zh-TW" dirty="0"/>
                        <a:t>1</a:t>
                      </a: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3211513460"/>
                  </a:ext>
                </a:extLst>
              </a:tr>
              <a:tr h="495000">
                <a:tc>
                  <a:txBody>
                    <a:bodyPr/>
                    <a:lstStyle/>
                    <a:p>
                      <a:pPr algn="ctr"/>
                      <a:endParaRPr lang="zh-TW" altLang="en-US" dirty="0"/>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869712555"/>
                  </a:ext>
                </a:extLst>
              </a:tr>
              <a:tr h="495000">
                <a:tc>
                  <a:txBody>
                    <a:bodyPr/>
                    <a:lstStyle/>
                    <a:p>
                      <a:pPr algn="ctr"/>
                      <a:endParaRPr lang="zh-TW" altLang="en-US"/>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accent4"/>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3533931979"/>
                  </a:ext>
                </a:extLst>
              </a:tr>
              <a:tr h="495000">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433781993"/>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1311744321"/>
                  </a:ext>
                </a:extLst>
              </a:tr>
              <a:tr h="495000">
                <a:tc>
                  <a:txBody>
                    <a:bodyPr/>
                    <a:lstStyle/>
                    <a:p>
                      <a:pPr algn="ctr"/>
                      <a:endParaRPr lang="zh-TW" altLang="en-US"/>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r>
                        <a:rPr lang="en-US" altLang="zh-TW" dirty="0"/>
                        <a:t>3</a:t>
                      </a:r>
                      <a:endParaRPr lang="zh-TW" altLang="en-US" dirty="0"/>
                    </a:p>
                  </a:txBody>
                  <a:tcPr>
                    <a:solidFill>
                      <a:srgbClr val="00B050"/>
                    </a:solidFill>
                  </a:tcPr>
                </a:tc>
                <a:tc>
                  <a:txBody>
                    <a:bodyPr/>
                    <a:lstStyle/>
                    <a:p>
                      <a:pPr algn="ctr"/>
                      <a:endParaRPr lang="zh-TW" altLang="en-US" dirty="0"/>
                    </a:p>
                  </a:txBody>
                  <a:tcPr>
                    <a:solidFill>
                      <a:schemeClr val="bg2">
                        <a:lumMod val="90000"/>
                      </a:schemeClr>
                    </a:solidFill>
                  </a:tcPr>
                </a:tc>
                <a:extLst>
                  <a:ext uri="{0D108BD9-81ED-4DB2-BD59-A6C34878D82A}">
                    <a16:rowId xmlns:a16="http://schemas.microsoft.com/office/drawing/2014/main" val="2161410664"/>
                  </a:ext>
                </a:extLst>
              </a:tr>
              <a:tr h="495000">
                <a:tc>
                  <a:txBody>
                    <a:bodyPr/>
                    <a:lstStyle/>
                    <a:p>
                      <a:pPr algn="ctr"/>
                      <a:r>
                        <a:rPr lang="en-US" altLang="zh-TW" dirty="0"/>
                        <a:t>2</a:t>
                      </a:r>
                      <a:endParaRPr lang="zh-TW" altLang="en-US" dirty="0"/>
                    </a:p>
                  </a:txBody>
                  <a:tcPr>
                    <a:solidFill>
                      <a:srgbClr val="00B0F0"/>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chemeClr val="bg2">
                        <a:lumMod val="90000"/>
                      </a:schemeClr>
                    </a:solidFill>
                  </a:tcPr>
                </a:tc>
                <a:tc>
                  <a:txBody>
                    <a:bodyPr/>
                    <a:lstStyle/>
                    <a:p>
                      <a:pPr algn="ctr"/>
                      <a:endParaRPr lang="zh-TW" altLang="en-US" dirty="0"/>
                    </a:p>
                  </a:txBody>
                  <a:tcPr>
                    <a:solidFill>
                      <a:srgbClr val="00B050"/>
                    </a:solidFill>
                  </a:tcPr>
                </a:tc>
                <a:extLst>
                  <a:ext uri="{0D108BD9-81ED-4DB2-BD59-A6C34878D82A}">
                    <a16:rowId xmlns:a16="http://schemas.microsoft.com/office/drawing/2014/main" val="1877219380"/>
                  </a:ext>
                </a:extLst>
              </a:tr>
            </a:tbl>
          </a:graphicData>
        </a:graphic>
      </p:graphicFrame>
      <p:cxnSp>
        <p:nvCxnSpPr>
          <p:cNvPr id="15" name="直線接點 14">
            <a:extLst>
              <a:ext uri="{FF2B5EF4-FFF2-40B4-BE49-F238E27FC236}">
                <a16:creationId xmlns:a16="http://schemas.microsoft.com/office/drawing/2014/main" id="{3894FD2A-DED3-C03A-E553-4CA32324F4B2}"/>
              </a:ext>
            </a:extLst>
          </p:cNvPr>
          <p:cNvCxnSpPr/>
          <p:nvPr/>
        </p:nvCxnSpPr>
        <p:spPr>
          <a:xfrm>
            <a:off x="6598238" y="4485075"/>
            <a:ext cx="43200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5571359A-2548-19F1-F514-C36D6A76D8D2}"/>
              </a:ext>
            </a:extLst>
          </p:cNvPr>
          <p:cNvCxnSpPr>
            <a:cxnSpLocks/>
          </p:cNvCxnSpPr>
          <p:nvPr/>
        </p:nvCxnSpPr>
        <p:spPr>
          <a:xfrm flipV="1">
            <a:off x="8758238" y="2325075"/>
            <a:ext cx="0" cy="43200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8" name="直線接點 17">
            <a:extLst>
              <a:ext uri="{FF2B5EF4-FFF2-40B4-BE49-F238E27FC236}">
                <a16:creationId xmlns:a16="http://schemas.microsoft.com/office/drawing/2014/main" id="{D1EBD690-7C33-1623-7B9F-255DBFAFEEC1}"/>
              </a:ext>
            </a:extLst>
          </p:cNvPr>
          <p:cNvCxnSpPr/>
          <p:nvPr/>
        </p:nvCxnSpPr>
        <p:spPr>
          <a:xfrm>
            <a:off x="1251538" y="4485075"/>
            <a:ext cx="43200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直線接點 18">
            <a:extLst>
              <a:ext uri="{FF2B5EF4-FFF2-40B4-BE49-F238E27FC236}">
                <a16:creationId xmlns:a16="http://schemas.microsoft.com/office/drawing/2014/main" id="{9BA795B0-24FB-B72A-94BD-2477FAD1D9FE}"/>
              </a:ext>
            </a:extLst>
          </p:cNvPr>
          <p:cNvCxnSpPr>
            <a:cxnSpLocks/>
          </p:cNvCxnSpPr>
          <p:nvPr/>
        </p:nvCxnSpPr>
        <p:spPr>
          <a:xfrm flipV="1">
            <a:off x="3411538" y="2325075"/>
            <a:ext cx="0" cy="43200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4" name="矩形 3">
            <a:extLst>
              <a:ext uri="{FF2B5EF4-FFF2-40B4-BE49-F238E27FC236}">
                <a16:creationId xmlns:a16="http://schemas.microsoft.com/office/drawing/2014/main" id="{4D4C55D9-2CE0-FC96-FC44-067D21602138}"/>
              </a:ext>
            </a:extLst>
          </p:cNvPr>
          <p:cNvSpPr/>
          <p:nvPr/>
        </p:nvSpPr>
        <p:spPr>
          <a:xfrm>
            <a:off x="3418681" y="2505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A32AF222-CB32-49C3-B73F-3FB5BE269A39}"/>
              </a:ext>
            </a:extLst>
          </p:cNvPr>
          <p:cNvSpPr/>
          <p:nvPr/>
        </p:nvSpPr>
        <p:spPr>
          <a:xfrm>
            <a:off x="3418681" y="3983424"/>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9" name="矩形 8">
            <a:extLst>
              <a:ext uri="{FF2B5EF4-FFF2-40B4-BE49-F238E27FC236}">
                <a16:creationId xmlns:a16="http://schemas.microsoft.com/office/drawing/2014/main" id="{B097106C-7A51-5C86-79C1-324990BFB6DE}"/>
              </a:ext>
            </a:extLst>
          </p:cNvPr>
          <p:cNvSpPr/>
          <p:nvPr/>
        </p:nvSpPr>
        <p:spPr>
          <a:xfrm>
            <a:off x="4912681" y="3983424"/>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3" name="矩形 12">
            <a:extLst>
              <a:ext uri="{FF2B5EF4-FFF2-40B4-BE49-F238E27FC236}">
                <a16:creationId xmlns:a16="http://schemas.microsoft.com/office/drawing/2014/main" id="{F6E04E2A-64B5-A2FC-5301-87F79F8F2250}"/>
              </a:ext>
            </a:extLst>
          </p:cNvPr>
          <p:cNvSpPr/>
          <p:nvPr/>
        </p:nvSpPr>
        <p:spPr>
          <a:xfrm>
            <a:off x="4912681" y="2505075"/>
            <a:ext cx="486000" cy="4860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cxnSp>
        <p:nvCxnSpPr>
          <p:cNvPr id="14" name="直線接點 13">
            <a:extLst>
              <a:ext uri="{FF2B5EF4-FFF2-40B4-BE49-F238E27FC236}">
                <a16:creationId xmlns:a16="http://schemas.microsoft.com/office/drawing/2014/main" id="{52078367-5735-D9A1-0DB3-85324A4463DC}"/>
              </a:ext>
            </a:extLst>
          </p:cNvPr>
          <p:cNvCxnSpPr>
            <a:cxnSpLocks/>
          </p:cNvCxnSpPr>
          <p:nvPr/>
        </p:nvCxnSpPr>
        <p:spPr>
          <a:xfrm flipV="1">
            <a:off x="9736138" y="2349000"/>
            <a:ext cx="0" cy="216000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接點 19">
            <a:extLst>
              <a:ext uri="{FF2B5EF4-FFF2-40B4-BE49-F238E27FC236}">
                <a16:creationId xmlns:a16="http://schemas.microsoft.com/office/drawing/2014/main" id="{03BA2106-CC26-0D05-6F44-9053C6AA2F76}"/>
              </a:ext>
            </a:extLst>
          </p:cNvPr>
          <p:cNvCxnSpPr/>
          <p:nvPr/>
        </p:nvCxnSpPr>
        <p:spPr>
          <a:xfrm>
            <a:off x="8758238" y="3493051"/>
            <a:ext cx="2160000"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580216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4391</TotalTime>
  <Words>344</Words>
  <Application>Microsoft Office PowerPoint</Application>
  <PresentationFormat>寬螢幕</PresentationFormat>
  <Paragraphs>62</Paragraphs>
  <Slides>10</Slides>
  <Notes>3</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10</vt:i4>
      </vt:variant>
    </vt:vector>
  </HeadingPairs>
  <TitlesOfParts>
    <vt:vector size="15" baseType="lpstr">
      <vt:lpstr>Arial</vt:lpstr>
      <vt:lpstr>Calibri</vt:lpstr>
      <vt:lpstr>Calibri Light</vt:lpstr>
      <vt:lpstr>Times New Roman</vt:lpstr>
      <vt:lpstr>Office 佈景主題</vt:lpstr>
      <vt:lpstr>A Divide-and-Conquer Algorithm for Computing Voronoi Diagrams</vt:lpstr>
      <vt:lpstr>Abstract(1/2)</vt:lpstr>
      <vt:lpstr>Abstract(2/2)</vt:lpstr>
      <vt:lpstr>Voronoi Diagram</vt:lpstr>
      <vt:lpstr>Classification of Voronoi Diagram</vt:lpstr>
      <vt:lpstr>Naive Approach</vt:lpstr>
      <vt:lpstr>Divide-And-Conquer Approach</vt:lpstr>
      <vt:lpstr>Divide-And-Conquer Approach</vt:lpstr>
      <vt:lpstr>Divide-And-Conquer Approach</vt:lpstr>
      <vt:lpstr>Experiment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陳彥宇</dc:creator>
  <cp:lastModifiedBy>pplab</cp:lastModifiedBy>
  <cp:revision>481</cp:revision>
  <dcterms:created xsi:type="dcterms:W3CDTF">2023-09-07T12:25:39Z</dcterms:created>
  <dcterms:modified xsi:type="dcterms:W3CDTF">2024-09-10T11:37:21Z</dcterms:modified>
</cp:coreProperties>
</file>