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335" r:id="rId4"/>
    <p:sldId id="401" r:id="rId5"/>
    <p:sldId id="402" r:id="rId6"/>
    <p:sldId id="403" r:id="rId7"/>
    <p:sldId id="404" r:id="rId8"/>
    <p:sldId id="382" r:id="rId9"/>
    <p:sldId id="363" r:id="rId10"/>
    <p:sldId id="405" r:id="rId11"/>
    <p:sldId id="396" r:id="rId12"/>
    <p:sldId id="406" r:id="rId13"/>
    <p:sldId id="407" r:id="rId14"/>
    <p:sldId id="408" r:id="rId15"/>
    <p:sldId id="409" r:id="rId16"/>
    <p:sldId id="410" r:id="rId17"/>
    <p:sldId id="411" r:id="rId18"/>
    <p:sldId id="413" r:id="rId19"/>
    <p:sldId id="412" r:id="rId20"/>
    <p:sldId id="295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FF00"/>
    <a:srgbClr val="F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93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2935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2892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6507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3451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2828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3459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5442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7956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46857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140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e56bd8716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1e56bd8716d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Given a string S of length n, an integer p ∈ [1..n] is a period of S if S[i] = S[i + p] for all i ∈ [1..n − p].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S[|S| − p + 1] = c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18939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9537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9245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3405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9015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9236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9245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3051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962678" y="744575"/>
            <a:ext cx="7218645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78"/>
              <a:buNone/>
            </a:pPr>
            <a:r>
              <a:rPr lang="en-US" altLang="zh-TW" sz="4000" dirty="0">
                <a:latin typeface="Times New Roman"/>
                <a:ea typeface="Times New Roman"/>
                <a:cs typeface="Times New Roman"/>
                <a:sym typeface="Times New Roman"/>
              </a:rPr>
              <a:t>The equivalence of theorem proving and the interconnection problem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altLang="zh-TW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James F. Lynch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altLang="zh-TW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ACM </a:t>
            </a:r>
            <a:r>
              <a:rPr lang="en-US" altLang="zh-TW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Sigda</a:t>
            </a:r>
            <a:r>
              <a:rPr lang="en-US" altLang="zh-TW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Newsletter(1975), </a:t>
            </a:r>
            <a:r>
              <a:rPr lang="en-US" altLang="zh-TW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5(3), 31-36</a:t>
            </a:r>
            <a:endParaRPr lang="pl-PL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914600" y="4166312"/>
            <a:ext cx="4229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Presenter: </a:t>
            </a:r>
            <a:r>
              <a:rPr lang="zh-TW" sz="2400" dirty="0">
                <a:latin typeface="Times New Roman"/>
                <a:ea typeface="Times New Roman"/>
                <a:cs typeface="Times New Roman"/>
                <a:sym typeface="Times New Roman"/>
              </a:rPr>
              <a:t>Hsin-Chang Yu</a:t>
            </a:r>
            <a:endParaRPr sz="2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Date: </a:t>
            </a:r>
            <a:r>
              <a:rPr lang="en-US" altLang="zh-TW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Sept.</a:t>
            </a:r>
            <a:r>
              <a:rPr lang="zh-TW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r>
              <a:rPr lang="zh-TW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202</a:t>
            </a:r>
            <a:r>
              <a:rPr lang="en-US" altLang="zh-TW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2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10</a:t>
            </a:fld>
            <a:endParaRPr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8B7A08BC-4A25-4F2D-AC36-04B115B2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en-US" altLang="zh-TW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Step 1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6444BBA-C9E0-410A-949D-9987B654D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389" y="400022"/>
            <a:ext cx="7595769" cy="427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51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11</a:t>
            </a:fld>
            <a:endParaRPr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8B7A08BC-4A25-4F2D-AC36-04B115B2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en-US" altLang="zh-TW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Step 1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C47B342-61AF-4986-BFD1-6E28813279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9" t="6667" r="8235" b="40130"/>
          <a:stretch/>
        </p:blipFill>
        <p:spPr>
          <a:xfrm>
            <a:off x="393193" y="1270748"/>
            <a:ext cx="8079265" cy="273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7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12</a:t>
            </a:fld>
            <a:endParaRPr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8B7A08BC-4A25-4F2D-AC36-04B115B2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en-US" altLang="zh-TW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Step 2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CBB9C27-C6A5-44D1-A19B-E4B3E17F3D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62" t="22353" r="13676" b="6274"/>
          <a:stretch/>
        </p:blipFill>
        <p:spPr>
          <a:xfrm>
            <a:off x="1584313" y="833719"/>
            <a:ext cx="7304193" cy="375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98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8B7A08BC-4A25-4F2D-AC36-04B115B2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en-US" altLang="zh-TW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Step 2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CBB9C27-C6A5-44D1-A19B-E4B3E17F3D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62" t="22353" r="13676" b="6274"/>
          <a:stretch/>
        </p:blipFill>
        <p:spPr>
          <a:xfrm>
            <a:off x="1584313" y="833719"/>
            <a:ext cx="7304193" cy="375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31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14</a:t>
            </a:fld>
            <a:endParaRPr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8B7A08BC-4A25-4F2D-AC36-04B115B2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en-US" altLang="zh-TW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Step 2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EBFFF29-5035-45EB-955F-81C0EDDC5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96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15</a:t>
            </a:fld>
            <a:endParaRPr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8B7A08BC-4A25-4F2D-AC36-04B115B2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en-US" altLang="zh-TW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Step 2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1511A6C-9378-41FC-A6DE-D3447E789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21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16</a:t>
            </a:fld>
            <a:endParaRPr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8B7A08BC-4A25-4F2D-AC36-04B115B2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en-US" altLang="zh-TW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Step 2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E394A56-01CC-4213-A721-ED8FDCD2F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56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17</a:t>
            </a:fld>
            <a:endParaRPr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8B7A08BC-4A25-4F2D-AC36-04B115B2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en-US" altLang="zh-TW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Step 2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D69A6CC-AE0C-4873-949F-E564894CA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87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18</a:t>
            </a:fld>
            <a:endParaRPr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8B7A08BC-4A25-4F2D-AC36-04B115B2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en-US" altLang="zh-TW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Step 2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D69A6CC-AE0C-4873-949F-E564894CA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167B7B42-A539-D625-5FC7-81B214882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9621"/>
            <a:ext cx="9144000" cy="284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18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19</a:t>
            </a:fld>
            <a:endParaRPr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8B7A08BC-4A25-4F2D-AC36-04B115B2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1200"/>
              </a:spcAft>
              <a:buClr>
                <a:schemeClr val="tx1"/>
              </a:buClr>
              <a:buSzPct val="100000"/>
            </a:pPr>
            <a:endParaRPr lang="en-US" altLang="zh-TW" sz="2800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ADC7142-588F-4E7B-8CAD-888CD30AC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626" y="228600"/>
            <a:ext cx="5912901" cy="424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07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zh-TW" dirty="0">
                <a:latin typeface="Times New Roman"/>
                <a:ea typeface="Times New Roman"/>
                <a:cs typeface="Times New Roman"/>
                <a:sym typeface="Times New Roman"/>
              </a:rPr>
              <a:t>Abstract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100"/>
              <a:buNone/>
            </a:pPr>
            <a:r>
              <a:rPr lang="en-US" altLang="zh-TW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simple method of converting statements in mathematical logic to</a:t>
            </a:r>
            <a:r>
              <a:rPr lang="zh-TW" alt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equivalent interconnection problems is demonstrated. This shows</a:t>
            </a:r>
            <a:r>
              <a:rPr lang="zh-TW" alt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if there exists a practical method for solving interconnection</a:t>
            </a:r>
            <a:r>
              <a:rPr lang="zh-TW" alt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problems, then there exists a practical proof procedure for</a:t>
            </a:r>
            <a:r>
              <a:rPr lang="zh-TW" alt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statements in mathematical logic.</a:t>
            </a:r>
            <a:endParaRPr lang="en-US"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0" y="1754841"/>
            <a:ext cx="9144000" cy="1902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sz="4800" dirty="0">
                <a:latin typeface="Times New Roman"/>
                <a:ea typeface="Times New Roman"/>
                <a:cs typeface="Times New Roman"/>
                <a:sym typeface="Times New Roman"/>
              </a:rPr>
              <a:t>Thanks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282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zh-TW" dirty="0">
                <a:latin typeface="Times New Roman"/>
                <a:ea typeface="Times New Roman"/>
                <a:cs typeface="Times New Roman"/>
                <a:sym typeface="Times New Roman"/>
              </a:rPr>
              <a:t>Abstract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160759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100"/>
              <a:buNone/>
            </a:pPr>
            <a:r>
              <a:rPr lang="en-US" altLang="zh-TW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(In the terminology of Cook [1] and Karp [4], the</a:t>
            </a:r>
            <a:r>
              <a:rPr lang="zh-TW" alt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interconnection problem is NP-complete.) Since such a</a:t>
            </a:r>
            <a:r>
              <a:rPr lang="zh-TW" alt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procedure has been sought for without success for almost 100</a:t>
            </a:r>
            <a:r>
              <a:rPr lang="zh-TW" alt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years, we should not expect the interconnection problem to be</a:t>
            </a:r>
            <a:r>
              <a:rPr lang="zh-TW" alt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 easier. This holds equally true for finding a method which</a:t>
            </a:r>
            <a:r>
              <a:rPr lang="zh-TW" alt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route a given percentage of wires.</a:t>
            </a:r>
            <a:endParaRPr lang="en-US"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5262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altLang="zh-TW" dirty="0">
                <a:latin typeface="Times New Roman"/>
                <a:cs typeface="Times New Roman"/>
                <a:sym typeface="Times New Roman"/>
              </a:rPr>
              <a:t>Flow Free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spcAft>
                <a:spcPts val="1200"/>
              </a:spcAft>
              <a:buSzPts val="1100"/>
            </a:pPr>
            <a:r>
              <a:rPr lang="en-US" altLang="zh-TW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Release</a:t>
            </a:r>
            <a:r>
              <a:rPr lang="zh-TW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TW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 2012</a:t>
            </a:r>
          </a:p>
          <a:p>
            <a:pPr marL="342900">
              <a:spcAft>
                <a:spcPts val="1200"/>
              </a:spcAft>
              <a:buSzPts val="1100"/>
            </a:pP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Big Duck Games LLC</a:t>
            </a: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8723CC-27C5-4834-B052-7DB1E702B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538" y="574625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138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altLang="zh-TW" dirty="0">
                <a:latin typeface="Times New Roman"/>
                <a:cs typeface="Times New Roman"/>
                <a:sym typeface="Times New Roman"/>
              </a:rPr>
              <a:t>Flow Free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BDC26D7-A168-4930-B2C1-F786BA373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575" y="285750"/>
            <a:ext cx="22288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56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altLang="zh-TW" dirty="0">
                <a:latin typeface="Times New Roman"/>
                <a:cs typeface="Times New Roman"/>
                <a:sym typeface="Times New Roman"/>
              </a:rPr>
              <a:t>Flow Free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C1984C-18DB-4ACD-91B1-718653A3A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68" y="1295400"/>
            <a:ext cx="20955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B885AE9D-3CBC-4B1B-81F8-9F97E70A516D}"/>
              </a:ext>
            </a:extLst>
          </p:cNvPr>
          <p:cNvSpPr txBox="1"/>
          <p:nvPr/>
        </p:nvSpPr>
        <p:spPr>
          <a:xfrm>
            <a:off x="928968" y="3848100"/>
            <a:ext cx="209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Sam Loyd</a:t>
            </a:r>
          </a:p>
          <a:p>
            <a:pPr algn="ctr"/>
            <a:r>
              <a:rPr lang="en-US" altLang="zh-TW" dirty="0"/>
              <a:t>1841</a:t>
            </a:r>
            <a:r>
              <a:rPr lang="zh-TW" altLang="en-US" dirty="0"/>
              <a:t> </a:t>
            </a:r>
            <a:r>
              <a:rPr lang="en-US" altLang="zh-TW" dirty="0"/>
              <a:t>-</a:t>
            </a:r>
            <a:r>
              <a:rPr lang="zh-TW" altLang="en-US" dirty="0"/>
              <a:t> </a:t>
            </a:r>
            <a:r>
              <a:rPr lang="en-US" altLang="zh-TW" dirty="0"/>
              <a:t>1911</a:t>
            </a:r>
            <a:endParaRPr lang="zh-TW" altLang="en-US" dirty="0"/>
          </a:p>
        </p:txBody>
      </p:sp>
      <p:sp>
        <p:nvSpPr>
          <p:cNvPr id="3" name="箭號: 向右 2">
            <a:extLst>
              <a:ext uri="{FF2B5EF4-FFF2-40B4-BE49-F238E27FC236}">
                <a16:creationId xmlns:a16="http://schemas.microsoft.com/office/drawing/2014/main" id="{2872F767-00EF-4DA6-A0E5-124A7766D9BD}"/>
              </a:ext>
            </a:extLst>
          </p:cNvPr>
          <p:cNvSpPr/>
          <p:nvPr/>
        </p:nvSpPr>
        <p:spPr>
          <a:xfrm>
            <a:off x="3247872" y="2370044"/>
            <a:ext cx="1190065" cy="26221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nikoli">
            <a:extLst>
              <a:ext uri="{FF2B5EF4-FFF2-40B4-BE49-F238E27FC236}">
                <a16:creationId xmlns:a16="http://schemas.microsoft.com/office/drawing/2014/main" id="{4557DCB6-A956-46AE-B3DB-CC130A637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076" y="815385"/>
            <a:ext cx="2817319" cy="147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093CAC4-F50B-4FF0-A90D-C39448DF9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1406" y="2092137"/>
            <a:ext cx="4482658" cy="181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93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altLang="zh-TW" dirty="0">
                <a:latin typeface="Times New Roman"/>
                <a:cs typeface="Times New Roman"/>
                <a:sym typeface="Times New Roman"/>
              </a:rPr>
              <a:t>Flow Free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16F8668-DF74-4259-9378-14B520605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9621"/>
            <a:ext cx="9144000" cy="284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40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>
              <a:buSzPct val="111111"/>
            </a:pPr>
            <a:r>
              <a:rPr lang="en-US" altLang="zh-TW" dirty="0">
                <a:latin typeface="Times New Roman"/>
                <a:cs typeface="Times New Roman"/>
                <a:sym typeface="Times New Roman"/>
              </a:rPr>
              <a:t>NP (complexity)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B25AB7CA-B2D4-45E3-BA5F-59E536AF8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06" y="1017725"/>
            <a:ext cx="7239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793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altLang="zh-TW" dirty="0">
                <a:latin typeface="Times New Roman"/>
                <a:cs typeface="Times New Roman"/>
                <a:sym typeface="Times New Roman"/>
              </a:rPr>
              <a:t>NP (complexity)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chemeClr val="tx1"/>
              </a:buClr>
              <a:buSzPct val="100000"/>
              <a:buNone/>
            </a:pPr>
            <a:r>
              <a:rPr lang="en-US" altLang="zh-TW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decision problem </a:t>
            </a:r>
            <a:r>
              <a:rPr lang="zh-TW" altLang="en-US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𝐶 </a:t>
            </a:r>
            <a:r>
              <a:rPr lang="en-US" altLang="zh-TW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NP-complete if:</a:t>
            </a:r>
          </a:p>
          <a:p>
            <a:pPr indent="-457200"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zh-TW" altLang="en-US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𝐶 </a:t>
            </a:r>
            <a:r>
              <a:rPr lang="en-US" altLang="zh-TW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in NP</a:t>
            </a:r>
          </a:p>
          <a:p>
            <a:pPr indent="-457200"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altLang="zh-TW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Every problem in NP is reducible to </a:t>
            </a:r>
            <a:r>
              <a:rPr lang="zh-TW" altLang="en-US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𝐶 </a:t>
            </a:r>
            <a:r>
              <a:rPr lang="en-US" altLang="zh-TW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polynomial time</a:t>
            </a:r>
            <a:endParaRPr lang="en-US" sz="24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0063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3047</TotalTime>
  <Words>294</Words>
  <Application>Microsoft Office PowerPoint</Application>
  <PresentationFormat>如螢幕大小 (16:9)</PresentationFormat>
  <Paragraphs>53</Paragraphs>
  <Slides>20</Slides>
  <Notes>20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3" baseType="lpstr">
      <vt:lpstr>Arial</vt:lpstr>
      <vt:lpstr>Times New Roman</vt:lpstr>
      <vt:lpstr>Simple Light</vt:lpstr>
      <vt:lpstr>The equivalence of theorem proving and the interconnection problem</vt:lpstr>
      <vt:lpstr>Abstract</vt:lpstr>
      <vt:lpstr>Abstract</vt:lpstr>
      <vt:lpstr>Flow Free</vt:lpstr>
      <vt:lpstr>Flow Free</vt:lpstr>
      <vt:lpstr>Flow Free</vt:lpstr>
      <vt:lpstr>Flow Free</vt:lpstr>
      <vt:lpstr>NP (complexity)</vt:lpstr>
      <vt:lpstr>NP (complexity)</vt:lpstr>
      <vt:lpstr>Step 1</vt:lpstr>
      <vt:lpstr>Step 1</vt:lpstr>
      <vt:lpstr>Step 2</vt:lpstr>
      <vt:lpstr>Step 2</vt:lpstr>
      <vt:lpstr>Step 2</vt:lpstr>
      <vt:lpstr>Step 2</vt:lpstr>
      <vt:lpstr>Step 2</vt:lpstr>
      <vt:lpstr>Step 2</vt:lpstr>
      <vt:lpstr>Step 2</vt:lpstr>
      <vt:lpstr>PowerPoint 簡報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Order-preserving pattern matching with k mismatches</dc:title>
  <cp:lastModifiedBy>pplab</cp:lastModifiedBy>
  <cp:revision>206</cp:revision>
  <dcterms:modified xsi:type="dcterms:W3CDTF">2024-09-10T11:18:17Z</dcterms:modified>
</cp:coreProperties>
</file>