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73" r:id="rId5"/>
    <p:sldId id="275" r:id="rId6"/>
    <p:sldId id="274" r:id="rId7"/>
    <p:sldId id="271" r:id="rId8"/>
    <p:sldId id="276" r:id="rId9"/>
    <p:sldId id="277" r:id="rId10"/>
    <p:sldId id="278" r:id="rId11"/>
    <p:sldId id="279" r:id="rId12"/>
    <p:sldId id="272" r:id="rId13"/>
    <p:sldId id="280" r:id="rId14"/>
    <p:sldId id="281" r:id="rId15"/>
    <p:sldId id="282" r:id="rId16"/>
    <p:sldId id="283" r:id="rId17"/>
    <p:sldId id="270" r:id="rId18"/>
    <p:sldId id="269" r:id="rId19"/>
    <p:sldId id="287" r:id="rId20"/>
    <p:sldId id="284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eTilq5NutPlNu3ZIpsQbcDZR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3416" autoAdjust="0"/>
  </p:normalViewPr>
  <p:slideViewPr>
    <p:cSldViewPr snapToGrid="0">
      <p:cViewPr>
        <p:scale>
          <a:sx n="100" d="100"/>
          <a:sy n="100" d="100"/>
        </p:scale>
        <p:origin x="-94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in="-136" max="1080" units="cm"/>
        </inkml:traceFormat>
        <inkml:channelProperties>
          <inkml:channelProperty channel="X" name="resolution" value="72.86527" units="1/cm"/>
          <inkml:channelProperty channel="Y" name="resolution" value="41.08108" units="1/cm"/>
        </inkml:channelProperties>
      </inkml:inkSource>
      <inkml:timestamp xml:id="ts0" timeString="2024-09-22T10:43:27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23054 4551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1331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4d</a:t>
            </a: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741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 smtClean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R</a:t>
            </a:r>
            <a:r>
              <a:rPr lang="zh-TW" altLang="en-US" sz="1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、</a:t>
            </a:r>
            <a:r>
              <a:rPr lang="en-US" altLang="zh-TW" sz="1200" dirty="0" smtClean="0">
                <a:solidFill>
                  <a:schemeClr val="dk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Calibri"/>
              </a:rPr>
              <a:t>a</a:t>
            </a:r>
            <a:r>
              <a:rPr lang="zh-TW" altLang="en-US" sz="1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頻率被改變外，</a:t>
            </a:r>
            <a:r>
              <a:rPr lang="en-US" altLang="zh-TW" sz="1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tree</a:t>
            </a:r>
            <a:r>
              <a:rPr lang="zh-TW" altLang="en-US" sz="1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也被改變，失去同步點，解碼就會去錯亂。</a:t>
            </a:r>
            <a:endParaRPr lang="en-US" altLang="zh-TW" sz="1200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74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187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187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187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187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70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用頻率差距評估是否同步</a:t>
            </a:r>
            <a:endParaRPr lang="en-US" altLang="zh-TW" sz="1200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File:</a:t>
            </a:r>
            <a:r>
              <a:rPr lang="zh-TW" altLang="en-US" sz="1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發生錯誤後的第</a:t>
            </a:r>
            <a:r>
              <a:rPr lang="en-US" altLang="zh-TW" sz="1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i</a:t>
            </a:r>
            <a:r>
              <a:rPr lang="zh-TW" altLang="en-US" sz="1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個區塊</a:t>
            </a:r>
            <a:endParaRPr lang="en-US" altLang="zh-TW" sz="1200" dirty="0" smtClean="0">
              <a:solidFill>
                <a:schemeClr val="dk1"/>
              </a:solidFill>
              <a:latin typeface="標楷體" pitchFamily="65" charset="-120"/>
              <a:ea typeface="標楷體" pitchFamily="65" charset="-120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同步</a:t>
            </a:r>
            <a:r>
              <a:rPr lang="en-US" altLang="zh-TW" sz="1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:</a:t>
            </a:r>
            <a:r>
              <a:rPr lang="zh-TW" altLang="en-US" sz="1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差距維持在</a:t>
            </a:r>
            <a:r>
              <a:rPr lang="en-US" altLang="zh-TW" sz="1200" dirty="0" smtClean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cs typeface="Calibri"/>
                <a:sym typeface="Calibri"/>
              </a:rPr>
              <a:t>8</a:t>
            </a: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69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Google Shape;135;p7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用頻率差距評估是否同步</a:t>
                </a:r>
                <a:endParaRPr lang="en-US" altLang="zh-TW" sz="1200" dirty="0" smtClean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TW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File:</a:t>
                </a:r>
                <a:r>
                  <a:rPr lang="zh-TW" altLang="en-US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發生錯誤後的第</a:t>
                </a:r>
                <a:r>
                  <a:rPr lang="en-US" altLang="zh-TW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i</a:t>
                </a:r>
                <a:r>
                  <a:rPr lang="zh-TW" altLang="en-US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個區塊</a:t>
                </a:r>
                <a:endParaRPr lang="en-US" altLang="zh-TW" sz="1200" dirty="0" smtClean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同步</a:t>
                </a:r>
                <a:r>
                  <a:rPr lang="en-US" altLang="zh-TW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:</a:t>
                </a:r>
                <a:r>
                  <a:rPr lang="zh-TW" altLang="en-US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差距維持在</a:t>
                </a:r>
                <a:r>
                  <a:rPr lang="en-US" altLang="zh-TW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8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Synchronization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has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been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assessed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this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experiment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by</m:t>
                      </m:r>
                      <m:r>
                        <m:rPr>
                          <m:nor/>
                        </m:rPr>
                        <a:rPr lang="zh-TW" alt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comparing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last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blocks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at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end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decoded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ﬁ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les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checking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they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are</m:t>
                      </m:r>
                      <m:r>
                        <m:rPr>
                          <m:nor/>
                        </m:rPr>
                        <a:rPr lang="zh-TW" alt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identical</m:t>
                      </m:r>
                      <m:r>
                        <m:rPr>
                          <m:nor/>
                        </m:rPr>
                        <a:rPr lang="en-US" altLang="zh-TW" sz="1200" dirty="0" smtClean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TW" sz="1200" dirty="0" smtClean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35" name="Google Shape;135;p7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400550"/>
                <a:ext cx="5486400" cy="3600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用頻率差距評估是否同步</a:t>
                </a:r>
                <a:endParaRPr lang="en-US" altLang="zh-TW" sz="1200" dirty="0" smtClean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TW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File:</a:t>
                </a:r>
                <a:r>
                  <a:rPr lang="zh-TW" altLang="en-US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發生錯誤後的第</a:t>
                </a:r>
                <a:r>
                  <a:rPr lang="en-US" altLang="zh-TW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i</a:t>
                </a:r>
                <a:r>
                  <a:rPr lang="zh-TW" altLang="en-US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個區塊</a:t>
                </a:r>
                <a:endParaRPr lang="en-US" altLang="zh-TW" sz="1200" dirty="0" smtClean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cs typeface="Calibri"/>
                  <a:sym typeface="Calibri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同步</a:t>
                </a:r>
                <a:r>
                  <a:rPr lang="en-US" altLang="zh-TW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:</a:t>
                </a:r>
                <a:r>
                  <a:rPr lang="zh-TW" altLang="en-US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差距維持在</a:t>
                </a:r>
                <a:r>
                  <a:rPr lang="en-US" altLang="zh-TW" sz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Calibri"/>
                    <a:sym typeface="Calibri"/>
                  </a:rPr>
                  <a:t>8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TW" sz="1200" i="0" dirty="0" smtClean="0">
                    <a:latin typeface="Cambria Math"/>
                    <a:cs typeface="Times New Roman" pitchFamily="18" charset="0"/>
                  </a:rPr>
                  <a:t>"Synchronization has been assessed in this experiment by</a:t>
                </a:r>
                <a:r>
                  <a:rPr lang="zh-TW" altLang="en-US" sz="1200" i="0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altLang="zh-TW" sz="1200" i="0" dirty="0" smtClean="0">
                    <a:latin typeface="Cambria Math"/>
                    <a:cs typeface="Times New Roman" pitchFamily="18" charset="0"/>
                  </a:rPr>
                  <a:t>comparing the last blocks at the end of the decoded ﬁles and checking that they are</a:t>
                </a:r>
                <a:r>
                  <a:rPr lang="zh-TW" altLang="en-US" sz="1200" i="0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en-US" altLang="zh-TW" sz="1200" i="0" dirty="0" smtClean="0">
                    <a:latin typeface="Cambria Math"/>
                    <a:cs typeface="Times New Roman" pitchFamily="18" charset="0"/>
                  </a:rPr>
                  <a:t>identical.</a:t>
                </a:r>
                <a:r>
                  <a:rPr lang="zh-TW" altLang="en-US" sz="1200" i="0" dirty="0" smtClean="0">
                    <a:latin typeface="Times New Roman" pitchFamily="18" charset="0"/>
                    <a:cs typeface="Times New Roman" pitchFamily="18" charset="0"/>
                  </a:rPr>
                  <a:t>"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altLang="zh-TW" sz="1200" dirty="0" smtClean="0">
                  <a:solidFill>
                    <a:schemeClr val="dk1"/>
                  </a:solidFill>
                  <a:latin typeface="標楷體" pitchFamily="65" charset="-120"/>
                  <a:ea typeface="標楷體" pitchFamily="65" charset="-120"/>
                  <a:cs typeface="Calibri"/>
                  <a:sym typeface="Calibri"/>
                </a:endParaRPr>
              </a:p>
            </p:txBody>
          </p:sp>
        </mc:Fallback>
      </mc:AlternateContent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69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altLang="zh-TW" sz="1200" b="0" i="0" u="none" strike="noStrike" cap="none" baseline="0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390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傳統動態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huffman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codes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，是在編碼或解碼，會去對每個字元的頻率做更新。那本文作法是，在處理完一 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block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的字元後，再去一起字元頻率去做更新，當未來有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bit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發生錯誤時，可以讓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huffman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解碼快速恢復正常解碼，且壓縮效率也會更好</a:t>
            </a:r>
            <a:endParaRPr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3a</a:t>
            </a: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74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3b</a:t>
            </a: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74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3c</a:t>
            </a: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74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3d</a:t>
            </a: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74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4a</a:t>
            </a: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74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4b</a:t>
            </a: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741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 smtClean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4c</a:t>
            </a: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74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0" y="2769961"/>
            <a:ext cx="12432632" cy="832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4400"/>
            </a:pP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Synchronizing Dynamic Huﬀman Codes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89041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Shmuel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T.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Klein,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Elina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Opalinsky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and Dana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Shapira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0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Discrete Applied Mathematics, Volume 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358, 2024 : </a:t>
            </a:r>
            <a:r>
              <a:rPr lang="en-US" altLang="zh-TW" dirty="0" smtClean="0">
                <a:latin typeface="Times New Roman"/>
                <a:ea typeface="Times New Roman"/>
                <a:cs typeface="Times New Roman"/>
                <a:sym typeface="Times New Roman"/>
              </a:rPr>
              <a:t>23-32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904957" y="5834548"/>
            <a:ext cx="39201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Presenter: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Pei-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Chian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Lee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Sept.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altLang="zh-TW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筆跡 2"/>
              <p14:cNvContentPartPr/>
              <p14:nvPr/>
            </p14:nvContentPartPr>
            <p14:xfrm>
              <a:off x="8299440" y="1638360"/>
              <a:ext cx="360" cy="360"/>
            </p14:xfrm>
          </p:contentPart>
        </mc:Choice>
        <mc:Fallback xmlns="">
          <p:pic>
            <p:nvPicPr>
              <p:cNvPr id="3" name="筆跡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0080" y="1629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difficulty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of Vitter's algorithm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buSzPts val="2800"/>
            </a:pP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…1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1111…-&gt;…1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1111…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85925" y="2029568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9550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9555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09575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486275" y="204861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876800" y="203030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2334048"/>
            <a:ext cx="4092802" cy="4523952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6219825" y="3743325"/>
            <a:ext cx="952500" cy="4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3" y="2279447"/>
            <a:ext cx="3852780" cy="43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difficulty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of Vitter's algorithm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buSzPts val="2800"/>
            </a:pP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…1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1111…-&gt;…1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1111…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85925" y="2029568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9550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9555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09575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486275" y="204861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876800" y="203030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18" y="2261140"/>
            <a:ext cx="3852780" cy="434752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2404558"/>
            <a:ext cx="3392392" cy="420410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181725" y="3440084"/>
            <a:ext cx="125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endParaRPr lang="zh-TW" alt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Proposed Algorithm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Generalized Dynamic Huff(T, b)</a:t>
            </a: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 HT 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←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Huﬀman Tree for uniform distribution of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Σ</a:t>
            </a:r>
            <a:endParaRPr lang="zh-TW" altLang="zh-TW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2 while input T is not exhausted do</a:t>
            </a: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3 	encode/decode the following b characters according to HT</a:t>
            </a: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4 	update frequencies of </a:t>
            </a:r>
            <a:r>
              <a:rPr lang="en-US" altLang="zh-TW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according to the last b characters</a:t>
            </a: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5	divide all frequencies by 2, rounding up</a:t>
            </a: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6 	update HT according to updated frequencies</a:t>
            </a: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Proposed Algorithm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76300" y="1397000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…1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1111</a:t>
            </a:r>
            <a:r>
              <a:rPr lang="en-US" altLang="zh-TW" dirty="0" smtClean="0">
                <a:solidFill>
                  <a:srgbClr val="7030A0"/>
                </a:solidFill>
              </a:rPr>
              <a:t>0010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         </a:t>
            </a:r>
            <a:r>
              <a:rPr lang="en-US" altLang="zh-TW" dirty="0" smtClean="0"/>
              <a:t>block size = 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714500" y="1762094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51402" y="176535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76500" y="176861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28925" y="178600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04538" y="179238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" y="2334946"/>
            <a:ext cx="3939835" cy="4314984"/>
          </a:xfrm>
          <a:prstGeom prst="rect">
            <a:avLst/>
          </a:prstGeom>
        </p:spPr>
      </p:pic>
      <p:sp>
        <p:nvSpPr>
          <p:cNvPr id="16" name="向右箭號 15"/>
          <p:cNvSpPr/>
          <p:nvPr/>
        </p:nvSpPr>
        <p:spPr>
          <a:xfrm>
            <a:off x="4014786" y="3778298"/>
            <a:ext cx="37147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524375" y="2846338"/>
            <a:ext cx="1628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a:9+2=11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b:5+1=6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c:3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d:3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r:6+2=8</a:t>
            </a:r>
          </a:p>
          <a:p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5757863" y="3778299"/>
            <a:ext cx="37147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191250" y="2881312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⌈11/2⌉=6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b:⌈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=3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c: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⌈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=2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d: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⌈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=2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r: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⌈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=4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7515225" y="3744961"/>
            <a:ext cx="37147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76" y="1400175"/>
            <a:ext cx="4084579" cy="5247737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2590801" y="5189636"/>
            <a:ext cx="520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Spacing out the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updates to be done at the end of a block of several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characters.</a:t>
            </a: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Dividing each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of them by 2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Proposed Algorithm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76300" y="1397000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…1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1111</a:t>
            </a:r>
            <a:r>
              <a:rPr lang="en-US" altLang="zh-TW" dirty="0" smtClean="0">
                <a:solidFill>
                  <a:srgbClr val="7030A0"/>
                </a:solidFill>
              </a:rPr>
              <a:t>0010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…1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en-US" altLang="zh-TW" dirty="0" smtClean="0"/>
              <a:t>1111</a:t>
            </a:r>
            <a:r>
              <a:rPr lang="en-US" altLang="zh-TW" dirty="0" smtClean="0">
                <a:solidFill>
                  <a:srgbClr val="7030A0"/>
                </a:solidFill>
              </a:rPr>
              <a:t>0010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block size = 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714500" y="1762094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51402" y="176535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76500" y="176861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28925" y="178600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04538" y="179238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514850" y="1777993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67275" y="179238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29225" y="1814642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610225" y="1814642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962650" y="1814641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" y="2334946"/>
            <a:ext cx="3939835" cy="4314984"/>
          </a:xfrm>
          <a:prstGeom prst="rect">
            <a:avLst/>
          </a:prstGeom>
        </p:spPr>
      </p:pic>
      <p:sp>
        <p:nvSpPr>
          <p:cNvPr id="16" name="向右箭號 15"/>
          <p:cNvSpPr/>
          <p:nvPr/>
        </p:nvSpPr>
        <p:spPr>
          <a:xfrm>
            <a:off x="4014786" y="3778298"/>
            <a:ext cx="37147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524375" y="2846338"/>
            <a:ext cx="1628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a:9+3=12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b:5+1=6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c:3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d:3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r:6+1=7</a:t>
            </a:r>
          </a:p>
          <a:p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5757863" y="3778299"/>
            <a:ext cx="37147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191250" y="2881312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⌈12/2⌉=6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b:⌈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=3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c: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⌈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=2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d: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⌈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=2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r: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⌈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=4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7515225" y="3744961"/>
            <a:ext cx="37147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132520"/>
            <a:ext cx="4318856" cy="5548729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2590801" y="5189636"/>
            <a:ext cx="520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Spacing out the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updates to be done at the end of a block of several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characters.</a:t>
            </a: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Dividing each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of them by 2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Proposed Algorithm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9150" y="1368555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…1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1111</a:t>
            </a:r>
            <a:r>
              <a:rPr lang="en-US" altLang="zh-TW" dirty="0" smtClean="0">
                <a:solidFill>
                  <a:srgbClr val="7030A0"/>
                </a:solidFill>
              </a:rPr>
              <a:t>0010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…1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en-US" altLang="zh-TW" dirty="0" smtClean="0"/>
              <a:t>1111</a:t>
            </a:r>
            <a:r>
              <a:rPr lang="en-US" altLang="zh-TW" dirty="0" smtClean="0">
                <a:solidFill>
                  <a:srgbClr val="7030A0"/>
                </a:solidFill>
              </a:rPr>
              <a:t>0010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block size = 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714500" y="1762094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51402" y="176535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76500" y="176861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28925" y="178600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04538" y="179238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514850" y="1777993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67275" y="179238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29225" y="1814642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610225" y="1814642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962650" y="1814641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269" y="1762094"/>
            <a:ext cx="3699731" cy="4753297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3067050" y="5638443"/>
            <a:ext cx="520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Spacing out the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updates to be done at the end of a block of several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characters.</a:t>
            </a: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Dividing each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of them by 2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19586" y="1464762"/>
            <a:ext cx="1138239" cy="6997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F0"/>
              </a:solidFill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478" y="2058801"/>
            <a:ext cx="3432694" cy="3673848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2" y="2294760"/>
            <a:ext cx="2876866" cy="3687964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3876675" y="4219575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Vitter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 flipV="1">
            <a:off x="4319586" y="3686175"/>
            <a:ext cx="423864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6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Proposed Algorithm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76300" y="1397000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…1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  <a:r>
              <a:rPr lang="en-US" altLang="zh-TW" dirty="0" smtClean="0"/>
              <a:t>1111</a:t>
            </a:r>
            <a:r>
              <a:rPr lang="en-US" altLang="zh-TW" dirty="0" smtClean="0">
                <a:solidFill>
                  <a:srgbClr val="7030A0"/>
                </a:solidFill>
              </a:rPr>
              <a:t>0010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…1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en-US" altLang="zh-TW" dirty="0" smtClean="0"/>
              <a:t>1111</a:t>
            </a:r>
            <a:r>
              <a:rPr lang="en-US" altLang="zh-TW" dirty="0" smtClean="0">
                <a:solidFill>
                  <a:srgbClr val="7030A0"/>
                </a:solidFill>
              </a:rPr>
              <a:t>0010</a:t>
            </a:r>
            <a:r>
              <a:rPr lang="en-US" altLang="zh-TW" dirty="0" smtClean="0"/>
              <a:t>…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block size = 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714500" y="1762094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51402" y="176535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76500" y="176861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28925" y="178600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04538" y="179238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514850" y="1777993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67275" y="1792386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29225" y="1814642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610225" y="1814642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962650" y="1814641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590801" y="5189636"/>
            <a:ext cx="520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Spacing out the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updates to be done at the end of a block of several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characters.</a:t>
            </a: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Dividing each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of them by 2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863467"/>
              </p:ext>
            </p:extLst>
          </p:nvPr>
        </p:nvGraphicFramePr>
        <p:xfrm>
          <a:off x="1885950" y="2276307"/>
          <a:ext cx="8127999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(step1/step2)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correct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incorrect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(11,6)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(12,6)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(6,3)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(6,3)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(3,2)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(3,2)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(3,2)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(3,2)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(8,4)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(7,4)</a:t>
                      </a:r>
                      <a:endParaRPr lang="zh-TW" alt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5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257050"/>
            <a:ext cx="10058400" cy="48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971800" y="4886325"/>
                <a:ext cx="6362700" cy="109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𝐸𝐹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𝑇𝐹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zh-TW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𝑒𝑓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zh-TW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𝑡𝑓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zh-TW" altLang="zh-TW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886325"/>
                <a:ext cx="6362700" cy="10951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885951"/>
            <a:ext cx="10058400" cy="30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Result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885951"/>
            <a:ext cx="10058400" cy="300037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80" y="855669"/>
            <a:ext cx="10058400" cy="4457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47775" y="5313049"/>
                <a:ext cx="9429750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Synchronization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been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assessed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this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experiment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by</m:t>
                    </m:r>
                    <m:r>
                      <m:rPr>
                        <m:nor/>
                      </m:rPr>
                      <a:rPr lang="zh-TW" altLang="en-US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comparing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last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blocks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end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decoded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ﬁ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les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checking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they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are</m:t>
                    </m:r>
                    <m:r>
                      <m:rPr>
                        <m:nor/>
                      </m:rPr>
                      <a:rPr lang="zh-TW" altLang="en-US" sz="24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identical</m:t>
                    </m:r>
                    <m:r>
                      <m:rPr>
                        <m:nor/>
                      </m:rPr>
                      <a:rPr lang="en-US" altLang="zh-TW" sz="2400" dirty="0">
                        <a:latin typeface="Times New Roman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75" y="5313049"/>
                <a:ext cx="9429750" cy="1183273"/>
              </a:xfrm>
              <a:prstGeom prst="rect">
                <a:avLst/>
              </a:prstGeom>
              <a:blipFill rotWithShape="1">
                <a:blip r:embed="rId5"/>
                <a:stretch>
                  <a:fillRect l="-905" t="-20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1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dynamic Huﬀman algorithms update the frequencies adaptively</a:t>
            </a: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every character, according to the assumption that better compression can be</a:t>
            </a:r>
          </a:p>
          <a:p>
            <a:pPr marL="0" lvl="0" indent="0" algn="just">
              <a:spcBef>
                <a:spcPts val="0"/>
              </a:spcBef>
              <a:buSzPts val="3200"/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when all previous characters are taken into account, justifying the slow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time. This, however, turns the encoded ﬁle into an extremely vulnerable one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of even a single bit error. Since the above mentioned assumption is not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necessarily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true, we explore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blockwise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dynamic Huﬀman variants, where the Huﬀman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is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periodically, rather than constantly, updated. Experiments show that avoiding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updates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every character and choosing larger blocks does not hurt the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performance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may even improve it at times. Moreover, the new scheme seems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robust against single errors introduced in the encoded ﬁle.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buSzPts val="2800"/>
            </a:pPr>
            <a:r>
              <a:rPr lang="en-US" altLang="zh-TW" dirty="0"/>
              <a:t>This paper introduces a </a:t>
            </a:r>
            <a:r>
              <a:rPr lang="en-US" altLang="zh-TW" dirty="0" err="1"/>
              <a:t>blockwise</a:t>
            </a:r>
            <a:r>
              <a:rPr lang="en-US" altLang="zh-TW" dirty="0"/>
              <a:t> cumulative frequency update method and a frequency scaling method, which improve robustness against single-bit errors and enhance compression </a:t>
            </a:r>
            <a:r>
              <a:rPr lang="en-US" altLang="zh-TW" dirty="0" smtClean="0"/>
              <a:t>performance.</a:t>
            </a:r>
          </a:p>
          <a:p>
            <a:pPr indent="-457200">
              <a:buSzPts val="2800"/>
            </a:pPr>
            <a:r>
              <a:rPr lang="en-US" altLang="zh-TW" dirty="0"/>
              <a:t>In </a:t>
            </a:r>
            <a:r>
              <a:rPr lang="en-US" altLang="zh-TW" dirty="0" err="1"/>
              <a:t>blockwise</a:t>
            </a:r>
            <a:r>
              <a:rPr lang="en-US" altLang="zh-TW" dirty="0"/>
              <a:t> cumulative frequency updates, as long as the error does not occur at the block boundary, there is a chance to restore synchronization before the Huffman tree changes</a:t>
            </a:r>
            <a:r>
              <a:rPr lang="en-US" altLang="zh-TW" dirty="0" smtClean="0"/>
              <a:t>.</a:t>
            </a:r>
          </a:p>
          <a:p>
            <a:pPr indent="-457200">
              <a:buSzPts val="2800"/>
            </a:pPr>
            <a:r>
              <a:rPr lang="en-US" altLang="zh-TW" dirty="0"/>
              <a:t>Frequency scaling can eliminate small frequency discrepancies</a:t>
            </a:r>
            <a:r>
              <a:rPr lang="en-US" altLang="zh-TW" dirty="0" smtClean="0"/>
              <a:t>.</a:t>
            </a:r>
          </a:p>
          <a:p>
            <a:pPr indent="-457200">
              <a:buSzPts val="2800"/>
            </a:pPr>
            <a:r>
              <a:rPr lang="en-US" altLang="zh-TW"/>
              <a:t>The larger the block size, the better the compression performance and robustness against single-bit errors.</a:t>
            </a: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>
              <a:buSzPts val="2800"/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lvl="1" indent="-228600">
              <a:buSzPts val="2800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difficulty of Vitter's algorithm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buSzPts val="2800"/>
            </a:pP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…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101111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…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3" y="1066413"/>
            <a:ext cx="4324954" cy="554432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629400" y="1952625"/>
            <a:ext cx="36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1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29400" y="3152775"/>
            <a:ext cx="28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0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05550" y="3460552"/>
            <a:ext cx="1038225" cy="949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/>
          <p:nvPr/>
        </p:nvCxnSpPr>
        <p:spPr>
          <a:xfrm>
            <a:off x="1666875" y="2039093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difficulty of Vitter's algorithm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buSzPts val="2800"/>
            </a:pP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…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1011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11…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609725" y="2029568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21" y="944065"/>
            <a:ext cx="4346307" cy="5642574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6531265" y="1655861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436140" y="2798861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07103" y="3290590"/>
            <a:ext cx="1038225" cy="949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/>
          <p:nvPr/>
        </p:nvCxnSpPr>
        <p:spPr>
          <a:xfrm>
            <a:off x="2095500" y="2108744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0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difficulty of Vitter's algorithm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buSzPts val="2800"/>
            </a:pP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…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1011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11…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609725" y="2029568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066925" y="2039836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75" y="1103096"/>
            <a:ext cx="4298650" cy="539475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6712240" y="1567903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512340" y="2789336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74202" y="3325713"/>
            <a:ext cx="1038225" cy="949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2495550" y="2039836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6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difficulty of Vitter's algorithm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buSzPts val="2800"/>
            </a:pP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…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…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609725" y="2029568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09550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47650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1001131"/>
            <a:ext cx="4533900" cy="561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difficulty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of Vitter's algorithm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buSzPts val="2800"/>
            </a:pP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…1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1111…-&gt;…1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1111…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85925" y="2029568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9550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9555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4095750" y="2029568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1109320"/>
            <a:ext cx="4267940" cy="5442391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426740" y="1616272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350665" y="2817911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44000" y="3279576"/>
            <a:ext cx="886565" cy="968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2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difficulty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of Vitter's algorithm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buSzPts val="2800"/>
            </a:pP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…1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1111…-&gt;…1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1111…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85925" y="2029568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9550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9555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4495800" y="2029568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09575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35" y="1193600"/>
            <a:ext cx="4061946" cy="5309491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9160165" y="1662407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998365" y="2797372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816516" y="3242963"/>
            <a:ext cx="886565" cy="968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9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difficulty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of Vitter's algorithm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838200" y="1468376"/>
            <a:ext cx="10775553" cy="515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>
              <a:buSzPts val="2800"/>
            </a:pP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…1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1111…-&gt;…1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1111…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85925" y="2029568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9550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9555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4895850" y="2029568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095750" y="2029568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486275" y="204861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TW" altLang="en-US" sz="24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1200375"/>
            <a:ext cx="4211790" cy="5407445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9160165" y="1662407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0093615" y="2767307"/>
            <a:ext cx="361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868900" y="3263502"/>
            <a:ext cx="886565" cy="9685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7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17210</TotalTime>
  <Words>996</Words>
  <Application>Microsoft Office PowerPoint</Application>
  <PresentationFormat>自訂</PresentationFormat>
  <Paragraphs>235</Paragraphs>
  <Slides>20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Synchronizing Dynamic Huﬀman Codes</vt:lpstr>
      <vt:lpstr>Abstract</vt:lpstr>
      <vt:lpstr>the difficulty of Vitter's algorithm</vt:lpstr>
      <vt:lpstr>the difficulty of Vitter's algorithm</vt:lpstr>
      <vt:lpstr>the difficulty of Vitter's algorithm</vt:lpstr>
      <vt:lpstr>the difficulty of Vitter's algorithm</vt:lpstr>
      <vt:lpstr>the difficulty of Vitter's algorithm</vt:lpstr>
      <vt:lpstr>the difficulty of Vitter's algorithm</vt:lpstr>
      <vt:lpstr>the difficulty of Vitter's algorithm</vt:lpstr>
      <vt:lpstr>the difficulty of Vitter's algorithm</vt:lpstr>
      <vt:lpstr>the difficulty of Vitter's algorithm</vt:lpstr>
      <vt:lpstr>Proposed Algorithm</vt:lpstr>
      <vt:lpstr>Proposed Algorithm</vt:lpstr>
      <vt:lpstr>Proposed Algorithm</vt:lpstr>
      <vt:lpstr>Proposed Algorithm</vt:lpstr>
      <vt:lpstr>Proposed Algorithm</vt:lpstr>
      <vt:lpstr>Result</vt:lpstr>
      <vt:lpstr>Result</vt:lpstr>
      <vt:lpstr>Result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Longest increasing subsequences  in sliding windows</dc:title>
  <dc:creator>user</dc:creator>
  <cp:lastModifiedBy>user</cp:lastModifiedBy>
  <cp:revision>890</cp:revision>
  <dcterms:created xsi:type="dcterms:W3CDTF">2024-03-29T12:17:05Z</dcterms:created>
  <dcterms:modified xsi:type="dcterms:W3CDTF">2024-09-23T23:30:27Z</dcterms:modified>
</cp:coreProperties>
</file>