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382" r:id="rId4"/>
    <p:sldId id="318" r:id="rId5"/>
    <p:sldId id="329" r:id="rId6"/>
    <p:sldId id="391" r:id="rId7"/>
    <p:sldId id="392" r:id="rId8"/>
    <p:sldId id="393" r:id="rId9"/>
    <p:sldId id="394" r:id="rId10"/>
    <p:sldId id="395" r:id="rId11"/>
    <p:sldId id="396" r:id="rId12"/>
    <p:sldId id="397" r:id="rId13"/>
    <p:sldId id="398" r:id="rId14"/>
    <p:sldId id="400" r:id="rId15"/>
    <p:sldId id="399" r:id="rId16"/>
    <p:sldId id="401" r:id="rId17"/>
    <p:sldId id="402" r:id="rId18"/>
    <p:sldId id="363" r:id="rId1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景翔" initials="楊" lastIdx="22" clrIdx="0">
    <p:extLst>
      <p:ext uri="{19B8F6BF-5375-455C-9EA6-DF929625EA0E}">
        <p15:presenceInfo xmlns:p15="http://schemas.microsoft.com/office/powerpoint/2012/main" userId="S::1082941@ncyu.edu.tw::045835ec-170e-42bc-81c6-09db8fcf29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6370" autoAdjust="0"/>
  </p:normalViewPr>
  <p:slideViewPr>
    <p:cSldViewPr snapToGrid="0">
      <p:cViewPr varScale="1">
        <p:scale>
          <a:sx n="110" d="100"/>
          <a:sy n="110" d="100"/>
        </p:scale>
        <p:origin x="3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BF28-E50E-4388-A3E5-4D39E480B765}" type="datetimeFigureOut">
              <a:rPr lang="zh-TW" altLang="en-US" smtClean="0"/>
              <a:t>2024/9/23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711A4-5F0E-4DF4-937D-81F030A1E9AA}" type="slidenum">
              <a:rPr lang="zh-TW" altLang="en-US" smtClean="0"/>
              <a:t>‹#›</a:t>
            </a:fld>
            <a:endParaRPr lang="zh-TW" altLang="en-US"/>
          </a:p>
        </p:txBody>
      </p:sp>
    </p:spTree>
    <p:extLst>
      <p:ext uri="{BB962C8B-B14F-4D97-AF65-F5344CB8AC3E}">
        <p14:creationId xmlns:p14="http://schemas.microsoft.com/office/powerpoint/2010/main" val="20042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Inertia measures the distance between data points and their cluster centroids, indicating the compactness within clusters.</a:t>
            </a:r>
            <a:endParaRPr lang="zh-TW" altLang="en-US" dirty="0"/>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15</a:t>
            </a:fld>
            <a:endParaRPr lang="zh-TW" altLang="en-US"/>
          </a:p>
        </p:txBody>
      </p:sp>
    </p:spTree>
    <p:extLst>
      <p:ext uri="{BB962C8B-B14F-4D97-AF65-F5344CB8AC3E}">
        <p14:creationId xmlns:p14="http://schemas.microsoft.com/office/powerpoint/2010/main" val="381604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Inertia measures the distance between data points and their cluster centroids, indicating the compactness within clusters.</a:t>
            </a:r>
            <a:endParaRPr lang="zh-TW" altLang="en-US" dirty="0"/>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16</a:t>
            </a:fld>
            <a:endParaRPr lang="zh-TW" altLang="en-US"/>
          </a:p>
        </p:txBody>
      </p:sp>
    </p:spTree>
    <p:extLst>
      <p:ext uri="{BB962C8B-B14F-4D97-AF65-F5344CB8AC3E}">
        <p14:creationId xmlns:p14="http://schemas.microsoft.com/office/powerpoint/2010/main" val="401088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Inertia measures the distance between data points and their cluster centroids, indicating the compactness within clusters.</a:t>
            </a:r>
            <a:endParaRPr lang="zh-TW" altLang="en-US" dirty="0"/>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17</a:t>
            </a:fld>
            <a:endParaRPr lang="zh-TW" altLang="en-US"/>
          </a:p>
        </p:txBody>
      </p:sp>
    </p:spTree>
    <p:extLst>
      <p:ext uri="{BB962C8B-B14F-4D97-AF65-F5344CB8AC3E}">
        <p14:creationId xmlns:p14="http://schemas.microsoft.com/office/powerpoint/2010/main" val="64921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0C6C96-9558-5AB5-D1F9-BCC335655A0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FA7C56-9105-1E14-A17F-8A26FE9B3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5C84251-D4BA-53DC-3BEF-977567CB82AB}"/>
              </a:ext>
            </a:extLst>
          </p:cNvPr>
          <p:cNvSpPr>
            <a:spLocks noGrp="1"/>
          </p:cNvSpPr>
          <p:nvPr>
            <p:ph type="dt" sz="half" idx="10"/>
          </p:nvPr>
        </p:nvSpPr>
        <p:spPr/>
        <p:txBody>
          <a:bodyPr/>
          <a:lstStyle/>
          <a:p>
            <a:fld id="{CA8AC1E3-A6AB-47A3-8E64-C9F1D5D81A55}" type="datetime1">
              <a:rPr lang="zh-TW" altLang="en-US" smtClean="0"/>
              <a:t>2024/9/23</a:t>
            </a:fld>
            <a:endParaRPr lang="zh-TW" altLang="en-US"/>
          </a:p>
        </p:txBody>
      </p:sp>
      <p:sp>
        <p:nvSpPr>
          <p:cNvPr id="5" name="頁尾版面配置區 4">
            <a:extLst>
              <a:ext uri="{FF2B5EF4-FFF2-40B4-BE49-F238E27FC236}">
                <a16:creationId xmlns:a16="http://schemas.microsoft.com/office/drawing/2014/main" id="{64D25A00-DB5F-6575-598E-1BDA96E3230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1AD27D-3D20-5E6D-7527-6A46BDF3ED17}"/>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6773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E39347-557F-B5D8-678D-276F907F4FD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8EED0EF-2EFC-0A2C-A1A1-566E81CDA31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42852E-12ED-C0F2-A102-7A6CE771DF50}"/>
              </a:ext>
            </a:extLst>
          </p:cNvPr>
          <p:cNvSpPr>
            <a:spLocks noGrp="1"/>
          </p:cNvSpPr>
          <p:nvPr>
            <p:ph type="dt" sz="half" idx="10"/>
          </p:nvPr>
        </p:nvSpPr>
        <p:spPr/>
        <p:txBody>
          <a:bodyPr/>
          <a:lstStyle/>
          <a:p>
            <a:fld id="{5B06E588-B95B-4AB0-81F5-2FBB811781EB}" type="datetime1">
              <a:rPr lang="zh-TW" altLang="en-US" smtClean="0"/>
              <a:t>2024/9/23</a:t>
            </a:fld>
            <a:endParaRPr lang="zh-TW" altLang="en-US"/>
          </a:p>
        </p:txBody>
      </p:sp>
      <p:sp>
        <p:nvSpPr>
          <p:cNvPr id="5" name="頁尾版面配置區 4">
            <a:extLst>
              <a:ext uri="{FF2B5EF4-FFF2-40B4-BE49-F238E27FC236}">
                <a16:creationId xmlns:a16="http://schemas.microsoft.com/office/drawing/2014/main" id="{1D930DA9-725C-5B7A-5BFB-0B94FF4861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8B92A56-D44A-B10D-C20D-AC8706D7822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99100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B36CFAD-7B1A-4F41-7AA1-3F5865D1345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A3AE268-50FA-2DB3-85DF-75AC97871EF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969F98A-EAB9-3D3B-7A32-3741EF289F77}"/>
              </a:ext>
            </a:extLst>
          </p:cNvPr>
          <p:cNvSpPr>
            <a:spLocks noGrp="1"/>
          </p:cNvSpPr>
          <p:nvPr>
            <p:ph type="dt" sz="half" idx="10"/>
          </p:nvPr>
        </p:nvSpPr>
        <p:spPr/>
        <p:txBody>
          <a:bodyPr/>
          <a:lstStyle/>
          <a:p>
            <a:fld id="{6FF611F3-4FA6-41B2-81A4-6CC88E543A04}" type="datetime1">
              <a:rPr lang="zh-TW" altLang="en-US" smtClean="0"/>
              <a:t>2024/9/23</a:t>
            </a:fld>
            <a:endParaRPr lang="zh-TW" altLang="en-US"/>
          </a:p>
        </p:txBody>
      </p:sp>
      <p:sp>
        <p:nvSpPr>
          <p:cNvPr id="5" name="頁尾版面配置區 4">
            <a:extLst>
              <a:ext uri="{FF2B5EF4-FFF2-40B4-BE49-F238E27FC236}">
                <a16:creationId xmlns:a16="http://schemas.microsoft.com/office/drawing/2014/main" id="{AB6F795B-0E4E-9263-5414-6CF7A28738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952AC5-C821-BDC5-2B56-1AC08DD08A64}"/>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9192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1BFF06-C706-AE49-8BDC-162AE3DCC4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6BB920A-B9BC-CE2C-E727-40FC0B9BE25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6AEF194-C880-0ED0-C3B1-F5AA4AC7963D}"/>
              </a:ext>
            </a:extLst>
          </p:cNvPr>
          <p:cNvSpPr>
            <a:spLocks noGrp="1"/>
          </p:cNvSpPr>
          <p:nvPr>
            <p:ph type="dt" sz="half" idx="10"/>
          </p:nvPr>
        </p:nvSpPr>
        <p:spPr/>
        <p:txBody>
          <a:bodyPr/>
          <a:lstStyle/>
          <a:p>
            <a:fld id="{08FE8941-C9FC-4970-9D6F-BA72DC037752}" type="datetime1">
              <a:rPr lang="zh-TW" altLang="en-US" smtClean="0"/>
              <a:t>2024/9/23</a:t>
            </a:fld>
            <a:endParaRPr lang="zh-TW" altLang="en-US"/>
          </a:p>
        </p:txBody>
      </p:sp>
      <p:sp>
        <p:nvSpPr>
          <p:cNvPr id="5" name="頁尾版面配置區 4">
            <a:extLst>
              <a:ext uri="{FF2B5EF4-FFF2-40B4-BE49-F238E27FC236}">
                <a16:creationId xmlns:a16="http://schemas.microsoft.com/office/drawing/2014/main" id="{ACAB75C9-C024-B558-D45F-7857708774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F45A64-F99E-C099-B11A-50A95E098FEF}"/>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3856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37508B-BEB1-C8F9-B516-0922DF72FB6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803A960-423A-63C2-DE35-5ECFB4DE1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49DDC9D-F9A5-2607-75C3-0D12FFEC815E}"/>
              </a:ext>
            </a:extLst>
          </p:cNvPr>
          <p:cNvSpPr>
            <a:spLocks noGrp="1"/>
          </p:cNvSpPr>
          <p:nvPr>
            <p:ph type="dt" sz="half" idx="10"/>
          </p:nvPr>
        </p:nvSpPr>
        <p:spPr/>
        <p:txBody>
          <a:bodyPr/>
          <a:lstStyle/>
          <a:p>
            <a:fld id="{2039AE5F-5202-44CB-B5B5-2322DF70600B}" type="datetime1">
              <a:rPr lang="zh-TW" altLang="en-US" smtClean="0"/>
              <a:t>2024/9/23</a:t>
            </a:fld>
            <a:endParaRPr lang="zh-TW" altLang="en-US"/>
          </a:p>
        </p:txBody>
      </p:sp>
      <p:sp>
        <p:nvSpPr>
          <p:cNvPr id="5" name="頁尾版面配置區 4">
            <a:extLst>
              <a:ext uri="{FF2B5EF4-FFF2-40B4-BE49-F238E27FC236}">
                <a16:creationId xmlns:a16="http://schemas.microsoft.com/office/drawing/2014/main" id="{51737579-99A5-787F-A156-A914AC26919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DCF7EE7-94C2-1869-DD60-727D9699176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689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D93191-4D6D-0ABD-4FD0-D3DAEBA57EE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1ED2BA-D421-7A64-DC46-93172086D23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A07B58A-5369-F605-DA10-8BA9C02942F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069A846-5B55-BD04-2DAB-0D2726E962A7}"/>
              </a:ext>
            </a:extLst>
          </p:cNvPr>
          <p:cNvSpPr>
            <a:spLocks noGrp="1"/>
          </p:cNvSpPr>
          <p:nvPr>
            <p:ph type="dt" sz="half" idx="10"/>
          </p:nvPr>
        </p:nvSpPr>
        <p:spPr/>
        <p:txBody>
          <a:bodyPr/>
          <a:lstStyle/>
          <a:p>
            <a:fld id="{0C3542C7-36FE-4BA7-9A3F-4A6D1DADBE08}" type="datetime1">
              <a:rPr lang="zh-TW" altLang="en-US" smtClean="0"/>
              <a:t>2024/9/23</a:t>
            </a:fld>
            <a:endParaRPr lang="zh-TW" altLang="en-US"/>
          </a:p>
        </p:txBody>
      </p:sp>
      <p:sp>
        <p:nvSpPr>
          <p:cNvPr id="6" name="頁尾版面配置區 5">
            <a:extLst>
              <a:ext uri="{FF2B5EF4-FFF2-40B4-BE49-F238E27FC236}">
                <a16:creationId xmlns:a16="http://schemas.microsoft.com/office/drawing/2014/main" id="{1502D24C-E889-D7B0-44D9-CE81B159E9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6439EF-16EE-FA12-79F3-B87E3982803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8980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6F3233-C6E5-0B44-D100-310DB38E581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ED436CD-1CD4-D11C-BEAA-C41711900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1A8C39C-C632-D3AD-5AEA-87AD3CE7E47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A78D980-ADEE-0381-3898-A79271B83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4163D17-2951-4369-D786-C80C0E0AC83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1A71428-24ED-C03C-2120-A1D148D10B70}"/>
              </a:ext>
            </a:extLst>
          </p:cNvPr>
          <p:cNvSpPr>
            <a:spLocks noGrp="1"/>
          </p:cNvSpPr>
          <p:nvPr>
            <p:ph type="dt" sz="half" idx="10"/>
          </p:nvPr>
        </p:nvSpPr>
        <p:spPr/>
        <p:txBody>
          <a:bodyPr/>
          <a:lstStyle/>
          <a:p>
            <a:fld id="{6719B4E3-C1A0-407D-A8C4-223029942A11}" type="datetime1">
              <a:rPr lang="zh-TW" altLang="en-US" smtClean="0"/>
              <a:t>2024/9/23</a:t>
            </a:fld>
            <a:endParaRPr lang="zh-TW" altLang="en-US"/>
          </a:p>
        </p:txBody>
      </p:sp>
      <p:sp>
        <p:nvSpPr>
          <p:cNvPr id="8" name="頁尾版面配置區 7">
            <a:extLst>
              <a:ext uri="{FF2B5EF4-FFF2-40B4-BE49-F238E27FC236}">
                <a16:creationId xmlns:a16="http://schemas.microsoft.com/office/drawing/2014/main" id="{82E1BEDD-6B2B-9839-FD27-D8A7C04DBCC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5D55D63F-D8D7-440D-968C-FBBBB351775C}"/>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60010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201DAD-B1A7-6913-F8C4-3128A369DFE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EEEE96D-DCE2-0290-7CB8-E2A347F5FB2E}"/>
              </a:ext>
            </a:extLst>
          </p:cNvPr>
          <p:cNvSpPr>
            <a:spLocks noGrp="1"/>
          </p:cNvSpPr>
          <p:nvPr>
            <p:ph type="dt" sz="half" idx="10"/>
          </p:nvPr>
        </p:nvSpPr>
        <p:spPr/>
        <p:txBody>
          <a:bodyPr/>
          <a:lstStyle/>
          <a:p>
            <a:fld id="{610827EF-4BCA-4B2D-96BC-800DE09072A1}" type="datetime1">
              <a:rPr lang="zh-TW" altLang="en-US" smtClean="0"/>
              <a:t>2024/9/23</a:t>
            </a:fld>
            <a:endParaRPr lang="zh-TW" altLang="en-US"/>
          </a:p>
        </p:txBody>
      </p:sp>
      <p:sp>
        <p:nvSpPr>
          <p:cNvPr id="4" name="頁尾版面配置區 3">
            <a:extLst>
              <a:ext uri="{FF2B5EF4-FFF2-40B4-BE49-F238E27FC236}">
                <a16:creationId xmlns:a16="http://schemas.microsoft.com/office/drawing/2014/main" id="{27DFB4F6-EB62-78FE-A3B6-22330318018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C0C14C-28CD-EC7E-4309-732F432A8E7A}"/>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5894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58279C0-CD55-F003-AC5E-186052697790}"/>
              </a:ext>
            </a:extLst>
          </p:cNvPr>
          <p:cNvSpPr>
            <a:spLocks noGrp="1"/>
          </p:cNvSpPr>
          <p:nvPr>
            <p:ph type="dt" sz="half" idx="10"/>
          </p:nvPr>
        </p:nvSpPr>
        <p:spPr/>
        <p:txBody>
          <a:bodyPr/>
          <a:lstStyle/>
          <a:p>
            <a:fld id="{F1579947-85DC-4C95-80F0-0C9A313E1A00}" type="datetime1">
              <a:rPr lang="zh-TW" altLang="en-US" smtClean="0"/>
              <a:t>2024/9/23</a:t>
            </a:fld>
            <a:endParaRPr lang="zh-TW" altLang="en-US"/>
          </a:p>
        </p:txBody>
      </p:sp>
      <p:sp>
        <p:nvSpPr>
          <p:cNvPr id="3" name="頁尾版面配置區 2">
            <a:extLst>
              <a:ext uri="{FF2B5EF4-FFF2-40B4-BE49-F238E27FC236}">
                <a16:creationId xmlns:a16="http://schemas.microsoft.com/office/drawing/2014/main" id="{36E7F1EF-FFA4-134D-A4B0-3774C78AC96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AFB60E8-5211-F688-2F76-36E5498719CE}"/>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49558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D1827A-CB14-C4D4-25E3-41710BF6EA7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C3446C2-058B-FE7C-C4EA-39142F7D7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2B9FA26-62A1-F41D-42AE-4B9FA400E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701A1DA-69F3-C87D-CD25-E5F434BE3BE3}"/>
              </a:ext>
            </a:extLst>
          </p:cNvPr>
          <p:cNvSpPr>
            <a:spLocks noGrp="1"/>
          </p:cNvSpPr>
          <p:nvPr>
            <p:ph type="dt" sz="half" idx="10"/>
          </p:nvPr>
        </p:nvSpPr>
        <p:spPr/>
        <p:txBody>
          <a:bodyPr/>
          <a:lstStyle/>
          <a:p>
            <a:fld id="{E504CBE8-F2E5-4D8C-86BB-4F11DA33B21D}" type="datetime1">
              <a:rPr lang="zh-TW" altLang="en-US" smtClean="0"/>
              <a:t>2024/9/23</a:t>
            </a:fld>
            <a:endParaRPr lang="zh-TW" altLang="en-US"/>
          </a:p>
        </p:txBody>
      </p:sp>
      <p:sp>
        <p:nvSpPr>
          <p:cNvPr id="6" name="頁尾版面配置區 5">
            <a:extLst>
              <a:ext uri="{FF2B5EF4-FFF2-40B4-BE49-F238E27FC236}">
                <a16:creationId xmlns:a16="http://schemas.microsoft.com/office/drawing/2014/main" id="{BE909FB9-26BE-EFF1-A2A0-2EDEAD11E9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80F42F7-4924-ACAA-4B7E-81847CCAE6B1}"/>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6170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F3A632-06E7-2518-793D-34E8E6D78B2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659DF59-8B59-165B-FC2D-788F2972E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81BBEC0-7FEE-EE4F-6278-6FC2F230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F0A4099-AD40-6407-4A6E-440F0C9ED57D}"/>
              </a:ext>
            </a:extLst>
          </p:cNvPr>
          <p:cNvSpPr>
            <a:spLocks noGrp="1"/>
          </p:cNvSpPr>
          <p:nvPr>
            <p:ph type="dt" sz="half" idx="10"/>
          </p:nvPr>
        </p:nvSpPr>
        <p:spPr/>
        <p:txBody>
          <a:bodyPr/>
          <a:lstStyle/>
          <a:p>
            <a:fld id="{D81B16DB-9686-447D-9D68-9652B275986F}" type="datetime1">
              <a:rPr lang="zh-TW" altLang="en-US" smtClean="0"/>
              <a:t>2024/9/23</a:t>
            </a:fld>
            <a:endParaRPr lang="zh-TW" altLang="en-US"/>
          </a:p>
        </p:txBody>
      </p:sp>
      <p:sp>
        <p:nvSpPr>
          <p:cNvPr id="6" name="頁尾版面配置區 5">
            <a:extLst>
              <a:ext uri="{FF2B5EF4-FFF2-40B4-BE49-F238E27FC236}">
                <a16:creationId xmlns:a16="http://schemas.microsoft.com/office/drawing/2014/main" id="{F165FF51-855C-82B4-240E-D1AF0254030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02CF40C-AF6C-C9FF-89A1-58A1B03B6C4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49678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A69BABF-6143-6E99-0B49-97D885BD7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B1DF635-42A0-B056-4EB4-97F7B309A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7B49324-9375-D069-B743-3683D6438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CC5AE-261C-4E50-A59B-D2A2B1270A69}" type="datetime1">
              <a:rPr lang="zh-TW" altLang="en-US" smtClean="0"/>
              <a:t>2024/9/23</a:t>
            </a:fld>
            <a:endParaRPr lang="zh-TW" altLang="en-US"/>
          </a:p>
        </p:txBody>
      </p:sp>
      <p:sp>
        <p:nvSpPr>
          <p:cNvPr id="5" name="頁尾版面配置區 4">
            <a:extLst>
              <a:ext uri="{FF2B5EF4-FFF2-40B4-BE49-F238E27FC236}">
                <a16:creationId xmlns:a16="http://schemas.microsoft.com/office/drawing/2014/main" id="{28584CA7-762E-3A5A-304E-1EAAB6D16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A5B41FD-5E7A-AF87-9639-CB9054602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28976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5D6ECA-8C9F-6ADC-F8D7-2A82572058E8}"/>
              </a:ext>
            </a:extLst>
          </p:cNvPr>
          <p:cNvSpPr>
            <a:spLocks noGrp="1"/>
          </p:cNvSpPr>
          <p:nvPr>
            <p:ph type="ctrTitle"/>
          </p:nvPr>
        </p:nvSpPr>
        <p:spPr>
          <a:xfrm>
            <a:off x="681162" y="321083"/>
            <a:ext cx="10829676" cy="2387600"/>
          </a:xfrm>
        </p:spPr>
        <p:txBody>
          <a:bodyPr>
            <a:noAutofit/>
          </a:bodyPr>
          <a:lstStyle/>
          <a:p>
            <a:r>
              <a:rPr lang="en-US" altLang="zh-TW" sz="4800" dirty="0">
                <a:latin typeface="Times New Roman" panose="02020603050405020304" pitchFamily="18" charset="0"/>
                <a:cs typeface="Times New Roman" panose="02020603050405020304" pitchFamily="18" charset="0"/>
              </a:rPr>
              <a:t>A global averaging method for dynamic time warping, with applications to clustering</a:t>
            </a:r>
            <a:endParaRPr lang="en-US" altLang="zh-TW" sz="4800" b="0" i="0" dirty="0">
              <a:solidFill>
                <a:srgbClr val="1F1F1F"/>
              </a:solidFill>
              <a:effectLst/>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B6739F88-A29A-4C56-52FA-D407B32738E9}"/>
              </a:ext>
            </a:extLst>
          </p:cNvPr>
          <p:cNvSpPr>
            <a:spLocks noGrp="1"/>
          </p:cNvSpPr>
          <p:nvPr>
            <p:ph type="subTitle" idx="1"/>
          </p:nvPr>
        </p:nvSpPr>
        <p:spPr>
          <a:xfrm>
            <a:off x="1524000" y="3129933"/>
            <a:ext cx="9144000" cy="1655762"/>
          </a:xfrm>
        </p:spPr>
        <p:txBody>
          <a:bodyPr/>
          <a:lstStyle/>
          <a:p>
            <a:r>
              <a:rPr lang="en-US" altLang="zh-TW" b="0" i="0" dirty="0" err="1">
                <a:solidFill>
                  <a:srgbClr val="222222"/>
                </a:solidFill>
                <a:effectLst/>
                <a:highlight>
                  <a:srgbClr val="FFFFFF"/>
                </a:highlight>
                <a:latin typeface="Times New Roman" panose="02020603050405020304" pitchFamily="18" charset="0"/>
                <a:cs typeface="Times New Roman" panose="02020603050405020304" pitchFamily="18" charset="0"/>
              </a:rPr>
              <a:t>Petitjean</a:t>
            </a:r>
            <a:r>
              <a:rPr lang="en-US" altLang="zh-TW" b="0" i="0" dirty="0">
                <a:solidFill>
                  <a:srgbClr val="222222"/>
                </a:solidFill>
                <a:effectLst/>
                <a:highlight>
                  <a:srgbClr val="FFFFFF"/>
                </a:highlight>
                <a:latin typeface="Times New Roman" panose="02020603050405020304" pitchFamily="18" charset="0"/>
                <a:cs typeface="Times New Roman" panose="02020603050405020304" pitchFamily="18" charset="0"/>
              </a:rPr>
              <a:t>, F., </a:t>
            </a:r>
            <a:r>
              <a:rPr lang="en-US" altLang="zh-TW" b="0" i="0" dirty="0" err="1">
                <a:solidFill>
                  <a:srgbClr val="222222"/>
                </a:solidFill>
                <a:effectLst/>
                <a:highlight>
                  <a:srgbClr val="FFFFFF"/>
                </a:highlight>
                <a:latin typeface="Times New Roman" panose="02020603050405020304" pitchFamily="18" charset="0"/>
                <a:cs typeface="Times New Roman" panose="02020603050405020304" pitchFamily="18" charset="0"/>
              </a:rPr>
              <a:t>Ketterlin</a:t>
            </a:r>
            <a:r>
              <a:rPr lang="en-US" altLang="zh-TW" b="0" i="0" dirty="0">
                <a:solidFill>
                  <a:srgbClr val="222222"/>
                </a:solidFill>
                <a:effectLst/>
                <a:highlight>
                  <a:srgbClr val="FFFFFF"/>
                </a:highlight>
                <a:latin typeface="Times New Roman" panose="02020603050405020304" pitchFamily="18" charset="0"/>
                <a:cs typeface="Times New Roman" panose="02020603050405020304" pitchFamily="18" charset="0"/>
              </a:rPr>
              <a:t>, A., &amp; </a:t>
            </a:r>
            <a:r>
              <a:rPr lang="en-US" altLang="zh-TW" b="0" i="0" dirty="0" err="1">
                <a:solidFill>
                  <a:srgbClr val="222222"/>
                </a:solidFill>
                <a:effectLst/>
                <a:highlight>
                  <a:srgbClr val="FFFFFF"/>
                </a:highlight>
                <a:latin typeface="Times New Roman" panose="02020603050405020304" pitchFamily="18" charset="0"/>
                <a:cs typeface="Times New Roman" panose="02020603050405020304" pitchFamily="18" charset="0"/>
              </a:rPr>
              <a:t>Gançarski</a:t>
            </a:r>
            <a:r>
              <a:rPr lang="en-US" altLang="zh-TW" b="0" i="0" dirty="0">
                <a:solidFill>
                  <a:srgbClr val="222222"/>
                </a:solidFill>
                <a:effectLst/>
                <a:highlight>
                  <a:srgbClr val="FFFFFF"/>
                </a:highlight>
                <a:latin typeface="Times New Roman" panose="02020603050405020304" pitchFamily="18" charset="0"/>
                <a:cs typeface="Times New Roman" panose="02020603050405020304" pitchFamily="18" charset="0"/>
              </a:rPr>
              <a:t>, P. (2011). </a:t>
            </a:r>
          </a:p>
          <a:p>
            <a:r>
              <a:rPr lang="en-US" altLang="zh-TW" b="0" i="1" dirty="0">
                <a:solidFill>
                  <a:srgbClr val="222222"/>
                </a:solidFill>
                <a:effectLst/>
                <a:highlight>
                  <a:srgbClr val="FFFFFF"/>
                </a:highlight>
                <a:latin typeface="Times New Roman" panose="02020603050405020304" pitchFamily="18" charset="0"/>
                <a:cs typeface="Times New Roman" panose="02020603050405020304" pitchFamily="18" charset="0"/>
              </a:rPr>
              <a:t>Pattern recognition</a:t>
            </a:r>
            <a:r>
              <a:rPr lang="en-US" altLang="zh-TW" b="0" i="0" dirty="0">
                <a:solidFill>
                  <a:srgbClr val="222222"/>
                </a:solidFill>
                <a:effectLst/>
                <a:highlight>
                  <a:srgbClr val="FFFFFF"/>
                </a:highlight>
                <a:latin typeface="Times New Roman" panose="02020603050405020304" pitchFamily="18" charset="0"/>
                <a:cs typeface="Times New Roman" panose="02020603050405020304" pitchFamily="18" charset="0"/>
              </a:rPr>
              <a:t>, </a:t>
            </a:r>
            <a:r>
              <a:rPr lang="en-US" altLang="zh-TW" b="0" i="1" dirty="0">
                <a:solidFill>
                  <a:srgbClr val="222222"/>
                </a:solidFill>
                <a:effectLst/>
                <a:highlight>
                  <a:srgbClr val="FFFFFF"/>
                </a:highlight>
                <a:latin typeface="Times New Roman" panose="02020603050405020304" pitchFamily="18" charset="0"/>
                <a:cs typeface="Times New Roman" panose="02020603050405020304" pitchFamily="18" charset="0"/>
              </a:rPr>
              <a:t>44</a:t>
            </a:r>
            <a:r>
              <a:rPr lang="en-US" altLang="zh-TW" b="0" i="0" dirty="0">
                <a:solidFill>
                  <a:srgbClr val="222222"/>
                </a:solidFill>
                <a:effectLst/>
                <a:highlight>
                  <a:srgbClr val="FFFFFF"/>
                </a:highlight>
                <a:latin typeface="Times New Roman" panose="02020603050405020304" pitchFamily="18" charset="0"/>
                <a:cs typeface="Times New Roman" panose="02020603050405020304" pitchFamily="18" charset="0"/>
              </a:rPr>
              <a:t>(3), 678-693.</a:t>
            </a:r>
            <a:endParaRPr lang="zh-TW" altLang="en-US" dirty="0">
              <a:solidFill>
                <a:srgbClr val="333333"/>
              </a:solidFill>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D6BC2F8A-F57D-93E1-25E0-DACED7728107}"/>
              </a:ext>
            </a:extLst>
          </p:cNvPr>
          <p:cNvSpPr txBox="1"/>
          <p:nvPr/>
        </p:nvSpPr>
        <p:spPr>
          <a:xfrm>
            <a:off x="8410112" y="5913844"/>
            <a:ext cx="3657600" cy="830997"/>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Presenter : Jing-Xiang</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Yang</a:t>
            </a:r>
          </a:p>
          <a:p>
            <a:r>
              <a:rPr lang="en-US" altLang="zh-TW" sz="2400" dirty="0">
                <a:latin typeface="Times New Roman" panose="02020603050405020304" pitchFamily="18" charset="0"/>
                <a:cs typeface="Times New Roman" panose="02020603050405020304" pitchFamily="18" charset="0"/>
              </a:rPr>
              <a:t>Date : </a:t>
            </a:r>
            <a:r>
              <a:rPr lang="en-US" altLang="zh-TW" sz="2400" dirty="0">
                <a:solidFill>
                  <a:srgbClr val="202124"/>
                </a:solidFill>
                <a:latin typeface="Times New Roman" panose="02020603050405020304" pitchFamily="18" charset="0"/>
                <a:cs typeface="Times New Roman" panose="02020603050405020304" pitchFamily="18" charset="0"/>
              </a:rPr>
              <a:t>Sept</a:t>
            </a:r>
            <a:r>
              <a:rPr lang="en-US" altLang="zh-TW" sz="2400" b="0" i="0" dirty="0">
                <a:solidFill>
                  <a:srgbClr val="202124"/>
                </a:solidFill>
                <a:effectLst/>
                <a:latin typeface="Times New Roman" panose="02020603050405020304" pitchFamily="18" charset="0"/>
                <a:cs typeface="Times New Roman" panose="02020603050405020304" pitchFamily="18" charset="0"/>
              </a:rPr>
              <a:t> 2</a:t>
            </a:r>
            <a:r>
              <a:rPr lang="en-US" altLang="zh-TW" sz="2400" dirty="0">
                <a:solidFill>
                  <a:srgbClr val="202124"/>
                </a:solidFill>
                <a:latin typeface="Times New Roman" panose="02020603050405020304" pitchFamily="18" charset="0"/>
                <a:cs typeface="Times New Roman" panose="02020603050405020304" pitchFamily="18" charset="0"/>
              </a:rPr>
              <a:t>4</a:t>
            </a:r>
            <a:r>
              <a:rPr lang="en-US" altLang="zh-TW" sz="2400" b="0" i="0" dirty="0">
                <a:solidFill>
                  <a:srgbClr val="202124"/>
                </a:solidFill>
                <a:effectLst/>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2024</a:t>
            </a:r>
            <a:endParaRPr lang="zh-TW" altLang="en-US" sz="2400" dirty="0">
              <a:latin typeface="Times New Roman" panose="02020603050405020304" pitchFamily="18" charset="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id="{FCE74A8C-340A-9F93-5512-3E18A247C87B}"/>
              </a:ext>
            </a:extLst>
          </p:cNvPr>
          <p:cNvSpPr>
            <a:spLocks noGrp="1"/>
          </p:cNvSpPr>
          <p:nvPr>
            <p:ph type="sldNum" sz="quarter" idx="12"/>
          </p:nvPr>
        </p:nvSpPr>
        <p:spPr/>
        <p:txBody>
          <a:bodyPr/>
          <a:lstStyle/>
          <a:p>
            <a:fld id="{EFAEC03B-316C-4507-8207-D997BB28EB64}" type="slidenum">
              <a:rPr lang="zh-TW" altLang="en-US" smtClean="0"/>
              <a:t>1</a:t>
            </a:fld>
            <a:endParaRPr lang="zh-TW" altLang="en-US" dirty="0"/>
          </a:p>
        </p:txBody>
      </p:sp>
    </p:spTree>
    <p:extLst>
      <p:ext uri="{BB962C8B-B14F-4D97-AF65-F5344CB8AC3E}">
        <p14:creationId xmlns:p14="http://schemas.microsoft.com/office/powerpoint/2010/main" val="169461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6802" y="105823"/>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DBA (Per Iteration)</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10</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400" dirty="0">
              <a:latin typeface="Times New Roman" panose="02020603050405020304" pitchFamily="18" charset="0"/>
              <a:cs typeface="Times New Roman" panose="02020603050405020304" pitchFamily="18" charset="0"/>
            </a:endParaRPr>
          </a:p>
        </p:txBody>
      </p:sp>
      <p:sp>
        <p:nvSpPr>
          <p:cNvPr id="6" name="內容版面配置區 6">
            <a:extLst>
              <a:ext uri="{FF2B5EF4-FFF2-40B4-BE49-F238E27FC236}">
                <a16:creationId xmlns:a16="http://schemas.microsoft.com/office/drawing/2014/main" id="{AD54DB65-BF34-3DD8-24E0-6C8034E650D2}"/>
              </a:ext>
            </a:extLst>
          </p:cNvPr>
          <p:cNvSpPr txBox="1">
            <a:spLocks/>
          </p:cNvSpPr>
          <p:nvPr/>
        </p:nvSpPr>
        <p:spPr>
          <a:xfrm>
            <a:off x="869900" y="1509968"/>
            <a:ext cx="10917711" cy="5211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latin typeface="Times New Roman" panose="02020603050405020304" pitchFamily="18" charset="0"/>
                <a:cs typeface="Times New Roman" panose="02020603050405020304" pitchFamily="18" charset="0"/>
              </a:rPr>
              <a:t>C  =  [C</a:t>
            </a:r>
            <a:r>
              <a:rPr lang="en-US" altLang="zh-TW" baseline="-25000" dirty="0">
                <a:latin typeface="Times New Roman" panose="02020603050405020304" pitchFamily="18" charset="0"/>
                <a:cs typeface="Times New Roman" panose="02020603050405020304" pitchFamily="18" charset="0"/>
              </a:rPr>
              <a:t>1</a:t>
            </a:r>
            <a:r>
              <a:rPr lang="en-US" altLang="zh-TW" dirty="0">
                <a:latin typeface="Times New Roman" panose="02020603050405020304" pitchFamily="18" charset="0"/>
                <a:cs typeface="Times New Roman" panose="02020603050405020304" pitchFamily="18" charset="0"/>
              </a:rPr>
              <a:t>, C</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C</a:t>
            </a:r>
            <a:r>
              <a:rPr lang="en-US" altLang="zh-TW" baseline="-25000" dirty="0">
                <a:latin typeface="Times New Roman" panose="02020603050405020304" pitchFamily="18" charset="0"/>
                <a:cs typeface="Times New Roman" panose="02020603050405020304" pitchFamily="18" charset="0"/>
              </a:rPr>
              <a:t>3</a:t>
            </a:r>
            <a:r>
              <a:rPr lang="en-US" altLang="zh-TW" dirty="0">
                <a:latin typeface="Times New Roman" panose="02020603050405020304" pitchFamily="18" charset="0"/>
                <a:cs typeface="Times New Roman" panose="02020603050405020304" pitchFamily="18" charset="0"/>
              </a:rPr>
              <a:t>, C</a:t>
            </a:r>
            <a:r>
              <a:rPr lang="en-US" altLang="zh-TW" baseline="-25000" dirty="0">
                <a:latin typeface="Times New Roman" panose="02020603050405020304" pitchFamily="18" charset="0"/>
                <a:cs typeface="Times New Roman" panose="02020603050405020304" pitchFamily="18" charset="0"/>
              </a:rPr>
              <a:t>4</a:t>
            </a:r>
            <a:r>
              <a:rPr lang="en-US" altLang="zh-TW" dirty="0">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S1 = [S1</a:t>
            </a:r>
            <a:r>
              <a:rPr lang="en-US" altLang="zh-TW" baseline="-25000" dirty="0">
                <a:latin typeface="Times New Roman" panose="02020603050405020304" pitchFamily="18" charset="0"/>
                <a:cs typeface="Times New Roman" panose="02020603050405020304" pitchFamily="18" charset="0"/>
              </a:rPr>
              <a:t>1</a:t>
            </a:r>
            <a:r>
              <a:rPr lang="en-US" altLang="zh-TW" dirty="0">
                <a:latin typeface="Times New Roman" panose="02020603050405020304" pitchFamily="18" charset="0"/>
                <a:cs typeface="Times New Roman" panose="02020603050405020304" pitchFamily="18" charset="0"/>
              </a:rPr>
              <a:t>,  S1</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S1</a:t>
            </a:r>
            <a:r>
              <a:rPr lang="en-US" altLang="zh-TW" baseline="-25000" dirty="0">
                <a:latin typeface="Times New Roman" panose="02020603050405020304" pitchFamily="18" charset="0"/>
                <a:cs typeface="Times New Roman" panose="02020603050405020304" pitchFamily="18" charset="0"/>
              </a:rPr>
              <a:t>3</a:t>
            </a:r>
            <a:r>
              <a:rPr lang="en-US" altLang="zh-TW" dirty="0">
                <a:latin typeface="Times New Roman" panose="02020603050405020304" pitchFamily="18" charset="0"/>
                <a:cs typeface="Times New Roman" panose="02020603050405020304" pitchFamily="18" charset="0"/>
              </a:rPr>
              <a:t>,  S1</a:t>
            </a:r>
            <a:r>
              <a:rPr lang="en-US" altLang="zh-TW" baseline="-25000" dirty="0">
                <a:latin typeface="Times New Roman" panose="02020603050405020304" pitchFamily="18" charset="0"/>
                <a:cs typeface="Times New Roman" panose="02020603050405020304" pitchFamily="18" charset="0"/>
              </a:rPr>
              <a:t>4</a:t>
            </a:r>
            <a:r>
              <a:rPr lang="en-US" altLang="zh-TW" dirty="0">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S2 = [S2</a:t>
            </a:r>
            <a:r>
              <a:rPr lang="en-US" altLang="zh-TW" baseline="-25000" dirty="0">
                <a:latin typeface="Times New Roman" panose="02020603050405020304" pitchFamily="18" charset="0"/>
                <a:cs typeface="Times New Roman" panose="02020603050405020304" pitchFamily="18" charset="0"/>
              </a:rPr>
              <a:t>1</a:t>
            </a:r>
            <a:r>
              <a:rPr lang="en-US" altLang="zh-TW" dirty="0">
                <a:latin typeface="Times New Roman" panose="02020603050405020304" pitchFamily="18" charset="0"/>
                <a:cs typeface="Times New Roman" panose="02020603050405020304" pitchFamily="18" charset="0"/>
              </a:rPr>
              <a:t>,  S2</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S2</a:t>
            </a:r>
            <a:r>
              <a:rPr lang="en-US" altLang="zh-TW" baseline="-25000" dirty="0">
                <a:latin typeface="Times New Roman" panose="02020603050405020304" pitchFamily="18" charset="0"/>
                <a:cs typeface="Times New Roman" panose="02020603050405020304" pitchFamily="18" charset="0"/>
              </a:rPr>
              <a:t>3</a:t>
            </a:r>
            <a:r>
              <a:rPr lang="en-US" altLang="zh-TW" dirty="0">
                <a:latin typeface="Times New Roman" panose="02020603050405020304" pitchFamily="18" charset="0"/>
                <a:cs typeface="Times New Roman" panose="02020603050405020304" pitchFamily="18" charset="0"/>
              </a:rPr>
              <a:t>,  S2</a:t>
            </a:r>
            <a:r>
              <a:rPr lang="en-US" altLang="zh-TW" baseline="-25000" dirty="0">
                <a:latin typeface="Times New Roman" panose="02020603050405020304" pitchFamily="18" charset="0"/>
                <a:cs typeface="Times New Roman" panose="02020603050405020304" pitchFamily="18" charset="0"/>
              </a:rPr>
              <a:t>4</a:t>
            </a:r>
            <a:r>
              <a:rPr lang="en-US" altLang="zh-TW" dirty="0">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S3 = [S3</a:t>
            </a:r>
            <a:r>
              <a:rPr lang="en-US" altLang="zh-TW" baseline="-25000" dirty="0">
                <a:latin typeface="Times New Roman" panose="02020603050405020304" pitchFamily="18" charset="0"/>
                <a:cs typeface="Times New Roman" panose="02020603050405020304" pitchFamily="18" charset="0"/>
              </a:rPr>
              <a:t>1</a:t>
            </a:r>
            <a:r>
              <a:rPr lang="en-US" altLang="zh-TW" dirty="0">
                <a:latin typeface="Times New Roman" panose="02020603050405020304" pitchFamily="18" charset="0"/>
                <a:cs typeface="Times New Roman" panose="02020603050405020304" pitchFamily="18" charset="0"/>
              </a:rPr>
              <a:t>,  S3</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S3</a:t>
            </a:r>
            <a:r>
              <a:rPr lang="en-US" altLang="zh-TW" baseline="-25000" dirty="0">
                <a:latin typeface="Times New Roman" panose="02020603050405020304" pitchFamily="18" charset="0"/>
                <a:cs typeface="Times New Roman" panose="02020603050405020304" pitchFamily="18" charset="0"/>
              </a:rPr>
              <a:t>3</a:t>
            </a:r>
            <a:r>
              <a:rPr lang="en-US" altLang="zh-TW" dirty="0">
                <a:latin typeface="Times New Roman" panose="02020603050405020304" pitchFamily="18" charset="0"/>
                <a:cs typeface="Times New Roman" panose="02020603050405020304" pitchFamily="18" charset="0"/>
              </a:rPr>
              <a:t>,  S3</a:t>
            </a:r>
            <a:r>
              <a:rPr lang="en-US" altLang="zh-TW" baseline="-25000" dirty="0">
                <a:latin typeface="Times New Roman" panose="02020603050405020304" pitchFamily="18" charset="0"/>
                <a:cs typeface="Times New Roman" panose="02020603050405020304" pitchFamily="18" charset="0"/>
              </a:rPr>
              <a:t>4</a:t>
            </a:r>
            <a:r>
              <a:rPr lang="en-US" altLang="zh-TW" dirty="0">
                <a:latin typeface="Times New Roman" panose="02020603050405020304" pitchFamily="18" charset="0"/>
                <a:cs typeface="Times New Roman" panose="02020603050405020304" pitchFamily="18" charset="0"/>
              </a:rPr>
              <a:t>]</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DTW(C, S1) :  </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 S1</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S1</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S1</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S1</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DTW(C, S2) :  </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DTW(C, S3) :  </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73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6802" y="105823"/>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DBA (Per Iteration)</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11</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400" dirty="0">
              <a:latin typeface="Times New Roman" panose="02020603050405020304" pitchFamily="18" charset="0"/>
              <a:cs typeface="Times New Roman" panose="02020603050405020304" pitchFamily="18" charset="0"/>
            </a:endParaRPr>
          </a:p>
        </p:txBody>
      </p:sp>
      <p:sp>
        <p:nvSpPr>
          <p:cNvPr id="6" name="內容版面配置區 6">
            <a:extLst>
              <a:ext uri="{FF2B5EF4-FFF2-40B4-BE49-F238E27FC236}">
                <a16:creationId xmlns:a16="http://schemas.microsoft.com/office/drawing/2014/main" id="{AD54DB65-BF34-3DD8-24E0-6C8034E650D2}"/>
              </a:ext>
            </a:extLst>
          </p:cNvPr>
          <p:cNvSpPr txBox="1">
            <a:spLocks/>
          </p:cNvSpPr>
          <p:nvPr/>
        </p:nvSpPr>
        <p:spPr>
          <a:xfrm>
            <a:off x="806499" y="1337001"/>
            <a:ext cx="10917711" cy="5211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latin typeface="Times New Roman" panose="02020603050405020304" pitchFamily="18" charset="0"/>
                <a:cs typeface="Times New Roman" panose="02020603050405020304" pitchFamily="18" charset="0"/>
              </a:rPr>
              <a:t>DTW(C, S1) :  </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 S1</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S1</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 S1</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 S1</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DTW(C, S2) :  </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 S2</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DTW(C, S3) :  </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1</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2</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3</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a:t>
            </a:r>
            <a:r>
              <a:rPr lang="en-US" altLang="zh-TW"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 S3</a:t>
            </a:r>
            <a:r>
              <a:rPr lang="en-US" altLang="zh-TW" baseline="-25000" dirty="0">
                <a:solidFill>
                  <a:srgbClr val="FF0000"/>
                </a:solidFill>
                <a:latin typeface="Times New Roman" panose="02020603050405020304" pitchFamily="18" charset="0"/>
                <a:cs typeface="Times New Roman" panose="02020603050405020304" pitchFamily="18" charset="0"/>
              </a:rPr>
              <a:t>4</a:t>
            </a:r>
            <a:r>
              <a:rPr lang="en-US" altLang="zh-TW"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err="1">
                <a:latin typeface="Times New Roman" panose="02020603050405020304" pitchFamily="18" charset="0"/>
                <a:cs typeface="Times New Roman" panose="02020603050405020304" pitchFamily="18" charset="0"/>
              </a:rPr>
              <a:t>assocTab</a:t>
            </a:r>
            <a:endParaRPr lang="en-US" altLang="zh-TW" dirty="0">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DEDD5AEC-DDDD-2404-6278-8013123B1559}"/>
              </a:ext>
            </a:extLst>
          </p:cNvPr>
          <p:cNvGraphicFramePr>
            <a:graphicFrameLocks noGrp="1"/>
          </p:cNvGraphicFramePr>
          <p:nvPr>
            <p:extLst>
              <p:ext uri="{D42A27DB-BD31-4B8C-83A1-F6EECF244321}">
                <p14:modId xmlns:p14="http://schemas.microsoft.com/office/powerpoint/2010/main" val="2951720824"/>
              </p:ext>
            </p:extLst>
          </p:nvPr>
        </p:nvGraphicFramePr>
        <p:xfrm>
          <a:off x="2577123" y="4252316"/>
          <a:ext cx="8128000" cy="15849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07196482"/>
                    </a:ext>
                  </a:extLst>
                </a:gridCol>
                <a:gridCol w="1625600">
                  <a:extLst>
                    <a:ext uri="{9D8B030D-6E8A-4147-A177-3AD203B41FA5}">
                      <a16:colId xmlns:a16="http://schemas.microsoft.com/office/drawing/2014/main" val="2589440231"/>
                    </a:ext>
                  </a:extLst>
                </a:gridCol>
                <a:gridCol w="1625600">
                  <a:extLst>
                    <a:ext uri="{9D8B030D-6E8A-4147-A177-3AD203B41FA5}">
                      <a16:colId xmlns:a16="http://schemas.microsoft.com/office/drawing/2014/main" val="1750707931"/>
                    </a:ext>
                  </a:extLst>
                </a:gridCol>
                <a:gridCol w="1625600">
                  <a:extLst>
                    <a:ext uri="{9D8B030D-6E8A-4147-A177-3AD203B41FA5}">
                      <a16:colId xmlns:a16="http://schemas.microsoft.com/office/drawing/2014/main" val="2489891974"/>
                    </a:ext>
                  </a:extLst>
                </a:gridCol>
                <a:gridCol w="1625600">
                  <a:extLst>
                    <a:ext uri="{9D8B030D-6E8A-4147-A177-3AD203B41FA5}">
                      <a16:colId xmlns:a16="http://schemas.microsoft.com/office/drawing/2014/main" val="2569621661"/>
                    </a:ext>
                  </a:extLst>
                </a:gridCol>
              </a:tblGrid>
              <a:tr h="370840">
                <a:tc>
                  <a:txBody>
                    <a:bodyPr/>
                    <a:lstStyle/>
                    <a:p>
                      <a:r>
                        <a:rPr lang="en-US" altLang="zh-TW" sz="2000" b="0" dirty="0">
                          <a:solidFill>
                            <a:schemeClr val="tx1"/>
                          </a:solidFill>
                          <a:latin typeface="Times New Roman" panose="02020603050405020304" pitchFamily="18" charset="0"/>
                          <a:cs typeface="Times New Roman" panose="02020603050405020304" pitchFamily="18" charset="0"/>
                        </a:rPr>
                        <a:t>S1</a:t>
                      </a:r>
                      <a:r>
                        <a:rPr lang="en-US" altLang="zh-TW" sz="2000" b="0" baseline="-25000" dirty="0">
                          <a:solidFill>
                            <a:schemeClr val="tx1"/>
                          </a:solidFill>
                          <a:latin typeface="Times New Roman" panose="02020603050405020304" pitchFamily="18" charset="0"/>
                          <a:cs typeface="Times New Roman" panose="02020603050405020304" pitchFamily="18" charset="0"/>
                        </a:rPr>
                        <a:t>1</a:t>
                      </a:r>
                      <a:endParaRPr lang="zh-TW" altLang="en-US" sz="2000" b="0" baseline="-25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1</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2</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1</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90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S1</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2</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2</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2</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3</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908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S1</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3</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3</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4</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4505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S1</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4</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4</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4</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24185"/>
                  </a:ext>
                </a:extLst>
              </a:tr>
            </a:tbl>
          </a:graphicData>
        </a:graphic>
      </p:graphicFrame>
      <p:sp>
        <p:nvSpPr>
          <p:cNvPr id="10" name="文字方塊 9">
            <a:extLst>
              <a:ext uri="{FF2B5EF4-FFF2-40B4-BE49-F238E27FC236}">
                <a16:creationId xmlns:a16="http://schemas.microsoft.com/office/drawing/2014/main" id="{1459861F-B91C-6D1C-3E21-080EEC1B5C16}"/>
              </a:ext>
            </a:extLst>
          </p:cNvPr>
          <p:cNvSpPr txBox="1"/>
          <p:nvPr/>
        </p:nvSpPr>
        <p:spPr>
          <a:xfrm>
            <a:off x="1870804" y="4206680"/>
            <a:ext cx="672213"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a:t>
            </a:r>
            <a:r>
              <a:rPr lang="en-US" altLang="zh-TW" sz="2200" baseline="-25000" dirty="0">
                <a:latin typeface="Times New Roman" panose="02020603050405020304" pitchFamily="18" charset="0"/>
                <a:cs typeface="Times New Roman" panose="02020603050405020304" pitchFamily="18" charset="0"/>
              </a:rPr>
              <a:t>1</a:t>
            </a:r>
            <a:endParaRPr lang="zh-TW" altLang="en-US" sz="2200" baseline="-25000"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DF2AD6E2-907D-7427-E9C6-C2921807A65F}"/>
              </a:ext>
            </a:extLst>
          </p:cNvPr>
          <p:cNvSpPr txBox="1"/>
          <p:nvPr/>
        </p:nvSpPr>
        <p:spPr>
          <a:xfrm>
            <a:off x="1870804" y="4575357"/>
            <a:ext cx="672213"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a:t>
            </a:r>
            <a:r>
              <a:rPr lang="en-US" altLang="zh-TW" sz="2200" baseline="-25000" dirty="0">
                <a:latin typeface="Times New Roman" panose="02020603050405020304" pitchFamily="18" charset="0"/>
                <a:cs typeface="Times New Roman" panose="02020603050405020304" pitchFamily="18" charset="0"/>
              </a:rPr>
              <a:t>2</a:t>
            </a:r>
            <a:endParaRPr lang="zh-TW" altLang="en-US" sz="2200" baseline="-250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37F8B25B-874B-C9F0-7D2D-6F7D424454D4}"/>
              </a:ext>
            </a:extLst>
          </p:cNvPr>
          <p:cNvSpPr txBox="1"/>
          <p:nvPr/>
        </p:nvSpPr>
        <p:spPr>
          <a:xfrm>
            <a:off x="1887857" y="4990002"/>
            <a:ext cx="672213"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a:t>
            </a:r>
            <a:r>
              <a:rPr lang="en-US" altLang="zh-TW" sz="2200" baseline="-25000" dirty="0">
                <a:latin typeface="Times New Roman" panose="02020603050405020304" pitchFamily="18" charset="0"/>
                <a:cs typeface="Times New Roman" panose="02020603050405020304" pitchFamily="18" charset="0"/>
              </a:rPr>
              <a:t>3</a:t>
            </a:r>
            <a:endParaRPr lang="zh-TW" altLang="en-US" sz="2200" baseline="-25000"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1EDA85CB-B42A-FE6F-B6CC-B14D7966AC03}"/>
              </a:ext>
            </a:extLst>
          </p:cNvPr>
          <p:cNvSpPr txBox="1"/>
          <p:nvPr/>
        </p:nvSpPr>
        <p:spPr>
          <a:xfrm>
            <a:off x="1889059" y="5406389"/>
            <a:ext cx="672213"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a:t>
            </a:r>
            <a:r>
              <a:rPr lang="en-US" altLang="zh-TW" sz="2200" baseline="-25000" dirty="0">
                <a:latin typeface="Times New Roman" panose="02020603050405020304" pitchFamily="18" charset="0"/>
                <a:cs typeface="Times New Roman" panose="02020603050405020304" pitchFamily="18" charset="0"/>
              </a:rPr>
              <a:t>4</a:t>
            </a:r>
            <a:endParaRPr lang="zh-TW" altLang="en-US" sz="22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42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6802" y="105823"/>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DBA (Per Iteration)</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12</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400" dirty="0">
              <a:latin typeface="Times New Roman" panose="02020603050405020304" pitchFamily="18" charset="0"/>
              <a:cs typeface="Times New Roman" panose="02020603050405020304" pitchFamily="18" charset="0"/>
            </a:endParaRPr>
          </a:p>
        </p:txBody>
      </p:sp>
      <p:sp>
        <p:nvSpPr>
          <p:cNvPr id="6" name="內容版面配置區 6">
            <a:extLst>
              <a:ext uri="{FF2B5EF4-FFF2-40B4-BE49-F238E27FC236}">
                <a16:creationId xmlns:a16="http://schemas.microsoft.com/office/drawing/2014/main" id="{AD54DB65-BF34-3DD8-24E0-6C8034E650D2}"/>
              </a:ext>
            </a:extLst>
          </p:cNvPr>
          <p:cNvSpPr txBox="1">
            <a:spLocks/>
          </p:cNvSpPr>
          <p:nvPr/>
        </p:nvSpPr>
        <p:spPr>
          <a:xfrm>
            <a:off x="806499" y="1337001"/>
            <a:ext cx="10917711" cy="5211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err="1">
                <a:latin typeface="Times New Roman" panose="02020603050405020304" pitchFamily="18" charset="0"/>
                <a:cs typeface="Times New Roman" panose="02020603050405020304" pitchFamily="18" charset="0"/>
              </a:rPr>
              <a:t>assocTab</a:t>
            </a:r>
            <a:endParaRPr lang="en-US" altLang="zh-TW" dirty="0">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DEDD5AEC-DDDD-2404-6278-8013123B1559}"/>
              </a:ext>
            </a:extLst>
          </p:cNvPr>
          <p:cNvGraphicFramePr>
            <a:graphicFrameLocks noGrp="1"/>
          </p:cNvGraphicFramePr>
          <p:nvPr>
            <p:extLst>
              <p:ext uri="{D42A27DB-BD31-4B8C-83A1-F6EECF244321}">
                <p14:modId xmlns:p14="http://schemas.microsoft.com/office/powerpoint/2010/main" val="519899962"/>
              </p:ext>
            </p:extLst>
          </p:nvPr>
        </p:nvGraphicFramePr>
        <p:xfrm>
          <a:off x="2560070" y="1870084"/>
          <a:ext cx="8128000" cy="15849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07196482"/>
                    </a:ext>
                  </a:extLst>
                </a:gridCol>
                <a:gridCol w="1625600">
                  <a:extLst>
                    <a:ext uri="{9D8B030D-6E8A-4147-A177-3AD203B41FA5}">
                      <a16:colId xmlns:a16="http://schemas.microsoft.com/office/drawing/2014/main" val="2589440231"/>
                    </a:ext>
                  </a:extLst>
                </a:gridCol>
                <a:gridCol w="1625600">
                  <a:extLst>
                    <a:ext uri="{9D8B030D-6E8A-4147-A177-3AD203B41FA5}">
                      <a16:colId xmlns:a16="http://schemas.microsoft.com/office/drawing/2014/main" val="1750707931"/>
                    </a:ext>
                  </a:extLst>
                </a:gridCol>
                <a:gridCol w="1625600">
                  <a:extLst>
                    <a:ext uri="{9D8B030D-6E8A-4147-A177-3AD203B41FA5}">
                      <a16:colId xmlns:a16="http://schemas.microsoft.com/office/drawing/2014/main" val="2489891974"/>
                    </a:ext>
                  </a:extLst>
                </a:gridCol>
                <a:gridCol w="1625600">
                  <a:extLst>
                    <a:ext uri="{9D8B030D-6E8A-4147-A177-3AD203B41FA5}">
                      <a16:colId xmlns:a16="http://schemas.microsoft.com/office/drawing/2014/main" val="2569621661"/>
                    </a:ext>
                  </a:extLst>
                </a:gridCol>
              </a:tblGrid>
              <a:tr h="370840">
                <a:tc>
                  <a:txBody>
                    <a:bodyPr/>
                    <a:lstStyle/>
                    <a:p>
                      <a:r>
                        <a:rPr lang="en-US" altLang="zh-TW" sz="2000" b="0" dirty="0">
                          <a:solidFill>
                            <a:schemeClr val="tx1"/>
                          </a:solidFill>
                          <a:latin typeface="Times New Roman" panose="02020603050405020304" pitchFamily="18" charset="0"/>
                          <a:cs typeface="Times New Roman" panose="02020603050405020304" pitchFamily="18" charset="0"/>
                        </a:rPr>
                        <a:t>S1</a:t>
                      </a:r>
                      <a:r>
                        <a:rPr lang="en-US" altLang="zh-TW" sz="2000" b="0" baseline="-25000" dirty="0">
                          <a:solidFill>
                            <a:schemeClr val="tx1"/>
                          </a:solidFill>
                          <a:latin typeface="Times New Roman" panose="02020603050405020304" pitchFamily="18" charset="0"/>
                          <a:cs typeface="Times New Roman" panose="02020603050405020304" pitchFamily="18" charset="0"/>
                        </a:rPr>
                        <a:t>1</a:t>
                      </a:r>
                      <a:endParaRPr lang="zh-TW" altLang="en-US" sz="2000" b="0" baseline="-25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1</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2</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1</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90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S1</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2</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2</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2</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3</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908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S1</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3</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3</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4</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4505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S1</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4</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S2</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4</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dirty="0">
                          <a:solidFill>
                            <a:schemeClr val="tx1"/>
                          </a:solidFill>
                          <a:latin typeface="Times New Roman" panose="02020603050405020304" pitchFamily="18" charset="0"/>
                          <a:cs typeface="Times New Roman" panose="02020603050405020304" pitchFamily="18" charset="0"/>
                        </a:rPr>
                        <a:t>S3</a:t>
                      </a:r>
                      <a:r>
                        <a:rPr lang="en-US" altLang="zh-TW" sz="2000" b="0" kern="1200" baseline="-25000" dirty="0">
                          <a:solidFill>
                            <a:schemeClr val="tx1"/>
                          </a:solidFill>
                          <a:latin typeface="Times New Roman" panose="02020603050405020304" pitchFamily="18" charset="0"/>
                          <a:ea typeface="+mn-ea"/>
                          <a:cs typeface="Times New Roman" panose="02020603050405020304" pitchFamily="18" charset="0"/>
                        </a:rPr>
                        <a:t>4</a:t>
                      </a:r>
                      <a:endParaRPr lang="zh-TW" altLang="en-US" sz="2000" b="0" kern="1200" baseline="-250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24185"/>
                  </a:ext>
                </a:extLst>
              </a:tr>
            </a:tbl>
          </a:graphicData>
        </a:graphic>
      </p:graphicFrame>
      <p:sp>
        <p:nvSpPr>
          <p:cNvPr id="10" name="文字方塊 9">
            <a:extLst>
              <a:ext uri="{FF2B5EF4-FFF2-40B4-BE49-F238E27FC236}">
                <a16:creationId xmlns:a16="http://schemas.microsoft.com/office/drawing/2014/main" id="{1459861F-B91C-6D1C-3E21-080EEC1B5C16}"/>
              </a:ext>
            </a:extLst>
          </p:cNvPr>
          <p:cNvSpPr txBox="1"/>
          <p:nvPr/>
        </p:nvSpPr>
        <p:spPr>
          <a:xfrm>
            <a:off x="1984392" y="1818143"/>
            <a:ext cx="672213"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a:t>
            </a:r>
            <a:r>
              <a:rPr lang="en-US" altLang="zh-TW" sz="2200" baseline="-25000" dirty="0">
                <a:latin typeface="Times New Roman" panose="02020603050405020304" pitchFamily="18" charset="0"/>
                <a:cs typeface="Times New Roman" panose="02020603050405020304" pitchFamily="18" charset="0"/>
              </a:rPr>
              <a:t>1</a:t>
            </a:r>
            <a:endParaRPr lang="zh-TW" altLang="en-US" sz="2200" baseline="-25000"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DF2AD6E2-907D-7427-E9C6-C2921807A65F}"/>
              </a:ext>
            </a:extLst>
          </p:cNvPr>
          <p:cNvSpPr txBox="1"/>
          <p:nvPr/>
        </p:nvSpPr>
        <p:spPr>
          <a:xfrm>
            <a:off x="1982662" y="2205045"/>
            <a:ext cx="672213"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a:t>
            </a:r>
            <a:r>
              <a:rPr lang="en-US" altLang="zh-TW" sz="2200" baseline="-25000" dirty="0">
                <a:latin typeface="Times New Roman" panose="02020603050405020304" pitchFamily="18" charset="0"/>
                <a:cs typeface="Times New Roman" panose="02020603050405020304" pitchFamily="18" charset="0"/>
              </a:rPr>
              <a:t>2</a:t>
            </a:r>
            <a:endParaRPr lang="zh-TW" altLang="en-US" sz="2200" baseline="-250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37F8B25B-874B-C9F0-7D2D-6F7D424454D4}"/>
              </a:ext>
            </a:extLst>
          </p:cNvPr>
          <p:cNvSpPr txBox="1"/>
          <p:nvPr/>
        </p:nvSpPr>
        <p:spPr>
          <a:xfrm>
            <a:off x="1982662" y="2635932"/>
            <a:ext cx="672213"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a:t>
            </a:r>
            <a:r>
              <a:rPr lang="en-US" altLang="zh-TW" sz="2200" baseline="-25000" dirty="0">
                <a:latin typeface="Times New Roman" panose="02020603050405020304" pitchFamily="18" charset="0"/>
                <a:cs typeface="Times New Roman" panose="02020603050405020304" pitchFamily="18" charset="0"/>
              </a:rPr>
              <a:t>3</a:t>
            </a:r>
            <a:endParaRPr lang="zh-TW" altLang="en-US" sz="2200" baseline="-25000"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1EDA85CB-B42A-FE6F-B6CC-B14D7966AC03}"/>
              </a:ext>
            </a:extLst>
          </p:cNvPr>
          <p:cNvSpPr txBox="1"/>
          <p:nvPr/>
        </p:nvSpPr>
        <p:spPr>
          <a:xfrm>
            <a:off x="1982662" y="3045488"/>
            <a:ext cx="672213"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a:t>
            </a:r>
            <a:r>
              <a:rPr lang="en-US" altLang="zh-TW" sz="2200" baseline="-25000" dirty="0">
                <a:latin typeface="Times New Roman" panose="02020603050405020304" pitchFamily="18" charset="0"/>
                <a:cs typeface="Times New Roman" panose="02020603050405020304" pitchFamily="18" charset="0"/>
              </a:rPr>
              <a:t>4</a:t>
            </a:r>
            <a:endParaRPr lang="zh-TW" altLang="en-US" sz="2200" baseline="-25000"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B0CA34CF-9A13-0392-EE95-188763E9231A}"/>
              </a:ext>
            </a:extLst>
          </p:cNvPr>
          <p:cNvSpPr txBox="1"/>
          <p:nvPr/>
        </p:nvSpPr>
        <p:spPr>
          <a:xfrm>
            <a:off x="869901" y="3790005"/>
            <a:ext cx="10886010" cy="4401205"/>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Update Average Sequence</a:t>
            </a:r>
          </a:p>
          <a:p>
            <a:endParaRPr lang="en-US" altLang="zh-TW" sz="28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C1</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(S1</a:t>
            </a:r>
            <a:r>
              <a:rPr lang="en-US" altLang="zh-TW" sz="2600" baseline="-25000" dirty="0">
                <a:latin typeface="Times New Roman" panose="02020603050405020304" pitchFamily="18" charset="0"/>
                <a:cs typeface="Times New Roman" panose="02020603050405020304" pitchFamily="18" charset="0"/>
              </a:rPr>
              <a:t>1</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S2</a:t>
            </a:r>
            <a:r>
              <a:rPr lang="en-US" altLang="zh-TW" sz="2600" baseline="-25000" dirty="0">
                <a:latin typeface="Times New Roman" panose="02020603050405020304" pitchFamily="18" charset="0"/>
                <a:cs typeface="Times New Roman" panose="02020603050405020304" pitchFamily="18" charset="0"/>
              </a:rPr>
              <a:t>1</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S2</a:t>
            </a:r>
            <a:r>
              <a:rPr lang="en-US" altLang="zh-TW" sz="2600" baseline="-25000" dirty="0">
                <a:latin typeface="Times New Roman" panose="02020603050405020304" pitchFamily="18" charset="0"/>
                <a:cs typeface="Times New Roman" panose="02020603050405020304" pitchFamily="18" charset="0"/>
              </a:rPr>
              <a:t>2</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S3</a:t>
            </a:r>
            <a:r>
              <a:rPr lang="en-US" altLang="zh-TW" sz="2600" baseline="-25000" dirty="0">
                <a:latin typeface="Times New Roman" panose="02020603050405020304" pitchFamily="18" charset="0"/>
                <a:cs typeface="Times New Roman" panose="02020603050405020304" pitchFamily="18" charset="0"/>
              </a:rPr>
              <a:t>1</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4</a:t>
            </a:r>
          </a:p>
          <a:p>
            <a:r>
              <a:rPr lang="en-US" altLang="zh-TW" sz="2600" dirty="0">
                <a:latin typeface="Times New Roman" panose="02020603050405020304" pitchFamily="18" charset="0"/>
                <a:cs typeface="Times New Roman" panose="02020603050405020304" pitchFamily="18" charset="0"/>
              </a:rPr>
              <a:t>C2</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(S1</a:t>
            </a:r>
            <a:r>
              <a:rPr lang="en-US" altLang="zh-TW" sz="2600" baseline="-25000" dirty="0">
                <a:latin typeface="Times New Roman" panose="02020603050405020304" pitchFamily="18" charset="0"/>
                <a:cs typeface="Times New Roman" panose="02020603050405020304" pitchFamily="18" charset="0"/>
              </a:rPr>
              <a:t>2</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S2</a:t>
            </a:r>
            <a:r>
              <a:rPr lang="en-US" altLang="zh-TW" sz="2600" baseline="-25000" dirty="0">
                <a:latin typeface="Times New Roman" panose="02020603050405020304" pitchFamily="18" charset="0"/>
                <a:cs typeface="Times New Roman" panose="02020603050405020304" pitchFamily="18" charset="0"/>
              </a:rPr>
              <a:t>2</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S3</a:t>
            </a:r>
            <a:r>
              <a:rPr lang="en-US" altLang="zh-TW" sz="2600" baseline="-25000" dirty="0">
                <a:latin typeface="Times New Roman" panose="02020603050405020304" pitchFamily="18" charset="0"/>
                <a:cs typeface="Times New Roman" panose="02020603050405020304" pitchFamily="18" charset="0"/>
              </a:rPr>
              <a:t>2</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S3</a:t>
            </a:r>
            <a:r>
              <a:rPr lang="en-US" altLang="zh-TW" sz="2600" baseline="-25000" dirty="0">
                <a:latin typeface="Times New Roman" panose="02020603050405020304" pitchFamily="18" charset="0"/>
                <a:cs typeface="Times New Roman" panose="02020603050405020304" pitchFamily="18" charset="0"/>
              </a:rPr>
              <a:t>3</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4</a:t>
            </a:r>
          </a:p>
          <a:p>
            <a:r>
              <a:rPr lang="en-US" altLang="zh-TW" sz="2600" dirty="0">
                <a:latin typeface="Times New Roman" panose="02020603050405020304" pitchFamily="18" charset="0"/>
                <a:cs typeface="Times New Roman" panose="02020603050405020304" pitchFamily="18" charset="0"/>
              </a:rPr>
              <a:t>C3</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(S1</a:t>
            </a:r>
            <a:r>
              <a:rPr lang="en-US" altLang="zh-TW" sz="2600" baseline="-25000" dirty="0">
                <a:latin typeface="Times New Roman" panose="02020603050405020304" pitchFamily="18" charset="0"/>
                <a:cs typeface="Times New Roman" panose="02020603050405020304" pitchFamily="18" charset="0"/>
              </a:rPr>
              <a:t>3</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S2</a:t>
            </a:r>
            <a:r>
              <a:rPr lang="en-US" altLang="zh-TW" sz="2600" baseline="-25000" dirty="0">
                <a:latin typeface="Times New Roman" panose="02020603050405020304" pitchFamily="18" charset="0"/>
                <a:cs typeface="Times New Roman" panose="02020603050405020304" pitchFamily="18" charset="0"/>
              </a:rPr>
              <a:t>3</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S3</a:t>
            </a:r>
            <a:r>
              <a:rPr lang="en-US" altLang="zh-TW" sz="2600" baseline="-25000" dirty="0">
                <a:latin typeface="Times New Roman" panose="02020603050405020304" pitchFamily="18" charset="0"/>
                <a:cs typeface="Times New Roman" panose="02020603050405020304" pitchFamily="18" charset="0"/>
              </a:rPr>
              <a:t>4</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3</a:t>
            </a:r>
            <a:r>
              <a:rPr lang="zh-TW" altLang="en-US" sz="2600" dirty="0">
                <a:latin typeface="Times New Roman" panose="02020603050405020304" pitchFamily="18" charset="0"/>
                <a:cs typeface="Times New Roman" panose="02020603050405020304" pitchFamily="18" charset="0"/>
              </a:rPr>
              <a:t> </a:t>
            </a:r>
            <a:endParaRPr lang="en-US" altLang="zh-TW" sz="26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C4</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(S1</a:t>
            </a:r>
            <a:r>
              <a:rPr lang="en-US" altLang="zh-TW" sz="2600" baseline="-25000" dirty="0">
                <a:latin typeface="Times New Roman" panose="02020603050405020304" pitchFamily="18" charset="0"/>
                <a:cs typeface="Times New Roman" panose="02020603050405020304" pitchFamily="18" charset="0"/>
              </a:rPr>
              <a:t>4</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S2</a:t>
            </a:r>
            <a:r>
              <a:rPr lang="en-US" altLang="zh-TW" sz="2600" baseline="-25000" dirty="0">
                <a:latin typeface="Times New Roman" panose="02020603050405020304" pitchFamily="18" charset="0"/>
                <a:cs typeface="Times New Roman" panose="02020603050405020304" pitchFamily="18" charset="0"/>
              </a:rPr>
              <a:t>4</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S3</a:t>
            </a:r>
            <a:r>
              <a:rPr lang="en-US" altLang="zh-TW" sz="2600" baseline="-25000" dirty="0">
                <a:latin typeface="Times New Roman" panose="02020603050405020304" pitchFamily="18" charset="0"/>
                <a:cs typeface="Times New Roman" panose="02020603050405020304" pitchFamily="18" charset="0"/>
              </a:rPr>
              <a:t>4</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3</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17" name="文字方塊 16">
            <a:extLst>
              <a:ext uri="{FF2B5EF4-FFF2-40B4-BE49-F238E27FC236}">
                <a16:creationId xmlns:a16="http://schemas.microsoft.com/office/drawing/2014/main" id="{8171044F-0184-0FDE-EF40-410C76B5F242}"/>
              </a:ext>
            </a:extLst>
          </p:cNvPr>
          <p:cNvSpPr txBox="1"/>
          <p:nvPr/>
        </p:nvSpPr>
        <p:spPr>
          <a:xfrm>
            <a:off x="5221797" y="5888425"/>
            <a:ext cx="6777605" cy="492443"/>
          </a:xfrm>
          <a:prstGeom prst="rect">
            <a:avLst/>
          </a:prstGeom>
          <a:noFill/>
        </p:spPr>
        <p:txBody>
          <a:bodyPr wrap="square" rtlCol="0">
            <a:spAutoFit/>
          </a:bodyPr>
          <a:lstStyle/>
          <a:p>
            <a:r>
              <a:rPr lang="en-US" altLang="zh-TW" sz="2600" dirty="0">
                <a:solidFill>
                  <a:srgbClr val="FF0000"/>
                </a:solidFill>
                <a:latin typeface="Times New Roman" panose="02020603050405020304" pitchFamily="18" charset="0"/>
                <a:cs typeface="Times New Roman" panose="02020603050405020304" pitchFamily="18" charset="0"/>
              </a:rPr>
              <a:t>Repeat DBA</a:t>
            </a:r>
            <a:r>
              <a:rPr lang="zh-TW" altLang="en-US" sz="2600" dirty="0">
                <a:solidFill>
                  <a:srgbClr val="FF0000"/>
                </a:solidFill>
                <a:latin typeface="Times New Roman" panose="02020603050405020304" pitchFamily="18" charset="0"/>
                <a:cs typeface="Times New Roman" panose="02020603050405020304" pitchFamily="18" charset="0"/>
              </a:rPr>
              <a:t> </a:t>
            </a:r>
            <a:r>
              <a:rPr lang="en-US" altLang="zh-TW" sz="2600" dirty="0">
                <a:solidFill>
                  <a:srgbClr val="FF0000"/>
                </a:solidFill>
                <a:latin typeface="Times New Roman" panose="02020603050405020304" pitchFamily="18" charset="0"/>
                <a:cs typeface="Times New Roman" panose="02020603050405020304" pitchFamily="18" charset="0"/>
              </a:rPr>
              <a:t>to converge the average sequence</a:t>
            </a:r>
            <a:endParaRPr lang="zh-TW" altLang="en-US"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2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6802" y="105823"/>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DBA</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13</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400" dirty="0">
              <a:latin typeface="Times New Roman" panose="02020603050405020304" pitchFamily="18" charset="0"/>
              <a:cs typeface="Times New Roman" panose="02020603050405020304" pitchFamily="18" charset="0"/>
            </a:endParaRPr>
          </a:p>
        </p:txBody>
      </p:sp>
      <p:sp>
        <p:nvSpPr>
          <p:cNvPr id="6" name="內容版面配置區 6">
            <a:extLst>
              <a:ext uri="{FF2B5EF4-FFF2-40B4-BE49-F238E27FC236}">
                <a16:creationId xmlns:a16="http://schemas.microsoft.com/office/drawing/2014/main" id="{AD54DB65-BF34-3DD8-24E0-6C8034E650D2}"/>
              </a:ext>
            </a:extLst>
          </p:cNvPr>
          <p:cNvSpPr txBox="1">
            <a:spLocks/>
          </p:cNvSpPr>
          <p:nvPr/>
        </p:nvSpPr>
        <p:spPr>
          <a:xfrm>
            <a:off x="806499" y="1337001"/>
            <a:ext cx="10917711" cy="5211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dirty="0">
              <a:latin typeface="Times New Roman" panose="02020603050405020304" pitchFamily="18" charset="0"/>
              <a:cs typeface="Times New Roman" panose="02020603050405020304" pitchFamily="18" charset="0"/>
            </a:endParaRPr>
          </a:p>
        </p:txBody>
      </p:sp>
      <p:pic>
        <p:nvPicPr>
          <p:cNvPr id="19" name="圖片 18">
            <a:extLst>
              <a:ext uri="{FF2B5EF4-FFF2-40B4-BE49-F238E27FC236}">
                <a16:creationId xmlns:a16="http://schemas.microsoft.com/office/drawing/2014/main" id="{E7A0D6CB-5389-BDD8-41AC-B15CD1B3747F}"/>
              </a:ext>
            </a:extLst>
          </p:cNvPr>
          <p:cNvPicPr>
            <a:picLocks noChangeAspect="1"/>
          </p:cNvPicPr>
          <p:nvPr/>
        </p:nvPicPr>
        <p:blipFill>
          <a:blip r:embed="rId2"/>
          <a:stretch>
            <a:fillRect/>
          </a:stretch>
        </p:blipFill>
        <p:spPr>
          <a:xfrm>
            <a:off x="3468356" y="1525963"/>
            <a:ext cx="5239244" cy="5245212"/>
          </a:xfrm>
          <a:prstGeom prst="rect">
            <a:avLst/>
          </a:prstGeom>
        </p:spPr>
      </p:pic>
    </p:spTree>
    <p:extLst>
      <p:ext uri="{BB962C8B-B14F-4D97-AF65-F5344CB8AC3E}">
        <p14:creationId xmlns:p14="http://schemas.microsoft.com/office/powerpoint/2010/main" val="174182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6802" y="105823"/>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DBA</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14</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400" dirty="0">
              <a:latin typeface="Times New Roman" panose="02020603050405020304" pitchFamily="18" charset="0"/>
              <a:cs typeface="Times New Roman" panose="02020603050405020304" pitchFamily="18" charset="0"/>
            </a:endParaRPr>
          </a:p>
        </p:txBody>
      </p:sp>
      <p:sp>
        <p:nvSpPr>
          <p:cNvPr id="6" name="內容版面配置區 6">
            <a:extLst>
              <a:ext uri="{FF2B5EF4-FFF2-40B4-BE49-F238E27FC236}">
                <a16:creationId xmlns:a16="http://schemas.microsoft.com/office/drawing/2014/main" id="{AD54DB65-BF34-3DD8-24E0-6C8034E650D2}"/>
              </a:ext>
            </a:extLst>
          </p:cNvPr>
          <p:cNvSpPr txBox="1">
            <a:spLocks/>
          </p:cNvSpPr>
          <p:nvPr/>
        </p:nvSpPr>
        <p:spPr>
          <a:xfrm>
            <a:off x="806499" y="1337001"/>
            <a:ext cx="10917711" cy="5211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CCEF0F89-DE05-B6DF-ABC9-080DB50C230D}"/>
              </a:ext>
            </a:extLst>
          </p:cNvPr>
          <p:cNvPicPr>
            <a:picLocks noChangeAspect="1"/>
          </p:cNvPicPr>
          <p:nvPr/>
        </p:nvPicPr>
        <p:blipFill>
          <a:blip r:embed="rId2"/>
          <a:stretch>
            <a:fillRect/>
          </a:stretch>
        </p:blipFill>
        <p:spPr>
          <a:xfrm>
            <a:off x="1176771" y="1429604"/>
            <a:ext cx="9835662" cy="5080875"/>
          </a:xfrm>
          <a:prstGeom prst="rect">
            <a:avLst/>
          </a:prstGeom>
        </p:spPr>
      </p:pic>
    </p:spTree>
    <p:extLst>
      <p:ext uri="{BB962C8B-B14F-4D97-AF65-F5344CB8AC3E}">
        <p14:creationId xmlns:p14="http://schemas.microsoft.com/office/powerpoint/2010/main" val="40157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6802" y="105823"/>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15</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400" dirty="0">
              <a:latin typeface="Times New Roman" panose="02020603050405020304" pitchFamily="18" charset="0"/>
              <a:cs typeface="Times New Roman" panose="02020603050405020304" pitchFamily="18" charset="0"/>
            </a:endParaRPr>
          </a:p>
        </p:txBody>
      </p:sp>
      <p:sp>
        <p:nvSpPr>
          <p:cNvPr id="6" name="內容版面配置區 6">
            <a:extLst>
              <a:ext uri="{FF2B5EF4-FFF2-40B4-BE49-F238E27FC236}">
                <a16:creationId xmlns:a16="http://schemas.microsoft.com/office/drawing/2014/main" id="{AD54DB65-BF34-3DD8-24E0-6C8034E650D2}"/>
              </a:ext>
            </a:extLst>
          </p:cNvPr>
          <p:cNvSpPr txBox="1">
            <a:spLocks/>
          </p:cNvSpPr>
          <p:nvPr/>
        </p:nvSpPr>
        <p:spPr>
          <a:xfrm>
            <a:off x="806499" y="1337001"/>
            <a:ext cx="10917711" cy="5211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dirty="0">
              <a:latin typeface="Times New Roman" panose="02020603050405020304" pitchFamily="18" charset="0"/>
              <a:cs typeface="Times New Roman" panose="02020603050405020304" pitchFamily="18" charset="0"/>
            </a:endParaRPr>
          </a:p>
        </p:txBody>
      </p:sp>
      <p:pic>
        <p:nvPicPr>
          <p:cNvPr id="11" name="圖片 10">
            <a:extLst>
              <a:ext uri="{FF2B5EF4-FFF2-40B4-BE49-F238E27FC236}">
                <a16:creationId xmlns:a16="http://schemas.microsoft.com/office/drawing/2014/main" id="{7E3A78E3-5057-DF8A-254E-541B4AEACFFF}"/>
              </a:ext>
            </a:extLst>
          </p:cNvPr>
          <p:cNvPicPr>
            <a:picLocks noChangeAspect="1"/>
          </p:cNvPicPr>
          <p:nvPr/>
        </p:nvPicPr>
        <p:blipFill>
          <a:blip r:embed="rId3"/>
          <a:stretch>
            <a:fillRect/>
          </a:stretch>
        </p:blipFill>
        <p:spPr>
          <a:xfrm>
            <a:off x="318131" y="1237607"/>
            <a:ext cx="5611890" cy="5620393"/>
          </a:xfrm>
          <a:prstGeom prst="rect">
            <a:avLst/>
          </a:prstGeom>
        </p:spPr>
      </p:pic>
      <p:pic>
        <p:nvPicPr>
          <p:cNvPr id="16" name="圖片 15">
            <a:extLst>
              <a:ext uri="{FF2B5EF4-FFF2-40B4-BE49-F238E27FC236}">
                <a16:creationId xmlns:a16="http://schemas.microsoft.com/office/drawing/2014/main" id="{9D57E2BE-EF47-BB52-3F86-CC9D17D60C2E}"/>
              </a:ext>
            </a:extLst>
          </p:cNvPr>
          <p:cNvPicPr>
            <a:picLocks noChangeAspect="1"/>
          </p:cNvPicPr>
          <p:nvPr/>
        </p:nvPicPr>
        <p:blipFill>
          <a:blip r:embed="rId4"/>
          <a:stretch>
            <a:fillRect/>
          </a:stretch>
        </p:blipFill>
        <p:spPr>
          <a:xfrm>
            <a:off x="6068933" y="1237607"/>
            <a:ext cx="5617846" cy="3037359"/>
          </a:xfrm>
          <a:prstGeom prst="rect">
            <a:avLst/>
          </a:prstGeom>
        </p:spPr>
      </p:pic>
    </p:spTree>
    <p:extLst>
      <p:ext uri="{BB962C8B-B14F-4D97-AF65-F5344CB8AC3E}">
        <p14:creationId xmlns:p14="http://schemas.microsoft.com/office/powerpoint/2010/main" val="280966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6802" y="105823"/>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16</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400" dirty="0">
              <a:latin typeface="Times New Roman" panose="02020603050405020304" pitchFamily="18" charset="0"/>
              <a:cs typeface="Times New Roman" panose="02020603050405020304" pitchFamily="18" charset="0"/>
            </a:endParaRPr>
          </a:p>
        </p:txBody>
      </p:sp>
      <p:sp>
        <p:nvSpPr>
          <p:cNvPr id="6" name="內容版面配置區 6">
            <a:extLst>
              <a:ext uri="{FF2B5EF4-FFF2-40B4-BE49-F238E27FC236}">
                <a16:creationId xmlns:a16="http://schemas.microsoft.com/office/drawing/2014/main" id="{AD54DB65-BF34-3DD8-24E0-6C8034E650D2}"/>
              </a:ext>
            </a:extLst>
          </p:cNvPr>
          <p:cNvSpPr txBox="1">
            <a:spLocks/>
          </p:cNvSpPr>
          <p:nvPr/>
        </p:nvSpPr>
        <p:spPr>
          <a:xfrm>
            <a:off x="806499" y="1337001"/>
            <a:ext cx="10917711" cy="5211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1662EDA6-F44C-67EB-E7CC-B781C84A8AAB}"/>
              </a:ext>
            </a:extLst>
          </p:cNvPr>
          <p:cNvPicPr>
            <a:picLocks noChangeAspect="1"/>
          </p:cNvPicPr>
          <p:nvPr/>
        </p:nvPicPr>
        <p:blipFill>
          <a:blip r:embed="rId3"/>
          <a:stretch>
            <a:fillRect/>
          </a:stretch>
        </p:blipFill>
        <p:spPr>
          <a:xfrm>
            <a:off x="869901" y="1337001"/>
            <a:ext cx="9983593" cy="3934374"/>
          </a:xfrm>
          <a:prstGeom prst="rect">
            <a:avLst/>
          </a:prstGeom>
        </p:spPr>
      </p:pic>
      <p:sp>
        <p:nvSpPr>
          <p:cNvPr id="10" name="文字方塊 9">
            <a:extLst>
              <a:ext uri="{FF2B5EF4-FFF2-40B4-BE49-F238E27FC236}">
                <a16:creationId xmlns:a16="http://schemas.microsoft.com/office/drawing/2014/main" id="{92CAD8EC-5770-4E88-8EC7-DB20EE05FD4A}"/>
              </a:ext>
            </a:extLst>
          </p:cNvPr>
          <p:cNvSpPr txBox="1"/>
          <p:nvPr/>
        </p:nvSpPr>
        <p:spPr>
          <a:xfrm>
            <a:off x="1104203" y="5426379"/>
            <a:ext cx="9819786" cy="769441"/>
          </a:xfrm>
          <a:prstGeom prst="rect">
            <a:avLst/>
          </a:prstGeom>
          <a:noFill/>
        </p:spPr>
        <p:txBody>
          <a:bodyPr wrap="square" rtlCol="0">
            <a:spAutoFit/>
          </a:bodyPr>
          <a:lstStyle/>
          <a:p>
            <a:pPr marL="285750" indent="-285750">
              <a:buFont typeface="Arial" panose="020B0604020202020204" pitchFamily="34" charset="0"/>
              <a:buChar char="•"/>
            </a:pPr>
            <a:r>
              <a:rPr lang="en-US" altLang="zh-TW" sz="2200" dirty="0">
                <a:latin typeface="Times New Roman" panose="02020603050405020304" pitchFamily="18" charset="0"/>
                <a:cs typeface="Times New Roman" panose="02020603050405020304" pitchFamily="18" charset="0"/>
              </a:rPr>
              <a:t>An initial average of length T (the data sequence length) is most appropriate.</a:t>
            </a:r>
          </a:p>
          <a:p>
            <a:pPr marL="285750" indent="-285750">
              <a:buFont typeface="Arial" panose="020B0604020202020204" pitchFamily="34" charset="0"/>
              <a:buChar char="•"/>
            </a:pPr>
            <a:r>
              <a:rPr lang="en-US" altLang="zh-TW" sz="2200" dirty="0">
                <a:latin typeface="Times New Roman" panose="02020603050405020304" pitchFamily="18" charset="0"/>
                <a:cs typeface="Times New Roman" panose="02020603050405020304" pitchFamily="18" charset="0"/>
              </a:rPr>
              <a:t>Randomly selecting a dataset element as the initial average is better.</a:t>
            </a:r>
            <a:endParaRPr lang="zh-TW" altLang="en-US" sz="2200" dirty="0">
              <a:latin typeface="Times New Roman" panose="02020603050405020304" pitchFamily="18" charset="0"/>
              <a:cs typeface="Times New Roman" panose="02020603050405020304" pitchFamily="18" charset="0"/>
            </a:endParaRPr>
          </a:p>
        </p:txBody>
      </p:sp>
      <p:pic>
        <p:nvPicPr>
          <p:cNvPr id="17" name="圖片 16">
            <a:extLst>
              <a:ext uri="{FF2B5EF4-FFF2-40B4-BE49-F238E27FC236}">
                <a16:creationId xmlns:a16="http://schemas.microsoft.com/office/drawing/2014/main" id="{7D2DC90B-830D-09F0-4DDF-D2E956A77E25}"/>
              </a:ext>
            </a:extLst>
          </p:cNvPr>
          <p:cNvPicPr>
            <a:picLocks noChangeAspect="1"/>
          </p:cNvPicPr>
          <p:nvPr/>
        </p:nvPicPr>
        <p:blipFill>
          <a:blip r:embed="rId3"/>
          <a:stretch>
            <a:fillRect/>
          </a:stretch>
        </p:blipFill>
        <p:spPr>
          <a:xfrm>
            <a:off x="1104203" y="1461813"/>
            <a:ext cx="9983593" cy="3934374"/>
          </a:xfrm>
          <a:prstGeom prst="rect">
            <a:avLst/>
          </a:prstGeom>
        </p:spPr>
      </p:pic>
      <p:pic>
        <p:nvPicPr>
          <p:cNvPr id="19" name="圖片 18">
            <a:extLst>
              <a:ext uri="{FF2B5EF4-FFF2-40B4-BE49-F238E27FC236}">
                <a16:creationId xmlns:a16="http://schemas.microsoft.com/office/drawing/2014/main" id="{01678122-AB92-A575-BCB0-B36EFC92C37E}"/>
              </a:ext>
            </a:extLst>
          </p:cNvPr>
          <p:cNvPicPr>
            <a:picLocks noChangeAspect="1"/>
          </p:cNvPicPr>
          <p:nvPr/>
        </p:nvPicPr>
        <p:blipFill>
          <a:blip r:embed="rId3"/>
          <a:stretch>
            <a:fillRect/>
          </a:stretch>
        </p:blipFill>
        <p:spPr>
          <a:xfrm>
            <a:off x="1109472" y="1118216"/>
            <a:ext cx="9983593" cy="3934374"/>
          </a:xfrm>
          <a:prstGeom prst="rect">
            <a:avLst/>
          </a:prstGeom>
        </p:spPr>
      </p:pic>
    </p:spTree>
    <p:extLst>
      <p:ext uri="{BB962C8B-B14F-4D97-AF65-F5344CB8AC3E}">
        <p14:creationId xmlns:p14="http://schemas.microsoft.com/office/powerpoint/2010/main" val="37892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6802" y="105823"/>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Time Complexity</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17</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400" dirty="0">
              <a:latin typeface="Times New Roman" panose="02020603050405020304" pitchFamily="18" charset="0"/>
              <a:cs typeface="Times New Roman" panose="02020603050405020304" pitchFamily="18" charset="0"/>
            </a:endParaRPr>
          </a:p>
        </p:txBody>
      </p:sp>
      <p:sp>
        <p:nvSpPr>
          <p:cNvPr id="6" name="內容版面配置區 6">
            <a:extLst>
              <a:ext uri="{FF2B5EF4-FFF2-40B4-BE49-F238E27FC236}">
                <a16:creationId xmlns:a16="http://schemas.microsoft.com/office/drawing/2014/main" id="{AD54DB65-BF34-3DD8-24E0-6C8034E650D2}"/>
              </a:ext>
            </a:extLst>
          </p:cNvPr>
          <p:cNvSpPr txBox="1">
            <a:spLocks/>
          </p:cNvSpPr>
          <p:nvPr/>
        </p:nvSpPr>
        <p:spPr>
          <a:xfrm>
            <a:off x="806499" y="1337001"/>
            <a:ext cx="10917711" cy="5211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92CAD8EC-5770-4E88-8EC7-DB20EE05FD4A}"/>
              </a:ext>
            </a:extLst>
          </p:cNvPr>
          <p:cNvSpPr txBox="1"/>
          <p:nvPr/>
        </p:nvSpPr>
        <p:spPr>
          <a:xfrm>
            <a:off x="779428" y="3249049"/>
            <a:ext cx="9819786" cy="2585323"/>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DBA</a:t>
            </a:r>
          </a:p>
          <a:p>
            <a:pPr marL="285750" indent="-285750">
              <a:buFont typeface="Arial" panose="020B0604020202020204" pitchFamily="34" charset="0"/>
              <a:buChar char="•"/>
            </a:pPr>
            <a:endParaRPr lang="en-US" altLang="zh-TW"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NLAAF</a:t>
            </a:r>
          </a:p>
          <a:p>
            <a:pPr marL="285750" indent="-285750">
              <a:buFont typeface="Arial" panose="020B0604020202020204" pitchFamily="34" charset="0"/>
              <a:buChar char="•"/>
            </a:pPr>
            <a:endParaRPr lang="en-US" altLang="zh-TW"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PSA</a:t>
            </a:r>
          </a:p>
          <a:p>
            <a:pPr marL="285750" indent="-285750">
              <a:buFont typeface="Arial" panose="020B0604020202020204" pitchFamily="34" charset="0"/>
              <a:buChar char="•"/>
            </a:pPr>
            <a:endParaRPr lang="zh-TW" altLang="en-US" sz="2200" dirty="0">
              <a:latin typeface="Times New Roman" panose="02020603050405020304" pitchFamily="18" charset="0"/>
              <a:cs typeface="Times New Roman" panose="02020603050405020304" pitchFamily="18" charset="0"/>
            </a:endParaRPr>
          </a:p>
        </p:txBody>
      </p:sp>
      <p:pic>
        <p:nvPicPr>
          <p:cNvPr id="11" name="圖片 10">
            <a:extLst>
              <a:ext uri="{FF2B5EF4-FFF2-40B4-BE49-F238E27FC236}">
                <a16:creationId xmlns:a16="http://schemas.microsoft.com/office/drawing/2014/main" id="{EBF58B35-EEB7-9E8C-06B4-7F472676B48B}"/>
              </a:ext>
            </a:extLst>
          </p:cNvPr>
          <p:cNvPicPr>
            <a:picLocks noChangeAspect="1"/>
          </p:cNvPicPr>
          <p:nvPr/>
        </p:nvPicPr>
        <p:blipFill>
          <a:blip r:embed="rId3"/>
          <a:stretch>
            <a:fillRect/>
          </a:stretch>
        </p:blipFill>
        <p:spPr>
          <a:xfrm>
            <a:off x="2710216" y="3330772"/>
            <a:ext cx="3841586" cy="424071"/>
          </a:xfrm>
          <a:prstGeom prst="rect">
            <a:avLst/>
          </a:prstGeom>
        </p:spPr>
      </p:pic>
      <p:pic>
        <p:nvPicPr>
          <p:cNvPr id="16" name="圖片 15">
            <a:extLst>
              <a:ext uri="{FF2B5EF4-FFF2-40B4-BE49-F238E27FC236}">
                <a16:creationId xmlns:a16="http://schemas.microsoft.com/office/drawing/2014/main" id="{10FC661B-F75A-0000-6E92-7FBFF8058290}"/>
              </a:ext>
            </a:extLst>
          </p:cNvPr>
          <p:cNvPicPr>
            <a:picLocks noChangeAspect="1"/>
          </p:cNvPicPr>
          <p:nvPr/>
        </p:nvPicPr>
        <p:blipFill>
          <a:blip r:embed="rId4"/>
          <a:stretch>
            <a:fillRect/>
          </a:stretch>
        </p:blipFill>
        <p:spPr>
          <a:xfrm>
            <a:off x="2597560" y="4107977"/>
            <a:ext cx="3954242" cy="492879"/>
          </a:xfrm>
          <a:prstGeom prst="rect">
            <a:avLst/>
          </a:prstGeom>
        </p:spPr>
      </p:pic>
      <p:pic>
        <p:nvPicPr>
          <p:cNvPr id="20" name="圖片 19">
            <a:extLst>
              <a:ext uri="{FF2B5EF4-FFF2-40B4-BE49-F238E27FC236}">
                <a16:creationId xmlns:a16="http://schemas.microsoft.com/office/drawing/2014/main" id="{7002B45B-5039-27F9-4195-79497B771C25}"/>
              </a:ext>
            </a:extLst>
          </p:cNvPr>
          <p:cNvPicPr>
            <a:picLocks noChangeAspect="1"/>
          </p:cNvPicPr>
          <p:nvPr/>
        </p:nvPicPr>
        <p:blipFill>
          <a:blip r:embed="rId5"/>
          <a:stretch>
            <a:fillRect/>
          </a:stretch>
        </p:blipFill>
        <p:spPr>
          <a:xfrm>
            <a:off x="2597560" y="4907134"/>
            <a:ext cx="5782219" cy="536841"/>
          </a:xfrm>
          <a:prstGeom prst="rect">
            <a:avLst/>
          </a:prstGeom>
        </p:spPr>
      </p:pic>
      <p:sp>
        <p:nvSpPr>
          <p:cNvPr id="21" name="文字方塊 20">
            <a:extLst>
              <a:ext uri="{FF2B5EF4-FFF2-40B4-BE49-F238E27FC236}">
                <a16:creationId xmlns:a16="http://schemas.microsoft.com/office/drawing/2014/main" id="{41EC7FB3-C568-500E-D3A2-AED939BBEF6C}"/>
              </a:ext>
            </a:extLst>
          </p:cNvPr>
          <p:cNvSpPr txBox="1"/>
          <p:nvPr/>
        </p:nvSpPr>
        <p:spPr>
          <a:xfrm>
            <a:off x="836802" y="1740046"/>
            <a:ext cx="6096000" cy="1200329"/>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N : number of sequences</a:t>
            </a:r>
          </a:p>
          <a:p>
            <a:r>
              <a:rPr lang="en-US" altLang="zh-TW" sz="2400" dirty="0">
                <a:latin typeface="Times New Roman" panose="02020603050405020304" pitchFamily="18" charset="0"/>
                <a:cs typeface="Times New Roman" panose="02020603050405020304" pitchFamily="18" charset="0"/>
              </a:rPr>
              <a:t>T : Length of sequence</a:t>
            </a:r>
          </a:p>
          <a:p>
            <a:r>
              <a:rPr lang="en-US" altLang="zh-TW" sz="2400" dirty="0">
                <a:latin typeface="Times New Roman" panose="02020603050405020304" pitchFamily="18" charset="0"/>
                <a:cs typeface="Times New Roman" panose="02020603050405020304" pitchFamily="18" charset="0"/>
              </a:rPr>
              <a:t>I : Iteration times</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763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C1E6732-26AB-25E9-233F-66AD325391FC}"/>
              </a:ext>
            </a:extLst>
          </p:cNvPr>
          <p:cNvSpPr>
            <a:spLocks noGrp="1"/>
          </p:cNvSpPr>
          <p:nvPr>
            <p:ph type="sldNum" sz="quarter" idx="12"/>
          </p:nvPr>
        </p:nvSpPr>
        <p:spPr/>
        <p:txBody>
          <a:bodyPr/>
          <a:lstStyle/>
          <a:p>
            <a:fld id="{EFAEC03B-316C-4507-8207-D997BB28EB64}" type="slidenum">
              <a:rPr lang="zh-TW" altLang="en-US" smtClean="0"/>
              <a:t>18</a:t>
            </a:fld>
            <a:endParaRPr lang="zh-TW" altLang="en-US"/>
          </a:p>
        </p:txBody>
      </p:sp>
      <p:sp>
        <p:nvSpPr>
          <p:cNvPr id="3" name="文字方塊 2">
            <a:extLst>
              <a:ext uri="{FF2B5EF4-FFF2-40B4-BE49-F238E27FC236}">
                <a16:creationId xmlns:a16="http://schemas.microsoft.com/office/drawing/2014/main" id="{614C6CA9-168D-F29C-FA1F-A046A0C4930D}"/>
              </a:ext>
            </a:extLst>
          </p:cNvPr>
          <p:cNvSpPr txBox="1"/>
          <p:nvPr/>
        </p:nvSpPr>
        <p:spPr>
          <a:xfrm>
            <a:off x="4915949" y="2598003"/>
            <a:ext cx="6761526" cy="830997"/>
          </a:xfrm>
          <a:prstGeom prst="rect">
            <a:avLst/>
          </a:prstGeom>
          <a:noFill/>
        </p:spPr>
        <p:txBody>
          <a:bodyPr wrap="square" rtlCol="0">
            <a:spAutoFit/>
          </a:bodyPr>
          <a:lstStyle/>
          <a:p>
            <a:r>
              <a:rPr lang="en-US" altLang="zh-TW" sz="4800" dirty="0">
                <a:solidFill>
                  <a:srgbClr val="1F1F1F"/>
                </a:solidFill>
                <a:latin typeface="Times New Roman" panose="02020603050405020304" pitchFamily="18" charset="0"/>
                <a:ea typeface="+mj-ea"/>
                <a:cs typeface="Times New Roman" panose="02020603050405020304" pitchFamily="18" charset="0"/>
              </a:rPr>
              <a:t>Thanks</a:t>
            </a:r>
            <a:endParaRPr lang="zh-TW" altLang="en-US" sz="4800" dirty="0">
              <a:solidFill>
                <a:srgbClr val="1F1F1F"/>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9025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8200" y="25606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ABSTRACT(1)</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295AD0F-78B0-3EC9-0878-946F93F0535E}"/>
              </a:ext>
            </a:extLst>
          </p:cNvPr>
          <p:cNvSpPr>
            <a:spLocks noGrp="1"/>
          </p:cNvSpPr>
          <p:nvPr>
            <p:ph idx="1"/>
          </p:nvPr>
        </p:nvSpPr>
        <p:spPr>
          <a:xfrm>
            <a:off x="838200" y="1375174"/>
            <a:ext cx="10515600" cy="4351338"/>
          </a:xfrm>
        </p:spPr>
        <p:txBody>
          <a:bodyPr>
            <a:noAutofit/>
          </a:bodyPr>
          <a:lstStyle/>
          <a:p>
            <a:pPr marL="0" indent="0" algn="just">
              <a:buNone/>
            </a:pPr>
            <a:r>
              <a:rPr lang="en-US" altLang="zh-TW" sz="2400" dirty="0">
                <a:latin typeface="Times New Roman" panose="02020603050405020304" pitchFamily="18" charset="0"/>
                <a:cs typeface="Times New Roman" panose="02020603050405020304" pitchFamily="18" charset="0"/>
              </a:rPr>
              <a:t>Mining sequential data is an old topic that has been revived in the last decade, due to the increasing availability of sequential datasets. Most works in this field are </a:t>
            </a:r>
            <a:r>
              <a:rPr lang="en-US" altLang="zh-TW" sz="2400" dirty="0" err="1">
                <a:latin typeface="Times New Roman" panose="02020603050405020304" pitchFamily="18" charset="0"/>
                <a:cs typeface="Times New Roman" panose="02020603050405020304" pitchFamily="18" charset="0"/>
              </a:rPr>
              <a:t>centred</a:t>
            </a:r>
            <a:r>
              <a:rPr lang="en-US" altLang="zh-TW" sz="2400" dirty="0">
                <a:latin typeface="Times New Roman" panose="02020603050405020304" pitchFamily="18" charset="0"/>
                <a:cs typeface="Times New Roman" panose="02020603050405020304" pitchFamily="18" charset="0"/>
              </a:rPr>
              <a:t> on the definition and use of a distance (or, at least, a similarity measure) between sequences of elements. A measure called dynamic time warping (DTW) seems to be currently the most relevant for a large panel of applications. This article is about the use of DTW in data mining algorithms, and focuses on the computation of an average of a set of sequences. Averaging is an essential tool for the analysis of data. For example, the K-MEANS clustering algorithm repeatedly computes such an average, and needs to provide a description of the clusters it forms. Averaging is here a crucial step, which must be sound in order to make algorithms work accurately. When dealing with sequences, especially when sequences are compared with DTW, averaging is not a trivial task.</a:t>
            </a:r>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41EABE3-FE2B-DB6E-974D-8180EF68BD5E}"/>
              </a:ext>
            </a:extLst>
          </p:cNvPr>
          <p:cNvSpPr>
            <a:spLocks noGrp="1"/>
          </p:cNvSpPr>
          <p:nvPr>
            <p:ph type="sldNum" sz="quarter" idx="12"/>
          </p:nvPr>
        </p:nvSpPr>
        <p:spPr/>
        <p:txBody>
          <a:bodyPr/>
          <a:lstStyle/>
          <a:p>
            <a:fld id="{EFAEC03B-316C-4507-8207-D997BB28EB64}" type="slidenum">
              <a:rPr lang="zh-TW" altLang="en-US" smtClean="0"/>
              <a:t>2</a:t>
            </a:fld>
            <a:endParaRPr lang="zh-TW" altLang="en-US"/>
          </a:p>
        </p:txBody>
      </p:sp>
    </p:spTree>
    <p:extLst>
      <p:ext uri="{BB962C8B-B14F-4D97-AF65-F5344CB8AC3E}">
        <p14:creationId xmlns:p14="http://schemas.microsoft.com/office/powerpoint/2010/main" val="127236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8200" y="25606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ABSTRACT(2)</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295AD0F-78B0-3EC9-0878-946F93F0535E}"/>
              </a:ext>
            </a:extLst>
          </p:cNvPr>
          <p:cNvSpPr>
            <a:spLocks noGrp="1"/>
          </p:cNvSpPr>
          <p:nvPr>
            <p:ph idx="1"/>
          </p:nvPr>
        </p:nvSpPr>
        <p:spPr>
          <a:xfrm>
            <a:off x="838200" y="1375174"/>
            <a:ext cx="10515600" cy="4351338"/>
          </a:xfrm>
        </p:spPr>
        <p:txBody>
          <a:bodyPr>
            <a:noAutofit/>
          </a:bodyPr>
          <a:lstStyle/>
          <a:p>
            <a:pPr marL="0" indent="0" algn="just">
              <a:buNone/>
            </a:pPr>
            <a:r>
              <a:rPr lang="en-US" altLang="zh-TW" sz="2400" dirty="0">
                <a:latin typeface="Times New Roman" panose="02020603050405020304" pitchFamily="18" charset="0"/>
                <a:cs typeface="Times New Roman" panose="02020603050405020304" pitchFamily="18" charset="0"/>
              </a:rPr>
              <a:t>Starting with existing techniques developed around DTW, the article suggests an analysis framework to classify averaging techniques. It then proceeds to study the two major questions lifted by the framework. First, we develop a global technique for averaging a set of sequences. This technique is original in that it avoids using iterative pairwise averaging. It is thus insensitive to ordering effects. Second, we describe a new strategy to reduce the length of the resulting average sequence. This has a </a:t>
            </a:r>
            <a:r>
              <a:rPr lang="en-US" altLang="zh-TW" sz="2400" dirty="0" err="1">
                <a:latin typeface="Times New Roman" panose="02020603050405020304" pitchFamily="18" charset="0"/>
                <a:cs typeface="Times New Roman" panose="02020603050405020304" pitchFamily="18" charset="0"/>
              </a:rPr>
              <a:t>favourable</a:t>
            </a:r>
            <a:r>
              <a:rPr lang="en-US" altLang="zh-TW" sz="2400" dirty="0">
                <a:latin typeface="Times New Roman" panose="02020603050405020304" pitchFamily="18" charset="0"/>
                <a:cs typeface="Times New Roman" panose="02020603050405020304" pitchFamily="18" charset="0"/>
              </a:rPr>
              <a:t> impact on performance, but also on the relevance of the results. Both aspects are evaluated on standard datasets, and the evaluation shows that they compare </a:t>
            </a:r>
            <a:r>
              <a:rPr lang="en-US" altLang="zh-TW" sz="2400" dirty="0" err="1">
                <a:latin typeface="Times New Roman" panose="02020603050405020304" pitchFamily="18" charset="0"/>
                <a:cs typeface="Times New Roman" panose="02020603050405020304" pitchFamily="18" charset="0"/>
              </a:rPr>
              <a:t>favourably</a:t>
            </a:r>
            <a:r>
              <a:rPr lang="en-US" altLang="zh-TW" sz="2400" dirty="0">
                <a:latin typeface="Times New Roman" panose="02020603050405020304" pitchFamily="18" charset="0"/>
                <a:cs typeface="Times New Roman" panose="02020603050405020304" pitchFamily="18" charset="0"/>
              </a:rPr>
              <a:t> with existing methods. The article ends by describing the use of averaging in clustering. The last section also introduces a new application domain, namely the analysis of satellite image time series, where data mining techniques provide an original approach.</a:t>
            </a:r>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41EABE3-FE2B-DB6E-974D-8180EF68BD5E}"/>
              </a:ext>
            </a:extLst>
          </p:cNvPr>
          <p:cNvSpPr>
            <a:spLocks noGrp="1"/>
          </p:cNvSpPr>
          <p:nvPr>
            <p:ph type="sldNum" sz="quarter" idx="12"/>
          </p:nvPr>
        </p:nvSpPr>
        <p:spPr/>
        <p:txBody>
          <a:bodyPr/>
          <a:lstStyle/>
          <a:p>
            <a:fld id="{EFAEC03B-316C-4507-8207-D997BB28EB64}" type="slidenum">
              <a:rPr lang="zh-TW" altLang="en-US" smtClean="0"/>
              <a:t>3</a:t>
            </a:fld>
            <a:endParaRPr lang="zh-TW" altLang="en-US"/>
          </a:p>
        </p:txBody>
      </p:sp>
    </p:spTree>
    <p:extLst>
      <p:ext uri="{BB962C8B-B14F-4D97-AF65-F5344CB8AC3E}">
        <p14:creationId xmlns:p14="http://schemas.microsoft.com/office/powerpoint/2010/main" val="14298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p:txBody>
          <a:bodyPr>
            <a:normAutofit/>
          </a:bodyPr>
          <a:lstStyle/>
          <a:p>
            <a:pPr algn="ctr"/>
            <a:r>
              <a:rPr lang="en-US" altLang="zh-TW" sz="4800" dirty="0">
                <a:latin typeface="Times New Roman" panose="02020603050405020304" pitchFamily="18" charset="0"/>
                <a:cs typeface="Times New Roman" panose="02020603050405020304" pitchFamily="18" charset="0"/>
              </a:rPr>
              <a:t>Average of Time Series</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4</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8"/>
            <a:ext cx="10515600" cy="4351338"/>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latin typeface="Times New Roman" panose="02020603050405020304" pitchFamily="18" charset="0"/>
                <a:cs typeface="Times New Roman" panose="02020603050405020304" pitchFamily="18" charset="0"/>
              </a:rPr>
              <a:t>Euclidean average</a:t>
            </a:r>
          </a:p>
          <a:p>
            <a:pPr marL="0" indent="0">
              <a:buNone/>
            </a:pPr>
            <a:r>
              <a:rPr lang="en-US" altLang="zh-TW" dirty="0">
                <a:latin typeface="Times New Roman" panose="02020603050405020304" pitchFamily="18" charset="0"/>
                <a:cs typeface="Times New Roman" panose="02020603050405020304" pitchFamily="18" charset="0"/>
              </a:rPr>
              <a:t>S1 = [S1</a:t>
            </a:r>
            <a:r>
              <a:rPr lang="en-US" altLang="zh-TW" baseline="-25000" dirty="0">
                <a:latin typeface="Times New Roman" panose="02020603050405020304" pitchFamily="18" charset="0"/>
                <a:cs typeface="Times New Roman" panose="02020603050405020304" pitchFamily="18" charset="0"/>
              </a:rPr>
              <a:t>1</a:t>
            </a:r>
            <a:r>
              <a:rPr lang="en-US" altLang="zh-TW" dirty="0">
                <a:latin typeface="Times New Roman" panose="02020603050405020304" pitchFamily="18" charset="0"/>
                <a:cs typeface="Times New Roman" panose="02020603050405020304" pitchFamily="18" charset="0"/>
              </a:rPr>
              <a:t>,  S1</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S1</a:t>
            </a:r>
            <a:r>
              <a:rPr lang="en-US" altLang="zh-TW" baseline="-25000" dirty="0">
                <a:latin typeface="Times New Roman" panose="02020603050405020304" pitchFamily="18" charset="0"/>
                <a:cs typeface="Times New Roman" panose="02020603050405020304" pitchFamily="18" charset="0"/>
              </a:rPr>
              <a:t>3</a:t>
            </a:r>
            <a:r>
              <a:rPr lang="en-US" altLang="zh-TW" dirty="0">
                <a:latin typeface="Times New Roman" panose="02020603050405020304" pitchFamily="18" charset="0"/>
                <a:cs typeface="Times New Roman" panose="02020603050405020304" pitchFamily="18" charset="0"/>
              </a:rPr>
              <a:t>,  S1</a:t>
            </a:r>
            <a:r>
              <a:rPr lang="en-US" altLang="zh-TW" baseline="-25000" dirty="0">
                <a:latin typeface="Times New Roman" panose="02020603050405020304" pitchFamily="18" charset="0"/>
                <a:cs typeface="Times New Roman" panose="02020603050405020304" pitchFamily="18" charset="0"/>
              </a:rPr>
              <a:t>4</a:t>
            </a:r>
            <a:r>
              <a:rPr lang="en-US" altLang="zh-TW" dirty="0">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S2 = [S2</a:t>
            </a:r>
            <a:r>
              <a:rPr lang="en-US" altLang="zh-TW" baseline="-25000" dirty="0">
                <a:latin typeface="Times New Roman" panose="02020603050405020304" pitchFamily="18" charset="0"/>
                <a:cs typeface="Times New Roman" panose="02020603050405020304" pitchFamily="18" charset="0"/>
              </a:rPr>
              <a:t>1</a:t>
            </a:r>
            <a:r>
              <a:rPr lang="en-US" altLang="zh-TW" dirty="0">
                <a:latin typeface="Times New Roman" panose="02020603050405020304" pitchFamily="18" charset="0"/>
                <a:cs typeface="Times New Roman" panose="02020603050405020304" pitchFamily="18" charset="0"/>
              </a:rPr>
              <a:t>,  S2</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S2</a:t>
            </a:r>
            <a:r>
              <a:rPr lang="en-US" altLang="zh-TW" baseline="-25000" dirty="0">
                <a:latin typeface="Times New Roman" panose="02020603050405020304" pitchFamily="18" charset="0"/>
                <a:cs typeface="Times New Roman" panose="02020603050405020304" pitchFamily="18" charset="0"/>
              </a:rPr>
              <a:t>3</a:t>
            </a:r>
            <a:r>
              <a:rPr lang="en-US" altLang="zh-TW" dirty="0">
                <a:latin typeface="Times New Roman" panose="02020603050405020304" pitchFamily="18" charset="0"/>
                <a:cs typeface="Times New Roman" panose="02020603050405020304" pitchFamily="18" charset="0"/>
              </a:rPr>
              <a:t>,  S2</a:t>
            </a:r>
            <a:r>
              <a:rPr lang="en-US" altLang="zh-TW" baseline="-25000" dirty="0">
                <a:latin typeface="Times New Roman" panose="02020603050405020304" pitchFamily="18" charset="0"/>
                <a:cs typeface="Times New Roman" panose="02020603050405020304" pitchFamily="18" charset="0"/>
              </a:rPr>
              <a:t>4</a:t>
            </a:r>
            <a:r>
              <a:rPr lang="en-US" altLang="zh-TW" dirty="0">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S3 = [S3</a:t>
            </a:r>
            <a:r>
              <a:rPr lang="en-US" altLang="zh-TW" baseline="-25000" dirty="0">
                <a:latin typeface="Times New Roman" panose="02020603050405020304" pitchFamily="18" charset="0"/>
                <a:cs typeface="Times New Roman" panose="02020603050405020304" pitchFamily="18" charset="0"/>
              </a:rPr>
              <a:t>1</a:t>
            </a:r>
            <a:r>
              <a:rPr lang="en-US" altLang="zh-TW" dirty="0">
                <a:latin typeface="Times New Roman" panose="02020603050405020304" pitchFamily="18" charset="0"/>
                <a:cs typeface="Times New Roman" panose="02020603050405020304" pitchFamily="18" charset="0"/>
              </a:rPr>
              <a:t>,  S3</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S3</a:t>
            </a:r>
            <a:r>
              <a:rPr lang="en-US" altLang="zh-TW" baseline="-25000" dirty="0">
                <a:latin typeface="Times New Roman" panose="02020603050405020304" pitchFamily="18" charset="0"/>
                <a:cs typeface="Times New Roman" panose="02020603050405020304" pitchFamily="18" charset="0"/>
              </a:rPr>
              <a:t>3</a:t>
            </a:r>
            <a:r>
              <a:rPr lang="en-US" altLang="zh-TW" dirty="0">
                <a:latin typeface="Times New Roman" panose="02020603050405020304" pitchFamily="18" charset="0"/>
                <a:cs typeface="Times New Roman" panose="02020603050405020304" pitchFamily="18" charset="0"/>
              </a:rPr>
              <a:t>,  S3</a:t>
            </a:r>
            <a:r>
              <a:rPr lang="en-US" altLang="zh-TW" baseline="-25000" dirty="0">
                <a:latin typeface="Times New Roman" panose="02020603050405020304" pitchFamily="18" charset="0"/>
                <a:cs typeface="Times New Roman" panose="02020603050405020304" pitchFamily="18" charset="0"/>
              </a:rPr>
              <a:t>4</a:t>
            </a:r>
            <a:r>
              <a:rPr lang="en-US" altLang="zh-TW" dirty="0">
                <a:latin typeface="Times New Roman" panose="02020603050405020304" pitchFamily="18" charset="0"/>
                <a:cs typeface="Times New Roman" panose="02020603050405020304" pitchFamily="18" charset="0"/>
              </a:rPr>
              <a:t>]</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p:txBody>
      </p:sp>
      <p:sp>
        <p:nvSpPr>
          <p:cNvPr id="5" name="橢圓 4">
            <a:extLst>
              <a:ext uri="{FF2B5EF4-FFF2-40B4-BE49-F238E27FC236}">
                <a16:creationId xmlns:a16="http://schemas.microsoft.com/office/drawing/2014/main" id="{45A0ABD0-E005-A0FA-015D-1D198A485BD4}"/>
              </a:ext>
            </a:extLst>
          </p:cNvPr>
          <p:cNvSpPr/>
          <p:nvPr/>
        </p:nvSpPr>
        <p:spPr>
          <a:xfrm>
            <a:off x="1919354" y="2250190"/>
            <a:ext cx="744714" cy="1864610"/>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a:extLst>
              <a:ext uri="{FF2B5EF4-FFF2-40B4-BE49-F238E27FC236}">
                <a16:creationId xmlns:a16="http://schemas.microsoft.com/office/drawing/2014/main" id="{0C0A2780-8B8E-BBC0-DAC8-559DD21B8D07}"/>
              </a:ext>
            </a:extLst>
          </p:cNvPr>
          <p:cNvSpPr/>
          <p:nvPr/>
        </p:nvSpPr>
        <p:spPr>
          <a:xfrm>
            <a:off x="2664068" y="2250190"/>
            <a:ext cx="744714" cy="1864610"/>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a:extLst>
              <a:ext uri="{FF2B5EF4-FFF2-40B4-BE49-F238E27FC236}">
                <a16:creationId xmlns:a16="http://schemas.microsoft.com/office/drawing/2014/main" id="{AA0A46C0-BF1D-A651-8EAB-AE7A878AE5FA}"/>
              </a:ext>
            </a:extLst>
          </p:cNvPr>
          <p:cNvSpPr/>
          <p:nvPr/>
        </p:nvSpPr>
        <p:spPr>
          <a:xfrm>
            <a:off x="4212857" y="2250190"/>
            <a:ext cx="744714" cy="1864610"/>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41C2A770-D454-280E-D7D1-947E8884D46C}"/>
              </a:ext>
            </a:extLst>
          </p:cNvPr>
          <p:cNvSpPr/>
          <p:nvPr/>
        </p:nvSpPr>
        <p:spPr>
          <a:xfrm>
            <a:off x="3427134" y="2250190"/>
            <a:ext cx="744714" cy="1864610"/>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631C7908-3607-8A1F-EB82-3515A9949166}"/>
              </a:ext>
            </a:extLst>
          </p:cNvPr>
          <p:cNvSpPr txBox="1"/>
          <p:nvPr/>
        </p:nvSpPr>
        <p:spPr>
          <a:xfrm>
            <a:off x="1109472" y="4678303"/>
            <a:ext cx="4919826" cy="800219"/>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Average C = [C</a:t>
            </a:r>
            <a:r>
              <a:rPr lang="en-US" altLang="zh-TW" sz="2800" baseline="-25000" dirty="0">
                <a:latin typeface="Times New Roman" panose="02020603050405020304" pitchFamily="18" charset="0"/>
                <a:cs typeface="Times New Roman" panose="02020603050405020304" pitchFamily="18" charset="0"/>
              </a:rPr>
              <a:t>1 </a:t>
            </a:r>
            <a:r>
              <a:rPr lang="en-US" altLang="zh-TW" sz="2800" dirty="0">
                <a:latin typeface="Times New Roman" panose="02020603050405020304" pitchFamily="18" charset="0"/>
                <a:cs typeface="Times New Roman" panose="02020603050405020304" pitchFamily="18" charset="0"/>
              </a:rPr>
              <a:t>, C</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 , C</a:t>
            </a:r>
            <a:r>
              <a:rPr lang="en-US" altLang="zh-TW" sz="2800" baseline="-25000" dirty="0">
                <a:latin typeface="Times New Roman" panose="02020603050405020304" pitchFamily="18" charset="0"/>
                <a:cs typeface="Times New Roman" panose="02020603050405020304" pitchFamily="18" charset="0"/>
              </a:rPr>
              <a:t>3</a:t>
            </a:r>
            <a:r>
              <a:rPr lang="en-US" altLang="zh-TW" sz="2800" dirty="0">
                <a:latin typeface="Times New Roman" panose="02020603050405020304" pitchFamily="18" charset="0"/>
                <a:cs typeface="Times New Roman" panose="02020603050405020304" pitchFamily="18" charset="0"/>
              </a:rPr>
              <a:t> , C</a:t>
            </a:r>
            <a:r>
              <a:rPr lang="en-US" altLang="zh-TW" sz="2800" baseline="-25000" dirty="0">
                <a:latin typeface="Times New Roman" panose="02020603050405020304" pitchFamily="18" charset="0"/>
                <a:cs typeface="Times New Roman" panose="02020603050405020304" pitchFamily="18" charset="0"/>
              </a:rPr>
              <a:t>4</a:t>
            </a:r>
            <a:r>
              <a:rPr lang="en-US" altLang="zh-TW" sz="2800" dirty="0">
                <a:latin typeface="Times New Roman" panose="02020603050405020304" pitchFamily="18" charset="0"/>
                <a:cs typeface="Times New Roman" panose="02020603050405020304" pitchFamily="18" charset="0"/>
              </a:rPr>
              <a:t>]</a:t>
            </a:r>
          </a:p>
          <a:p>
            <a:endParaRPr lang="zh-TW" altLang="en-US" dirty="0"/>
          </a:p>
        </p:txBody>
      </p:sp>
      <p:cxnSp>
        <p:nvCxnSpPr>
          <p:cNvPr id="16" name="直線單箭頭接點 15">
            <a:extLst>
              <a:ext uri="{FF2B5EF4-FFF2-40B4-BE49-F238E27FC236}">
                <a16:creationId xmlns:a16="http://schemas.microsoft.com/office/drawing/2014/main" id="{431DD7B3-C185-4186-1781-CE048115F71D}"/>
              </a:ext>
            </a:extLst>
          </p:cNvPr>
          <p:cNvCxnSpPr/>
          <p:nvPr/>
        </p:nvCxnSpPr>
        <p:spPr>
          <a:xfrm>
            <a:off x="2356338" y="4114800"/>
            <a:ext cx="852854" cy="666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48DDADBA-61DE-CC8C-98AF-7BFC953FEE61}"/>
              </a:ext>
            </a:extLst>
          </p:cNvPr>
          <p:cNvCxnSpPr>
            <a:cxnSpLocks/>
          </p:cNvCxnSpPr>
          <p:nvPr/>
        </p:nvCxnSpPr>
        <p:spPr>
          <a:xfrm>
            <a:off x="3913154" y="4132232"/>
            <a:ext cx="542904" cy="673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2C888E59-3825-9DAD-65FC-727918C6069F}"/>
              </a:ext>
            </a:extLst>
          </p:cNvPr>
          <p:cNvCxnSpPr>
            <a:cxnSpLocks/>
          </p:cNvCxnSpPr>
          <p:nvPr/>
        </p:nvCxnSpPr>
        <p:spPr>
          <a:xfrm>
            <a:off x="3206437" y="4122038"/>
            <a:ext cx="600341" cy="659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FFC33AF0-518D-723C-D5DF-97E0281AFB14}"/>
              </a:ext>
            </a:extLst>
          </p:cNvPr>
          <p:cNvCxnSpPr>
            <a:cxnSpLocks/>
          </p:cNvCxnSpPr>
          <p:nvPr/>
        </p:nvCxnSpPr>
        <p:spPr>
          <a:xfrm>
            <a:off x="4760858" y="4122038"/>
            <a:ext cx="400608" cy="676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圖片 24">
            <a:extLst>
              <a:ext uri="{FF2B5EF4-FFF2-40B4-BE49-F238E27FC236}">
                <a16:creationId xmlns:a16="http://schemas.microsoft.com/office/drawing/2014/main" id="{1FDA16C3-DCF6-7C39-E00B-B22131752BF9}"/>
              </a:ext>
            </a:extLst>
          </p:cNvPr>
          <p:cNvPicPr>
            <a:picLocks noChangeAspect="1"/>
          </p:cNvPicPr>
          <p:nvPr/>
        </p:nvPicPr>
        <p:blipFill>
          <a:blip r:embed="rId2"/>
          <a:stretch>
            <a:fillRect/>
          </a:stretch>
        </p:blipFill>
        <p:spPr>
          <a:xfrm>
            <a:off x="5972187" y="2179697"/>
            <a:ext cx="5957685" cy="2829901"/>
          </a:xfrm>
          <a:prstGeom prst="rect">
            <a:avLst/>
          </a:prstGeom>
        </p:spPr>
      </p:pic>
      <p:sp>
        <p:nvSpPr>
          <p:cNvPr id="27" name="文字方塊 26">
            <a:extLst>
              <a:ext uri="{FF2B5EF4-FFF2-40B4-BE49-F238E27FC236}">
                <a16:creationId xmlns:a16="http://schemas.microsoft.com/office/drawing/2014/main" id="{4F2FE80E-EA90-0273-3725-9872BDF08163}"/>
              </a:ext>
            </a:extLst>
          </p:cNvPr>
          <p:cNvSpPr txBox="1"/>
          <p:nvPr/>
        </p:nvSpPr>
        <p:spPr>
          <a:xfrm>
            <a:off x="2782765" y="5994562"/>
            <a:ext cx="7155552"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Euclidean average</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=&gt;</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produce</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spurious pattern</a:t>
            </a:r>
          </a:p>
        </p:txBody>
      </p:sp>
    </p:spTree>
    <p:extLst>
      <p:ext uri="{BB962C8B-B14F-4D97-AF65-F5344CB8AC3E}">
        <p14:creationId xmlns:p14="http://schemas.microsoft.com/office/powerpoint/2010/main" val="5126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69901" y="187619"/>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Traditional DTW Average methods</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5</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0515600" cy="4912335"/>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1109472" y="1847850"/>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latin typeface="Times New Roman" panose="02020603050405020304" pitchFamily="18" charset="0"/>
                <a:cs typeface="Times New Roman" panose="02020603050405020304" pitchFamily="18" charset="0"/>
              </a:rPr>
              <a:t>Ordering schemes</a:t>
            </a:r>
          </a:p>
          <a:p>
            <a:r>
              <a:rPr lang="en-US" altLang="zh-TW" sz="2600" dirty="0">
                <a:latin typeface="Times New Roman" panose="02020603050405020304" pitchFamily="18" charset="0"/>
                <a:cs typeface="Times New Roman" panose="02020603050405020304" pitchFamily="18" charset="0"/>
              </a:rPr>
              <a:t>Tournament scheme                                 </a:t>
            </a: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Ascendant hierarchical scheme</a:t>
            </a:r>
          </a:p>
          <a:p>
            <a:pPr marL="0" indent="0">
              <a:buNone/>
            </a:pPr>
            <a:r>
              <a:rPr lang="en-US" altLang="zh-TW" sz="2200" dirty="0">
                <a:latin typeface="Times New Roman" panose="02020603050405020304" pitchFamily="18" charset="0"/>
                <a:cs typeface="Times New Roman" panose="02020603050405020304" pitchFamily="18" charset="0"/>
              </a:rPr>
              <a:t>sort by DTW distance =&gt; S1, S2, S3, S4</a:t>
            </a:r>
          </a:p>
          <a:p>
            <a:pPr marL="0" indent="0">
              <a:buNone/>
            </a:pPr>
            <a:r>
              <a:rPr lang="en-US" altLang="zh-TW" sz="2200" dirty="0">
                <a:latin typeface="Times New Roman" panose="02020603050405020304" pitchFamily="18" charset="0"/>
                <a:cs typeface="Times New Roman" panose="02020603050405020304" pitchFamily="18" charset="0"/>
              </a:rPr>
              <a:t>(S1, S2) =&gt; T1</a:t>
            </a:r>
          </a:p>
          <a:p>
            <a:pPr marL="0" indent="0">
              <a:buNone/>
            </a:pPr>
            <a:r>
              <a:rPr lang="en-US" altLang="zh-TW" sz="2200" dirty="0">
                <a:latin typeface="Times New Roman" panose="02020603050405020304" pitchFamily="18" charset="0"/>
                <a:cs typeface="Times New Roman" panose="02020603050405020304" pitchFamily="18" charset="0"/>
              </a:rPr>
              <a:t>(T1, S3) =&gt; T2</a:t>
            </a:r>
          </a:p>
          <a:p>
            <a:pPr marL="0" indent="0">
              <a:buNone/>
            </a:pPr>
            <a:r>
              <a:rPr lang="en-US" altLang="zh-TW" sz="2200" dirty="0">
                <a:latin typeface="Times New Roman" panose="02020603050405020304" pitchFamily="18" charset="0"/>
                <a:cs typeface="Times New Roman" panose="02020603050405020304" pitchFamily="18" charset="0"/>
              </a:rPr>
              <a:t>(T2, S4) =&gt; C1</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34B1F589-C4E3-049A-13BB-EA715A9F564B}"/>
              </a:ext>
            </a:extLst>
          </p:cNvPr>
          <p:cNvSpPr txBox="1"/>
          <p:nvPr/>
        </p:nvSpPr>
        <p:spPr>
          <a:xfrm>
            <a:off x="1566494" y="2926179"/>
            <a:ext cx="606669"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S1</a:t>
            </a:r>
            <a:endParaRPr lang="zh-TW" altLang="en-US" sz="2200"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1C78302C-D65B-C9E4-FA20-112FADA81534}"/>
              </a:ext>
            </a:extLst>
          </p:cNvPr>
          <p:cNvSpPr txBox="1"/>
          <p:nvPr/>
        </p:nvSpPr>
        <p:spPr>
          <a:xfrm>
            <a:off x="1566494" y="3274368"/>
            <a:ext cx="606669"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S2</a:t>
            </a:r>
            <a:endParaRPr lang="zh-TW" altLang="en-US" sz="22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CDCBF557-E9AB-65CB-179A-9050D17326AA}"/>
              </a:ext>
            </a:extLst>
          </p:cNvPr>
          <p:cNvSpPr txBox="1"/>
          <p:nvPr/>
        </p:nvSpPr>
        <p:spPr>
          <a:xfrm>
            <a:off x="1566495" y="3622557"/>
            <a:ext cx="606669"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S3</a:t>
            </a:r>
            <a:endParaRPr lang="zh-TW" altLang="en-US" sz="2200" dirty="0">
              <a:latin typeface="Times New Roman" panose="02020603050405020304" pitchFamily="18" charset="0"/>
              <a:cs typeface="Times New Roman" panose="02020603050405020304" pitchFamily="18" charset="0"/>
            </a:endParaRPr>
          </a:p>
        </p:txBody>
      </p:sp>
      <p:sp>
        <p:nvSpPr>
          <p:cNvPr id="17" name="文字方塊 16">
            <a:extLst>
              <a:ext uri="{FF2B5EF4-FFF2-40B4-BE49-F238E27FC236}">
                <a16:creationId xmlns:a16="http://schemas.microsoft.com/office/drawing/2014/main" id="{C1E342FC-3FFE-8F1E-BA0E-5407D7CCFBB9}"/>
              </a:ext>
            </a:extLst>
          </p:cNvPr>
          <p:cNvSpPr txBox="1"/>
          <p:nvPr/>
        </p:nvSpPr>
        <p:spPr>
          <a:xfrm>
            <a:off x="1566495" y="3964236"/>
            <a:ext cx="606669"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S4</a:t>
            </a:r>
            <a:endParaRPr lang="zh-TW" altLang="en-US" sz="2200" dirty="0">
              <a:latin typeface="Times New Roman" panose="02020603050405020304" pitchFamily="18" charset="0"/>
              <a:cs typeface="Times New Roman" panose="02020603050405020304" pitchFamily="18" charset="0"/>
            </a:endParaRPr>
          </a:p>
        </p:txBody>
      </p:sp>
      <p:cxnSp>
        <p:nvCxnSpPr>
          <p:cNvPr id="20" name="直線單箭頭接點 19">
            <a:extLst>
              <a:ext uri="{FF2B5EF4-FFF2-40B4-BE49-F238E27FC236}">
                <a16:creationId xmlns:a16="http://schemas.microsoft.com/office/drawing/2014/main" id="{60669469-E925-2DD0-8133-1670D242408A}"/>
              </a:ext>
            </a:extLst>
          </p:cNvPr>
          <p:cNvCxnSpPr>
            <a:stCxn id="9" idx="3"/>
          </p:cNvCxnSpPr>
          <p:nvPr/>
        </p:nvCxnSpPr>
        <p:spPr>
          <a:xfrm>
            <a:off x="2173163" y="3141623"/>
            <a:ext cx="684337" cy="215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03618445-CDDF-14A4-1B91-D6C85F0059D1}"/>
              </a:ext>
            </a:extLst>
          </p:cNvPr>
          <p:cNvCxnSpPr>
            <a:stCxn id="11" idx="3"/>
          </p:cNvCxnSpPr>
          <p:nvPr/>
        </p:nvCxnSpPr>
        <p:spPr>
          <a:xfrm flipV="1">
            <a:off x="2173163" y="3385345"/>
            <a:ext cx="693129" cy="104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6B75C240-4525-1A6E-9790-757DAD389AAA}"/>
              </a:ext>
            </a:extLst>
          </p:cNvPr>
          <p:cNvCxnSpPr>
            <a:stCxn id="12" idx="3"/>
          </p:cNvCxnSpPr>
          <p:nvPr/>
        </p:nvCxnSpPr>
        <p:spPr>
          <a:xfrm>
            <a:off x="2173164" y="3838001"/>
            <a:ext cx="684336" cy="126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A50C9AB6-6721-0921-A905-3BA7E52A8DB1}"/>
              </a:ext>
            </a:extLst>
          </p:cNvPr>
          <p:cNvCxnSpPr>
            <a:stCxn id="17" idx="3"/>
          </p:cNvCxnSpPr>
          <p:nvPr/>
        </p:nvCxnSpPr>
        <p:spPr>
          <a:xfrm flipV="1">
            <a:off x="2173164" y="4023519"/>
            <a:ext cx="684336" cy="156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文字方塊 26">
            <a:extLst>
              <a:ext uri="{FF2B5EF4-FFF2-40B4-BE49-F238E27FC236}">
                <a16:creationId xmlns:a16="http://schemas.microsoft.com/office/drawing/2014/main" id="{27774248-A385-D8D2-4837-5A0FE99C5334}"/>
              </a:ext>
            </a:extLst>
          </p:cNvPr>
          <p:cNvSpPr txBox="1"/>
          <p:nvPr/>
        </p:nvSpPr>
        <p:spPr>
          <a:xfrm>
            <a:off x="2866292" y="3141622"/>
            <a:ext cx="606669"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T1</a:t>
            </a:r>
            <a:endParaRPr lang="zh-TW" altLang="en-US" sz="2200" dirty="0">
              <a:latin typeface="Times New Roman" panose="02020603050405020304" pitchFamily="18" charset="0"/>
              <a:cs typeface="Times New Roman" panose="02020603050405020304" pitchFamily="18" charset="0"/>
            </a:endParaRPr>
          </a:p>
        </p:txBody>
      </p:sp>
      <p:sp>
        <p:nvSpPr>
          <p:cNvPr id="28" name="文字方塊 27">
            <a:extLst>
              <a:ext uri="{FF2B5EF4-FFF2-40B4-BE49-F238E27FC236}">
                <a16:creationId xmlns:a16="http://schemas.microsoft.com/office/drawing/2014/main" id="{444263DB-04BF-445E-C9D6-0D77D980B059}"/>
              </a:ext>
            </a:extLst>
          </p:cNvPr>
          <p:cNvSpPr txBox="1"/>
          <p:nvPr/>
        </p:nvSpPr>
        <p:spPr>
          <a:xfrm>
            <a:off x="2862628" y="3808075"/>
            <a:ext cx="606669"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T2</a:t>
            </a:r>
            <a:endParaRPr lang="zh-TW" altLang="en-US" sz="2200" dirty="0">
              <a:latin typeface="Times New Roman" panose="02020603050405020304" pitchFamily="18" charset="0"/>
              <a:cs typeface="Times New Roman" panose="02020603050405020304" pitchFamily="18" charset="0"/>
            </a:endParaRPr>
          </a:p>
        </p:txBody>
      </p:sp>
      <p:cxnSp>
        <p:nvCxnSpPr>
          <p:cNvPr id="29" name="直線單箭頭接點 28">
            <a:extLst>
              <a:ext uri="{FF2B5EF4-FFF2-40B4-BE49-F238E27FC236}">
                <a16:creationId xmlns:a16="http://schemas.microsoft.com/office/drawing/2014/main" id="{420B56DF-899B-1BE2-F2D4-DF7DF05B524F}"/>
              </a:ext>
            </a:extLst>
          </p:cNvPr>
          <p:cNvCxnSpPr/>
          <p:nvPr/>
        </p:nvCxnSpPr>
        <p:spPr>
          <a:xfrm>
            <a:off x="3266429" y="3396158"/>
            <a:ext cx="684337" cy="215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216193E8-C477-B25C-B499-5D436BD332AA}"/>
              </a:ext>
            </a:extLst>
          </p:cNvPr>
          <p:cNvCxnSpPr>
            <a:cxnSpLocks/>
          </p:cNvCxnSpPr>
          <p:nvPr/>
        </p:nvCxnSpPr>
        <p:spPr>
          <a:xfrm flipV="1">
            <a:off x="3295693" y="3688035"/>
            <a:ext cx="655073" cy="318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73CBA840-5353-8FDC-4537-66E2777148DF}"/>
              </a:ext>
            </a:extLst>
          </p:cNvPr>
          <p:cNvSpPr txBox="1"/>
          <p:nvPr/>
        </p:nvSpPr>
        <p:spPr>
          <a:xfrm>
            <a:off x="3960279" y="3416279"/>
            <a:ext cx="606669"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C1</a:t>
            </a:r>
            <a:endParaRPr lang="zh-TW"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10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69901" y="187619"/>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Traditional DTW Average methods</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6</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0515600" cy="4912335"/>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1109472" y="1589893"/>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latin typeface="Times New Roman" panose="02020603050405020304" pitchFamily="18" charset="0"/>
                <a:cs typeface="Times New Roman" panose="02020603050405020304" pitchFamily="18" charset="0"/>
              </a:rPr>
              <a:t>Computing the average sequence</a:t>
            </a:r>
          </a:p>
          <a:p>
            <a:pPr marL="0" indent="0">
              <a:buNone/>
            </a:pPr>
            <a:endParaRPr lang="en-US" altLang="zh-TW"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One coordinate by association</a:t>
            </a:r>
          </a:p>
          <a:p>
            <a:pPr marL="0" indent="0">
              <a:buNone/>
            </a:pPr>
            <a:r>
              <a:rPr lang="en-US" altLang="zh-TW" sz="2200" dirty="0">
                <a:latin typeface="Times New Roman" panose="02020603050405020304" pitchFamily="18" charset="0"/>
                <a:cs typeface="Times New Roman" panose="02020603050405020304" pitchFamily="18" charset="0"/>
              </a:rPr>
              <a:t>S1 = [S1</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S1</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  S1</a:t>
            </a:r>
            <a:r>
              <a:rPr lang="en-US" altLang="zh-TW" sz="2200" baseline="-25000" dirty="0">
                <a:latin typeface="Times New Roman" panose="02020603050405020304" pitchFamily="18" charset="0"/>
                <a:cs typeface="Times New Roman" panose="02020603050405020304" pitchFamily="18" charset="0"/>
              </a:rPr>
              <a:t>3</a:t>
            </a:r>
            <a:r>
              <a:rPr lang="en-US" altLang="zh-TW" sz="2200" dirty="0">
                <a:latin typeface="Times New Roman" panose="02020603050405020304" pitchFamily="18" charset="0"/>
                <a:cs typeface="Times New Roman" panose="02020603050405020304" pitchFamily="18" charset="0"/>
              </a:rPr>
              <a:t>,  S1</a:t>
            </a:r>
            <a:r>
              <a:rPr lang="en-US" altLang="zh-TW" sz="2200" baseline="-25000" dirty="0">
                <a:latin typeface="Times New Roman" panose="02020603050405020304" pitchFamily="18" charset="0"/>
                <a:cs typeface="Times New Roman" panose="02020603050405020304" pitchFamily="18" charset="0"/>
              </a:rPr>
              <a:t>4</a:t>
            </a:r>
            <a:r>
              <a:rPr lang="en-US" altLang="zh-TW" sz="2200" dirty="0">
                <a:latin typeface="Times New Roman" panose="02020603050405020304" pitchFamily="18" charset="0"/>
                <a:cs typeface="Times New Roman" panose="02020603050405020304" pitchFamily="18" charset="0"/>
              </a:rPr>
              <a:t> ,  S1</a:t>
            </a:r>
            <a:r>
              <a:rPr lang="en-US" altLang="zh-TW" sz="2200" baseline="-25000" dirty="0">
                <a:latin typeface="Times New Roman" panose="02020603050405020304" pitchFamily="18" charset="0"/>
                <a:cs typeface="Times New Roman" panose="02020603050405020304" pitchFamily="18" charset="0"/>
              </a:rPr>
              <a:t>5</a:t>
            </a:r>
            <a:r>
              <a:rPr lang="en-US" altLang="zh-TW" sz="2200" dirty="0">
                <a:latin typeface="Times New Roman" panose="02020603050405020304" pitchFamily="18" charset="0"/>
                <a:cs typeface="Times New Roman" panose="02020603050405020304" pitchFamily="18" charset="0"/>
              </a:rPr>
              <a:t>]</a:t>
            </a:r>
          </a:p>
          <a:p>
            <a:pPr marL="0" indent="0">
              <a:buNone/>
            </a:pPr>
            <a:r>
              <a:rPr lang="en-US" altLang="zh-TW" sz="2200" dirty="0">
                <a:latin typeface="Times New Roman" panose="02020603050405020304" pitchFamily="18" charset="0"/>
                <a:cs typeface="Times New Roman" panose="02020603050405020304" pitchFamily="18" charset="0"/>
              </a:rPr>
              <a:t>S2 = [S2</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S2</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  S2</a:t>
            </a:r>
            <a:r>
              <a:rPr lang="en-US" altLang="zh-TW" sz="2200" baseline="-25000" dirty="0">
                <a:latin typeface="Times New Roman" panose="02020603050405020304" pitchFamily="18" charset="0"/>
                <a:cs typeface="Times New Roman" panose="02020603050405020304" pitchFamily="18" charset="0"/>
              </a:rPr>
              <a:t>3</a:t>
            </a:r>
            <a:r>
              <a:rPr lang="en-US" altLang="zh-TW" sz="2200" dirty="0">
                <a:latin typeface="Times New Roman" panose="02020603050405020304" pitchFamily="18" charset="0"/>
                <a:cs typeface="Times New Roman" panose="02020603050405020304" pitchFamily="18" charset="0"/>
              </a:rPr>
              <a:t>,  S2</a:t>
            </a:r>
            <a:r>
              <a:rPr lang="en-US" altLang="zh-TW" sz="2200" baseline="-25000" dirty="0">
                <a:latin typeface="Times New Roman" panose="02020603050405020304" pitchFamily="18" charset="0"/>
                <a:cs typeface="Times New Roman" panose="02020603050405020304" pitchFamily="18" charset="0"/>
              </a:rPr>
              <a:t>4</a:t>
            </a:r>
            <a:r>
              <a:rPr lang="en-US" altLang="zh-TW" sz="2200" dirty="0">
                <a:latin typeface="Times New Roman" panose="02020603050405020304" pitchFamily="18" charset="0"/>
                <a:cs typeface="Times New Roman" panose="02020603050405020304" pitchFamily="18" charset="0"/>
              </a:rPr>
              <a:t> ,  S2</a:t>
            </a:r>
            <a:r>
              <a:rPr lang="en-US" altLang="zh-TW" sz="2200" baseline="-25000" dirty="0">
                <a:latin typeface="Times New Roman" panose="02020603050405020304" pitchFamily="18" charset="0"/>
                <a:cs typeface="Times New Roman" panose="02020603050405020304" pitchFamily="18" charset="0"/>
              </a:rPr>
              <a:t>5</a:t>
            </a:r>
            <a:r>
              <a:rPr lang="en-US" altLang="zh-TW" sz="2200" dirty="0">
                <a:latin typeface="Times New Roman" panose="02020603050405020304" pitchFamily="18" charset="0"/>
                <a:cs typeface="Times New Roman" panose="02020603050405020304" pitchFamily="18" charset="0"/>
              </a:rPr>
              <a:t>]</a:t>
            </a:r>
          </a:p>
          <a:p>
            <a:pPr marL="0" indent="0">
              <a:buNone/>
            </a:pPr>
            <a:endParaRPr lang="en-US" altLang="zh-TW" sz="26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One coordinate by connected component</a:t>
            </a:r>
          </a:p>
          <a:p>
            <a:pPr marL="0" indent="0">
              <a:buNone/>
            </a:pPr>
            <a:r>
              <a:rPr lang="en-US" altLang="zh-TW" sz="2200" dirty="0">
                <a:latin typeface="Times New Roman" panose="02020603050405020304" pitchFamily="18" charset="0"/>
                <a:cs typeface="Times New Roman" panose="02020603050405020304" pitchFamily="18" charset="0"/>
              </a:rPr>
              <a:t>S1 = [S1</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S1</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  S1</a:t>
            </a:r>
            <a:r>
              <a:rPr lang="en-US" altLang="zh-TW" sz="2200" baseline="-25000" dirty="0">
                <a:latin typeface="Times New Roman" panose="02020603050405020304" pitchFamily="18" charset="0"/>
                <a:cs typeface="Times New Roman" panose="02020603050405020304" pitchFamily="18" charset="0"/>
              </a:rPr>
              <a:t>3</a:t>
            </a:r>
            <a:r>
              <a:rPr lang="en-US" altLang="zh-TW" sz="2200" dirty="0">
                <a:latin typeface="Times New Roman" panose="02020603050405020304" pitchFamily="18" charset="0"/>
                <a:cs typeface="Times New Roman" panose="02020603050405020304" pitchFamily="18" charset="0"/>
              </a:rPr>
              <a:t>,  S1</a:t>
            </a:r>
            <a:r>
              <a:rPr lang="en-US" altLang="zh-TW" sz="2200" baseline="-25000" dirty="0">
                <a:latin typeface="Times New Roman" panose="02020603050405020304" pitchFamily="18" charset="0"/>
                <a:cs typeface="Times New Roman" panose="02020603050405020304" pitchFamily="18" charset="0"/>
              </a:rPr>
              <a:t>4</a:t>
            </a:r>
            <a:r>
              <a:rPr lang="en-US" altLang="zh-TW" sz="2200" dirty="0">
                <a:latin typeface="Times New Roman" panose="02020603050405020304" pitchFamily="18" charset="0"/>
                <a:cs typeface="Times New Roman" panose="02020603050405020304" pitchFamily="18" charset="0"/>
              </a:rPr>
              <a:t> ,  S1</a:t>
            </a:r>
            <a:r>
              <a:rPr lang="en-US" altLang="zh-TW" sz="2200" baseline="-25000" dirty="0">
                <a:latin typeface="Times New Roman" panose="02020603050405020304" pitchFamily="18" charset="0"/>
                <a:cs typeface="Times New Roman" panose="02020603050405020304" pitchFamily="18" charset="0"/>
              </a:rPr>
              <a:t>5</a:t>
            </a:r>
            <a:r>
              <a:rPr lang="en-US" altLang="zh-TW" sz="2200" dirty="0">
                <a:latin typeface="Times New Roman" panose="02020603050405020304" pitchFamily="18" charset="0"/>
                <a:cs typeface="Times New Roman" panose="02020603050405020304" pitchFamily="18" charset="0"/>
              </a:rPr>
              <a:t>]</a:t>
            </a:r>
          </a:p>
          <a:p>
            <a:pPr marL="0" indent="0">
              <a:buNone/>
            </a:pPr>
            <a:r>
              <a:rPr lang="en-US" altLang="zh-TW" sz="2200" dirty="0">
                <a:latin typeface="Times New Roman" panose="02020603050405020304" pitchFamily="18" charset="0"/>
                <a:cs typeface="Times New Roman" panose="02020603050405020304" pitchFamily="18" charset="0"/>
              </a:rPr>
              <a:t>S2 = [S2</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S2</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  S2</a:t>
            </a:r>
            <a:r>
              <a:rPr lang="en-US" altLang="zh-TW" sz="2200" baseline="-25000" dirty="0">
                <a:latin typeface="Times New Roman" panose="02020603050405020304" pitchFamily="18" charset="0"/>
                <a:cs typeface="Times New Roman" panose="02020603050405020304" pitchFamily="18" charset="0"/>
              </a:rPr>
              <a:t>3</a:t>
            </a:r>
            <a:r>
              <a:rPr lang="en-US" altLang="zh-TW" sz="2200" dirty="0">
                <a:latin typeface="Times New Roman" panose="02020603050405020304" pitchFamily="18" charset="0"/>
                <a:cs typeface="Times New Roman" panose="02020603050405020304" pitchFamily="18" charset="0"/>
              </a:rPr>
              <a:t>,  S2</a:t>
            </a:r>
            <a:r>
              <a:rPr lang="en-US" altLang="zh-TW" sz="2200" baseline="-25000" dirty="0">
                <a:latin typeface="Times New Roman" panose="02020603050405020304" pitchFamily="18" charset="0"/>
                <a:cs typeface="Times New Roman" panose="02020603050405020304" pitchFamily="18" charset="0"/>
              </a:rPr>
              <a:t>4</a:t>
            </a:r>
            <a:r>
              <a:rPr lang="en-US" altLang="zh-TW" sz="2200" dirty="0">
                <a:latin typeface="Times New Roman" panose="02020603050405020304" pitchFamily="18" charset="0"/>
                <a:cs typeface="Times New Roman" panose="02020603050405020304" pitchFamily="18" charset="0"/>
              </a:rPr>
              <a:t> ,  S2</a:t>
            </a:r>
            <a:r>
              <a:rPr lang="en-US" altLang="zh-TW" sz="2200" baseline="-25000" dirty="0">
                <a:latin typeface="Times New Roman" panose="02020603050405020304" pitchFamily="18" charset="0"/>
                <a:cs typeface="Times New Roman" panose="02020603050405020304" pitchFamily="18" charset="0"/>
              </a:rPr>
              <a:t>5</a:t>
            </a:r>
            <a:r>
              <a:rPr lang="en-US" altLang="zh-TW" sz="2200" dirty="0">
                <a:latin typeface="Times New Roman" panose="02020603050405020304" pitchFamily="18" charset="0"/>
                <a:cs typeface="Times New Roman" panose="02020603050405020304" pitchFamily="18" charset="0"/>
              </a:rPr>
              <a:t>]</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p:txBody>
      </p:sp>
      <p:cxnSp>
        <p:nvCxnSpPr>
          <p:cNvPr id="8" name="直線接點 7">
            <a:extLst>
              <a:ext uri="{FF2B5EF4-FFF2-40B4-BE49-F238E27FC236}">
                <a16:creationId xmlns:a16="http://schemas.microsoft.com/office/drawing/2014/main" id="{C6D972B9-399B-0DEC-7C79-A2AE7BE2AA69}"/>
              </a:ext>
            </a:extLst>
          </p:cNvPr>
          <p:cNvCxnSpPr/>
          <p:nvPr/>
        </p:nvCxnSpPr>
        <p:spPr>
          <a:xfrm>
            <a:off x="2039816" y="3429000"/>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4DF41CA0-DB35-33E8-6C51-7A9FEBBAAD3F}"/>
              </a:ext>
            </a:extLst>
          </p:cNvPr>
          <p:cNvCxnSpPr>
            <a:cxnSpLocks/>
          </p:cNvCxnSpPr>
          <p:nvPr/>
        </p:nvCxnSpPr>
        <p:spPr>
          <a:xfrm>
            <a:off x="2171700" y="3429000"/>
            <a:ext cx="325316" cy="184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6E5797E0-F591-1F98-1B8B-9B3259100296}"/>
              </a:ext>
            </a:extLst>
          </p:cNvPr>
          <p:cNvCxnSpPr>
            <a:cxnSpLocks/>
          </p:cNvCxnSpPr>
          <p:nvPr/>
        </p:nvCxnSpPr>
        <p:spPr>
          <a:xfrm>
            <a:off x="2649416" y="3429000"/>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0DD3F589-EC97-30D4-3A70-A527E2B9F3F2}"/>
              </a:ext>
            </a:extLst>
          </p:cNvPr>
          <p:cNvCxnSpPr>
            <a:cxnSpLocks/>
          </p:cNvCxnSpPr>
          <p:nvPr/>
        </p:nvCxnSpPr>
        <p:spPr>
          <a:xfrm>
            <a:off x="3227544" y="3431931"/>
            <a:ext cx="456433" cy="1817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C4F6E986-12C5-BE57-8313-63A025E53A31}"/>
              </a:ext>
            </a:extLst>
          </p:cNvPr>
          <p:cNvCxnSpPr/>
          <p:nvPr/>
        </p:nvCxnSpPr>
        <p:spPr>
          <a:xfrm>
            <a:off x="3845170" y="3429000"/>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直線接點 32">
            <a:extLst>
              <a:ext uri="{FF2B5EF4-FFF2-40B4-BE49-F238E27FC236}">
                <a16:creationId xmlns:a16="http://schemas.microsoft.com/office/drawing/2014/main" id="{554F9A94-975E-6F6D-7051-3BC0E3369316}"/>
              </a:ext>
            </a:extLst>
          </p:cNvPr>
          <p:cNvCxnSpPr/>
          <p:nvPr/>
        </p:nvCxnSpPr>
        <p:spPr>
          <a:xfrm>
            <a:off x="4498731" y="3429000"/>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箭號: 向右 36">
            <a:extLst>
              <a:ext uri="{FF2B5EF4-FFF2-40B4-BE49-F238E27FC236}">
                <a16:creationId xmlns:a16="http://schemas.microsoft.com/office/drawing/2014/main" id="{C9D4ACD3-DD0C-4B02-DF3F-1CC173DE849B}"/>
              </a:ext>
            </a:extLst>
          </p:cNvPr>
          <p:cNvSpPr/>
          <p:nvPr/>
        </p:nvSpPr>
        <p:spPr>
          <a:xfrm>
            <a:off x="5196254" y="3358662"/>
            <a:ext cx="507020" cy="3692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a:extLst>
              <a:ext uri="{FF2B5EF4-FFF2-40B4-BE49-F238E27FC236}">
                <a16:creationId xmlns:a16="http://schemas.microsoft.com/office/drawing/2014/main" id="{122DCDCC-75DB-38B0-B248-A7F4082EBFB4}"/>
              </a:ext>
            </a:extLst>
          </p:cNvPr>
          <p:cNvSpPr txBox="1"/>
          <p:nvPr/>
        </p:nvSpPr>
        <p:spPr>
          <a:xfrm>
            <a:off x="6011009" y="3257122"/>
            <a:ext cx="4086890" cy="707886"/>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 = [C</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C</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  C</a:t>
            </a:r>
            <a:r>
              <a:rPr lang="en-US" altLang="zh-TW" sz="2200" baseline="-25000" dirty="0">
                <a:latin typeface="Times New Roman" panose="02020603050405020304" pitchFamily="18" charset="0"/>
                <a:cs typeface="Times New Roman" panose="02020603050405020304" pitchFamily="18" charset="0"/>
              </a:rPr>
              <a:t>3</a:t>
            </a:r>
            <a:r>
              <a:rPr lang="en-US" altLang="zh-TW" sz="2200" dirty="0">
                <a:latin typeface="Times New Roman" panose="02020603050405020304" pitchFamily="18" charset="0"/>
                <a:cs typeface="Times New Roman" panose="02020603050405020304" pitchFamily="18" charset="0"/>
              </a:rPr>
              <a:t>,  C</a:t>
            </a:r>
            <a:r>
              <a:rPr lang="en-US" altLang="zh-TW" sz="2200" baseline="-25000" dirty="0">
                <a:latin typeface="Times New Roman" panose="02020603050405020304" pitchFamily="18" charset="0"/>
                <a:cs typeface="Times New Roman" panose="02020603050405020304" pitchFamily="18" charset="0"/>
              </a:rPr>
              <a:t>4</a:t>
            </a:r>
            <a:r>
              <a:rPr lang="en-US" altLang="zh-TW" sz="2200" dirty="0">
                <a:latin typeface="Times New Roman" panose="02020603050405020304" pitchFamily="18" charset="0"/>
                <a:cs typeface="Times New Roman" panose="02020603050405020304" pitchFamily="18" charset="0"/>
              </a:rPr>
              <a:t> ,  C</a:t>
            </a:r>
            <a:r>
              <a:rPr lang="en-US" altLang="zh-TW" sz="2200" baseline="-25000" dirty="0">
                <a:latin typeface="Times New Roman" panose="02020603050405020304" pitchFamily="18" charset="0"/>
                <a:cs typeface="Times New Roman" panose="02020603050405020304" pitchFamily="18" charset="0"/>
              </a:rPr>
              <a:t>5</a:t>
            </a:r>
            <a:r>
              <a:rPr lang="en-US" altLang="zh-TW" sz="2200" dirty="0">
                <a:latin typeface="Times New Roman" panose="02020603050405020304" pitchFamily="18" charset="0"/>
                <a:cs typeface="Times New Roman" panose="02020603050405020304" pitchFamily="18" charset="0"/>
              </a:rPr>
              <a:t> ,  C</a:t>
            </a:r>
            <a:r>
              <a:rPr lang="en-US" altLang="zh-TW" sz="2200" baseline="-25000" dirty="0">
                <a:latin typeface="Times New Roman" panose="02020603050405020304" pitchFamily="18" charset="0"/>
                <a:cs typeface="Times New Roman" panose="02020603050405020304" pitchFamily="18" charset="0"/>
              </a:rPr>
              <a:t>6</a:t>
            </a:r>
            <a:r>
              <a:rPr lang="en-US" altLang="zh-TW" sz="2200" dirty="0">
                <a:latin typeface="Times New Roman" panose="02020603050405020304" pitchFamily="18" charset="0"/>
                <a:cs typeface="Times New Roman" panose="02020603050405020304" pitchFamily="18" charset="0"/>
              </a:rPr>
              <a:t>]</a:t>
            </a:r>
          </a:p>
          <a:p>
            <a:endParaRPr lang="zh-TW" altLang="en-US" dirty="0"/>
          </a:p>
        </p:txBody>
      </p:sp>
      <p:cxnSp>
        <p:nvCxnSpPr>
          <p:cNvPr id="43" name="接點: 弧形 42">
            <a:extLst>
              <a:ext uri="{FF2B5EF4-FFF2-40B4-BE49-F238E27FC236}">
                <a16:creationId xmlns:a16="http://schemas.microsoft.com/office/drawing/2014/main" id="{CADE4184-7322-2718-58EE-C44BA9434520}"/>
              </a:ext>
            </a:extLst>
          </p:cNvPr>
          <p:cNvCxnSpPr/>
          <p:nvPr/>
        </p:nvCxnSpPr>
        <p:spPr>
          <a:xfrm flipV="1">
            <a:off x="6761285" y="2470638"/>
            <a:ext cx="1002323" cy="88802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文字方塊 43">
            <a:extLst>
              <a:ext uri="{FF2B5EF4-FFF2-40B4-BE49-F238E27FC236}">
                <a16:creationId xmlns:a16="http://schemas.microsoft.com/office/drawing/2014/main" id="{B648B019-E813-0F91-7C67-29F7384CC25B}"/>
              </a:ext>
            </a:extLst>
          </p:cNvPr>
          <p:cNvSpPr txBox="1"/>
          <p:nvPr/>
        </p:nvSpPr>
        <p:spPr>
          <a:xfrm>
            <a:off x="7763608" y="2216839"/>
            <a:ext cx="2584938"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(S1</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 S2</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)/2</a:t>
            </a:r>
            <a:endParaRPr lang="zh-TW" altLang="en-US" sz="2200" dirty="0">
              <a:latin typeface="Times New Roman" panose="02020603050405020304" pitchFamily="18" charset="0"/>
              <a:cs typeface="Times New Roman" panose="02020603050405020304" pitchFamily="18" charset="0"/>
            </a:endParaRPr>
          </a:p>
        </p:txBody>
      </p:sp>
      <p:cxnSp>
        <p:nvCxnSpPr>
          <p:cNvPr id="45" name="接點: 弧形 44">
            <a:extLst>
              <a:ext uri="{FF2B5EF4-FFF2-40B4-BE49-F238E27FC236}">
                <a16:creationId xmlns:a16="http://schemas.microsoft.com/office/drawing/2014/main" id="{ED7E8B58-2FE9-09C3-F753-75833A52BA56}"/>
              </a:ext>
            </a:extLst>
          </p:cNvPr>
          <p:cNvCxnSpPr>
            <a:cxnSpLocks/>
          </p:cNvCxnSpPr>
          <p:nvPr/>
        </p:nvCxnSpPr>
        <p:spPr>
          <a:xfrm>
            <a:off x="7293220" y="3719460"/>
            <a:ext cx="940776" cy="73368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文字方塊 47">
            <a:extLst>
              <a:ext uri="{FF2B5EF4-FFF2-40B4-BE49-F238E27FC236}">
                <a16:creationId xmlns:a16="http://schemas.microsoft.com/office/drawing/2014/main" id="{4C9B4F62-B98A-AB2F-F90A-4103CD05B813}"/>
              </a:ext>
            </a:extLst>
          </p:cNvPr>
          <p:cNvSpPr txBox="1"/>
          <p:nvPr/>
        </p:nvSpPr>
        <p:spPr>
          <a:xfrm>
            <a:off x="8233996" y="4227699"/>
            <a:ext cx="2584938"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(S1</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 S2</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)/2</a:t>
            </a:r>
            <a:endParaRPr lang="zh-TW" altLang="en-US" sz="2200" dirty="0">
              <a:latin typeface="Times New Roman" panose="02020603050405020304" pitchFamily="18" charset="0"/>
              <a:cs typeface="Times New Roman" panose="02020603050405020304" pitchFamily="18" charset="0"/>
            </a:endParaRPr>
          </a:p>
        </p:txBody>
      </p:sp>
      <p:cxnSp>
        <p:nvCxnSpPr>
          <p:cNvPr id="50" name="直線接點 49">
            <a:extLst>
              <a:ext uri="{FF2B5EF4-FFF2-40B4-BE49-F238E27FC236}">
                <a16:creationId xmlns:a16="http://schemas.microsoft.com/office/drawing/2014/main" id="{77ABDE34-B27D-C4E2-1743-8B8BE99DE06E}"/>
              </a:ext>
            </a:extLst>
          </p:cNvPr>
          <p:cNvCxnSpPr>
            <a:cxnSpLocks/>
          </p:cNvCxnSpPr>
          <p:nvPr/>
        </p:nvCxnSpPr>
        <p:spPr>
          <a:xfrm>
            <a:off x="3162300" y="3429000"/>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接點: 弧形 50">
            <a:extLst>
              <a:ext uri="{FF2B5EF4-FFF2-40B4-BE49-F238E27FC236}">
                <a16:creationId xmlns:a16="http://schemas.microsoft.com/office/drawing/2014/main" id="{238001DC-A118-ADEB-C9DF-85E920ED2333}"/>
              </a:ext>
            </a:extLst>
          </p:cNvPr>
          <p:cNvCxnSpPr>
            <a:cxnSpLocks/>
          </p:cNvCxnSpPr>
          <p:nvPr/>
        </p:nvCxnSpPr>
        <p:spPr>
          <a:xfrm flipV="1">
            <a:off x="7898674" y="2922454"/>
            <a:ext cx="1764072" cy="43620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文字方塊 52">
            <a:extLst>
              <a:ext uri="{FF2B5EF4-FFF2-40B4-BE49-F238E27FC236}">
                <a16:creationId xmlns:a16="http://schemas.microsoft.com/office/drawing/2014/main" id="{9509769B-4C65-11F7-32B8-7A7B900B8072}"/>
              </a:ext>
            </a:extLst>
          </p:cNvPr>
          <p:cNvSpPr txBox="1"/>
          <p:nvPr/>
        </p:nvSpPr>
        <p:spPr>
          <a:xfrm>
            <a:off x="9645161" y="2667879"/>
            <a:ext cx="2584938"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(S1</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 + S2</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)/2</a:t>
            </a:r>
            <a:endParaRPr lang="zh-TW" altLang="en-US" sz="2200" dirty="0">
              <a:latin typeface="Times New Roman" panose="02020603050405020304" pitchFamily="18" charset="0"/>
              <a:cs typeface="Times New Roman" panose="02020603050405020304" pitchFamily="18" charset="0"/>
            </a:endParaRPr>
          </a:p>
        </p:txBody>
      </p:sp>
      <p:cxnSp>
        <p:nvCxnSpPr>
          <p:cNvPr id="54" name="直線接點 53">
            <a:extLst>
              <a:ext uri="{FF2B5EF4-FFF2-40B4-BE49-F238E27FC236}">
                <a16:creationId xmlns:a16="http://schemas.microsoft.com/office/drawing/2014/main" id="{5FAEF719-B41D-8C2A-024C-55EDAB65110D}"/>
              </a:ext>
            </a:extLst>
          </p:cNvPr>
          <p:cNvCxnSpPr/>
          <p:nvPr/>
        </p:nvCxnSpPr>
        <p:spPr>
          <a:xfrm>
            <a:off x="2039816" y="5234354"/>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線接點 54">
            <a:extLst>
              <a:ext uri="{FF2B5EF4-FFF2-40B4-BE49-F238E27FC236}">
                <a16:creationId xmlns:a16="http://schemas.microsoft.com/office/drawing/2014/main" id="{367FACA0-A2B5-6146-8FC1-F3FA248648E9}"/>
              </a:ext>
            </a:extLst>
          </p:cNvPr>
          <p:cNvCxnSpPr>
            <a:cxnSpLocks/>
          </p:cNvCxnSpPr>
          <p:nvPr/>
        </p:nvCxnSpPr>
        <p:spPr>
          <a:xfrm>
            <a:off x="2105758" y="5256042"/>
            <a:ext cx="457200" cy="1699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線接點 55">
            <a:extLst>
              <a:ext uri="{FF2B5EF4-FFF2-40B4-BE49-F238E27FC236}">
                <a16:creationId xmlns:a16="http://schemas.microsoft.com/office/drawing/2014/main" id="{FA6A2520-2851-74FF-3E88-1D66A2E830F8}"/>
              </a:ext>
            </a:extLst>
          </p:cNvPr>
          <p:cNvCxnSpPr/>
          <p:nvPr/>
        </p:nvCxnSpPr>
        <p:spPr>
          <a:xfrm>
            <a:off x="2649416" y="5229958"/>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直線接點 56">
            <a:extLst>
              <a:ext uri="{FF2B5EF4-FFF2-40B4-BE49-F238E27FC236}">
                <a16:creationId xmlns:a16="http://schemas.microsoft.com/office/drawing/2014/main" id="{2DB8F0A8-55C1-4A0D-B9BB-94F4D2DF80F3}"/>
              </a:ext>
            </a:extLst>
          </p:cNvPr>
          <p:cNvCxnSpPr>
            <a:cxnSpLocks/>
          </p:cNvCxnSpPr>
          <p:nvPr/>
        </p:nvCxnSpPr>
        <p:spPr>
          <a:xfrm>
            <a:off x="3274961" y="5268107"/>
            <a:ext cx="409016" cy="210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直線接點 57">
            <a:extLst>
              <a:ext uri="{FF2B5EF4-FFF2-40B4-BE49-F238E27FC236}">
                <a16:creationId xmlns:a16="http://schemas.microsoft.com/office/drawing/2014/main" id="{6A513857-B2C7-B0C2-6751-A70373839ABB}"/>
              </a:ext>
            </a:extLst>
          </p:cNvPr>
          <p:cNvCxnSpPr/>
          <p:nvPr/>
        </p:nvCxnSpPr>
        <p:spPr>
          <a:xfrm>
            <a:off x="3227544" y="5262221"/>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a16="http://schemas.microsoft.com/office/drawing/2014/main" id="{346E948E-DD6B-DCED-30BB-F946AAF01063}"/>
              </a:ext>
            </a:extLst>
          </p:cNvPr>
          <p:cNvCxnSpPr/>
          <p:nvPr/>
        </p:nvCxnSpPr>
        <p:spPr>
          <a:xfrm>
            <a:off x="3845170" y="5234354"/>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a16="http://schemas.microsoft.com/office/drawing/2014/main" id="{13E9E03A-B493-46BB-8B21-6CFFF248E7D9}"/>
              </a:ext>
            </a:extLst>
          </p:cNvPr>
          <p:cNvCxnSpPr/>
          <p:nvPr/>
        </p:nvCxnSpPr>
        <p:spPr>
          <a:xfrm>
            <a:off x="4498731" y="5234354"/>
            <a:ext cx="0" cy="1846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箭號: 向右 64">
            <a:extLst>
              <a:ext uri="{FF2B5EF4-FFF2-40B4-BE49-F238E27FC236}">
                <a16:creationId xmlns:a16="http://schemas.microsoft.com/office/drawing/2014/main" id="{A87AD1BE-1789-BB23-979D-9FF735D3AD70}"/>
              </a:ext>
            </a:extLst>
          </p:cNvPr>
          <p:cNvSpPr/>
          <p:nvPr/>
        </p:nvSpPr>
        <p:spPr>
          <a:xfrm>
            <a:off x="5199832" y="5214471"/>
            <a:ext cx="507020" cy="3692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a:extLst>
              <a:ext uri="{FF2B5EF4-FFF2-40B4-BE49-F238E27FC236}">
                <a16:creationId xmlns:a16="http://schemas.microsoft.com/office/drawing/2014/main" id="{DDF8E910-C55D-935A-94B3-36DCDF7B0F48}"/>
              </a:ext>
            </a:extLst>
          </p:cNvPr>
          <p:cNvSpPr txBox="1"/>
          <p:nvPr/>
        </p:nvSpPr>
        <p:spPr>
          <a:xfrm>
            <a:off x="6013935" y="5147436"/>
            <a:ext cx="4086890" cy="707886"/>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C = [C</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C</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  C</a:t>
            </a:r>
            <a:r>
              <a:rPr lang="en-US" altLang="zh-TW" sz="2200" baseline="-25000" dirty="0">
                <a:latin typeface="Times New Roman" panose="02020603050405020304" pitchFamily="18" charset="0"/>
                <a:cs typeface="Times New Roman" panose="02020603050405020304" pitchFamily="18" charset="0"/>
              </a:rPr>
              <a:t>3</a:t>
            </a:r>
            <a:r>
              <a:rPr lang="en-US" altLang="zh-TW" sz="2200" dirty="0">
                <a:latin typeface="Times New Roman" panose="02020603050405020304" pitchFamily="18" charset="0"/>
                <a:cs typeface="Times New Roman" panose="02020603050405020304" pitchFamily="18" charset="0"/>
              </a:rPr>
              <a:t>]</a:t>
            </a:r>
          </a:p>
          <a:p>
            <a:endParaRPr lang="zh-TW" altLang="en-US" dirty="0"/>
          </a:p>
        </p:txBody>
      </p:sp>
      <p:cxnSp>
        <p:nvCxnSpPr>
          <p:cNvPr id="67" name="接點: 弧形 66">
            <a:extLst>
              <a:ext uri="{FF2B5EF4-FFF2-40B4-BE49-F238E27FC236}">
                <a16:creationId xmlns:a16="http://schemas.microsoft.com/office/drawing/2014/main" id="{2C45C4E8-A719-A996-977A-DFF6567596EA}"/>
              </a:ext>
            </a:extLst>
          </p:cNvPr>
          <p:cNvCxnSpPr>
            <a:cxnSpLocks/>
          </p:cNvCxnSpPr>
          <p:nvPr/>
        </p:nvCxnSpPr>
        <p:spPr>
          <a:xfrm rot="10800000" flipV="1">
            <a:off x="5978125" y="5583746"/>
            <a:ext cx="783163" cy="6154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文字方塊 70">
            <a:extLst>
              <a:ext uri="{FF2B5EF4-FFF2-40B4-BE49-F238E27FC236}">
                <a16:creationId xmlns:a16="http://schemas.microsoft.com/office/drawing/2014/main" id="{FB2D802B-60FF-2F9C-8AA3-49B36CDF3E4C}"/>
              </a:ext>
            </a:extLst>
          </p:cNvPr>
          <p:cNvSpPr txBox="1"/>
          <p:nvPr/>
        </p:nvSpPr>
        <p:spPr>
          <a:xfrm>
            <a:off x="2996779" y="6026258"/>
            <a:ext cx="3502269"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(S1</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 S2</a:t>
            </a:r>
            <a:r>
              <a:rPr lang="en-US" altLang="zh-TW" sz="2200" baseline="-25000" dirty="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 + S1</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 + S2</a:t>
            </a:r>
            <a:r>
              <a:rPr lang="en-US" altLang="zh-TW" sz="2200" baseline="-25000" dirty="0">
                <a:latin typeface="Times New Roman" panose="02020603050405020304" pitchFamily="18" charset="0"/>
                <a:cs typeface="Times New Roman" panose="02020603050405020304" pitchFamily="18" charset="0"/>
              </a:rPr>
              <a:t>2</a:t>
            </a:r>
            <a:r>
              <a:rPr lang="en-US" altLang="zh-TW" sz="2200" dirty="0">
                <a:latin typeface="Times New Roman" panose="02020603050405020304" pitchFamily="18" charset="0"/>
                <a:cs typeface="Times New Roman" panose="02020603050405020304" pitchFamily="18" charset="0"/>
              </a:rPr>
              <a:t>)/4</a:t>
            </a:r>
            <a:endParaRPr lang="zh-TW" altLang="en-US" sz="2200" dirty="0">
              <a:latin typeface="Times New Roman" panose="02020603050405020304" pitchFamily="18" charset="0"/>
              <a:cs typeface="Times New Roman" panose="02020603050405020304" pitchFamily="18" charset="0"/>
            </a:endParaRPr>
          </a:p>
        </p:txBody>
      </p:sp>
      <p:cxnSp>
        <p:nvCxnSpPr>
          <p:cNvPr id="72" name="接點: 弧形 71">
            <a:extLst>
              <a:ext uri="{FF2B5EF4-FFF2-40B4-BE49-F238E27FC236}">
                <a16:creationId xmlns:a16="http://schemas.microsoft.com/office/drawing/2014/main" id="{690C153E-4FFA-0A6A-75A6-033A2C94E666}"/>
              </a:ext>
            </a:extLst>
          </p:cNvPr>
          <p:cNvCxnSpPr>
            <a:cxnSpLocks/>
          </p:cNvCxnSpPr>
          <p:nvPr/>
        </p:nvCxnSpPr>
        <p:spPr>
          <a:xfrm>
            <a:off x="7384074" y="5582082"/>
            <a:ext cx="849922" cy="40254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文字方塊 74">
            <a:extLst>
              <a:ext uri="{FF2B5EF4-FFF2-40B4-BE49-F238E27FC236}">
                <a16:creationId xmlns:a16="http://schemas.microsoft.com/office/drawing/2014/main" id="{CD98242D-D7F4-91A4-8029-833E39E18DE6}"/>
              </a:ext>
            </a:extLst>
          </p:cNvPr>
          <p:cNvSpPr txBox="1"/>
          <p:nvPr/>
        </p:nvSpPr>
        <p:spPr>
          <a:xfrm>
            <a:off x="7809035" y="6021344"/>
            <a:ext cx="3502269" cy="430887"/>
          </a:xfrm>
          <a:prstGeom prst="rect">
            <a:avLst/>
          </a:prstGeom>
          <a:noFill/>
        </p:spPr>
        <p:txBody>
          <a:bodyPr wrap="square" rtlCol="0">
            <a:spAutoFit/>
          </a:bodyPr>
          <a:lstStyle/>
          <a:p>
            <a:r>
              <a:rPr lang="en-US" altLang="zh-TW" sz="2200" dirty="0">
                <a:latin typeface="Times New Roman" panose="02020603050405020304" pitchFamily="18" charset="0"/>
                <a:cs typeface="Times New Roman" panose="02020603050405020304" pitchFamily="18" charset="0"/>
              </a:rPr>
              <a:t>(S1</a:t>
            </a:r>
            <a:r>
              <a:rPr lang="en-US" altLang="zh-TW" sz="2200" baseline="-25000" dirty="0">
                <a:latin typeface="Times New Roman" panose="02020603050405020304" pitchFamily="18" charset="0"/>
                <a:cs typeface="Times New Roman" panose="02020603050405020304" pitchFamily="18" charset="0"/>
              </a:rPr>
              <a:t>3</a:t>
            </a:r>
            <a:r>
              <a:rPr lang="en-US" altLang="zh-TW" sz="2200" dirty="0">
                <a:latin typeface="Times New Roman" panose="02020603050405020304" pitchFamily="18" charset="0"/>
                <a:cs typeface="Times New Roman" panose="02020603050405020304" pitchFamily="18" charset="0"/>
              </a:rPr>
              <a:t> + S2</a:t>
            </a:r>
            <a:r>
              <a:rPr lang="en-US" altLang="zh-TW" sz="2200" baseline="-25000" dirty="0">
                <a:latin typeface="Times New Roman" panose="02020603050405020304" pitchFamily="18" charset="0"/>
                <a:cs typeface="Times New Roman" panose="02020603050405020304" pitchFamily="18" charset="0"/>
              </a:rPr>
              <a:t>3</a:t>
            </a:r>
            <a:r>
              <a:rPr lang="en-US" altLang="zh-TW" sz="2200" dirty="0">
                <a:latin typeface="Times New Roman" panose="02020603050405020304" pitchFamily="18" charset="0"/>
                <a:cs typeface="Times New Roman" panose="02020603050405020304" pitchFamily="18" charset="0"/>
              </a:rPr>
              <a:t> + S1</a:t>
            </a:r>
            <a:r>
              <a:rPr lang="en-US" altLang="zh-TW" sz="2200" baseline="-25000" dirty="0">
                <a:latin typeface="Times New Roman" panose="02020603050405020304" pitchFamily="18" charset="0"/>
                <a:cs typeface="Times New Roman" panose="02020603050405020304" pitchFamily="18" charset="0"/>
              </a:rPr>
              <a:t>4</a:t>
            </a:r>
            <a:r>
              <a:rPr lang="en-US" altLang="zh-TW" sz="2200" dirty="0">
                <a:latin typeface="Times New Roman" panose="02020603050405020304" pitchFamily="18" charset="0"/>
                <a:cs typeface="Times New Roman" panose="02020603050405020304" pitchFamily="18" charset="0"/>
              </a:rPr>
              <a:t> + S2</a:t>
            </a:r>
            <a:r>
              <a:rPr lang="en-US" altLang="zh-TW" sz="2200" baseline="-25000" dirty="0">
                <a:latin typeface="Times New Roman" panose="02020603050405020304" pitchFamily="18" charset="0"/>
                <a:cs typeface="Times New Roman" panose="02020603050405020304" pitchFamily="18" charset="0"/>
              </a:rPr>
              <a:t>4</a:t>
            </a:r>
            <a:r>
              <a:rPr lang="en-US" altLang="zh-TW" sz="2200" dirty="0">
                <a:latin typeface="Times New Roman" panose="02020603050405020304" pitchFamily="18" charset="0"/>
                <a:cs typeface="Times New Roman" panose="02020603050405020304" pitchFamily="18" charset="0"/>
              </a:rPr>
              <a:t>)/4</a:t>
            </a:r>
            <a:endParaRPr lang="zh-TW" altLang="en-US" sz="2200" dirty="0">
              <a:latin typeface="Times New Roman" panose="02020603050405020304" pitchFamily="18" charset="0"/>
              <a:cs typeface="Times New Roman" panose="02020603050405020304" pitchFamily="18" charset="0"/>
            </a:endParaRPr>
          </a:p>
        </p:txBody>
      </p:sp>
      <p:sp>
        <p:nvSpPr>
          <p:cNvPr id="76" name="橢圓 75">
            <a:extLst>
              <a:ext uri="{FF2B5EF4-FFF2-40B4-BE49-F238E27FC236}">
                <a16:creationId xmlns:a16="http://schemas.microsoft.com/office/drawing/2014/main" id="{FE9AC552-4158-2C61-F13B-39BF73A991BC}"/>
              </a:ext>
            </a:extLst>
          </p:cNvPr>
          <p:cNvSpPr/>
          <p:nvPr/>
        </p:nvSpPr>
        <p:spPr>
          <a:xfrm>
            <a:off x="1758462" y="4794755"/>
            <a:ext cx="1197810" cy="1148857"/>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橢圓 76">
            <a:extLst>
              <a:ext uri="{FF2B5EF4-FFF2-40B4-BE49-F238E27FC236}">
                <a16:creationId xmlns:a16="http://schemas.microsoft.com/office/drawing/2014/main" id="{A36ED16C-4AE4-AECC-F364-B7CC74326960}"/>
              </a:ext>
            </a:extLst>
          </p:cNvPr>
          <p:cNvSpPr/>
          <p:nvPr/>
        </p:nvSpPr>
        <p:spPr>
          <a:xfrm>
            <a:off x="2983854" y="4767539"/>
            <a:ext cx="1197810" cy="1148857"/>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025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p:bldP spid="44" grpId="0"/>
      <p:bldP spid="48" grpId="0"/>
      <p:bldP spid="53" grpId="0"/>
      <p:bldP spid="65" grpId="0" animBg="1"/>
      <p:bldP spid="66" grpId="0"/>
      <p:bldP spid="71" grpId="0"/>
      <p:bldP spid="75" grpId="0"/>
      <p:bldP spid="76" grpId="0" animBg="1"/>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69901" y="187619"/>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Traditional DTW Average methods</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7</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400" dirty="0">
                <a:latin typeface="Times New Roman" panose="02020603050405020304" pitchFamily="18" charset="0"/>
                <a:cs typeface="Times New Roman" panose="02020603050405020304" pitchFamily="18" charset="0"/>
              </a:rPr>
              <a:t>NLAAF  (Tournament</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One coordinate by association)</a:t>
            </a:r>
          </a:p>
          <a:p>
            <a:r>
              <a:rPr lang="en-US" altLang="zh-TW" sz="2400" dirty="0">
                <a:latin typeface="Times New Roman" panose="02020603050405020304" pitchFamily="18" charset="0"/>
                <a:cs typeface="Times New Roman" panose="02020603050405020304" pitchFamily="18" charset="0"/>
              </a:rPr>
              <a:t>PSA </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(Ascendant hierarchical scheme</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One coordinate by connected component)                           </a:t>
            </a:r>
          </a:p>
          <a:p>
            <a:pPr marL="0" indent="0">
              <a:buNone/>
            </a:pPr>
            <a:endParaRPr lang="en-US" altLang="zh-TW" sz="2400" dirty="0">
              <a:latin typeface="Times New Roman" panose="02020603050405020304" pitchFamily="18" charset="0"/>
              <a:cs typeface="Times New Roman" panose="02020603050405020304" pitchFamily="18" charset="0"/>
            </a:endParaRPr>
          </a:p>
          <a:p>
            <a:pPr marL="0" indent="0">
              <a:buNone/>
            </a:pPr>
            <a:endParaRPr lang="en-US" altLang="zh-TW" sz="2400" dirty="0">
              <a:latin typeface="Times New Roman" panose="02020603050405020304" pitchFamily="18" charset="0"/>
              <a:cs typeface="Times New Roman" panose="02020603050405020304" pitchFamily="18" charset="0"/>
            </a:endParaRPr>
          </a:p>
          <a:p>
            <a:pPr marL="0" indent="0">
              <a:buNone/>
            </a:pPr>
            <a:endParaRPr lang="en-US" altLang="zh-TW" sz="2400" dirty="0">
              <a:latin typeface="Times New Roman" panose="02020603050405020304" pitchFamily="18" charset="0"/>
              <a:cs typeface="Times New Roman" panose="02020603050405020304" pitchFamily="18" charset="0"/>
            </a:endParaRPr>
          </a:p>
          <a:p>
            <a:pPr marL="0" indent="0">
              <a:buNone/>
            </a:pPr>
            <a:r>
              <a:rPr lang="en-US" altLang="zh-TW" sz="2400" dirty="0">
                <a:latin typeface="Times New Roman" panose="02020603050405020304" pitchFamily="18" charset="0"/>
                <a:cs typeface="Times New Roman" panose="02020603050405020304" pitchFamily="18" charset="0"/>
              </a:rPr>
              <a:t>Drawback</a:t>
            </a:r>
          </a:p>
          <a:p>
            <a:r>
              <a:rPr lang="en-US" altLang="zh-TW" sz="2400" dirty="0">
                <a:latin typeface="Times New Roman" panose="02020603050405020304" pitchFamily="18" charset="0"/>
                <a:cs typeface="Times New Roman" panose="02020603050405020304" pitchFamily="18" charset="0"/>
              </a:rPr>
              <a:t>The initial approximation error may propagate during averaging.</a:t>
            </a:r>
          </a:p>
          <a:p>
            <a:r>
              <a:rPr lang="en-US" altLang="zh-TW" sz="2400" dirty="0">
                <a:latin typeface="Times New Roman" panose="02020603050405020304" pitchFamily="18" charset="0"/>
                <a:cs typeface="Times New Roman" panose="02020603050405020304" pitchFamily="18" charset="0"/>
              </a:rPr>
              <a:t>Average sequence length may be too long or short.</a:t>
            </a:r>
          </a:p>
        </p:txBody>
      </p:sp>
      <p:sp>
        <p:nvSpPr>
          <p:cNvPr id="8" name="箭號: 向下 7">
            <a:extLst>
              <a:ext uri="{FF2B5EF4-FFF2-40B4-BE49-F238E27FC236}">
                <a16:creationId xmlns:a16="http://schemas.microsoft.com/office/drawing/2014/main" id="{80DA76B5-C2FB-8A41-D9B2-2FC5BD6A25ED}"/>
              </a:ext>
            </a:extLst>
          </p:cNvPr>
          <p:cNvSpPr/>
          <p:nvPr/>
        </p:nvSpPr>
        <p:spPr>
          <a:xfrm>
            <a:off x="5607717" y="3239188"/>
            <a:ext cx="772451" cy="8510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5407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69901" y="187619"/>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DTW Barycenter Averaging (DBA)</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8</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latin typeface="Times New Roman" panose="02020603050405020304" pitchFamily="18" charset="0"/>
                <a:cs typeface="Times New Roman" panose="02020603050405020304" pitchFamily="18" charset="0"/>
              </a:rPr>
              <a:t>A global averaging method</a:t>
            </a:r>
          </a:p>
          <a:p>
            <a:r>
              <a:rPr lang="en-US" altLang="zh-TW" dirty="0">
                <a:latin typeface="Times New Roman" panose="02020603050405020304" pitchFamily="18" charset="0"/>
                <a:cs typeface="Times New Roman" panose="02020603050405020304" pitchFamily="18" charset="0"/>
              </a:rPr>
              <a:t>Iteratively refine the average sequence                           </a:t>
            </a:r>
          </a:p>
          <a:p>
            <a:pPr marL="0" indent="0">
              <a:buNone/>
            </a:pPr>
            <a:endParaRPr lang="en-US" altLang="zh-TW" sz="2400" dirty="0">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Step</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Compute DTW to find coordinate associations between each sequence and the temporary average.</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Update each average sequence coordinate as the barycenter of associated coordinates.</a:t>
            </a:r>
          </a:p>
          <a:p>
            <a:pPr marL="0" indent="0">
              <a:buNone/>
            </a:pP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0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0780" y="42281"/>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DBA</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9</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7"/>
            <a:ext cx="11216054" cy="4912335"/>
          </a:xfrm>
        </p:spPr>
        <p:txBody>
          <a:bodyPr/>
          <a:lstStyle/>
          <a:p>
            <a:pPr marL="0" indent="0">
              <a:buNone/>
            </a:pPr>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sp>
        <p:nvSpPr>
          <p:cNvPr id="5" name="內容版面配置區 6">
            <a:extLst>
              <a:ext uri="{FF2B5EF4-FFF2-40B4-BE49-F238E27FC236}">
                <a16:creationId xmlns:a16="http://schemas.microsoft.com/office/drawing/2014/main" id="{53C7FDF9-1DBE-A22B-D04B-C167C8AB74A6}"/>
              </a:ext>
            </a:extLst>
          </p:cNvPr>
          <p:cNvSpPr txBox="1">
            <a:spLocks/>
          </p:cNvSpPr>
          <p:nvPr/>
        </p:nvSpPr>
        <p:spPr>
          <a:xfrm>
            <a:off x="869901" y="1690687"/>
            <a:ext cx="10515600" cy="5080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400" dirty="0">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69C56E24-38BA-EE98-781B-71EACD5E3EBA}"/>
              </a:ext>
            </a:extLst>
          </p:cNvPr>
          <p:cNvPicPr>
            <a:picLocks noChangeAspect="1"/>
          </p:cNvPicPr>
          <p:nvPr/>
        </p:nvPicPr>
        <p:blipFill>
          <a:blip r:embed="rId2"/>
          <a:stretch>
            <a:fillRect/>
          </a:stretch>
        </p:blipFill>
        <p:spPr>
          <a:xfrm>
            <a:off x="3405171" y="1104873"/>
            <a:ext cx="5673252" cy="5616601"/>
          </a:xfrm>
          <a:prstGeom prst="rect">
            <a:avLst/>
          </a:prstGeom>
        </p:spPr>
      </p:pic>
      <p:pic>
        <p:nvPicPr>
          <p:cNvPr id="10" name="圖片 9">
            <a:extLst>
              <a:ext uri="{FF2B5EF4-FFF2-40B4-BE49-F238E27FC236}">
                <a16:creationId xmlns:a16="http://schemas.microsoft.com/office/drawing/2014/main" id="{C4769332-29A3-BC9C-4CF7-F147E446C2EE}"/>
              </a:ext>
            </a:extLst>
          </p:cNvPr>
          <p:cNvPicPr>
            <a:picLocks noChangeAspect="1"/>
          </p:cNvPicPr>
          <p:nvPr/>
        </p:nvPicPr>
        <p:blipFill>
          <a:blip r:embed="rId3"/>
          <a:stretch>
            <a:fillRect/>
          </a:stretch>
        </p:blipFill>
        <p:spPr>
          <a:xfrm>
            <a:off x="7995082" y="5595724"/>
            <a:ext cx="3724795" cy="724001"/>
          </a:xfrm>
          <a:prstGeom prst="rect">
            <a:avLst/>
          </a:prstGeom>
        </p:spPr>
      </p:pic>
      <p:cxnSp>
        <p:nvCxnSpPr>
          <p:cNvPr id="12" name="接點: 弧形 11">
            <a:extLst>
              <a:ext uri="{FF2B5EF4-FFF2-40B4-BE49-F238E27FC236}">
                <a16:creationId xmlns:a16="http://schemas.microsoft.com/office/drawing/2014/main" id="{142E126B-FDB1-ACC1-5A79-3004ABDE54EF}"/>
              </a:ext>
            </a:extLst>
          </p:cNvPr>
          <p:cNvCxnSpPr>
            <a:endCxn id="10" idx="0"/>
          </p:cNvCxnSpPr>
          <p:nvPr/>
        </p:nvCxnSpPr>
        <p:spPr>
          <a:xfrm flipV="1">
            <a:off x="5917223" y="5595724"/>
            <a:ext cx="3940257" cy="277538"/>
          </a:xfrm>
          <a:prstGeom prst="curvedConnector4">
            <a:avLst>
              <a:gd name="adj1" fmla="val 26367"/>
              <a:gd name="adj2" fmla="val 18236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6382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9020</TotalTime>
  <Words>1199</Words>
  <Application>Microsoft Office PowerPoint</Application>
  <PresentationFormat>寬螢幕</PresentationFormat>
  <Paragraphs>181</Paragraphs>
  <Slides>18</Slides>
  <Notes>3</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18</vt:i4>
      </vt:variant>
    </vt:vector>
  </HeadingPairs>
  <TitlesOfParts>
    <vt:vector size="23" baseType="lpstr">
      <vt:lpstr>Arial</vt:lpstr>
      <vt:lpstr>Calibri</vt:lpstr>
      <vt:lpstr>Calibri Light</vt:lpstr>
      <vt:lpstr>Times New Roman</vt:lpstr>
      <vt:lpstr>Office 佈景主題</vt:lpstr>
      <vt:lpstr>A global averaging method for dynamic time warping, with applications to clustering</vt:lpstr>
      <vt:lpstr>ABSTRACT(1)</vt:lpstr>
      <vt:lpstr>ABSTRACT(2)</vt:lpstr>
      <vt:lpstr>Average of Time Series</vt:lpstr>
      <vt:lpstr>Traditional DTW Average methods</vt:lpstr>
      <vt:lpstr>Traditional DTW Average methods</vt:lpstr>
      <vt:lpstr>Traditional DTW Average methods</vt:lpstr>
      <vt:lpstr>DTW Barycenter Averaging (DBA)</vt:lpstr>
      <vt:lpstr>DBA</vt:lpstr>
      <vt:lpstr>DBA (Per Iteration)</vt:lpstr>
      <vt:lpstr>DBA (Per Iteration)</vt:lpstr>
      <vt:lpstr>DBA (Per Iteration)</vt:lpstr>
      <vt:lpstr>DBA</vt:lpstr>
      <vt:lpstr>DBA</vt:lpstr>
      <vt:lpstr>Experiment</vt:lpstr>
      <vt:lpstr>Experiment</vt:lpstr>
      <vt:lpstr>Time Complexity</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Prediction Based on Genetic Algorithm Feature Selection and Long Short-Term Memory Neural Network </dc:title>
  <dc:creator>楊景翔</dc:creator>
  <cp:lastModifiedBy>楊景翔</cp:lastModifiedBy>
  <cp:revision>48</cp:revision>
  <dcterms:created xsi:type="dcterms:W3CDTF">2023-09-05T08:57:34Z</dcterms:created>
  <dcterms:modified xsi:type="dcterms:W3CDTF">2024-09-24T06:32:21Z</dcterms:modified>
</cp:coreProperties>
</file>