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0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352" r:id="rId3"/>
    <p:sldId id="331" r:id="rId4"/>
    <p:sldId id="353" r:id="rId5"/>
    <p:sldId id="354" r:id="rId6"/>
    <p:sldId id="351" r:id="rId7"/>
    <p:sldId id="355" r:id="rId8"/>
    <p:sldId id="339" r:id="rId9"/>
    <p:sldId id="356" r:id="rId10"/>
    <p:sldId id="357" r:id="rId11"/>
    <p:sldId id="291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B7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9" autoAdjust="0"/>
    <p:restoredTop sz="88272" autoAdjust="0"/>
  </p:normalViewPr>
  <p:slideViewPr>
    <p:cSldViewPr snapToGrid="0" snapToObjects="1">
      <p:cViewPr varScale="1">
        <p:scale>
          <a:sx n="67" d="100"/>
          <a:sy n="67" d="100"/>
        </p:scale>
        <p:origin x="1035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9T07:56:37.19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2550,'1832'-2521,"-1812"2492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9T07:56:55.82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3377,'4965'-3349,"-4924"3322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9T07:57:34.82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1,'0'2217,"0"-2181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9T07:58:00.56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0,'0'2501,"0"-4376,0 1838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9T08:03:31.062"/>
    </inkml:context>
    <inkml:brush xml:id="br0">
      <inkml:brushProperty name="width" value="0.2" units="cm"/>
      <inkml:brushProperty name="height" value="0.4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4487 1,'-4471'3016,"4456"-3006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87B1E-D7BB-234A-BB61-4186E7CB5889}" type="datetimeFigureOut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56A01-BB7F-2749-98D2-EC6EAA3717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944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="0" i="0" dirty="0">
              <a:solidFill>
                <a:srgbClr val="0C0F12"/>
              </a:solidFill>
              <a:effectLst/>
              <a:latin typeface="Elsevier San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90038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5965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05535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3970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847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28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03611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50675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42550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72713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9534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D501DD-7617-CF45-952C-148738FE8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349E178-73AA-644C-8223-66BF71364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53253A-849A-4D45-A3E7-4D1991E4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53D5-883A-5840-B916-BEC4DF4506D5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ECDC78-3D4D-404B-AFA4-5B8A4BFD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6C002C-0479-C74D-9FB3-84645C0A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0580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D6AB28-6653-9C49-A992-A4247978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E57488-2CEC-AB48-B522-A9BF17B67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9DC675-96A7-5740-944C-CAFED91F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ABB45-072B-E944-9661-5DAAF6BF234C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19B60E-DE36-CE48-92C7-29C90404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11CB14-7E7D-DA4F-95BF-F4F6A71A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784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3137A97-13EF-684A-A0A9-0B2C4B915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14D9E75-6CF5-DE45-9FA4-3A5D546C8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846D7A-FDC0-584E-83DF-7CFDFE86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0E93-5293-2E45-810C-52C7374A43E9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5227D2-8B70-D046-B3FE-419A3723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29F65E-93FE-3541-912C-7DF85AF2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539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7A464A-FDF4-3341-B07B-24B820E4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A333E2-9D9C-8C49-8592-A408903CF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D6F474-7FB1-5646-B2F2-525F8D17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29E5-98E1-4140-9D90-8AD9B393DC63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34CE80-A870-164A-A65F-809FC9C0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BB9FA6-21BE-FF46-A0DD-80A4E3E4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3856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6485C0-58BA-C248-AFEC-796DBE7A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E020E7-FE89-E04B-A373-97BD15E9B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132D52-ED19-E540-984A-CB07B5F73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C34D-36C3-F34E-AF6E-5E7D513EECD1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6BDAE5-6429-1646-BE72-C577966D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FD161E-0E50-D549-9D79-396E6719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807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C827E9-DFE9-224C-9899-DD344BC7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F56C89-BB60-5D4A-B951-F0C1C7545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16C126F-4174-1949-9558-B4C272D36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765A31-2149-0648-8A59-90D89618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6D90-58FA-0641-BF29-5E2687B5D06E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C8BAB3-FB47-3344-B999-5CB7AACA7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3B979C4-5F59-314A-943B-7732149E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4799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675BCB-A32E-984F-994B-6AD69C18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3BBA48-11AB-EA42-B26E-97C56E55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45D110-23DF-BA43-8D13-0E9505DCC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FA7828-C650-A046-B918-8845F0B6A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DE3B6E-6238-D149-9212-48351BD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A5BA387-FB25-3242-BD50-C95AE8C5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B0E6-B8C8-474E-B122-D8F5DE0AFAD2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EDC4116-BEB6-7E4E-A4A7-D2553343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D0F097C-57D7-B44E-A73C-8373F218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58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14667-755C-594C-B649-0C584C79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ABF655D-EEC9-1849-AFE9-30359B4D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37B-9027-774A-B9FD-9279ACD255BD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35848DC-EF7E-5E45-97D5-BB0029161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EF47D0D-FB63-C04A-88AA-4663F56A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4429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30D0DAB-E3AB-C542-BAF1-FA0813FF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9104-FA4D-834B-9033-B46E2F34E77F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44257D8-EC9E-534F-9065-715A4574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029C47-757A-114F-A178-225027BD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8664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6441E4-4620-9244-B66E-26EC9ECB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E2631A-AADB-4344-B902-B53FE9F51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D2930E1-81A7-6848-925D-24DF95107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A1FEB3-ECC3-AD41-BEA6-44C6F60F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73C6-1BDC-EF4C-9138-1B867971D82A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CC6D6D-32D3-0F46-8645-9348CDCC2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AFE86A-1C31-4A46-A584-5E4CEF4A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335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1D89C4-8B50-834A-81C5-869F9DC9C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5534F9E-8511-5F4A-A82F-05692527D3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B5567A0-F6B9-9340-A872-76C4D3094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79205F-B98C-E943-92A5-27963140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567F-5EDC-4F4F-93AF-7C8D00AA37FD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0A25F96-ED76-8549-9FD6-2B59D285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96D537-3F67-CD44-B755-194C465E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1349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422299C-DADF-924C-A256-3B359ECF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E7C0D55-55DC-8A4F-8D1C-054CD64B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F6F637-18F3-BD4C-908D-9F4BD7CEC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D2FFB-DAFA-B349-908F-41F05A7F02F7}" type="datetime1">
              <a:rPr kumimoji="1" lang="zh-TW" altLang="en-US" smtClean="0"/>
              <a:t>2024/9/30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89E3A8-AF3F-CA42-A297-2EE032B20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309E7D-F646-F04E-B26F-BEF4E7288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6518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customXml" Target="../ink/ink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customXml" Target="../ink/ink3.xml"/><Relationship Id="rId10" Type="http://schemas.openxmlformats.org/officeDocument/2006/relationships/image" Target="../media/image17.png"/><Relationship Id="rId4" Type="http://schemas.openxmlformats.org/officeDocument/2006/relationships/image" Target="../media/image10.png"/><Relationship Id="rId9" Type="http://schemas.openxmlformats.org/officeDocument/2006/relationships/customXml" Target="../ink/ink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ustomXml" Target="../ink/ink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5C7C8A-452E-D943-890A-99D101A85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221" y="1041400"/>
            <a:ext cx="10207557" cy="2387600"/>
          </a:xfrm>
        </p:spPr>
        <p:txBody>
          <a:bodyPr anchor="ctr">
            <a:normAutofit/>
          </a:bodyPr>
          <a:lstStyle/>
          <a:p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b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 over Streaming Sequences</a:t>
            </a:r>
            <a:endParaRPr kumimoji="1" lang="zh-TW" altLang="en-US" sz="4800" dirty="0">
              <a:latin typeface="Times" pitchFamily="2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A9CE59C-0A7C-3340-9871-01BB9F00CC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Youhuan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Li, Lei Zou,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Huaming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and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Dongyan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Zhao</a:t>
            </a:r>
          </a:p>
          <a:p>
            <a:pPr>
              <a:lnSpc>
                <a:spcPct val="10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Transactions on Knowledge and Data Engineering, vol. 30, no. 6, pp. 1036-1049, 1 June 2018</a:t>
            </a:r>
            <a:endParaRPr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6ED1160-6DCB-BA45-A8E3-C0A533D93526}"/>
              </a:ext>
            </a:extLst>
          </p:cNvPr>
          <p:cNvSpPr txBox="1"/>
          <p:nvPr/>
        </p:nvSpPr>
        <p:spPr>
          <a:xfrm>
            <a:off x="9461868" y="5993027"/>
            <a:ext cx="2573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>
                <a:latin typeface="Times" pitchFamily="2" charset="0"/>
              </a:rPr>
              <a:t>Presenter: Wen-Yu Chang</a:t>
            </a:r>
          </a:p>
          <a:p>
            <a:r>
              <a:rPr kumimoji="1" lang="en-US" altLang="zh-TW" dirty="0">
                <a:latin typeface="Times" pitchFamily="2" charset="0"/>
              </a:rPr>
              <a:t>Date: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Sept.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30,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2024</a:t>
            </a:r>
            <a:endParaRPr kumimoji="1" lang="zh-TW" altLang="en-US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79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Vertical Update (2/2)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10</a:t>
            </a:fld>
            <a:endParaRPr kumimoji="1"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057E2E2-1FB6-EADF-3A91-1C60E568835C}"/>
              </a:ext>
            </a:extLst>
          </p:cNvPr>
          <p:cNvSpPr txBox="1"/>
          <p:nvPr/>
        </p:nvSpPr>
        <p:spPr>
          <a:xfrm>
            <a:off x="955233" y="1691600"/>
            <a:ext cx="9813286" cy="57996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Times" panose="02020603050405020304" pitchFamily="18" charset="0"/>
                <a:cs typeface="Times" panose="02020603050405020304" pitchFamily="18" charset="0"/>
              </a:rPr>
              <a:t>Case 2: Updating down neighbors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29A048A-9A7A-DF07-FD23-BA5E2B11E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905" y="224769"/>
            <a:ext cx="5021699" cy="204679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39723FCB-7934-81DD-D6F9-360F437CC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423" y="2518343"/>
            <a:ext cx="8694906" cy="413618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20C9DB57-0ED2-6A05-F5EC-5055490AF5D8}"/>
                  </a:ext>
                </a:extLst>
              </p14:cNvPr>
              <p14:cNvContentPartPr/>
              <p14:nvPr/>
            </p14:nvContentPartPr>
            <p14:xfrm>
              <a:off x="3559427" y="3267965"/>
              <a:ext cx="360" cy="811800"/>
            </p14:xfrm>
          </p:contentPart>
        </mc:Choice>
        <mc:Fallback xmlns=""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20C9DB57-0ED2-6A05-F5EC-5055490AF5D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23787" y="3196325"/>
                <a:ext cx="72000" cy="9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06CF656E-A17B-72A5-7EF4-7DDF3A56E2C1}"/>
                  </a:ext>
                </a:extLst>
              </p14:cNvPr>
              <p14:cNvContentPartPr/>
              <p14:nvPr/>
            </p14:nvContentPartPr>
            <p14:xfrm>
              <a:off x="3608027" y="3229445"/>
              <a:ext cx="360" cy="900720"/>
            </p14:xfrm>
          </p:contentPart>
        </mc:Choice>
        <mc:Fallback xmlns=""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06CF656E-A17B-72A5-7EF4-7DDF3A56E2C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72387" y="3157445"/>
                <a:ext cx="72000" cy="10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A066234C-A501-5A5C-A367-2FE4CE1F23FF}"/>
                  </a:ext>
                </a:extLst>
              </p14:cNvPr>
              <p14:cNvContentPartPr/>
              <p14:nvPr/>
            </p14:nvContentPartPr>
            <p14:xfrm>
              <a:off x="2758787" y="4459925"/>
              <a:ext cx="1615680" cy="1089720"/>
            </p14:xfrm>
          </p:contentPart>
        </mc:Choice>
        <mc:Fallback xmlns=""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A066234C-A501-5A5C-A367-2FE4CE1F23F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23147" y="4388285"/>
                <a:ext cx="1687320" cy="123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035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Time Complexity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11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/>
              <p:nvPr/>
            </p:nvSpPr>
            <p:spPr>
              <a:xfrm>
                <a:off x="838199" y="1691866"/>
                <a:ext cx="10515601" cy="168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Building QN-List: O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(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𝑤</m:t>
                    </m:r>
                    <m:func>
                      <m:func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𝑤</m:t>
                        </m:r>
                      </m:e>
                    </m:func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: window size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Insertion: O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𝑤</m:t>
                        </m:r>
                      </m:e>
                    </m:func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Deletion: O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(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𝑤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691866"/>
                <a:ext cx="10515601" cy="1687963"/>
              </a:xfrm>
              <a:prstGeom prst="rect">
                <a:avLst/>
              </a:prstGeom>
              <a:blipFill>
                <a:blip r:embed="rId3"/>
                <a:stretch>
                  <a:fillRect l="-753" b="-79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34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67C017-EEF6-AF41-82FB-650CB493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Abstract</a:t>
            </a:r>
            <a:endParaRPr kumimoji="1" lang="zh-TW" altLang="en-US" dirty="0">
              <a:latin typeface="Times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09F5D7-A24C-7540-ADEE-E8D83623F3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89857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ts val="3600"/>
                  </a:lnSpc>
                  <a:spcBef>
                    <a:spcPts val="1200"/>
                  </a:spcBef>
                  <a:buNone/>
                </a:pPr>
                <a:r>
                  <a:rPr lang="en-US" altLang="zh-TW" sz="2400" dirty="0">
                    <a:latin typeface="Times" pitchFamily="2" charset="0"/>
                  </a:rPr>
                  <a:t>In this paper, we propose a data structure, a quadruple neighbor list (QN-list, for short), to support real time queries of all longest increasing subsequence (LIS) and LIS with constraints over sequential data streams. The QN-List built by our algorithm requires O(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 space, where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 is the time window size. The running time for building the initial QN-List takes O(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 err="1">
                    <a:latin typeface="Times" pitchFamily="2" charset="0"/>
                  </a:rPr>
                  <a:t>log</a:t>
                </a:r>
                <a14:m>
                  <m:oMath xmlns:m="http://schemas.openxmlformats.org/officeDocument/2006/math">
                    <m:r>
                      <a:rPr lang="zh-TW" altLang="en-US" sz="2400" i="1" dirty="0" err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 time. Applying the QN-List, insertion of the new item takes O(</a:t>
                </a:r>
                <a:r>
                  <a:rPr lang="en-US" altLang="zh-TW" sz="2400" dirty="0" err="1">
                    <a:latin typeface="Times" pitchFamily="2" charset="0"/>
                  </a:rPr>
                  <a:t>log</a:t>
                </a:r>
                <a:r>
                  <a:rPr lang="zh-TW" altLang="en-US" sz="2400" dirty="0">
                    <a:latin typeface="Times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 time and deletion of the first item takes O(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 time. To the best of our knowledge, this is the first work to support both LIS enumeration and LIS with constraints computation by using a single uniform data structure for real time sequential data streams. Our method outperforms the state-of-the-art methods in both time and space cost, not only theoretically, but also empirically.</a:t>
                </a:r>
                <a:endParaRPr lang="en" altLang="zh-TW" sz="2400" dirty="0">
                  <a:latin typeface="Times" pitchFamily="2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09F5D7-A24C-7540-ADEE-E8D83623F3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89857"/>
                <a:ext cx="10515600" cy="4351338"/>
              </a:xfrm>
              <a:blipFill>
                <a:blip r:embed="rId3"/>
                <a:stretch>
                  <a:fillRect l="-928" r="-870" b="-198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FFF1FB-1064-484B-B5D3-305DF559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4422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Rising Length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9813286" cy="3903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The maximum length of all increasing subsequences of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𝛼</m:t>
                    </m:r>
                  </m:oMath>
                </a14:m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 that ends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=3, 9, 6, 2, 8, 5, 7</m:t>
                    </m:r>
                  </m:oMath>
                </a14:m>
                <a:endParaRPr lang="en-US" altLang="zh-TW" sz="24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𝑅𝐿</m:t>
                        </m:r>
                      </m:e>
                      <m:sub>
                        <m:r>
                          <a:rPr lang="zh-TW" alt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altLang="zh-TW" sz="2400" b="0" dirty="0"/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{8}, {3, 8}, {6, 8}, {2, 8}, </a:t>
                </a:r>
                <a:r>
                  <a:rPr lang="en-US" altLang="zh-TW" sz="2400" dirty="0">
                    <a:highlight>
                      <a:srgbClr val="FFFF00"/>
                    </a:highlight>
                    <a:latin typeface="Times" panose="02020603050405020304" pitchFamily="18" charset="0"/>
                    <a:cs typeface="Times" panose="02020603050405020304" pitchFamily="18" charset="0"/>
                  </a:rPr>
                  <a:t>{3, 6, 8}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𝑅𝐿</m:t>
                        </m:r>
                      </m:e>
                      <m:sub>
                        <m:r>
                          <a:rPr lang="zh-TW" alt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altLang="zh-TW" sz="2400" b="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{5}, </a:t>
                </a:r>
                <a:r>
                  <a:rPr lang="en-US" altLang="zh-TW" sz="2400" dirty="0">
                    <a:highlight>
                      <a:srgbClr val="FFFF00"/>
                    </a:highlight>
                    <a:latin typeface="Times" panose="02020603050405020304" pitchFamily="18" charset="0"/>
                    <a:cs typeface="Times" panose="02020603050405020304" pitchFamily="18" charset="0"/>
                  </a:rPr>
                  <a:t>{3, 5}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, </a:t>
                </a:r>
                <a:r>
                  <a:rPr lang="en-US" altLang="zh-TW" sz="2400" dirty="0">
                    <a:highlight>
                      <a:srgbClr val="FFFF00"/>
                    </a:highlight>
                    <a:latin typeface="Times" panose="02020603050405020304" pitchFamily="18" charset="0"/>
                    <a:cs typeface="Times" panose="02020603050405020304" pitchFamily="18" charset="0"/>
                  </a:rPr>
                  <a:t>{2, 5}</a:t>
                </a:r>
                <a:endParaRPr lang="en-US" altLang="zh-TW" sz="2400" b="0" dirty="0">
                  <a:highlight>
                    <a:srgbClr val="FFFF00"/>
                  </a:highlight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9813286" cy="3903954"/>
              </a:xfrm>
              <a:prstGeom prst="rect">
                <a:avLst/>
              </a:prstGeom>
              <a:blipFill>
                <a:blip r:embed="rId3"/>
                <a:stretch>
                  <a:fillRect l="-870" b="-26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0380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Neighbors (1/2)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048579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=3, 9, 6, 2, 8, 5, 7</m:t>
                    </m:r>
                  </m:oMath>
                </a14:m>
                <a:endParaRPr lang="en-US" altLang="zh-TW" sz="24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left neighbor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&amp; right neighbor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fName>
                      <m:e>
                        <m:d>
                          <m:d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zh-TW" altLang="en-US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048579" cy="1687963"/>
              </a:xfrm>
              <a:prstGeom prst="rect">
                <a:avLst/>
              </a:prstGeom>
              <a:blipFill>
                <a:blip r:embed="rId3"/>
                <a:stretch>
                  <a:fillRect l="-1411" r="-202" b="-64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>
            <a:extLst>
              <a:ext uri="{FF2B5EF4-FFF2-40B4-BE49-F238E27FC236}">
                <a16:creationId xmlns:a16="http://schemas.microsoft.com/office/drawing/2014/main" id="{71FFA6CC-0FB1-43D9-9C7A-0E8A5C3681F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54987"/>
          <a:stretch/>
        </p:blipFill>
        <p:spPr>
          <a:xfrm>
            <a:off x="7247612" y="1077222"/>
            <a:ext cx="3954701" cy="47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3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Neighbors (2/2)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279411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=3, 9, 6, 2, 8, 5, 7</m:t>
                    </m:r>
                  </m:oMath>
                </a14:m>
                <a:endParaRPr lang="en-US" altLang="zh-TW" sz="24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up neighbor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𝑢𝑛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&amp; down neighbor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𝑢𝑛</m:t>
                        </m:r>
                      </m:fName>
                      <m:e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fName>
                      <m:e>
                        <m:d>
                          <m:d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zh-TW" altLang="en-US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279411" cy="1687963"/>
              </a:xfrm>
              <a:prstGeom prst="rect">
                <a:avLst/>
              </a:prstGeom>
              <a:blipFill>
                <a:blip r:embed="rId3"/>
                <a:stretch>
                  <a:fillRect l="-1359" b="-64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>
            <a:extLst>
              <a:ext uri="{FF2B5EF4-FFF2-40B4-BE49-F238E27FC236}">
                <a16:creationId xmlns:a16="http://schemas.microsoft.com/office/drawing/2014/main" id="{71FFA6CC-0FB1-43D9-9C7A-0E8A5C3681F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4987"/>
          <a:stretch/>
        </p:blipFill>
        <p:spPr>
          <a:xfrm>
            <a:off x="7160060" y="1077222"/>
            <a:ext cx="3954701" cy="47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10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D305438D-F4BF-BC45-90BC-8CDF5398A9F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en-US" altLang="zh-TW" dirty="0">
                    <a:latin typeface="Times" pitchFamily="2" charset="0"/>
                  </a:rPr>
                  <a:t>Construction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zh-TW" altLang="en-US" i="1" smtClean="0">
                            <a:latin typeface="Cambria Math" panose="02040503050406030204" pitchFamily="18" charset="0"/>
                          </a:rPr>
                          <m:t>𝕃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endParaRPr kumimoji="1" lang="zh-TW" altLang="en-US" dirty="0">
                  <a:latin typeface="Times" pitchFamily="2" charset="0"/>
                </a:endParaRPr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D305438D-F4BF-BC45-90BC-8CDF5398A9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F87DAD0A-04C8-A199-D0E5-B0E616AFDC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3277" y="1690688"/>
            <a:ext cx="9065445" cy="44139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1C3B1443-9831-6B75-4D41-33A8E6A4DA76}"/>
                  </a:ext>
                </a:extLst>
              </p:cNvPr>
              <p:cNvSpPr txBox="1"/>
              <p:nvPr/>
            </p:nvSpPr>
            <p:spPr>
              <a:xfrm>
                <a:off x="4534344" y="798420"/>
                <a:ext cx="609437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zh-TW" altLang="en-US" sz="24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=3, 9, 6, 2, 8, 5, 7</m:t>
                      </m:r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1C3B1443-9831-6B75-4D41-33A8E6A4D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344" y="798420"/>
                <a:ext cx="609437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473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D305438D-F4BF-BC45-90BC-8CDF5398A9F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en-US" altLang="zh-TW" dirty="0">
                    <a:latin typeface="Times" pitchFamily="2" charset="0"/>
                  </a:rPr>
                  <a:t>Construction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zh-TW" altLang="en-US" i="1" smtClean="0">
                            <a:latin typeface="Cambria Math" panose="02040503050406030204" pitchFamily="18" charset="0"/>
                          </a:rPr>
                          <m:t>𝕃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endParaRPr kumimoji="1" lang="zh-TW" altLang="en-US" dirty="0">
                  <a:latin typeface="Times" pitchFamily="2" charset="0"/>
                </a:endParaRPr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D305438D-F4BF-BC45-90BC-8CDF5398A9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7</a:t>
            </a:fld>
            <a:endParaRPr kumimoji="1"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8CCA61E-9E9C-B46C-9E37-34D426B3C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672" y="1690688"/>
            <a:ext cx="9620655" cy="42076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B8F241C5-8B44-7E5A-35F2-66CC1FDA0EEF}"/>
                  </a:ext>
                </a:extLst>
              </p:cNvPr>
              <p:cNvSpPr txBox="1"/>
              <p:nvPr/>
            </p:nvSpPr>
            <p:spPr>
              <a:xfrm>
                <a:off x="4534344" y="798420"/>
                <a:ext cx="609437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zh-TW" altLang="en-US" sz="24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=3, 9, 6, 2, 8, 5, 7</m:t>
                      </m:r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B8F241C5-8B44-7E5A-35F2-66CC1FDA0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344" y="798420"/>
                <a:ext cx="609437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013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Horizontal Update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8</a:t>
            </a:fld>
            <a:endParaRPr kumimoji="1"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D6AEACD-C45E-CFC2-79F6-D3271F3FEA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361" y="1473024"/>
            <a:ext cx="10003277" cy="47585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EA09C725-2284-AFC9-52FE-9D46A5894BA0}"/>
                  </a:ext>
                </a:extLst>
              </p:cNvPr>
              <p:cNvSpPr txBox="1"/>
              <p:nvPr/>
            </p:nvSpPr>
            <p:spPr>
              <a:xfrm>
                <a:off x="4534344" y="798420"/>
                <a:ext cx="609437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zh-TW" altLang="en-US" sz="24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=3, 9, 6, 2, 8, 5, 7</m:t>
                      </m:r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EA09C725-2284-AFC9-52FE-9D46A5894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344" y="798420"/>
                <a:ext cx="609437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086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Vertical Update (1/2)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9</a:t>
            </a:fld>
            <a:endParaRPr kumimoji="1"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057E2E2-1FB6-EADF-3A91-1C60E568835C}"/>
              </a:ext>
            </a:extLst>
          </p:cNvPr>
          <p:cNvSpPr txBox="1"/>
          <p:nvPr/>
        </p:nvSpPr>
        <p:spPr>
          <a:xfrm>
            <a:off x="955233" y="1691600"/>
            <a:ext cx="9813286" cy="57996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Times" panose="02020603050405020304" pitchFamily="18" charset="0"/>
                <a:cs typeface="Times" panose="02020603050405020304" pitchFamily="18" charset="0"/>
              </a:rPr>
              <a:t>Case 1: Updating up neighbors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B904C7A-3B2D-60F9-C00D-8ACA3DA1F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180" y="136525"/>
            <a:ext cx="5043770" cy="213504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EB01BD7C-9EDA-791B-BF2E-F8EE78A636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423" y="2518343"/>
            <a:ext cx="8694906" cy="413618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D1AF3EC2-2420-90D7-ADA1-85D31F4ED067}"/>
                  </a:ext>
                </a:extLst>
              </p14:cNvPr>
              <p14:cNvContentPartPr/>
              <p14:nvPr/>
            </p14:nvContentPartPr>
            <p14:xfrm>
              <a:off x="2714147" y="4529405"/>
              <a:ext cx="667080" cy="918360"/>
            </p14:xfrm>
          </p:contentPart>
        </mc:Choice>
        <mc:Fallback xmlns=""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D1AF3EC2-2420-90D7-ADA1-85D31F4ED06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78147" y="4457405"/>
                <a:ext cx="738720" cy="10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35AC44F9-EEDA-DD69-FE90-6C8787351056}"/>
                  </a:ext>
                </a:extLst>
              </p14:cNvPr>
              <p14:cNvContentPartPr/>
              <p14:nvPr/>
            </p14:nvContentPartPr>
            <p14:xfrm>
              <a:off x="7254107" y="3104885"/>
              <a:ext cx="1802160" cy="1215720"/>
            </p14:xfrm>
          </p:contentPart>
        </mc:Choice>
        <mc:Fallback xmlns=""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35AC44F9-EEDA-DD69-FE90-6C878735105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218107" y="3033245"/>
                <a:ext cx="1873800" cy="135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1128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_chenya" id="{B41F7EED-78E0-1445-87EF-5AF1DA6E0F58}" vid="{D32384A1-BBDA-0D4F-B76D-4F110ED0331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佈景主題</Template>
  <TotalTime>11303</TotalTime>
  <Words>500</Words>
  <Application>Microsoft Office PowerPoint</Application>
  <PresentationFormat>寬螢幕</PresentationFormat>
  <Paragraphs>58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Elsevier Sans</vt:lpstr>
      <vt:lpstr>Arial</vt:lpstr>
      <vt:lpstr>Calibri</vt:lpstr>
      <vt:lpstr>Calibri Light</vt:lpstr>
      <vt:lpstr>Cambria Math</vt:lpstr>
      <vt:lpstr>Times</vt:lpstr>
      <vt:lpstr>Times New Roman</vt:lpstr>
      <vt:lpstr>Office 佈景主題</vt:lpstr>
      <vt:lpstr>Longest Increasing Subsequence Computation over Streaming Sequences</vt:lpstr>
      <vt:lpstr>Abstract</vt:lpstr>
      <vt:lpstr>Rising Length</vt:lpstr>
      <vt:lpstr>Neighbors (1/2)</vt:lpstr>
      <vt:lpstr>Neighbors (2/2)</vt:lpstr>
      <vt:lpstr>Construction of L_α</vt:lpstr>
      <vt:lpstr>Construction of L_α</vt:lpstr>
      <vt:lpstr>Horizontal Update</vt:lpstr>
      <vt:lpstr>Vertical Update (1/2)</vt:lpstr>
      <vt:lpstr>Vertical Update (2/2)</vt:lpstr>
      <vt:lpstr>Time Complexity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M113040012</dc:creator>
  <cp:lastModifiedBy>紋瑜 張</cp:lastModifiedBy>
  <cp:revision>227</cp:revision>
  <dcterms:created xsi:type="dcterms:W3CDTF">2023-07-01T04:19:29Z</dcterms:created>
  <dcterms:modified xsi:type="dcterms:W3CDTF">2024-09-30T10:41:51Z</dcterms:modified>
</cp:coreProperties>
</file>