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60" r:id="rId4"/>
    <p:sldId id="262" r:id="rId5"/>
    <p:sldId id="263" r:id="rId6"/>
    <p:sldId id="293" r:id="rId7"/>
    <p:sldId id="294" r:id="rId8"/>
    <p:sldId id="295" r:id="rId9"/>
    <p:sldId id="296" r:id="rId10"/>
    <p:sldId id="298" r:id="rId11"/>
    <p:sldId id="299" r:id="rId12"/>
    <p:sldId id="300" r:id="rId13"/>
    <p:sldId id="301" r:id="rId14"/>
    <p:sldId id="302" r:id="rId15"/>
    <p:sldId id="303" r:id="rId16"/>
    <p:sldId id="305" r:id="rId17"/>
    <p:sldId id="304" r:id="rId18"/>
    <p:sldId id="306" r:id="rId19"/>
    <p:sldId id="307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7" autoAdjust="0"/>
    <p:restoredTop sz="87105" autoAdjust="0"/>
  </p:normalViewPr>
  <p:slideViewPr>
    <p:cSldViewPr snapToGrid="0">
      <p:cViewPr varScale="1">
        <p:scale>
          <a:sx n="99" d="100"/>
          <a:sy n="99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86C5D-A490-44DC-A2EA-D06C7980611D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F48F7-578B-471B-B150-0419DD9DAB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945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2014 </a:t>
            </a:r>
            <a:r>
              <a:rPr lang="zh-TW" altLang="en-US" dirty="0"/>
              <a:t>年第十屆數字技術國際會議</a:t>
            </a:r>
            <a:endParaRPr lang="en-US" altLang="zh-TW" dirty="0"/>
          </a:p>
          <a:p>
            <a:r>
              <a:rPr lang="zh-TW" altLang="en-US" dirty="0"/>
              <a:t>斯洛伐克 日利納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58093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7562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76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8755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9595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0072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448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2536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16364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8635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735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78077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209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738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4890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6209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831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5618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F48F7-578B-471B-B150-0419DD9DAB1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478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9F25AF-0E19-42F4-8E59-0E2475CD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A45632C-8CE4-42F2-96A4-351D689C0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5B16DCC-3C09-4190-A3E4-5096C059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D98282-494B-4906-9529-C058963C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0C2738-E947-4231-A225-44C121E5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779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74FEBC-962E-4AFC-ABD5-46DD44F24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C3808B3-8D57-45C4-87E1-94F1BB849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634795-E278-4DBE-AE4A-D2B1F8D5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825BACF-3122-4664-8601-D65AE24E6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C28B58-1CF3-4992-843B-1501977B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713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D7CA6A8-6D20-456B-BBB7-79B989699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35682E0-E5C1-4F66-9322-440A92AF2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F84A28-98D1-4DF8-92AC-0E926BD0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D59E5D-6CE4-4F0C-A0E7-0D338678E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305698-AE42-46D1-9D51-377F5213E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17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01AAC7-284B-44D6-B615-209FDA2CA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EFDAA5-43FF-4A8F-826A-8F69F49E1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3837C6-BD56-4222-A722-8BA847CE3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227E76-D82E-496B-BA1E-6155055AE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EF1776-205B-4BD4-B87B-9E6E365C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35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1D72D8-F375-48E3-B497-C1CC29A2B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78D5F30-F9B1-40CF-A5D8-E1F02ADCC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0F16DBA-C697-4226-9998-1166BB575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208FE4-74DC-40F6-88B8-F813D317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A071D0-1CC1-41C1-94EA-091439D0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26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06DAC8-CE58-455A-AD45-1AD3FC28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6248BE-A4CE-4319-85AB-B0CCB6BBE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C571113-4670-4B1E-A49D-D0136174A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576DFE5-A3DB-4042-911F-2C038B75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D70B731-A72F-49BD-8A27-FA49BDB1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E0BAA9-6DEB-4354-832E-B85556669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220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E6D655-F6BD-43A8-B000-41F78457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E333E71-8A00-46C4-942E-F061DBB8E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35C49DD-3469-49E8-85A9-4EF2BC223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AE9FF2B-573C-4D0D-975A-C97DEEA1F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329BBB8-65E9-4B95-B92F-B657DECF23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D08B598-DBF8-4829-9CCB-60ECE7960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6837A02-801E-45EE-9127-F38E41846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81847D2-9502-4566-B03E-A2C8AE173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188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F10109-E069-4894-A527-1ACFF849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E2C6E05-70A7-4533-ACBA-E8494CD4A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6BA61A6-AA09-4224-9F8D-28E01FAAB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E530C8C-7F67-4A66-B399-77A1C5770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497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6FDD9C5-40B1-4F2C-B137-C1670CF5C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09AFA6F-4680-445A-82EB-8129100F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328E165-C54A-42BF-9812-3A758F95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499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2FEF57-492C-4CA7-8BFF-4CC55AE29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030F621-020D-4881-BBE3-63A4E2FC3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3E6CBCF-6DA2-4C3C-9E0E-D5D9998D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CA7E47D-B17F-4CB3-A99D-FC69AC9D8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D69211C-9C4A-4E5F-BAE2-1F9EA43E1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B4D79AC-313A-452B-A19F-4EA80182D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64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8288C5-D2E4-46A4-BC19-914116CAE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F739610-EE53-4CFD-9765-70248E856D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3DD6B02-63DC-4ABF-B489-9D2297CC3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C78DD9-6A8C-43D6-B685-FC0A8F86D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E7EBF37-15BA-4000-9318-7597E2C3B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1BA57C6-BBBF-4E67-AAE2-A8DFC38B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89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D781B86-91EB-48FA-AD9A-A316242DD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B94F35E-FBB4-428A-9084-37611F72F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479204-8733-42B0-B588-856BD2339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54F1D-AD68-4E0C-A3DF-CABF714FF729}" type="datetimeFigureOut">
              <a:rPr lang="zh-TW" altLang="en-US" smtClean="0"/>
              <a:t>2024/9/30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77B58B-0100-43AB-B1B8-B25FCB9A2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ACD17F-E230-4684-B1E2-094B42285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D6897-2EC0-43FF-932A-38E986F80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13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B36ABE-AAF8-A44E-9A2F-7BC45939F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379" y="1041400"/>
            <a:ext cx="10699242" cy="2387600"/>
          </a:xfrm>
        </p:spPr>
        <p:txBody>
          <a:bodyPr>
            <a:noAutofit/>
          </a:bodyPr>
          <a:lstStyle/>
          <a:p>
            <a:r>
              <a:rPr kumimoji="1"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kumimoji="1" lang="en-US" altLang="zh-TW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Kadane</a:t>
            </a:r>
            <a:r>
              <a:rPr kumimoji="1"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Algorithms for the Maximum Sum Subarray Problem</a:t>
            </a:r>
            <a:endParaRPr kumimoji="1" lang="en" altLang="zh-TW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5B5F14B-80FA-484A-93C9-1FC3F30EC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en-US" altLang="zh-TW" dirty="0"/>
              <a:t>Joseph B. </a:t>
            </a:r>
            <a:r>
              <a:rPr lang="en-US" altLang="zh-TW" dirty="0" err="1"/>
              <a:t>Kadane</a:t>
            </a:r>
            <a:endParaRPr lang="en-US" altLang="zh-TW" dirty="0"/>
          </a:p>
          <a:p>
            <a:pPr fontAlgn="ctr"/>
            <a:r>
              <a:rPr lang="en-US" altLang="zh-TW" dirty="0"/>
              <a:t>Algorithms 2023, 16, 519.</a:t>
            </a:r>
          </a:p>
          <a:p>
            <a:pPr fontAlgn="ctr"/>
            <a:r>
              <a:rPr lang="en-US" altLang="zh-TW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November 2023, </a:t>
            </a:r>
            <a:r>
              <a:rPr lang="en-US" altLang="zh-TW" dirty="0"/>
              <a:t>Joseph B. </a:t>
            </a:r>
            <a:r>
              <a:rPr lang="en-US" altLang="zh-TW" dirty="0" err="1"/>
              <a:t>Kadane</a:t>
            </a:r>
            <a:endParaRPr lang="en-US" altLang="zh-TW" dirty="0"/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0F52706B-9798-8F45-B922-E99F0F5C4CA1}"/>
              </a:ext>
            </a:extLst>
          </p:cNvPr>
          <p:cNvSpPr txBox="1">
            <a:spLocks/>
          </p:cNvSpPr>
          <p:nvPr/>
        </p:nvSpPr>
        <p:spPr>
          <a:xfrm>
            <a:off x="8322197" y="6002973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Tse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-Ying Huang</a:t>
            </a:r>
            <a:endParaRPr kumimoji="1"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30, 2024</a:t>
            </a:r>
          </a:p>
        </p:txBody>
      </p:sp>
    </p:spTree>
    <p:extLst>
      <p:ext uri="{BB962C8B-B14F-4D97-AF65-F5344CB8AC3E}">
        <p14:creationId xmlns:p14="http://schemas.microsoft.com/office/powerpoint/2010/main" val="82781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Linear Algorithm Bentley Gave Me Credit for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8460A9F-8A15-40F6-AC04-679609899E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627" y="1529657"/>
            <a:ext cx="6058746" cy="496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4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2849076" y="2988494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8F3DD1E9-3BDF-48A1-9319-D4DB968E64F8}"/>
              </a:ext>
            </a:extLst>
          </p:cNvPr>
          <p:cNvSpPr txBox="1"/>
          <p:nvPr/>
        </p:nvSpPr>
        <p:spPr>
          <a:xfrm>
            <a:off x="914400" y="1511166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=0.0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=0.0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2377439" y="4865562"/>
            <a:ext cx="33191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MaxEnding+X</a:t>
            </a:r>
            <a:r>
              <a:rPr lang="en-US" altLang="zh-TW" dirty="0"/>
              <a:t>[1]&lt;0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=1</a:t>
            </a:r>
          </a:p>
          <a:p>
            <a:r>
              <a:rPr lang="en-US" altLang="zh-TW" dirty="0" err="1"/>
              <a:t>MaxEndingHere</a:t>
            </a:r>
            <a:r>
              <a:rPr lang="en-US" altLang="zh-TW" dirty="0"/>
              <a:t> =0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 &lt; </a:t>
            </a:r>
            <a:r>
              <a:rPr lang="en-US" altLang="zh-TW" dirty="0" err="1"/>
              <a:t>MaxEndingHere</a:t>
            </a:r>
            <a:r>
              <a:rPr lang="en-US" altLang="zh-TW" dirty="0"/>
              <a:t> </a:t>
            </a:r>
          </a:p>
          <a:p>
            <a:r>
              <a:rPr lang="en-US" altLang="zh-TW" dirty="0"/>
              <a:t>Start=</a:t>
            </a:r>
            <a:r>
              <a:rPr lang="en-US" altLang="zh-TW" dirty="0" err="1"/>
              <a:t>Mstart</a:t>
            </a:r>
            <a:r>
              <a:rPr lang="en-US" altLang="zh-TW" dirty="0"/>
              <a:t>=1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</a:t>
            </a:r>
            <a:r>
              <a:rPr lang="en-US" altLang="zh-TW" dirty="0" err="1"/>
              <a:t>MaxEndingHere</a:t>
            </a:r>
            <a:r>
              <a:rPr lang="en-US" altLang="zh-TW" dirty="0"/>
              <a:t> =0</a:t>
            </a:r>
          </a:p>
          <a:p>
            <a:r>
              <a:rPr lang="en-US" altLang="zh-TW" dirty="0"/>
              <a:t>End=1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2783304" y="2666486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=1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281483C-1577-424E-A53F-8859DB891CB7}"/>
              </a:ext>
            </a:extLst>
          </p:cNvPr>
          <p:cNvSpPr txBox="1"/>
          <p:nvPr/>
        </p:nvSpPr>
        <p:spPr>
          <a:xfrm>
            <a:off x="6096000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=0.0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=0.0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8615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4100360" y="2941170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8F3DD1E9-3BDF-48A1-9319-D4DB968E64F8}"/>
              </a:ext>
            </a:extLst>
          </p:cNvPr>
          <p:cNvSpPr txBox="1"/>
          <p:nvPr/>
        </p:nvSpPr>
        <p:spPr>
          <a:xfrm>
            <a:off x="914400" y="1511166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=0.0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=0.0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1434163" y="4865562"/>
            <a:ext cx="49666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MaxEnding+X</a:t>
            </a:r>
            <a:r>
              <a:rPr lang="en-US" altLang="zh-TW" dirty="0"/>
              <a:t>[2]&gt;0</a:t>
            </a:r>
          </a:p>
          <a:p>
            <a:r>
              <a:rPr lang="en-US" altLang="zh-TW" dirty="0" err="1"/>
              <a:t>MaxEndingHere</a:t>
            </a:r>
            <a:r>
              <a:rPr lang="en-US" altLang="zh-TW" dirty="0"/>
              <a:t> =</a:t>
            </a:r>
            <a:r>
              <a:rPr lang="en-US" altLang="zh-TW" dirty="0" err="1"/>
              <a:t>MaxEndingHere</a:t>
            </a:r>
            <a:r>
              <a:rPr lang="en-US" altLang="zh-TW" dirty="0"/>
              <a:t> +x[2]=4</a:t>
            </a:r>
          </a:p>
          <a:p>
            <a:endParaRPr lang="en-US" altLang="zh-TW" dirty="0"/>
          </a:p>
          <a:p>
            <a:r>
              <a:rPr lang="en-US" altLang="zh-TW" dirty="0"/>
              <a:t>Start=</a:t>
            </a:r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</a:t>
            </a:r>
            <a:r>
              <a:rPr lang="en-US" altLang="zh-TW" dirty="0" err="1"/>
              <a:t>MaxEndingHere</a:t>
            </a:r>
            <a:r>
              <a:rPr lang="en-US" altLang="zh-TW" dirty="0"/>
              <a:t> =4</a:t>
            </a:r>
          </a:p>
          <a:p>
            <a:r>
              <a:rPr lang="en-US" altLang="zh-TW" dirty="0"/>
              <a:t>End=2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4036995" y="2652063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=2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281483C-1577-424E-A53F-8859DB891CB7}"/>
              </a:ext>
            </a:extLst>
          </p:cNvPr>
          <p:cNvSpPr txBox="1"/>
          <p:nvPr/>
        </p:nvSpPr>
        <p:spPr>
          <a:xfrm>
            <a:off x="6096000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=4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=4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6661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5457521" y="2988494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1434163" y="4865562"/>
            <a:ext cx="4966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 =7</a:t>
            </a:r>
          </a:p>
          <a:p>
            <a:endParaRPr lang="en-US" altLang="zh-TW" dirty="0"/>
          </a:p>
          <a:p>
            <a:r>
              <a:rPr lang="en-US" altLang="zh-TW" dirty="0"/>
              <a:t>Start=</a:t>
            </a:r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</a:t>
            </a:r>
            <a:r>
              <a:rPr lang="en-US" altLang="zh-TW" dirty="0" err="1"/>
              <a:t>MaxEndingHere</a:t>
            </a:r>
            <a:r>
              <a:rPr lang="en-US" altLang="zh-TW" dirty="0"/>
              <a:t> =7</a:t>
            </a:r>
          </a:p>
          <a:p>
            <a:r>
              <a:rPr lang="en-US" altLang="zh-TW" dirty="0"/>
              <a:t>End=3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5374104" y="261916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=3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281483C-1577-424E-A53F-8859DB891CB7}"/>
              </a:ext>
            </a:extLst>
          </p:cNvPr>
          <p:cNvSpPr txBox="1"/>
          <p:nvPr/>
        </p:nvSpPr>
        <p:spPr>
          <a:xfrm>
            <a:off x="6096000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=7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=7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End=3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63ACA80-DB90-4787-A1B2-4C1C01CA0D40}"/>
              </a:ext>
            </a:extLst>
          </p:cNvPr>
          <p:cNvSpPr txBox="1"/>
          <p:nvPr/>
        </p:nvSpPr>
        <p:spPr>
          <a:xfrm>
            <a:off x="838200" y="1440180"/>
            <a:ext cx="22226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=4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=4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9415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6583678" y="2988494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1434163" y="4865562"/>
            <a:ext cx="4966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 =12</a:t>
            </a:r>
          </a:p>
          <a:p>
            <a:endParaRPr lang="en-US" altLang="zh-TW" dirty="0"/>
          </a:p>
          <a:p>
            <a:r>
              <a:rPr lang="en-US" altLang="zh-TW" dirty="0"/>
              <a:t>Start=</a:t>
            </a:r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</a:t>
            </a:r>
            <a:r>
              <a:rPr lang="en-US" altLang="zh-TW" dirty="0" err="1"/>
              <a:t>MaxEndingHere</a:t>
            </a:r>
            <a:r>
              <a:rPr lang="en-US" altLang="zh-TW" dirty="0"/>
              <a:t> =12</a:t>
            </a:r>
          </a:p>
          <a:p>
            <a:r>
              <a:rPr lang="en-US" altLang="zh-TW" dirty="0"/>
              <a:t>End=4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6583678" y="261916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=4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281483C-1577-424E-A53F-8859DB891CB7}"/>
              </a:ext>
            </a:extLst>
          </p:cNvPr>
          <p:cNvSpPr txBox="1"/>
          <p:nvPr/>
        </p:nvSpPr>
        <p:spPr>
          <a:xfrm>
            <a:off x="6096000" y="4865562"/>
            <a:ext cx="20662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=12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=12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End=4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9D7F8DA-BCF4-4589-AADC-08A53EF0D3BE}"/>
              </a:ext>
            </a:extLst>
          </p:cNvPr>
          <p:cNvSpPr txBox="1"/>
          <p:nvPr/>
        </p:nvSpPr>
        <p:spPr>
          <a:xfrm>
            <a:off x="838200" y="1326500"/>
            <a:ext cx="20309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=7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=7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9575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7825337" y="2972191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1434163" y="4865562"/>
            <a:ext cx="4966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 =20</a:t>
            </a:r>
          </a:p>
          <a:p>
            <a:endParaRPr lang="en-US" altLang="zh-TW" dirty="0"/>
          </a:p>
          <a:p>
            <a:r>
              <a:rPr lang="en-US" altLang="zh-TW" dirty="0"/>
              <a:t>Start=</a:t>
            </a:r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</a:t>
            </a:r>
            <a:r>
              <a:rPr lang="en-US" altLang="zh-TW" dirty="0" err="1"/>
              <a:t>MaxEndingHere</a:t>
            </a:r>
            <a:r>
              <a:rPr lang="en-US" altLang="zh-TW" dirty="0"/>
              <a:t> =20</a:t>
            </a:r>
          </a:p>
          <a:p>
            <a:r>
              <a:rPr lang="en-US" altLang="zh-TW" dirty="0"/>
              <a:t>End=5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7825337" y="2602859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=5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281483C-1577-424E-A53F-8859DB891CB7}"/>
              </a:ext>
            </a:extLst>
          </p:cNvPr>
          <p:cNvSpPr txBox="1"/>
          <p:nvPr/>
        </p:nvSpPr>
        <p:spPr>
          <a:xfrm>
            <a:off x="6096000" y="4865562"/>
            <a:ext cx="20662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=20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=20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End=5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0243F47-C87E-4EC0-B0F8-9401CA01281F}"/>
              </a:ext>
            </a:extLst>
          </p:cNvPr>
          <p:cNvSpPr txBox="1"/>
          <p:nvPr/>
        </p:nvSpPr>
        <p:spPr>
          <a:xfrm>
            <a:off x="932045" y="1326500"/>
            <a:ext cx="20662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=12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=12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6369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all-negative-input case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2849076" y="2988494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8F3DD1E9-3BDF-48A1-9319-D4DB968E64F8}"/>
              </a:ext>
            </a:extLst>
          </p:cNvPr>
          <p:cNvSpPr txBox="1"/>
          <p:nvPr/>
        </p:nvSpPr>
        <p:spPr>
          <a:xfrm>
            <a:off x="914400" y="1511166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Champ=-inf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=-inf</a:t>
            </a:r>
          </a:p>
          <a:p>
            <a:r>
              <a:rPr lang="en-US" altLang="zh-TW" dirty="0" err="1"/>
              <a:t>Cstart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2377439" y="4865562"/>
            <a:ext cx="5181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Champ&lt;0</a:t>
            </a:r>
          </a:p>
          <a:p>
            <a:r>
              <a:rPr lang="en-US" altLang="zh-TW" dirty="0" err="1"/>
              <a:t>Cstart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Champ=-7</a:t>
            </a:r>
          </a:p>
          <a:p>
            <a:r>
              <a:rPr lang="en-US" altLang="zh-TW" dirty="0"/>
              <a:t>If </a:t>
            </a:r>
            <a:r>
              <a:rPr lang="en-US" altLang="zh-TW" dirty="0" err="1"/>
              <a:t>MaxSoFar</a:t>
            </a:r>
            <a:r>
              <a:rPr lang="en-US" altLang="zh-TW" dirty="0"/>
              <a:t>&lt;Champ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=Champ=-7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2783304" y="2666486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=1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2FD741F1-2191-4AB1-940C-81F4BA027513}"/>
              </a:ext>
            </a:extLst>
          </p:cNvPr>
          <p:cNvSpPr txBox="1"/>
          <p:nvPr/>
        </p:nvSpPr>
        <p:spPr>
          <a:xfrm>
            <a:off x="6209898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Champ=-7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=-7</a:t>
            </a:r>
          </a:p>
          <a:p>
            <a:r>
              <a:rPr lang="en-US" altLang="zh-TW" dirty="0" err="1"/>
              <a:t>Cstart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8594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all-negative-input case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2858701" y="2972191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2783304" y="2635465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=1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97A927D-434D-4B18-B5DE-17729F9DCCB9}"/>
              </a:ext>
            </a:extLst>
          </p:cNvPr>
          <p:cNvSpPr txBox="1"/>
          <p:nvPr/>
        </p:nvSpPr>
        <p:spPr>
          <a:xfrm>
            <a:off x="838200" y="1416518"/>
            <a:ext cx="22234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=0.0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=0.0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  <a:endParaRPr lang="zh-TW" altLang="en-US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06803668-3046-492D-B023-D4A4B971C3C4}"/>
              </a:ext>
            </a:extLst>
          </p:cNvPr>
          <p:cNvSpPr txBox="1"/>
          <p:nvPr/>
        </p:nvSpPr>
        <p:spPr>
          <a:xfrm>
            <a:off x="2377439" y="4865562"/>
            <a:ext cx="33191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MaxEnding+X</a:t>
            </a:r>
            <a:r>
              <a:rPr lang="en-US" altLang="zh-TW" dirty="0"/>
              <a:t>[1]&lt;0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=1</a:t>
            </a:r>
          </a:p>
          <a:p>
            <a:r>
              <a:rPr lang="en-US" altLang="zh-TW" dirty="0" err="1"/>
              <a:t>MaxEndingHere</a:t>
            </a:r>
            <a:r>
              <a:rPr lang="en-US" altLang="zh-TW" dirty="0"/>
              <a:t> =0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 &lt; </a:t>
            </a:r>
            <a:r>
              <a:rPr lang="en-US" altLang="zh-TW" dirty="0" err="1"/>
              <a:t>MaxEndingHere</a:t>
            </a:r>
            <a:r>
              <a:rPr lang="en-US" altLang="zh-TW" dirty="0"/>
              <a:t> </a:t>
            </a:r>
          </a:p>
          <a:p>
            <a:r>
              <a:rPr lang="en-US" altLang="zh-TW" dirty="0"/>
              <a:t>Start=</a:t>
            </a:r>
            <a:r>
              <a:rPr lang="en-US" altLang="zh-TW" dirty="0" err="1"/>
              <a:t>Mstart</a:t>
            </a:r>
            <a:r>
              <a:rPr lang="en-US" altLang="zh-TW" dirty="0"/>
              <a:t>=1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</a:t>
            </a:r>
            <a:r>
              <a:rPr lang="en-US" altLang="zh-TW" dirty="0" err="1"/>
              <a:t>MaxEndingHere</a:t>
            </a:r>
            <a:r>
              <a:rPr lang="en-US" altLang="zh-TW" dirty="0"/>
              <a:t> =0</a:t>
            </a:r>
          </a:p>
          <a:p>
            <a:r>
              <a:rPr lang="en-US" altLang="zh-TW" dirty="0"/>
              <a:t>End=1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F8CFCC25-04C7-4304-AB1F-2133A87FE937}"/>
              </a:ext>
            </a:extLst>
          </p:cNvPr>
          <p:cNvSpPr txBox="1"/>
          <p:nvPr/>
        </p:nvSpPr>
        <p:spPr>
          <a:xfrm>
            <a:off x="6096000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MaxEndingHere</a:t>
            </a:r>
            <a:r>
              <a:rPr lang="en-US" altLang="zh-TW" dirty="0"/>
              <a:t>=0.0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=0.0</a:t>
            </a:r>
          </a:p>
          <a:p>
            <a:r>
              <a:rPr lang="en-US" altLang="zh-TW" dirty="0" err="1"/>
              <a:t>Mstart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5833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3(Modified)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F9F53F6-3108-4C3C-873F-F2D01A3DF8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412" y="1258440"/>
            <a:ext cx="7779357" cy="549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05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0C1FC01-92BE-424A-8B3F-4C97EBFEC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9908"/>
              </p:ext>
            </p:extLst>
          </p:nvPr>
        </p:nvGraphicFramePr>
        <p:xfrm>
          <a:off x="972953" y="2223027"/>
          <a:ext cx="10515600" cy="3017520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1586906165"/>
                    </a:ext>
                  </a:extLst>
                </a:gridCol>
                <a:gridCol w="3491564">
                  <a:extLst>
                    <a:ext uri="{9D8B030D-6E8A-4147-A177-3AD203B41FA5}">
                      <a16:colId xmlns:a16="http://schemas.microsoft.com/office/drawing/2014/main" val="2088259666"/>
                    </a:ext>
                  </a:extLst>
                </a:gridCol>
                <a:gridCol w="3518836">
                  <a:extLst>
                    <a:ext uri="{9D8B030D-6E8A-4147-A177-3AD203B41FA5}">
                      <a16:colId xmlns:a16="http://schemas.microsoft.com/office/drawing/2014/main" val="33066011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特性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Kadane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演算法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演算法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effectLst/>
                        </a:rPr>
                        <a:t>1 &amp; 2)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Bentley </a:t>
                      </a:r>
                      <a:r>
                        <a:rPr lang="zh-TW" altLang="en-US">
                          <a:solidFill>
                            <a:schemeClr val="tx1"/>
                          </a:solidFill>
                          <a:effectLst/>
                        </a:rPr>
                        <a:t>演算法 </a:t>
                      </a:r>
                      <a:r>
                        <a:rPr lang="en-US" altLang="zh-TW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altLang="en-US">
                          <a:solidFill>
                            <a:schemeClr val="tx1"/>
                          </a:solidFill>
                          <a:effectLst/>
                        </a:rPr>
                        <a:t>演算法 </a:t>
                      </a:r>
                      <a:r>
                        <a:rPr lang="en-US" altLang="zh-TW">
                          <a:solidFill>
                            <a:schemeClr val="tx1"/>
                          </a:solidFill>
                          <a:effectLst/>
                        </a:rPr>
                        <a:t>3 &amp; 4)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35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時間複雜度</a:t>
                      </a:r>
                      <a:endParaRPr lang="zh-TW" alt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O(n)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O(n)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787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空間複雜度</a:t>
                      </a:r>
                      <a:endParaRPr lang="zh-TW" alt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O(1)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O(1)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59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b="1" dirty="0">
                          <a:solidFill>
                            <a:schemeClr val="tx1"/>
                          </a:solidFill>
                          <a:effectLst/>
                        </a:rPr>
                        <a:t>是否能找到最大和子陣列的起始和結束位置</a:t>
                      </a:r>
                      <a:endParaRPr lang="zh-TW" alt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可以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演算法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effectLst/>
                        </a:rPr>
                        <a:t>2)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可以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演算法 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109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b="1">
                          <a:solidFill>
                            <a:schemeClr val="tx1"/>
                          </a:solidFill>
                          <a:effectLst/>
                        </a:rPr>
                        <a:t>處理全負數輸入</a:t>
                      </a:r>
                      <a:endParaRPr lang="zh-TW" alt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返回輸入中最大的數字（絕對值最小）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  <a:effectLst/>
                        </a:rPr>
                        <a:t>返回空集合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339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b="1">
                          <a:solidFill>
                            <a:schemeClr val="tx1"/>
                          </a:solidFill>
                          <a:effectLst/>
                        </a:rPr>
                        <a:t>其他情況下的結果</a:t>
                      </a:r>
                      <a:endParaRPr lang="zh-TW" altLang="en-US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與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Bentley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算法相同，返回和最大的子陣列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與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Kadane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effectLst/>
                        </a:rPr>
                        <a:t>算法相同，返回和最大的子陣列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404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60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</a:t>
            </a:r>
            <a:endParaRPr kumimoji="1"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ADD39-1B71-A342-8554-691195C5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6"/>
            <a:ext cx="10863804" cy="510362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/>
              <a:t>The maximum sum subarray problem is to find a contiguous subarray with the largest sum. The history of algorithms to address this problem is recounted, culminating in what is known as </a:t>
            </a:r>
            <a:r>
              <a:rPr lang="en-US" altLang="zh-TW" dirty="0" err="1"/>
              <a:t>Kadane’s</a:t>
            </a:r>
            <a:r>
              <a:rPr lang="en-US" altLang="zh-TW" dirty="0"/>
              <a:t> algorithm. However, that algorithm is not the algorithm </a:t>
            </a:r>
            <a:r>
              <a:rPr lang="en-US" altLang="zh-TW" dirty="0" err="1"/>
              <a:t>Kadane</a:t>
            </a:r>
            <a:r>
              <a:rPr lang="en-US" altLang="zh-TW" dirty="0"/>
              <a:t> intended. Nonetheless, the algorithm known as </a:t>
            </a:r>
            <a:r>
              <a:rPr lang="en-US" altLang="zh-TW" dirty="0" err="1"/>
              <a:t>Kadane’s</a:t>
            </a:r>
            <a:r>
              <a:rPr lang="en-US" altLang="zh-TW" dirty="0"/>
              <a:t> has found many uses, some of which are recounted here. The algorithm </a:t>
            </a:r>
            <a:r>
              <a:rPr lang="en-US" altLang="zh-TW" dirty="0" err="1"/>
              <a:t>Kadane</a:t>
            </a:r>
            <a:r>
              <a:rPr lang="en-US" altLang="zh-TW" dirty="0"/>
              <a:t> intended is reported here, and compared to the algorithm attributed to </a:t>
            </a:r>
            <a:r>
              <a:rPr lang="en-US" altLang="zh-TW" dirty="0" err="1"/>
              <a:t>Kadane</a:t>
            </a:r>
            <a:r>
              <a:rPr lang="en-US" altLang="zh-TW" dirty="0"/>
              <a:t>. They are both linear in time, employ just a few words of memory, and use a dynamic programming structure. The results proved here show that these two algorithms differ only in the case of an input consisting of only negative numbers. In that case, the algorithm </a:t>
            </a:r>
            <a:r>
              <a:rPr lang="en-US" altLang="zh-TW" dirty="0" err="1"/>
              <a:t>Kadane</a:t>
            </a:r>
            <a:r>
              <a:rPr lang="en-US" altLang="zh-TW" dirty="0"/>
              <a:t> intended is more informative than the algorithm attributed to him.</a:t>
            </a: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812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E7A98F-6C2A-44E5-928D-6CBA82A6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Subarray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47495B8-0FBB-4C40-AC12-EC18C9E4FCB3}"/>
              </a:ext>
            </a:extLst>
          </p:cNvPr>
          <p:cNvSpPr/>
          <p:nvPr/>
        </p:nvSpPr>
        <p:spPr>
          <a:xfrm>
            <a:off x="2239480" y="3128251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47C4E58-1450-45E2-92EC-ED5F2A49C838}"/>
              </a:ext>
            </a:extLst>
          </p:cNvPr>
          <p:cNvSpPr/>
          <p:nvPr/>
        </p:nvSpPr>
        <p:spPr>
          <a:xfrm>
            <a:off x="3481139" y="3128251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CE0B1021-FB8E-4D8E-AD88-7B8D08F187C9}"/>
              </a:ext>
            </a:extLst>
          </p:cNvPr>
          <p:cNvSpPr/>
          <p:nvPr/>
        </p:nvSpPr>
        <p:spPr>
          <a:xfrm>
            <a:off x="4722798" y="3128251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506228BA-472E-4E3F-81BF-B92C63D43942}"/>
              </a:ext>
            </a:extLst>
          </p:cNvPr>
          <p:cNvSpPr/>
          <p:nvPr/>
        </p:nvSpPr>
        <p:spPr>
          <a:xfrm>
            <a:off x="5964457" y="3128251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C18BF7D6-64B8-434E-A596-A172786FDBD6}"/>
              </a:ext>
            </a:extLst>
          </p:cNvPr>
          <p:cNvSpPr/>
          <p:nvPr/>
        </p:nvSpPr>
        <p:spPr>
          <a:xfrm>
            <a:off x="7206116" y="3128251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4421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A5F69-B94F-4081-B8A4-0C02D469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Growing Champions</a:t>
            </a:r>
            <a:endParaRPr lang="zh-TW" altLang="en-US" dirty="0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41403601-4134-491E-8853-A094B55F93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811" y="1609753"/>
            <a:ext cx="6106377" cy="462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04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2849076" y="2988494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8F3DD1E9-3BDF-48A1-9319-D4DB968E64F8}"/>
              </a:ext>
            </a:extLst>
          </p:cNvPr>
          <p:cNvSpPr txBox="1"/>
          <p:nvPr/>
        </p:nvSpPr>
        <p:spPr>
          <a:xfrm>
            <a:off x="914400" y="1511166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Champ=-inf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=-inf</a:t>
            </a:r>
          </a:p>
          <a:p>
            <a:r>
              <a:rPr lang="en-US" altLang="zh-TW" dirty="0" err="1"/>
              <a:t>Cstart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2377439" y="4865562"/>
            <a:ext cx="5181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Champ&lt;0</a:t>
            </a:r>
          </a:p>
          <a:p>
            <a:r>
              <a:rPr lang="en-US" altLang="zh-TW" dirty="0" err="1"/>
              <a:t>Cstart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Champ=-7</a:t>
            </a:r>
          </a:p>
          <a:p>
            <a:r>
              <a:rPr lang="en-US" altLang="zh-TW" dirty="0"/>
              <a:t>If </a:t>
            </a:r>
            <a:r>
              <a:rPr lang="en-US" altLang="zh-TW" dirty="0" err="1"/>
              <a:t>MaxSoFar</a:t>
            </a:r>
            <a:r>
              <a:rPr lang="en-US" altLang="zh-TW" dirty="0"/>
              <a:t>&lt;Champ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=Champ=-7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2783304" y="2666486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=1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2FD741F1-2191-4AB1-940C-81F4BA027513}"/>
              </a:ext>
            </a:extLst>
          </p:cNvPr>
          <p:cNvSpPr txBox="1"/>
          <p:nvPr/>
        </p:nvSpPr>
        <p:spPr>
          <a:xfrm>
            <a:off x="6209898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Champ=-7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=-7</a:t>
            </a:r>
          </a:p>
          <a:p>
            <a:r>
              <a:rPr lang="en-US" altLang="zh-TW" dirty="0" err="1"/>
              <a:t>Cstart</a:t>
            </a:r>
            <a:r>
              <a:rPr lang="en-US" altLang="zh-TW" dirty="0"/>
              <a:t>=1</a:t>
            </a:r>
          </a:p>
          <a:p>
            <a:r>
              <a:rPr lang="en-US" altLang="zh-TW" dirty="0"/>
              <a:t>Start=1</a:t>
            </a:r>
          </a:p>
          <a:p>
            <a:r>
              <a:rPr lang="en-US" altLang="zh-TW" dirty="0"/>
              <a:t>End=1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266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4100360" y="2964832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2377439" y="4865562"/>
            <a:ext cx="518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Cstart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Champ=4</a:t>
            </a:r>
          </a:p>
          <a:p>
            <a:endParaRPr lang="en-US" altLang="zh-TW" dirty="0"/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End=2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=4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4100360" y="2642824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=2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F9883F2C-879D-4EDE-AE85-0582CCFB0E85}"/>
              </a:ext>
            </a:extLst>
          </p:cNvPr>
          <p:cNvSpPr txBox="1"/>
          <p:nvPr/>
        </p:nvSpPr>
        <p:spPr>
          <a:xfrm>
            <a:off x="6554804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Champ=4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=4</a:t>
            </a:r>
          </a:p>
          <a:p>
            <a:r>
              <a:rPr lang="en-US" altLang="zh-TW" dirty="0" err="1"/>
              <a:t>Cstart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801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5342019" y="2981396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2377439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Champ=7</a:t>
            </a:r>
          </a:p>
          <a:p>
            <a:endParaRPr lang="en-US" altLang="zh-TW" dirty="0"/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End=3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=Champ=7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5221708" y="25955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=3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7947B11-7A84-44A0-B690-A3C65B7688D0}"/>
              </a:ext>
            </a:extLst>
          </p:cNvPr>
          <p:cNvSpPr txBox="1"/>
          <p:nvPr/>
        </p:nvSpPr>
        <p:spPr>
          <a:xfrm>
            <a:off x="6516304" y="4913697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Champ=7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=7</a:t>
            </a:r>
          </a:p>
          <a:p>
            <a:r>
              <a:rPr lang="en-US" altLang="zh-TW" dirty="0" err="1"/>
              <a:t>Cstart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5518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6583678" y="2995754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8F3DD1E9-3BDF-48A1-9319-D4DB968E64F8}"/>
              </a:ext>
            </a:extLst>
          </p:cNvPr>
          <p:cNvSpPr txBox="1"/>
          <p:nvPr/>
        </p:nvSpPr>
        <p:spPr>
          <a:xfrm>
            <a:off x="7010400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Champ=12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=12</a:t>
            </a:r>
          </a:p>
          <a:p>
            <a:r>
              <a:rPr lang="en-US" altLang="zh-TW" dirty="0" err="1"/>
              <a:t>Cstart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End=4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2377439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Champ=12</a:t>
            </a:r>
          </a:p>
          <a:p>
            <a:endParaRPr lang="en-US" altLang="zh-TW" dirty="0"/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End=4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=Champ=12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6511494" y="262642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=4</a:t>
            </a:r>
          </a:p>
        </p:txBody>
      </p:sp>
    </p:spTree>
    <p:extLst>
      <p:ext uri="{BB962C8B-B14F-4D97-AF65-F5344CB8AC3E}">
        <p14:creationId xmlns:p14="http://schemas.microsoft.com/office/powerpoint/2010/main" val="2142072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AE957-9E34-4AF0-8D1A-CCCFF29AA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Algorthim</a:t>
            </a:r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67F4372-54A6-47D0-8B1A-4044BBBEEA9C}"/>
              </a:ext>
            </a:extLst>
          </p:cNvPr>
          <p:cNvSpPr/>
          <p:nvPr/>
        </p:nvSpPr>
        <p:spPr>
          <a:xfrm>
            <a:off x="2377439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-7</a:t>
            </a:r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5BF8803-67DC-4D98-B845-A577B5D3E370}"/>
              </a:ext>
            </a:extLst>
          </p:cNvPr>
          <p:cNvSpPr/>
          <p:nvPr/>
        </p:nvSpPr>
        <p:spPr>
          <a:xfrm>
            <a:off x="3619098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DC2B416-51B8-4D91-84D4-3E03467FE82E}"/>
              </a:ext>
            </a:extLst>
          </p:cNvPr>
          <p:cNvSpPr/>
          <p:nvPr/>
        </p:nvSpPr>
        <p:spPr>
          <a:xfrm>
            <a:off x="4860757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C1E0E3-CDB6-4650-A2B8-96B904E58135}"/>
              </a:ext>
            </a:extLst>
          </p:cNvPr>
          <p:cNvSpPr/>
          <p:nvPr/>
        </p:nvSpPr>
        <p:spPr>
          <a:xfrm>
            <a:off x="6102416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A1EE718-66C4-4330-B4A4-CF8842A90C88}"/>
              </a:ext>
            </a:extLst>
          </p:cNvPr>
          <p:cNvSpPr/>
          <p:nvPr/>
        </p:nvSpPr>
        <p:spPr>
          <a:xfrm>
            <a:off x="7344075" y="3662404"/>
            <a:ext cx="1241659" cy="12031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1BA85404-B392-40D4-9D74-81F9F3D01003}"/>
              </a:ext>
            </a:extLst>
          </p:cNvPr>
          <p:cNvSpPr/>
          <p:nvPr/>
        </p:nvSpPr>
        <p:spPr>
          <a:xfrm>
            <a:off x="7825337" y="2925090"/>
            <a:ext cx="279134" cy="673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8F3DD1E9-3BDF-48A1-9319-D4DB968E64F8}"/>
              </a:ext>
            </a:extLst>
          </p:cNvPr>
          <p:cNvSpPr txBox="1"/>
          <p:nvPr/>
        </p:nvSpPr>
        <p:spPr>
          <a:xfrm>
            <a:off x="7010400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Champ=20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=20</a:t>
            </a:r>
          </a:p>
          <a:p>
            <a:r>
              <a:rPr lang="en-US" altLang="zh-TW" dirty="0" err="1"/>
              <a:t>Cstart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End=5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DDD4314F-98A1-4D89-8F60-90E050F1C6EC}"/>
              </a:ext>
            </a:extLst>
          </p:cNvPr>
          <p:cNvSpPr txBox="1"/>
          <p:nvPr/>
        </p:nvSpPr>
        <p:spPr>
          <a:xfrm>
            <a:off x="2377439" y="486556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Champ=20</a:t>
            </a:r>
          </a:p>
          <a:p>
            <a:endParaRPr lang="en-US" altLang="zh-TW" dirty="0"/>
          </a:p>
          <a:p>
            <a:r>
              <a:rPr lang="en-US" altLang="zh-TW" dirty="0"/>
              <a:t>Start=2</a:t>
            </a:r>
          </a:p>
          <a:p>
            <a:r>
              <a:rPr lang="en-US" altLang="zh-TW" dirty="0"/>
              <a:t>End=5</a:t>
            </a:r>
          </a:p>
          <a:p>
            <a:r>
              <a:rPr lang="en-US" altLang="zh-TW" dirty="0" err="1"/>
              <a:t>MaxSoFar</a:t>
            </a:r>
            <a:r>
              <a:rPr lang="en-US" altLang="zh-TW" dirty="0"/>
              <a:t>=Champ=20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67E517A-1CE4-42E5-9423-0850449E0ADF}"/>
              </a:ext>
            </a:extLst>
          </p:cNvPr>
          <p:cNvSpPr txBox="1"/>
          <p:nvPr/>
        </p:nvSpPr>
        <p:spPr>
          <a:xfrm>
            <a:off x="7743528" y="262642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i</a:t>
            </a:r>
            <a:r>
              <a:rPr lang="en-US" altLang="zh-TW" dirty="0"/>
              <a:t>=5</a:t>
            </a:r>
          </a:p>
        </p:txBody>
      </p:sp>
    </p:spTree>
    <p:extLst>
      <p:ext uri="{BB962C8B-B14F-4D97-AF65-F5344CB8AC3E}">
        <p14:creationId xmlns:p14="http://schemas.microsoft.com/office/powerpoint/2010/main" val="2261000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1034</Words>
  <Application>Microsoft Office PowerPoint</Application>
  <PresentationFormat>寬螢幕</PresentationFormat>
  <Paragraphs>312</Paragraphs>
  <Slides>19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5" baseType="lpstr">
      <vt:lpstr>新細明體</vt:lpstr>
      <vt:lpstr>Arial</vt:lpstr>
      <vt:lpstr>Calibri</vt:lpstr>
      <vt:lpstr>Calibri Light</vt:lpstr>
      <vt:lpstr>Times New Roman</vt:lpstr>
      <vt:lpstr>Office 佈景主題</vt:lpstr>
      <vt:lpstr>Two Kadane Algorithms for the Maximum Sum Subarray Problem</vt:lpstr>
      <vt:lpstr>Abstract </vt:lpstr>
      <vt:lpstr>Subarray</vt:lpstr>
      <vt:lpstr>Growing Champions</vt:lpstr>
      <vt:lpstr>Algorthim 2</vt:lpstr>
      <vt:lpstr>Algorthim 2</vt:lpstr>
      <vt:lpstr>Algorthim 2</vt:lpstr>
      <vt:lpstr>Algorthim 2</vt:lpstr>
      <vt:lpstr>Algorthim 2</vt:lpstr>
      <vt:lpstr>The Linear Algorithm Bentley Gave Me Credit for</vt:lpstr>
      <vt:lpstr>Algorthim 4</vt:lpstr>
      <vt:lpstr>Algorthim 4</vt:lpstr>
      <vt:lpstr>Algorthim 4</vt:lpstr>
      <vt:lpstr>Algorthim 4</vt:lpstr>
      <vt:lpstr>Algorthim 4</vt:lpstr>
      <vt:lpstr>Algorthim 2 all-negative-input case</vt:lpstr>
      <vt:lpstr>Algorthim 4 all-negative-input case</vt:lpstr>
      <vt:lpstr>Algorthim 3(Modified)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Superhuman AI for heads-up no-limit poker: Libratus beats top professionals</dc:title>
  <dc:creator>陳彥宇</dc:creator>
  <cp:lastModifiedBy>User</cp:lastModifiedBy>
  <cp:revision>146</cp:revision>
  <dcterms:created xsi:type="dcterms:W3CDTF">2023-08-03T04:49:36Z</dcterms:created>
  <dcterms:modified xsi:type="dcterms:W3CDTF">2024-09-30T05:56:34Z</dcterms:modified>
</cp:coreProperties>
</file>