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1" r:id="rId7"/>
    <p:sldId id="266" r:id="rId8"/>
    <p:sldId id="265" r:id="rId9"/>
    <p:sldId id="262" r:id="rId10"/>
    <p:sldId id="263" r:id="rId11"/>
    <p:sldId id="260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48"/>
      </p:cViewPr>
      <p:guideLst/>
    </p:cSldViewPr>
  </p:slideViewPr>
  <p:notesTextViewPr>
    <p:cViewPr>
      <p:scale>
        <a:sx n="153" d="100"/>
        <a:sy n="15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51" units="cm"/>
          <inkml:channel name="T" type="integer" max="2.14748E9" units="dev"/>
        </inkml:traceFormat>
        <inkml:channelProperties>
          <inkml:channelProperty channel="X" name="resolution" value="74.91639" units="1/cm"/>
          <inkml:channelProperty channel="Y" name="resolution" value="43.18452" units="1/cm"/>
          <inkml:channelProperty channel="T" name="resolution" value="1" units="1/dev"/>
        </inkml:channelProperties>
      </inkml:inkSource>
      <inkml:timestamp xml:id="ts0" timeString="2024-10-15T17:22:30.1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19845 3859 0,'0'21'31,"0"0"-31,0-1 16,0 1-16,0 0 15,0 61 1,0 1 0,0 41-1,0 41 1,0-145-16,0 125 15,0-1 1,0 1 15,0-63-15,0 1 0,0-21-1,0-42 1,0-40 93,0-1-109,0 1 16,0-1-16,0 0 0,0-61 15,0 20 1,0 0 0,21 62-1,-21-62 1,20 0 0,22-21-1,-22 63 1,1-1-1,41 21 17,-41 0-17,-1 0 1,1 0 0,-1 41-1,22 42 1,-22 41-1,22 0 17,-42-104-32,20 84 15,1-43 1,-21-40 0</inkml:trace>
  <inkml:trace contextRef="#ctx0" brushRef="#br0" timeOffset="455.71">20444 4417 0,'21'0'94,"-1"0"-79,1 0-15,-21 20 0,21-20 16,-1 0-16,42 0 31,-21 0-15,-20 0 0</inkml:trace>
  <inkml:trace contextRef="#ctx0" brushRef="#br0" timeOffset="887.19">20444 4623 0,'21'0'62,"-1"0"-46,1 0-16,0 0 15,-1 0-15,1 0 16,20 0 0,21 0-1,21-21 1,-63 21-16,42-20 15,-41 20 1</inkml:trace>
  <inkml:trace contextRef="#ctx0" brushRef="#br0" timeOffset="29053.7">13361 7471 0,'20'0'94,"1"0"-79,0 0-15,-1 0 16,1 0-16,20 0 15,21 0 1,-20-20 0</inkml:trace>
  <inkml:trace contextRef="#ctx0" brushRef="#br0" timeOffset="29409.73">13485 7575 0,'0'20'16,"0"1"-16,0-1 16,0 1-16,0 41 15,0 21 16,0-63-31,0 21 0,0 21 16</inkml:trace>
  <inkml:trace contextRef="#ctx0" brushRef="#br0" timeOffset="30468.09">13733 7616 0,'-21'0'15,"0"0"110,1 0-109,20 20-1,-21-20 1,0 42 15,21-22-15,-20 22 0,20-22-1,0 1-15,0 0 16,-21-1-1,21 1 1,0-1 0,0 22-1,0-22 1,21-20 0,-1 21-1,1-21 16,0 0 1,-1 0-17,1 0 1,0 0 0,20-21-1,-21 21 1,-20-41-1</inkml:trace>
  <inkml:trace contextRef="#ctx0" brushRef="#br0" timeOffset="30994.39">14166 7513 0,'21'0'47,"-1"0"-31,1 0-16,0 0 0,-1 0 15,84-21 1,-1 0 0,0 21-1,-82-20 1,-21 40 46</inkml:trace>
  <inkml:trace contextRef="#ctx0" brushRef="#br0" timeOffset="31432.17">14497 7678 0,'0'20'0,"0"1"0,-21 0 15,21 41 1,-21 41-1,1-21 1,-1-20 0,0 0-1,1-41 1,-1-1 0,-20-20-1,-1 0 1,42 21-1,-20-21 1,-1 0 15,0-21-15,21 1 0,-20-21-1</inkml:trace>
  <inkml:trace contextRef="#ctx0" brushRef="#br0" timeOffset="32131.47">14868 7678 0,'0'-21'15,"-20"21"-15,-1 0 31,0 0-15,1 0 0,-1 0-1,0 0 1,1 0-16,-22 62 16,22 0-1,20 0 1,0 0-1,0-21 1,0 0 0,0-20-1,41 0 1,-20-21 15,-1 0-15,1 0-1,0 0 17,-21-21-17,20 21 1</inkml:trace>
  <inkml:trace contextRef="#ctx0" brushRef="#br0" timeOffset="60114.99">14806 9515 0,'21'0'15,"20"0"1,-41 20 15,21-20 16,0 0-47,-1 0 16,1 0-16,0 0 15,-1 0 16,-20 21-31,21-21 16,-1 21 15,-20-1-15,21-20 0,-21 41-1,0 1 1,-41-1-1,-21 21 1,0 0 0,0-42-1,41 1 1,1 0 0,40-21 109,1 0-110,20 0-15,-20 0 16,0 0-16,-1 0 109,-20-21-93,21 21-16,-21-21 62</inkml:trace>
  <inkml:trace contextRef="#ctx0" brushRef="#br0" timeOffset="60765.07">15426 9556 0,'0'21'46,"0"-1"-30,0 1-16,0-1 16,-21-20-16,21 21 15,0 0 1,-20 20 0,-1 0-1,21-20 1,0 0 15,-21-21-15</inkml:trace>
  <inkml:trace contextRef="#ctx0" brushRef="#br0" timeOffset="61465.21">15281 9659 0,'21'0'109,"0"0"-109,-1 0 16,-20 21 0,42-21-16,-22 41 15,1-41 1,0 21-1,-21-1 1,20-20 47</inkml:trace>
  <inkml:trace contextRef="#ctx0" brushRef="#br0" timeOffset="62533.18">15715 9432 0,'0'21'78,"0"-1"-78,21-20 0,-21 21 16,0 41 0,20 62-1,1-42 1,-21-61-16,21 41 15,-1-21 1</inkml:trace>
  <inkml:trace contextRef="#ctx0" brushRef="#br0" timeOffset="63039.07">15963 9742 0,'20'0'63,"1"0"-63,0 0 15,-1 0-15,-20-21 16,21 21 0,0 0 15,-21-21-16,20 21 1</inkml:trace>
  <inkml:trace contextRef="#ctx0" brushRef="#br0" timeOffset="63512.21">16004 9515 0,'0'20'31,"0"1"-15,0 0-16,0-1 15,0 42 1,0 21 0,0-1-1,0 1 1,0-42-1,0-20 1</inkml:trace>
  <inkml:trace contextRef="#ctx0" brushRef="#br0" timeOffset="64122.5">16273 9535 0,'0'21'47,"0"0"-31,20-21-16,-20 20 0,0 21 15,0 21 1,21 0 0,-21-41-16,0 41 15,20-21 16,-20-20-31</inkml:trace>
  <inkml:trace contextRef="#ctx0" brushRef="#br0" timeOffset="64881.66">14744 9350 0,'-20'0'0,"-22"41"16,-20-21-1,21 22 1,21-22 0,20 42-1,-21 21 1,21 20 0,-21 0-1,21-82-15,0 103 16,0-42-1,42-20 1,19-21 15,43-20-31</inkml:trace>
  <inkml:trace contextRef="#ctx0" brushRef="#br0" timeOffset="65598.23">16458 9308 0,'21'0'31,"0"0"-15,-21 42-1,20-42-15,84 103 16,-1 21 0,0-21-1,-62-41 1,-41-42-16,21 22 15,-21 61 1,0-41 0,0 20-1,-41-20 1,20 21 0,-20-21-1,20-42 1</inkml:trace>
  <inkml:trace contextRef="#ctx0" brushRef="#br0" timeOffset="66188.81">17367 9659 0,'0'21'32,"0"-1"-17,0 1-15,0 0 0,0 41 16,-21-1-1,-20 1 1,20-20 15,1-22-15,20 1 0</inkml:trace>
  <inkml:trace contextRef="#ctx0" brushRef="#br0" timeOffset="66649.45">17181 9762 0,'21'0'78,"-21"21"-78,20-21 0,1 21 16,20 20-1,-20-21 1,-21 1-1</inkml:trace>
  <inkml:trace contextRef="#ctx0" brushRef="#br0" timeOffset="67319.1">17326 9907 0,'0'20'63,"0"1"-63,20-21 15,-20 21-15,21-21 16,-21 20-1,21-20 1,-21 21 0,20-21 15</inkml:trace>
  <inkml:trace contextRef="#ctx0" brushRef="#br0" timeOffset="68639.2">17594 9577 0,'0'20'31,"0"1"-31,0-1 16,0 42 0,0 42-1,21-43 1,-1-19-1,1-1 1,0-41 47,-1 0-48,-20-21 1,21-20-16,0-21 15,-1 42 1,-20-1 15,21 21 16,-21 21-31,0-1-16,21 63 15,-1-21 1,-20-42 0,21-20-1,-21-20 32,0-1-47,41-82 16,-20-21 15,0 83-31,-21 20 31</inkml:trace>
  <inkml:trace contextRef="#ctx0" brushRef="#br0" timeOffset="69532.32">18317 9845 0,'0'-21'47,"-21"21"-31,1 0 0,-1-20-1,0 20 1,1 0-1,-1 0-15,0 0 16,1 0 0,-1 0-1,0 41 1,21 41 0,-20 1-1,20-21 1,0-41-1,0-1 1,20 1 0,1-21 15,0 0-15,-1 0 30,1 0-30,0 0-16,-1 0 16,22-21-1,-42 1 17,20 20-32</inkml:trace>
  <inkml:trace contextRef="#ctx0" brushRef="#br0" timeOffset="69954.96">18606 9865 0,'0'21'32,"0"0"-17,0-1 1,-21-20-16,21 21 0,-20 20 15,-1 1 1,-20-1 15,20 0-15,0-20 0</inkml:trace>
  <inkml:trace contextRef="#ctx0" brushRef="#br0" timeOffset="70513.64">18441 9948 0,'20'0'109,"-20"21"-109,21-21 16,-21 20-16,21 1 15,-1 20 1,1-20 0,0 20 15,-1-20-15,-20-1-1,21 1 1,0-21-1,-1 21 1,-20 20 0,0-20-1</inkml:trace>
  <inkml:trace contextRef="#ctx0" brushRef="#br0" timeOffset="71771.94">18916 9783 0,'20'0'78,"1"0"-63,0 0-15,-1 0 16,-20 21-16,62-1 16,0 21-1,-62 1 1,21-1 0,-21 21-1,0-21 1,-21 1-1,-41 19 1,0 22 15,-20-42-15,61-41 15,42 0 63,-1 0-78,1 0-16,-21-20 0,62 20 15,0 0 1,-41-42-1,-1 42 1,1 0 0,0 0 15,-1 0-15,1 0 15,-21 21 0,21-21-15</inkml:trace>
  <inkml:trace contextRef="#ctx0" brushRef="#br0" timeOffset="73897.64">19597 9473 0,'21'0'62,"0"0"-46,-1 0-1,-20-20-15,21 20 16,-1 0-16,1 0 16,41 0-1,-41 0 1,-1 0 31,-20 20-16</inkml:trace>
  <inkml:trace contextRef="#ctx0" brushRef="#br0" timeOffset="75641.01">19990 9267 0,'20'0'110,"1"0"-110,0 0 15,-1 0 1,-20 21-16,21-21 15,-1 0 1,-20 20-16,42 42 31,-42-41-15,0 20 0,0 0-1,0 1 1,-42-1-1,-19 0 1,40 0 0,0-20-1,1-21 1,-1 0 0,0 0-1,42 0 220,0 0-220,-1 0-15,1 0 16,0 0 93,-1 0-93,1 0-1,-1 0 1,22 0 0,-22 0-1</inkml:trace>
  <inkml:trace contextRef="#ctx0" brushRef="#br0" timeOffset="76321.74">20465 9473 0,'20'0'187,"1"0"-171,0 0-16,-1 0 15,1 0 1,-1 0 47</inkml:trace>
  <inkml:trace contextRef="#ctx0" brushRef="#br0" timeOffset="76864.31">20754 9122 0,'0'0'0,"0"21"0,0 0 15,0-1 1,0 22-1,0 20 1,0 20 0,0-41-1,0-20-15,0 41 16,20 21 0,-20-1-1,0-20 1,0 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51" units="cm"/>
          <inkml:channel name="T" type="integer" max="2.14748E9" units="dev"/>
        </inkml:traceFormat>
        <inkml:channelProperties>
          <inkml:channelProperty channel="X" name="resolution" value="74.91639" units="1/cm"/>
          <inkml:channelProperty channel="Y" name="resolution" value="43.18452" units="1/cm"/>
          <inkml:channelProperty channel="T" name="resolution" value="1" units="1/dev"/>
        </inkml:channelProperties>
      </inkml:inkSource>
      <inkml:timestamp xml:id="ts0" timeString="2024-10-15T17:41:12.121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 contextRef="#ctx0" brushRef="#br0">0 0 0,'34'0'109,"-1"0"-93,1 0-16,-34 34 0,33-34 0,0 0 16,1 0-16,-34 33 0,33-33 0,34 0 0,-67 33 0,34-33 15,-34 34-15,33-34 0,0 0 0,-33 33 0,34-33 0,-1 0 0,-33 34 0,34-34 0,-1 0 16,-33 33-16,33-33 0,1 0 0,-34 34 0,33-34 0,1 0 0,-34 33 0,33-33 0,1 0 0,-34 33 15,33-33-15,0 34 0,1-34 0,-34 33 0,33-33 0,1 0 0,-34 34 0,33-34 0,1 0 0,-34 33 16,33-33-16,-33 34 0,33-34 0,1 0 0,-34 33 0,33-33 0,-33 33 0,34-33 16,-34 34-16,33-34 0,-33 33 15,0 1 1,0-1 0,0 0-16,0 1 15,0-1 1,0 1-16,-33-34 15,33 33-15,-34-33 0,34 34 0,-33-34 16,-1 0-16,34 33 0,-33-33 0,0 0 16,33 67-16,-34-67 0,1 0 0,33 33 15,-34-33-15,1 0 0,-1 0 16,1 0-16,0 0 0,-1 0 0,1 0 16,-1 0-16,1 0 0,33 34 0,-34-34 0,1 0 15,0 0-15,-1 0 0,1 0 0,-1 0 0,1 0 16,0 0-16,-34 0 0,33 0 0,1 0 15,33 33-15,-34-33 0,1 0 47,0 0-15,66 0 77,0 0-109,1 0 0,-1 0 16,34 0-16,-33 0 0,-1 0 0,0 0 0,1 0 15,-1 0-15,1 0 0,-1 0 0,0 0 0,-33 34 0,34-34 0,-1 0 0,1 0 16,-1 0-16,1 0 0,-1 0 0,0 0 0,-33 33 0,34-33 0,-1 0 15,1 0-15,-1 0 0,1 0 0,-1 0 0,-33 33 0,33-33 0,1 0 0,-1 0 16,1 0-16,-1 0 0,-33 34 0,33-34 0,1 0 0,-1 0 16,-33 33-16,34-33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51" units="cm"/>
          <inkml:channel name="T" type="integer" max="2.14748E9" units="dev"/>
        </inkml:traceFormat>
        <inkml:channelProperties>
          <inkml:channelProperty channel="X" name="resolution" value="74.91639" units="1/cm"/>
          <inkml:channelProperty channel="Y" name="resolution" value="43.18452" units="1/cm"/>
          <inkml:channelProperty channel="T" name="resolution" value="1" units="1/dev"/>
        </inkml:channelProperties>
      </inkml:inkSource>
      <inkml:timestamp xml:id="ts0" timeString="2024-10-15T17:44:00.197"/>
    </inkml:context>
    <inkml:brush xml:id="br0">
      <inkml:brushProperty name="width" value="0.05" units="cm"/>
      <inkml:brushProperty name="height" value="0.05" units="cm"/>
      <inkml:brushProperty name="color" value="#ED1C24"/>
      <inkml:brushProperty name="fitToCurve" value="1"/>
    </inkml:brush>
  </inkml:definitions>
  <inkml:trace contextRef="#ctx0" brushRef="#br0">0 0 0,'33'0'171,"1"0"-155,-34 33 0,33-33-16,-33 34 15,33-34-15,-33 33 16,34-33 0,-34 34-16,0-1 31,33-33-31,-33 33 15,34-33 17,-34 34-32,0 33 31,0-34 0,0 1 0,0-1 1,0 0-17,-34-33-15,1 0 32,33 34-17,-34-34-15,1 0 78,66 0 110,-33 33-188,34-33 15,-1 0 1,1 0 0,-1 0-1,-33 34-15,33-34 16,1 0 15,-1 0-15,-33 33 93,34-33-93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EF278-DEC6-4E3D-91C1-FFB9670F7E0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70535-5AE6-49C5-869A-94816A0BD8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381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70535-5AE6-49C5-869A-94816A0BD85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82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70535-5AE6-49C5-869A-94816A0BD85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98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6175DC-03CF-44E9-8DAA-3C8A0244F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E85C15-1A7C-47AE-B467-95791FE54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56C7F0-FADC-47AA-9296-0D3C184A3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4B0F21-D51A-43DE-B151-C0BDA7D8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390911-8A31-446D-8DB9-CFD00A07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08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BCEBA5-9401-4860-97D3-540DFE60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5258354-6C97-4ACA-98F6-E93F17FCD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B8EF17-88CB-45C5-8B7A-4F3A8E86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AF7D64-90A8-4EAF-91F9-534D1F89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3BD8C2-FB26-428F-BCEA-40EA91DE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80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3BECFBF-71A9-4B73-ACE6-87F295102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80D977-32CB-4D0D-8F06-FDE0F5729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3F14FB-A59F-4C6E-9558-E9B1B75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3C1A20-9C66-43F4-853E-0FD4AE2F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9F086D-9445-42DD-9613-99CA3091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3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D63D95-DFC2-4FD1-B1A8-76A5E5D3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754385-62D2-494C-A05A-AAA202A6C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E62B3D-FD79-4247-895A-FC1133BE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AD77B2-8834-445F-8699-F7E5D971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1A1CE1-73DE-49DA-AB88-F4EB197E0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442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09B857-2663-422C-9F28-66C46E4E5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BDBBDA-CE23-400A-B006-541430819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591DA9E-CE14-4052-B51B-D515E967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2F8F7E-7198-429D-96D9-C0B928F13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68D2125-FA9C-4FA8-8567-E0F8EAE88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56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5BC97E-5081-4443-8400-6E63E4F8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655909-0B39-438D-9DB6-0AEDCD3E7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55F3CE7-DA2A-4C2D-A6DE-42F3A55D4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C57376A-4A10-4FE2-8128-AA016958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4416954-D715-474F-800D-CDC2A038B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0DD404-600E-450E-91E5-A3EE6C90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92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40B105-D346-4752-885B-2EE6B89C0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7D3C2A4-15F7-43FB-91FC-C830FA9CE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9552FBD-8064-447D-A3D9-4E1175886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AD9EC61-DDAC-47AC-9D72-F4E421DB4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C859D12-4B69-4408-8700-02E0C857F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635A487-1CD2-4C67-8198-F62EA1D2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504D976-841E-404E-8BB6-2E61E059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3333DA-BCB2-4DDB-A5BD-F135B4025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04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2DA469-7B68-4B83-902A-8E84D1B7B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46B3584-3B2F-41D4-8DA4-E6F5D787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33FF819-0399-4198-A3A5-415C78B5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51C1EEA-789F-46FB-A9E6-AD2187D4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52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2AF4890-42BF-437C-858C-4A3EBC6F0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C0A9215-2536-4B31-B47B-5C8ECE0D6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F409EE-872C-4472-9EBC-92BE7F47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61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F5D66-CFF3-42B7-A491-C7F8BD623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7FEFF1-86BE-4C76-8749-96DF3D75F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96D081A-8367-429A-BD03-5C210BDB0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59B21D6-7B3C-4F1B-BA56-27B82D45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26CA40F-E0D7-4FC1-AE9A-AAACC0BF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245717-018C-4476-BFCC-330B5F66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92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3A251E-C81C-4562-9973-575FF1004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AC7ADC0-3D1F-4370-9E86-AF8BA3386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95108DE-9AC1-4E8E-90E2-F887D891F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F4EEF48-750B-42F1-9DCB-086606A5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85607A-C32B-439E-B6FB-1CA5D91D1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0996B6-4CF5-433F-B617-64D6DE64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00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7828B60-5365-4AE0-9DA0-929F8F37B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60B66E-513B-4838-AB03-C68E79EE6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9A024B-45A5-48D0-B154-B5DF9CB63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CCD5-37C1-4BF2-BC4E-53111CECAE86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5F3825-3517-4F4F-8D3E-7E756146E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9D323F-ECFF-4635-A29D-9EA56E076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06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3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8.emf"/><Relationship Id="rId5" Type="http://schemas.openxmlformats.org/officeDocument/2006/relationships/image" Target="../media/image5.png"/><Relationship Id="rId10" Type="http://schemas.openxmlformats.org/officeDocument/2006/relationships/customXml" Target="../ink/ink3.xml"/><Relationship Id="rId4" Type="http://schemas.openxmlformats.org/officeDocument/2006/relationships/image" Target="../media/image4.png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C99899-CFA0-4F6A-B038-35261B814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83363"/>
            <a:ext cx="9144000" cy="766665"/>
          </a:xfrm>
        </p:spPr>
        <p:txBody>
          <a:bodyPr>
            <a:noAutofit/>
          </a:bodyPr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Search Tree </a:t>
            </a:r>
            <a:b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Visualization Algorithm </a:t>
            </a:r>
            <a:endParaRPr lang="zh-TW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1BA9F1-D446-4969-BD69-1204437DA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6844"/>
            <a:ext cx="9144000" cy="1655762"/>
          </a:xfrm>
        </p:spPr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Vadym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Borovskiy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Jüller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Müller, Matthieu-Patrick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Schapranow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Alexander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Zeier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TW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Conference on Industrial Engineering and Engineering Management(2009)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934E8DE-C8D8-47BE-A76C-15A0C521E987}"/>
              </a:ext>
            </a:extLst>
          </p:cNvPr>
          <p:cNvSpPr txBox="1"/>
          <p:nvPr/>
        </p:nvSpPr>
        <p:spPr>
          <a:xfrm>
            <a:off x="8839199" y="6027576"/>
            <a:ext cx="30666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buClr>
                <a:schemeClr val="dk1"/>
              </a:buClr>
              <a:buSzPts val="2000"/>
            </a:pPr>
            <a:r>
              <a:rPr lang="fr-FR" altLang="zh-TW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I-Sheng Chen</a:t>
            </a:r>
          </a:p>
          <a:p>
            <a:pPr lvl="0" algn="r">
              <a:buClr>
                <a:schemeClr val="dk1"/>
              </a:buClr>
              <a:buSzPts val="2000"/>
            </a:pPr>
            <a:r>
              <a:rPr lang="fr-FR" altLang="zh-TW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Oct. </a:t>
            </a:r>
            <a:r>
              <a:rPr lang="en-US" altLang="zh-TW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r>
            <a:r>
              <a:rPr lang="fr-FR" altLang="zh-TW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fr-FR" altLang="zh-TW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615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859D4D-2FF5-44AD-8695-30A20D413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A3148F-B346-45CA-B1FD-E6D9B5E11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SzPts val="2800"/>
              <a:buNone/>
            </a:pPr>
            <a:endParaRPr lang="en-US" altLang="zh-TW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>
              <a:buSzPts val="2800"/>
            </a:pP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Fixed Coordinates</a:t>
            </a:r>
          </a:p>
          <a:p>
            <a:pPr lvl="1">
              <a:buSzPts val="2800"/>
            </a:pP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Time Complexity: </a:t>
            </a:r>
            <a:r>
              <a:rPr lang="en-US" altLang="zh-TW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)</a:t>
            </a:r>
          </a:p>
          <a:p>
            <a:pPr marL="457200" lvl="1" indent="0">
              <a:buSzPts val="2800"/>
              <a:buNone/>
            </a:pPr>
            <a:endParaRPr lang="en-US" altLang="zh-TW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>
              <a:buSzPts val="2800"/>
            </a:pP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Floating Coordinates</a:t>
            </a:r>
          </a:p>
          <a:p>
            <a:pPr lvl="1">
              <a:buSzPts val="2800"/>
            </a:pP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Time Complexity: </a:t>
            </a:r>
            <a:r>
              <a:rPr lang="en-US" altLang="zh-TW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)</a:t>
            </a:r>
          </a:p>
          <a:p>
            <a:pPr marL="0" lvl="0" indent="0">
              <a:buSzPts val="2800"/>
              <a:buNone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buSzPts val="2800"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>
              <a:buSzPts val="2800"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-50800">
              <a:buClr>
                <a:schemeClr val="dk1"/>
              </a:buClr>
              <a:buSzPts val="2800"/>
              <a:buNone/>
            </a:pPr>
            <a:endParaRPr lang="en-US" altLang="zh-TW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188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1C1C21-313F-4967-AA6D-46F053E41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ADDD41-AC32-447C-A2BE-B8366926B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3600" b="1" dirty="0"/>
              <a:t>Thanks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377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A399A7-1344-485A-B606-D9085347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9AA34D-388A-4BAD-A342-6BE3CB3C4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0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2400" kern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search tree is a very common data structure in computer programming. Working with large BSTs can become complicated and inefficient unless a programmer can visualize them. This article contributes with two BST visualization algorithms that draw a tree in time linearly proportional to the number of nodes in a tree. </a:t>
            </a:r>
            <a:endParaRPr lang="zh-TW" altLang="en-US" sz="2400" kern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0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029107-6730-42AC-88FC-5D685C0D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BST with Fixed Coordinates(1/4)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8994D8-63D6-4883-9498-779CC1492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8662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root is always drawn in the (0,0)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(ii) The row index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any child equals to that of its parent plus 1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(iii) The column index j of a left child equals to doubled column index of its parent, and for the right child j equals to the index of the left child plus 1.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46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40F96F-C8A3-48DA-9C57-3F642154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BST with Fixed Coordinates(2/4)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6ED3DE2A-ACEF-4CD5-BD0B-FC9C515D3B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06450" y="1667202"/>
            <a:ext cx="2551537" cy="488684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F5A012F3-47ED-46B1-9107-D877DEAFA597}"/>
                  </a:ext>
                </a:extLst>
              </p:cNvPr>
              <p:cNvSpPr txBox="1"/>
              <p:nvPr/>
            </p:nvSpPr>
            <p:spPr>
              <a:xfrm>
                <a:off x="946761" y="2382593"/>
                <a:ext cx="8378228" cy="2808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algorithm requires a canvas of the size :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Canvas width =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𝑤𝑐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𝑟𝑒𝑒h𝑒𝑖𝑔h𝑡</m:t>
                        </m:r>
                      </m:sup>
                    </m:sSup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Canvas height =</a:t>
                </a:r>
                <a14:m>
                  <m:oMath xmlns:m="http://schemas.openxmlformats.org/officeDocument/2006/math">
                    <m:r>
                      <a:rPr lang="en-US" altLang="zh-TW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hc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∗</m:t>
                    </m:r>
                    <m:r>
                      <m:rPr>
                        <m:sty m:val="p"/>
                      </m:rP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TreeHeight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width of compartments at other levels :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Wi=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𝑤𝑐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𝑡𝑟𝑒𝑒h𝑒𝑖𝑔h𝑡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p>
                    </m:sSup>
                  </m:oMath>
                </a14:m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F5A012F3-47ED-46B1-9107-D877DEAFA5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61" y="2382593"/>
                <a:ext cx="8378228" cy="2808205"/>
              </a:xfrm>
              <a:prstGeom prst="rect">
                <a:avLst/>
              </a:prstGeom>
              <a:blipFill>
                <a:blip r:embed="rId3"/>
                <a:stretch>
                  <a:fillRect l="-1091" t="-3037" b="-19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49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1DA734-5275-4206-A8E9-25DF1626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BST with Fixed Coordinates(3/4)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9AE5339D-B22C-49E3-BD93-40257329D3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23454" y="2703449"/>
            <a:ext cx="3005838" cy="26098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EEDBD651-898C-4483-8193-D0213304E15A}"/>
                  </a:ext>
                </a:extLst>
              </p:cNvPr>
              <p:cNvSpPr txBox="1"/>
              <p:nvPr/>
            </p:nvSpPr>
            <p:spPr>
              <a:xfrm>
                <a:off x="567268" y="2884195"/>
                <a:ext cx="6519332" cy="3608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i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sz="2400" i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      =&gt; (2,0)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5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=&gt; (2,1)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i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wc</a:t>
                </a:r>
                <a:r>
                  <a:rPr lang="en-US" altLang="zh-TW" sz="2400" i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3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=&gt; (1,0)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(15)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5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=&gt; (2,2)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</a:t>
                </a:r>
                <a:r>
                  <a:rPr lang="en-US" altLang="zh-TW" sz="2400" i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∗ </a:t>
                </a:r>
                <a:r>
                  <a:rPr lang="en-US" altLang="zh-TW" sz="2400" i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wc</a:t>
                </a:r>
                <a:r>
                  <a:rPr lang="en-US" altLang="zh-TW" sz="2400" i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3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=&gt; (1,1)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根節點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 *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wc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(0,0)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EEDBD651-898C-4483-8193-D0213304E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68" y="2884195"/>
                <a:ext cx="6519332" cy="3608680"/>
              </a:xfrm>
              <a:prstGeom prst="rect">
                <a:avLst/>
              </a:prstGeom>
              <a:blipFill>
                <a:blip r:embed="rId4"/>
                <a:stretch>
                  <a:fillRect l="-1402" t="-507" b="-6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D998D7F2-3195-42C6-BE5B-C327A8D6F15C}"/>
                  </a:ext>
                </a:extLst>
              </p:cNvPr>
              <p:cNvSpPr txBox="1"/>
              <p:nvPr/>
            </p:nvSpPr>
            <p:spPr>
              <a:xfrm>
                <a:off x="465668" y="1572622"/>
                <a:ext cx="7357532" cy="1637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xc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2∗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𝑗𝑐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𝑤𝑐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𝑖𝑐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 </a:t>
                </a: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當前節點的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坐標</a:t>
                </a:r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TW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yc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2∗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𝑖𝑐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f>
                      <m:f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</m:num>
                      <m:den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// </a:t>
                </a: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當前節點的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zh-TW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坐標</a:t>
                </a:r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D998D7F2-3195-42C6-BE5B-C327A8D6F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68" y="1572622"/>
                <a:ext cx="7357532" cy="1637821"/>
              </a:xfrm>
              <a:prstGeom prst="rect">
                <a:avLst/>
              </a:prstGeom>
              <a:blipFill>
                <a:blip r:embed="rId5"/>
                <a:stretch>
                  <a:fillRect l="-8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3126D962-240D-4605-9CD8-A77633E9B707}"/>
                  </a:ext>
                </a:extLst>
              </p14:cNvPr>
              <p14:cNvContentPartPr/>
              <p14:nvPr/>
            </p14:nvContentPartPr>
            <p14:xfrm>
              <a:off x="5374407" y="1547849"/>
              <a:ext cx="2698920" cy="231120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3126D962-240D-4605-9CD8-A77633E9B70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65047" y="1538489"/>
                <a:ext cx="2717640" cy="232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44AA3F27-AF9C-44F2-B414-551476AD9333}"/>
                  </a:ext>
                </a:extLst>
              </p14:cNvPr>
              <p14:cNvContentPartPr/>
              <p14:nvPr/>
            </p14:nvContentPartPr>
            <p14:xfrm>
              <a:off x="7974439" y="1443714"/>
              <a:ext cx="469800" cy="457560"/>
            </p14:xfrm>
          </p:contentPart>
        </mc:Choice>
        <mc:Fallback xmlns=""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44AA3F27-AF9C-44F2-B414-551476AD933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65439" y="1434714"/>
                <a:ext cx="487440" cy="47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81E5DB05-482A-4C61-9274-C36D8E62A8C5}"/>
                  </a:ext>
                </a:extLst>
              </p14:cNvPr>
              <p14:cNvContentPartPr/>
              <p14:nvPr/>
            </p14:nvContentPartPr>
            <p14:xfrm>
              <a:off x="7435243" y="3465341"/>
              <a:ext cx="144720" cy="206280"/>
            </p14:xfrm>
          </p:contentPart>
        </mc:Choice>
        <mc:Fallback xmlns=""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81E5DB05-482A-4C61-9274-C36D8E62A8C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426243" y="3456341"/>
                <a:ext cx="162360" cy="22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532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6462E8-A1E3-463F-842D-F9FCEC1CB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BST with Fixed Coordinates(4/4)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AA93651F-F8E2-4D41-AFD5-FD320DC824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12475" y="1882210"/>
            <a:ext cx="3820058" cy="4305901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D498225D-68D4-4CFF-A4BC-2682F91EB4A0}"/>
              </a:ext>
            </a:extLst>
          </p:cNvPr>
          <p:cNvSpPr txBox="1"/>
          <p:nvPr/>
        </p:nvSpPr>
        <p:spPr>
          <a:xfrm>
            <a:off x="1100667" y="2157666"/>
            <a:ext cx="508846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but it has a serious disadvantage. It uses a canvas in the least efficient way. If a tree is close to balanced or even complete this deficiency becomes less obvious. However, if we add only one node to the tree, the algorithm will require a canvas two times as wide as the current one.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44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E1AD97-A163-4BC0-A600-910A00944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5"/>
            <a:ext cx="10947400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BST with Floating Coordinates(1/3)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8DAAB9B-4553-4287-8AA9-273E0E4FAC05}"/>
              </a:ext>
            </a:extLst>
          </p:cNvPr>
          <p:cNvSpPr txBox="1"/>
          <p:nvPr/>
        </p:nvSpPr>
        <p:spPr>
          <a:xfrm>
            <a:off x="693821" y="2943343"/>
            <a:ext cx="7414447" cy="3572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063A976-88F5-4C9C-8B83-213A282E9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963333" cy="545042"/>
          </a:xfrm>
        </p:spPr>
        <p:txBody>
          <a:bodyPr/>
          <a:lstStyle/>
          <a:p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Postorder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Traversal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E8248DD-7425-4648-9592-79CC5B531D0B}"/>
              </a:ext>
            </a:extLst>
          </p:cNvPr>
          <p:cNvSpPr txBox="1"/>
          <p:nvPr/>
        </p:nvSpPr>
        <p:spPr>
          <a:xfrm>
            <a:off x="1151466" y="3709755"/>
            <a:ext cx="104309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offect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左子點</a:t>
            </a:r>
            <a:r>
              <a:rPr lang="zh-TW" altLang="en-US" sz="2400" dirty="0"/>
              <a:t>回傳後更新</a:t>
            </a:r>
            <a:r>
              <a:rPr lang="en-US" altLang="zh-TW" sz="2400" dirty="0"/>
              <a:t>)               </a:t>
            </a:r>
            <a:r>
              <a:rPr lang="zh-TW" altLang="en-US" sz="2400" dirty="0"/>
              <a:t>右子點回傳後更新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w=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stW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w+=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stw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oX+stW-d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  <a:p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offset: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oY+hc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B8C111C-577A-4E69-BA4D-2277292F9EA0}"/>
              </a:ext>
            </a:extLst>
          </p:cNvPr>
          <p:cNvSpPr txBox="1"/>
          <p:nvPr/>
        </p:nvSpPr>
        <p:spPr>
          <a:xfrm>
            <a:off x="1180842" y="2505604"/>
            <a:ext cx="4347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Left: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FC041F3-C239-4715-ACB4-088923FEEC93}"/>
              </a:ext>
            </a:extLst>
          </p:cNvPr>
          <p:cNvSpPr txBox="1"/>
          <p:nvPr/>
        </p:nvSpPr>
        <p:spPr>
          <a:xfrm>
            <a:off x="4684554" y="2527845"/>
            <a:ext cx="3958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right: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oX+w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3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0E0035-C7DD-450B-BE9B-BD3707DB9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15133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BST with Floating Coordinates(1/3)</a:t>
            </a:r>
            <a:endParaRPr lang="zh-TW" altLang="en-US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277BDE64-05D1-461F-B3C7-2C64C35748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66297" y="3056562"/>
            <a:ext cx="1996426" cy="21432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555A016F-B9A1-43E5-9F3D-E55C2C2A77F7}"/>
                  </a:ext>
                </a:extLst>
              </p:cNvPr>
              <p:cNvSpPr txBox="1"/>
              <p:nvPr/>
            </p:nvSpPr>
            <p:spPr>
              <a:xfrm>
                <a:off x="827937" y="2684124"/>
                <a:ext cx="6595534" cy="3608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      =&gt; (2,0)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=&gt; (2,1)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=&gt; (1,0)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(12)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=&gt; (2,2)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(15)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3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=&gt; (1,1)</a:t>
                </a: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根節點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h𝑐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(0,0)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555A016F-B9A1-43E5-9F3D-E55C2C2A7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37" y="2684124"/>
                <a:ext cx="6595534" cy="3608680"/>
              </a:xfrm>
              <a:prstGeom prst="rect">
                <a:avLst/>
              </a:prstGeom>
              <a:blipFill>
                <a:blip r:embed="rId3"/>
                <a:stretch>
                  <a:fillRect l="-1479" t="-338" b="-6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字方塊 2">
            <a:extLst>
              <a:ext uri="{FF2B5EF4-FFF2-40B4-BE49-F238E27FC236}">
                <a16:creationId xmlns:a16="http://schemas.microsoft.com/office/drawing/2014/main" id="{23578C9B-5A6B-496A-8308-81C69624998C}"/>
              </a:ext>
            </a:extLst>
          </p:cNvPr>
          <p:cNvSpPr txBox="1"/>
          <p:nvPr/>
        </p:nvSpPr>
        <p:spPr>
          <a:xfrm>
            <a:off x="838199" y="1853127"/>
            <a:ext cx="2515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oX+stW-d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  <a:p>
            <a:endParaRPr lang="zh-TW" altLang="en-US" sz="24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4368F6D-7C9A-45D2-8A18-F3CDEAF4F892}"/>
              </a:ext>
            </a:extLst>
          </p:cNvPr>
          <p:cNvSpPr txBox="1"/>
          <p:nvPr/>
        </p:nvSpPr>
        <p:spPr>
          <a:xfrm>
            <a:off x="6018126" y="1483795"/>
            <a:ext cx="3958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Leaf: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w=d</a:t>
            </a:r>
          </a:p>
          <a:p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4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5AAA1B-C61E-44B8-AA0F-EB11BDDD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3600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BST with Floating Coordinates(3/3)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DEB4BEB-DF2F-4B14-8128-92B7664E18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568651"/>
                <a:ext cx="10515600" cy="459044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algorithm requires a canvas of the size :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Canvas width &lt;=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zh-TW" i="1" dirty="0" err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𝑤𝑐</m:t>
                        </m:r>
                        <m:r>
                          <a:rPr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∗ (</m:t>
                        </m:r>
                        <m:r>
                          <a:rPr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+1))</m:t>
                        </m:r>
                      </m:num>
                      <m:den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Canvas height =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h𝑐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∗ </m:t>
                    </m:r>
                    <m:r>
                      <m:rPr>
                        <m:sty m:val="p"/>
                      </m:rPr>
                      <a:rPr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TreeHeight</m:t>
                    </m:r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DEB4BEB-DF2F-4B14-8128-92B7664E18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568651"/>
                <a:ext cx="10515600" cy="4590446"/>
              </a:xfrm>
              <a:blipFill>
                <a:blip r:embed="rId2"/>
                <a:stretch>
                  <a:fillRect l="-1217" t="-22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D09C665D-8267-4F94-8515-515C54AC0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427" y="2081024"/>
            <a:ext cx="3391373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94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3917</TotalTime>
  <Words>665</Words>
  <Application>Microsoft Office PowerPoint</Application>
  <PresentationFormat>寬螢幕</PresentationFormat>
  <Paragraphs>72</Paragraphs>
  <Slides>11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佈景主題</vt:lpstr>
      <vt:lpstr>Binary Search Tree  Visualization Algorithm </vt:lpstr>
      <vt:lpstr>Abstract</vt:lpstr>
      <vt:lpstr>Drawing BST with Fixed Coordinates(1/4)</vt:lpstr>
      <vt:lpstr>Drawing BST with Fixed Coordinates(2/4)</vt:lpstr>
      <vt:lpstr>Drawing BST with Fixed Coordinates(3/4)</vt:lpstr>
      <vt:lpstr>Drawing BST with Fixed Coordinates(4/4)</vt:lpstr>
      <vt:lpstr>Drawing BST with Floating Coordinates(1/3)</vt:lpstr>
      <vt:lpstr>Drawing BST with Floating Coordinates(1/3)</vt:lpstr>
      <vt:lpstr>Drawing BST with Floating Coordinates(3/3)</vt:lpstr>
      <vt:lpstr>Conclusion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  Visualization Algorithm</dc:title>
  <dc:creator>奕勝 陳</dc:creator>
  <cp:lastModifiedBy>pplab</cp:lastModifiedBy>
  <cp:revision>62</cp:revision>
  <dcterms:created xsi:type="dcterms:W3CDTF">2024-09-28T10:43:42Z</dcterms:created>
  <dcterms:modified xsi:type="dcterms:W3CDTF">2024-10-16T11:14:35Z</dcterms:modified>
</cp:coreProperties>
</file>