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8"/>
  </p:notesMasterIdLst>
  <p:sldIdLst>
    <p:sldId id="256" r:id="rId2"/>
    <p:sldId id="257" r:id="rId3"/>
    <p:sldId id="363" r:id="rId4"/>
    <p:sldId id="382" r:id="rId5"/>
    <p:sldId id="383" r:id="rId6"/>
    <p:sldId id="384" r:id="rId7"/>
    <p:sldId id="385" r:id="rId8"/>
    <p:sldId id="387" r:id="rId9"/>
    <p:sldId id="386" r:id="rId10"/>
    <p:sldId id="388" r:id="rId11"/>
    <p:sldId id="391" r:id="rId12"/>
    <p:sldId id="390" r:id="rId13"/>
    <p:sldId id="389" r:id="rId14"/>
    <p:sldId id="393" r:id="rId15"/>
    <p:sldId id="392" r:id="rId16"/>
    <p:sldId id="295"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FF00"/>
    <a:srgbClr val="F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562"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475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31548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3620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1310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7611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97311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e56bd8716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1e56bd8716d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Given a string S of length n, an integer p ∈ [1..n] is a period of S if S[i] = S[i + p] for all i ∈ [1..n − p].</a:t>
            </a:r>
            <a:endParaRPr/>
          </a:p>
          <a:p>
            <a:pPr marL="0" lvl="0" indent="0" algn="l" rtl="0">
              <a:lnSpc>
                <a:spcPct val="100000"/>
              </a:lnSpc>
              <a:spcBef>
                <a:spcPts val="0"/>
              </a:spcBef>
              <a:spcAft>
                <a:spcPts val="0"/>
              </a:spcAft>
              <a:buSzPts val="1100"/>
              <a:buNone/>
            </a:pPr>
            <a:r>
              <a:rPr lang="zh-TW"/>
              <a:t>S[|S| − p + 1] = c</a:t>
            </a:r>
            <a:endParaRPr/>
          </a:p>
        </p:txBody>
      </p:sp>
    </p:spTree>
    <p:extLst>
      <p:ext uri="{BB962C8B-B14F-4D97-AF65-F5344CB8AC3E}">
        <p14:creationId xmlns:p14="http://schemas.microsoft.com/office/powerpoint/2010/main" val="151893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7305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340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776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563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597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663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17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778"/>
              <a:buNone/>
            </a:pPr>
            <a:r>
              <a:rPr lang="en-US" altLang="zh-TW" sz="4000" dirty="0">
                <a:latin typeface="Times New Roman"/>
                <a:ea typeface="Times New Roman"/>
                <a:cs typeface="Times New Roman"/>
                <a:sym typeface="Times New Roman"/>
              </a:rPr>
              <a:t>Mathematizing the Toxin Puzzle</a:t>
            </a:r>
          </a:p>
        </p:txBody>
      </p:sp>
      <p:sp>
        <p:nvSpPr>
          <p:cNvPr id="55" name="Google Shape;55;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100"/>
              <a:buNone/>
            </a:pPr>
            <a:r>
              <a:rPr lang="de-DE" altLang="zh-TW" sz="1800" dirty="0">
                <a:solidFill>
                  <a:schemeClr val="dk1"/>
                </a:solidFill>
                <a:latin typeface="Times New Roman"/>
                <a:ea typeface="Times New Roman"/>
                <a:cs typeface="Times New Roman"/>
                <a:sym typeface="Times New Roman"/>
              </a:rPr>
              <a:t>Leonard M. Wapner </a:t>
            </a:r>
          </a:p>
          <a:p>
            <a:pPr marL="0" lvl="0" indent="0" algn="ctr" rtl="0">
              <a:lnSpc>
                <a:spcPct val="100000"/>
              </a:lnSpc>
              <a:spcBef>
                <a:spcPts val="0"/>
              </a:spcBef>
              <a:spcAft>
                <a:spcPts val="0"/>
              </a:spcAft>
              <a:buSzPts val="1100"/>
              <a:buNone/>
            </a:pPr>
            <a:r>
              <a:rPr lang="en-US" altLang="zh-TW" sz="1800" dirty="0">
                <a:solidFill>
                  <a:schemeClr val="dk1"/>
                </a:solidFill>
                <a:latin typeface="Times New Roman"/>
                <a:ea typeface="Times New Roman"/>
                <a:cs typeface="Times New Roman"/>
                <a:sym typeface="Times New Roman"/>
              </a:rPr>
              <a:t>Recreational Mathematics Magazine(2024), 10(17), 59-65.</a:t>
            </a:r>
            <a:endParaRPr lang="pl-PL" sz="1800" dirty="0">
              <a:solidFill>
                <a:schemeClr val="dk1"/>
              </a:solidFill>
              <a:latin typeface="Times New Roman"/>
              <a:ea typeface="Times New Roman"/>
              <a:cs typeface="Times New Roman"/>
              <a:sym typeface="Times New Roman"/>
            </a:endParaRPr>
          </a:p>
        </p:txBody>
      </p:sp>
      <p:sp>
        <p:nvSpPr>
          <p:cNvPr id="56" name="Google Shape;56;p13"/>
          <p:cNvSpPr txBox="1"/>
          <p:nvPr/>
        </p:nvSpPr>
        <p:spPr>
          <a:xfrm>
            <a:off x="4914600" y="4220100"/>
            <a:ext cx="4229400" cy="9234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zh-TW" sz="2400" b="0" i="0" u="none" strike="noStrike" cap="none" dirty="0">
                <a:solidFill>
                  <a:srgbClr val="000000"/>
                </a:solidFill>
                <a:latin typeface="Times New Roman"/>
                <a:ea typeface="Times New Roman"/>
                <a:cs typeface="Times New Roman"/>
                <a:sym typeface="Times New Roman"/>
              </a:rPr>
              <a:t>Presenter: </a:t>
            </a:r>
            <a:r>
              <a:rPr lang="zh-TW" sz="2400" dirty="0">
                <a:latin typeface="Times New Roman"/>
                <a:ea typeface="Times New Roman"/>
                <a:cs typeface="Times New Roman"/>
                <a:sym typeface="Times New Roman"/>
              </a:rPr>
              <a:t>Hsin-Chang Yu</a:t>
            </a:r>
            <a:endParaRPr sz="2400" b="0" i="0" u="none" strike="noStrike" cap="none" dirty="0">
              <a:solidFill>
                <a:srgbClr val="000000"/>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Clr>
                <a:srgbClr val="000000"/>
              </a:buClr>
              <a:buSzPts val="2400"/>
              <a:buFont typeface="Arial"/>
              <a:buNone/>
            </a:pPr>
            <a:r>
              <a:rPr lang="zh-TW" sz="2400" b="0" i="0" u="none" strike="noStrike" cap="none" dirty="0">
                <a:solidFill>
                  <a:srgbClr val="000000"/>
                </a:solidFill>
                <a:latin typeface="Times New Roman"/>
                <a:ea typeface="Times New Roman"/>
                <a:cs typeface="Times New Roman"/>
                <a:sym typeface="Times New Roman"/>
              </a:rPr>
              <a:t>Date: </a:t>
            </a:r>
            <a:r>
              <a:rPr lang="en-US" altLang="zh-TW" sz="2400" b="0" i="0" u="none" strike="noStrike" cap="none" dirty="0">
                <a:solidFill>
                  <a:srgbClr val="000000"/>
                </a:solidFill>
                <a:latin typeface="Times New Roman"/>
                <a:ea typeface="Times New Roman"/>
                <a:cs typeface="Times New Roman"/>
                <a:sym typeface="Times New Roman"/>
              </a:rPr>
              <a:t>Oct.</a:t>
            </a:r>
            <a:r>
              <a:rPr lang="zh-TW" sz="2400" b="0" i="0" u="none" strike="noStrike" cap="none" dirty="0">
                <a:solidFill>
                  <a:srgbClr val="000000"/>
                </a:solidFill>
                <a:latin typeface="Times New Roman"/>
                <a:ea typeface="Times New Roman"/>
                <a:cs typeface="Times New Roman"/>
                <a:sym typeface="Times New Roman"/>
              </a:rPr>
              <a:t> </a:t>
            </a:r>
            <a:r>
              <a:rPr lang="en-US" altLang="zh-TW" sz="2400" b="0" i="0" u="none" strike="noStrike" cap="none" dirty="0">
                <a:solidFill>
                  <a:srgbClr val="000000"/>
                </a:solidFill>
                <a:latin typeface="Times New Roman"/>
                <a:ea typeface="Times New Roman"/>
                <a:cs typeface="Times New Roman"/>
                <a:sym typeface="Times New Roman"/>
              </a:rPr>
              <a:t>16</a:t>
            </a:r>
            <a:r>
              <a:rPr lang="zh-TW" sz="2400" b="0" i="0" u="none" strike="noStrike" cap="none" dirty="0">
                <a:solidFill>
                  <a:srgbClr val="000000"/>
                </a:solidFill>
                <a:latin typeface="Times New Roman"/>
                <a:ea typeface="Times New Roman"/>
                <a:cs typeface="Times New Roman"/>
                <a:sym typeface="Times New Roman"/>
              </a:rPr>
              <a:t>, 202</a:t>
            </a:r>
            <a:r>
              <a:rPr lang="en-US" altLang="zh-TW" sz="2400" b="0" i="0" u="none" strike="noStrike" cap="none" dirty="0">
                <a:solidFill>
                  <a:srgbClr val="000000"/>
                </a:solidFill>
                <a:latin typeface="Times New Roman"/>
                <a:ea typeface="Times New Roman"/>
                <a:cs typeface="Times New Roman"/>
                <a:sym typeface="Times New Roman"/>
              </a:rPr>
              <a:t>4</a:t>
            </a:r>
            <a:endParaRPr sz="24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ltLang="zh-TW" sz="2800" dirty="0">
                <a:solidFill>
                  <a:schemeClr val="dk1"/>
                </a:solidFill>
                <a:latin typeface="Times New Roman"/>
                <a:ea typeface="Times New Roman"/>
                <a:cs typeface="Times New Roman"/>
                <a:sym typeface="Times New Roman"/>
              </a:rPr>
              <a:t>Mathematical model</a:t>
            </a: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indent="0">
              <a:spcAft>
                <a:spcPts val="1200"/>
              </a:spcAft>
              <a:buSzPts val="1100"/>
              <a:buNone/>
            </a:pPr>
            <a:endPar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indent="0">
              <a:spcAft>
                <a:spcPts val="1200"/>
              </a:spcAft>
              <a:buSzPts val="1100"/>
              <a:buNone/>
            </a:pPr>
            <a:endPar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indent="0">
              <a:spcAft>
                <a:spcPts val="1200"/>
              </a:spcAft>
              <a:buSzPts val="1100"/>
              <a:buNone/>
            </a:pPr>
            <a:r>
              <a:rPr lang="fr-FR"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M = 1</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a:t>
            </a:r>
            <a:r>
              <a:rPr lang="fr-FR"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000</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a:t>
            </a:r>
            <a:r>
              <a:rPr lang="fr-FR"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000, T = 100</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a:t>
            </a:r>
            <a:r>
              <a:rPr lang="fr-FR"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000, P</a:t>
            </a:r>
            <a:r>
              <a:rPr lang="fr-FR" altLang="zh-TW" sz="2400" baseline="-25000" dirty="0">
                <a:solidFill>
                  <a:schemeClr val="dk1"/>
                </a:solidFill>
                <a:latin typeface="Times New Roman" panose="02020603050405020304" pitchFamily="18" charset="0"/>
                <a:ea typeface="Times New Roman"/>
                <a:cs typeface="Times New Roman" panose="02020603050405020304" pitchFamily="18" charset="0"/>
                <a:sym typeface="Times New Roman"/>
              </a:rPr>
              <a:t>sen</a:t>
            </a:r>
            <a:r>
              <a:rPr lang="fr-FR"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 = 0.80, P</a:t>
            </a:r>
            <a:r>
              <a:rPr lang="fr-FR" altLang="zh-TW" sz="2400" baseline="-25000" dirty="0">
                <a:solidFill>
                  <a:schemeClr val="dk1"/>
                </a:solidFill>
                <a:latin typeface="Times New Roman" panose="02020603050405020304" pitchFamily="18" charset="0"/>
                <a:ea typeface="Times New Roman"/>
                <a:cs typeface="Times New Roman" panose="02020603050405020304" pitchFamily="18" charset="0"/>
                <a:sym typeface="Times New Roman"/>
              </a:rPr>
              <a:t>spec</a:t>
            </a:r>
            <a:r>
              <a:rPr lang="fr-FR"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 = 0.90</a:t>
            </a:r>
            <a:endPar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10</a:t>
            </a:fld>
            <a:endParaRPr/>
          </a:p>
        </p:txBody>
      </p:sp>
      <p:pic>
        <p:nvPicPr>
          <p:cNvPr id="3" name="圖片 2">
            <a:extLst>
              <a:ext uri="{FF2B5EF4-FFF2-40B4-BE49-F238E27FC236}">
                <a16:creationId xmlns:a16="http://schemas.microsoft.com/office/drawing/2014/main" id="{B86916FE-F241-4F0B-A0BE-22764ADAC3F6}"/>
              </a:ext>
            </a:extLst>
          </p:cNvPr>
          <p:cNvPicPr>
            <a:picLocks noChangeAspect="1"/>
          </p:cNvPicPr>
          <p:nvPr/>
        </p:nvPicPr>
        <p:blipFill>
          <a:blip r:embed="rId3"/>
          <a:stretch>
            <a:fillRect/>
          </a:stretch>
        </p:blipFill>
        <p:spPr>
          <a:xfrm>
            <a:off x="311699" y="450984"/>
            <a:ext cx="6310376" cy="1774064"/>
          </a:xfrm>
          <a:prstGeom prst="rect">
            <a:avLst/>
          </a:prstGeom>
        </p:spPr>
      </p:pic>
      <p:pic>
        <p:nvPicPr>
          <p:cNvPr id="6" name="圖片 5">
            <a:extLst>
              <a:ext uri="{FF2B5EF4-FFF2-40B4-BE49-F238E27FC236}">
                <a16:creationId xmlns:a16="http://schemas.microsoft.com/office/drawing/2014/main" id="{F8DF6DDB-081D-477B-B83F-8FF11FBE9E07}"/>
              </a:ext>
            </a:extLst>
          </p:cNvPr>
          <p:cNvPicPr>
            <a:picLocks noChangeAspect="1"/>
          </p:cNvPicPr>
          <p:nvPr/>
        </p:nvPicPr>
        <p:blipFill>
          <a:blip r:embed="rId4"/>
          <a:stretch>
            <a:fillRect/>
          </a:stretch>
        </p:blipFill>
        <p:spPr>
          <a:xfrm>
            <a:off x="311699" y="3091796"/>
            <a:ext cx="6519406" cy="1798457"/>
          </a:xfrm>
          <a:prstGeom prst="rect">
            <a:avLst/>
          </a:prstGeom>
        </p:spPr>
      </p:pic>
    </p:spTree>
    <p:extLst>
      <p:ext uri="{BB962C8B-B14F-4D97-AF65-F5344CB8AC3E}">
        <p14:creationId xmlns:p14="http://schemas.microsoft.com/office/powerpoint/2010/main" val="62672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ltLang="zh-TW" sz="2800" dirty="0">
                <a:solidFill>
                  <a:schemeClr val="dk1"/>
                </a:solidFill>
                <a:latin typeface="Times New Roman"/>
                <a:ea typeface="Times New Roman"/>
                <a:cs typeface="Times New Roman"/>
                <a:sym typeface="Times New Roman"/>
              </a:rPr>
              <a:t>Conclusion</a:t>
            </a: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indent="0">
              <a:spcAft>
                <a:spcPts val="1200"/>
              </a:spcAft>
              <a:buSzPts val="1100"/>
              <a:buNone/>
            </a:pPr>
            <a:r>
              <a:rPr lang="en-US" altLang="zh-TW" sz="2400" dirty="0">
                <a:solidFill>
                  <a:schemeClr val="dk1"/>
                </a:solidFill>
                <a:latin typeface="Times New Roman"/>
                <a:ea typeface="Times New Roman"/>
                <a:cs typeface="Times New Roman"/>
                <a:sym typeface="Times New Roman"/>
              </a:rPr>
              <a:t>Why drink?</a:t>
            </a:r>
            <a:endPar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indent="0">
              <a:spcAft>
                <a:spcPts val="1200"/>
              </a:spcAft>
              <a:buSzPts val="1100"/>
              <a:buNone/>
            </a:pPr>
            <a:endPar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11</a:t>
            </a:fld>
            <a:endParaRPr/>
          </a:p>
        </p:txBody>
      </p:sp>
      <p:pic>
        <p:nvPicPr>
          <p:cNvPr id="7" name="圖片 6">
            <a:extLst>
              <a:ext uri="{FF2B5EF4-FFF2-40B4-BE49-F238E27FC236}">
                <a16:creationId xmlns:a16="http://schemas.microsoft.com/office/drawing/2014/main" id="{04F868ED-B435-4386-9596-FA2C9B60D6B3}"/>
              </a:ext>
            </a:extLst>
          </p:cNvPr>
          <p:cNvPicPr>
            <a:picLocks noChangeAspect="1"/>
          </p:cNvPicPr>
          <p:nvPr/>
        </p:nvPicPr>
        <p:blipFill>
          <a:blip r:embed="rId3"/>
          <a:stretch>
            <a:fillRect/>
          </a:stretch>
        </p:blipFill>
        <p:spPr>
          <a:xfrm>
            <a:off x="180362" y="1638178"/>
            <a:ext cx="8783276" cy="3334215"/>
          </a:xfrm>
          <a:prstGeom prst="rect">
            <a:avLst/>
          </a:prstGeom>
        </p:spPr>
      </p:pic>
    </p:spTree>
    <p:extLst>
      <p:ext uri="{BB962C8B-B14F-4D97-AF65-F5344CB8AC3E}">
        <p14:creationId xmlns:p14="http://schemas.microsoft.com/office/powerpoint/2010/main" val="57923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778"/>
              <a:buNone/>
            </a:pPr>
            <a:r>
              <a:rPr lang="en-US" altLang="zh-TW" sz="4000" dirty="0">
                <a:latin typeface="Times New Roman"/>
                <a:ea typeface="Times New Roman"/>
                <a:cs typeface="Times New Roman"/>
                <a:sym typeface="Times New Roman"/>
              </a:rPr>
              <a:t>Cutting a Round Cake on Scientific Principles</a:t>
            </a:r>
          </a:p>
        </p:txBody>
      </p:sp>
      <p:sp>
        <p:nvSpPr>
          <p:cNvPr id="55" name="Google Shape;55;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100"/>
              <a:buNone/>
            </a:pPr>
            <a:r>
              <a:rPr lang="de-DE" altLang="zh-TW" sz="1800" dirty="0">
                <a:solidFill>
                  <a:schemeClr val="dk1"/>
                </a:solidFill>
                <a:latin typeface="Times New Roman"/>
                <a:ea typeface="Times New Roman"/>
                <a:cs typeface="Times New Roman"/>
                <a:sym typeface="Times New Roman"/>
              </a:rPr>
              <a:t>F. G. </a:t>
            </a:r>
          </a:p>
          <a:p>
            <a:pPr marL="0" lvl="0" indent="0" algn="ctr" rtl="0">
              <a:lnSpc>
                <a:spcPct val="100000"/>
              </a:lnSpc>
              <a:spcBef>
                <a:spcPts val="0"/>
              </a:spcBef>
              <a:spcAft>
                <a:spcPts val="0"/>
              </a:spcAft>
              <a:buSzPts val="1100"/>
              <a:buNone/>
            </a:pPr>
            <a:r>
              <a:rPr lang="en-US" altLang="zh-TW" sz="1800" dirty="0">
                <a:solidFill>
                  <a:schemeClr val="dk1"/>
                </a:solidFill>
                <a:latin typeface="Times New Roman"/>
                <a:ea typeface="Times New Roman"/>
                <a:cs typeface="Times New Roman"/>
                <a:sym typeface="Times New Roman"/>
              </a:rPr>
              <a:t>Nature(1906), 75(1938), 173.</a:t>
            </a:r>
            <a:endParaRPr lang="pl-PL" sz="18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9902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ltLang="zh-TW" sz="2800" dirty="0">
                <a:solidFill>
                  <a:schemeClr val="dk1"/>
                </a:solidFill>
                <a:latin typeface="Times New Roman"/>
                <a:ea typeface="Times New Roman"/>
                <a:cs typeface="Times New Roman"/>
                <a:sym typeface="Times New Roman"/>
              </a:rPr>
              <a:t>Cake</a:t>
            </a: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indent="0">
              <a:spcAft>
                <a:spcPts val="1200"/>
              </a:spcAft>
              <a:buSzPts val="1100"/>
              <a:buNone/>
            </a:pPr>
            <a:endPar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13</a:t>
            </a:fld>
            <a:endParaRPr/>
          </a:p>
        </p:txBody>
      </p:sp>
      <p:pic>
        <p:nvPicPr>
          <p:cNvPr id="7170" name="Picture 2">
            <a:extLst>
              <a:ext uri="{FF2B5EF4-FFF2-40B4-BE49-F238E27FC236}">
                <a16:creationId xmlns:a16="http://schemas.microsoft.com/office/drawing/2014/main" id="{96A52F15-80D7-4A74-AE14-07DA7084C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745" y="222512"/>
            <a:ext cx="7047713" cy="469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517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ltLang="zh-TW" sz="2800" dirty="0">
                <a:solidFill>
                  <a:schemeClr val="dk1"/>
                </a:solidFill>
                <a:latin typeface="Times New Roman"/>
                <a:ea typeface="Times New Roman"/>
                <a:cs typeface="Times New Roman"/>
                <a:sym typeface="Times New Roman"/>
              </a:rPr>
              <a:t>Cutting</a:t>
            </a: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indent="0">
              <a:spcAft>
                <a:spcPts val="1200"/>
              </a:spcAft>
              <a:buSzPts val="1100"/>
              <a:buNone/>
            </a:pPr>
            <a:endPar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14</a:t>
            </a:fld>
            <a:endParaRPr/>
          </a:p>
        </p:txBody>
      </p:sp>
      <p:pic>
        <p:nvPicPr>
          <p:cNvPr id="3" name="圖片 2">
            <a:extLst>
              <a:ext uri="{FF2B5EF4-FFF2-40B4-BE49-F238E27FC236}">
                <a16:creationId xmlns:a16="http://schemas.microsoft.com/office/drawing/2014/main" id="{92B931F6-247D-4CF6-9371-25D23D01F42E}"/>
              </a:ext>
            </a:extLst>
          </p:cNvPr>
          <p:cNvPicPr>
            <a:picLocks noChangeAspect="1"/>
          </p:cNvPicPr>
          <p:nvPr/>
        </p:nvPicPr>
        <p:blipFill>
          <a:blip r:embed="rId3"/>
          <a:stretch>
            <a:fillRect/>
          </a:stretch>
        </p:blipFill>
        <p:spPr>
          <a:xfrm>
            <a:off x="311700" y="1221830"/>
            <a:ext cx="6192114" cy="2457793"/>
          </a:xfrm>
          <a:prstGeom prst="rect">
            <a:avLst/>
          </a:prstGeom>
        </p:spPr>
      </p:pic>
    </p:spTree>
    <p:extLst>
      <p:ext uri="{BB962C8B-B14F-4D97-AF65-F5344CB8AC3E}">
        <p14:creationId xmlns:p14="http://schemas.microsoft.com/office/powerpoint/2010/main" val="186897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ltLang="zh-TW" sz="2800" dirty="0">
                <a:solidFill>
                  <a:schemeClr val="dk1"/>
                </a:solidFill>
                <a:latin typeface="Times New Roman"/>
                <a:ea typeface="Times New Roman"/>
                <a:cs typeface="Times New Roman"/>
                <a:sym typeface="Times New Roman"/>
              </a:rPr>
              <a:t>Fondant cake</a:t>
            </a: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indent="0">
              <a:spcAft>
                <a:spcPts val="1200"/>
              </a:spcAft>
              <a:buSzPts val="1100"/>
              <a:buNone/>
            </a:pPr>
            <a:endPar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15</a:t>
            </a:fld>
            <a:endParaRPr/>
          </a:p>
        </p:txBody>
      </p:sp>
      <p:pic>
        <p:nvPicPr>
          <p:cNvPr id="12290" name="Picture 2" descr="Fondant cake">
            <a:extLst>
              <a:ext uri="{FF2B5EF4-FFF2-40B4-BE49-F238E27FC236}">
                <a16:creationId xmlns:a16="http://schemas.microsoft.com/office/drawing/2014/main" id="{0D16FBF7-C195-4660-84A0-F22F17F11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553" y="412225"/>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90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0" y="1754841"/>
            <a:ext cx="9144000" cy="1902759"/>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111111"/>
              <a:buNone/>
            </a:pPr>
            <a:r>
              <a:rPr lang="en-US" sz="4800" dirty="0">
                <a:latin typeface="Times New Roman"/>
                <a:ea typeface="Times New Roman"/>
                <a:cs typeface="Times New Roman"/>
                <a:sym typeface="Times New Roman"/>
              </a:rPr>
              <a:t>Thanks</a:t>
            </a:r>
            <a:endParaRPr dirty="0">
              <a:latin typeface="Times New Roman"/>
              <a:ea typeface="Times New Roman"/>
              <a:cs typeface="Times New Roman"/>
              <a:sym typeface="Times New Roman"/>
            </a:endParaRPr>
          </a:p>
        </p:txBody>
      </p:sp>
      <p:sp>
        <p:nvSpPr>
          <p:cNvPr id="111" name="Google Shape;11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16</a:t>
            </a:fld>
            <a:endParaRPr/>
          </a:p>
        </p:txBody>
      </p:sp>
    </p:spTree>
    <p:extLst>
      <p:ext uri="{BB962C8B-B14F-4D97-AF65-F5344CB8AC3E}">
        <p14:creationId xmlns:p14="http://schemas.microsoft.com/office/powerpoint/2010/main" val="214628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dirty="0">
                <a:latin typeface="Times New Roman"/>
                <a:ea typeface="Times New Roman"/>
                <a:cs typeface="Times New Roman"/>
                <a:sym typeface="Times New Roman"/>
              </a:rPr>
              <a:t>Abstract</a:t>
            </a:r>
            <a:endParaRPr dirty="0">
              <a:latin typeface="Times New Roman"/>
              <a:ea typeface="Times New Roman"/>
              <a:cs typeface="Times New Roman"/>
              <a:sym typeface="Times New Roman"/>
            </a:endParaRP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1100"/>
              <a:buNone/>
            </a:pPr>
            <a:r>
              <a:rPr lang="en-US" altLang="zh-TW" sz="2400" dirty="0">
                <a:solidFill>
                  <a:schemeClr val="dk1"/>
                </a:solidFill>
                <a:latin typeface="Times New Roman"/>
                <a:ea typeface="Times New Roman"/>
                <a:cs typeface="Times New Roman"/>
                <a:sym typeface="Times New Roman"/>
              </a:rPr>
              <a:t>A mathematical model of Gregory </a:t>
            </a:r>
            <a:r>
              <a:rPr lang="en-US" altLang="zh-TW" sz="2400" dirty="0" err="1">
                <a:solidFill>
                  <a:schemeClr val="dk1"/>
                </a:solidFill>
                <a:latin typeface="Times New Roman"/>
                <a:ea typeface="Times New Roman"/>
                <a:cs typeface="Times New Roman"/>
                <a:sym typeface="Times New Roman"/>
              </a:rPr>
              <a:t>Kavka’s</a:t>
            </a:r>
            <a:r>
              <a:rPr lang="en-US" altLang="zh-TW" sz="2400" dirty="0">
                <a:solidFill>
                  <a:schemeClr val="dk1"/>
                </a:solidFill>
                <a:latin typeface="Times New Roman"/>
                <a:ea typeface="Times New Roman"/>
                <a:cs typeface="Times New Roman"/>
                <a:sym typeface="Times New Roman"/>
              </a:rPr>
              <a:t> “Toxin Puzzle” is constructed to provide the optimal course of action for this thought experiment. But the action suggested by the model is irrational, rendering the model useless for the rational player. Yet, it is the failure itself which provides a deeper insight into the nature of intention and mathematical modeling in general.</a:t>
            </a:r>
            <a:endParaRPr lang="en-US" sz="2400" dirty="0">
              <a:solidFill>
                <a:schemeClr val="dk1"/>
              </a:solidFill>
              <a:latin typeface="Times New Roman"/>
              <a:ea typeface="Times New Roman"/>
              <a:cs typeface="Times New Roman"/>
              <a:sym typeface="Times New Roman"/>
            </a:endParaRP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ltLang="zh-TW" sz="2800" dirty="0" err="1">
                <a:solidFill>
                  <a:schemeClr val="dk1"/>
                </a:solidFill>
                <a:latin typeface="Times New Roman"/>
                <a:ea typeface="Times New Roman"/>
                <a:cs typeface="Times New Roman"/>
                <a:sym typeface="Times New Roman"/>
              </a:rPr>
              <a:t>Kavka's</a:t>
            </a:r>
            <a:r>
              <a:rPr lang="en-US" altLang="zh-TW" sz="2800" dirty="0">
                <a:solidFill>
                  <a:schemeClr val="dk1"/>
                </a:solidFill>
                <a:latin typeface="Times New Roman"/>
                <a:ea typeface="Times New Roman"/>
                <a:cs typeface="Times New Roman"/>
                <a:sym typeface="Times New Roman"/>
              </a:rPr>
              <a:t> toxin puzzle</a:t>
            </a: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indent="0">
              <a:spcAft>
                <a:spcPts val="1200"/>
              </a:spcAft>
              <a:buSzPts val="1100"/>
              <a:buNone/>
            </a:pP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Gregory S. </a:t>
            </a:r>
            <a:r>
              <a:rPr lang="en-US" sz="2400" dirty="0" err="1">
                <a:solidFill>
                  <a:schemeClr val="dk1"/>
                </a:solidFill>
                <a:latin typeface="Times New Roman" panose="02020603050405020304" pitchFamily="18" charset="0"/>
                <a:ea typeface="Times New Roman"/>
                <a:cs typeface="Times New Roman" panose="02020603050405020304" pitchFamily="18" charset="0"/>
                <a:sym typeface="Times New Roman"/>
              </a:rPr>
              <a:t>Kavka</a:t>
            </a: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in 1983</a:t>
            </a: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3</a:t>
            </a:fld>
            <a:endParaRPr/>
          </a:p>
        </p:txBody>
      </p:sp>
      <p:pic>
        <p:nvPicPr>
          <p:cNvPr id="1026" name="Picture 2">
            <a:extLst>
              <a:ext uri="{FF2B5EF4-FFF2-40B4-BE49-F238E27FC236}">
                <a16:creationId xmlns:a16="http://schemas.microsoft.com/office/drawing/2014/main" id="{3127AFF6-22BF-42E2-86E6-E8D3AFAD6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473" y="1079126"/>
            <a:ext cx="2718049" cy="2985247"/>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a:extLst>
              <a:ext uri="{FF2B5EF4-FFF2-40B4-BE49-F238E27FC236}">
                <a16:creationId xmlns:a16="http://schemas.microsoft.com/office/drawing/2014/main" id="{C6DDC792-7264-4C22-A29F-677DA7426340}"/>
              </a:ext>
            </a:extLst>
          </p:cNvPr>
          <p:cNvSpPr txBox="1"/>
          <p:nvPr/>
        </p:nvSpPr>
        <p:spPr>
          <a:xfrm>
            <a:off x="6122676" y="4162735"/>
            <a:ext cx="1297641" cy="307777"/>
          </a:xfrm>
          <a:prstGeom prst="rect">
            <a:avLst/>
          </a:prstGeom>
          <a:noFill/>
        </p:spPr>
        <p:txBody>
          <a:bodyPr wrap="square" rtlCol="0">
            <a:spAutoFit/>
          </a:bodyPr>
          <a:lstStyle/>
          <a:p>
            <a:pPr algn="ctr"/>
            <a:r>
              <a:rPr lang="en-US" altLang="zh-TW" dirty="0"/>
              <a:t>1947-1994</a:t>
            </a:r>
            <a:endParaRPr lang="zh-TW" altLang="en-US" dirty="0"/>
          </a:p>
        </p:txBody>
      </p:sp>
    </p:spTree>
    <p:extLst>
      <p:ext uri="{BB962C8B-B14F-4D97-AF65-F5344CB8AC3E}">
        <p14:creationId xmlns:p14="http://schemas.microsoft.com/office/powerpoint/2010/main" val="227006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ltLang="zh-TW" sz="2800" dirty="0" err="1">
                <a:solidFill>
                  <a:schemeClr val="dk1"/>
                </a:solidFill>
                <a:latin typeface="Times New Roman"/>
                <a:ea typeface="Times New Roman"/>
                <a:cs typeface="Times New Roman"/>
                <a:sym typeface="Times New Roman"/>
              </a:rPr>
              <a:t>Kavka's</a:t>
            </a:r>
            <a:r>
              <a:rPr lang="en-US" altLang="zh-TW" sz="2800" dirty="0">
                <a:solidFill>
                  <a:schemeClr val="dk1"/>
                </a:solidFill>
                <a:latin typeface="Times New Roman"/>
                <a:ea typeface="Times New Roman"/>
                <a:cs typeface="Times New Roman"/>
                <a:sym typeface="Times New Roman"/>
              </a:rPr>
              <a:t> toxin puzzle</a:t>
            </a: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indent="0">
              <a:spcAft>
                <a:spcPts val="1200"/>
              </a:spcAft>
              <a:buSzPts val="1100"/>
              <a:buNone/>
            </a:pPr>
            <a:endPar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4</a:t>
            </a:fld>
            <a:endParaRPr/>
          </a:p>
        </p:txBody>
      </p:sp>
      <p:pic>
        <p:nvPicPr>
          <p:cNvPr id="3" name="圖片 2">
            <a:extLst>
              <a:ext uri="{FF2B5EF4-FFF2-40B4-BE49-F238E27FC236}">
                <a16:creationId xmlns:a16="http://schemas.microsoft.com/office/drawing/2014/main" id="{D999BB30-3FBE-4BA0-85D7-3F75CF44C6A5}"/>
              </a:ext>
            </a:extLst>
          </p:cNvPr>
          <p:cNvPicPr>
            <a:picLocks noChangeAspect="1"/>
          </p:cNvPicPr>
          <p:nvPr/>
        </p:nvPicPr>
        <p:blipFill>
          <a:blip r:embed="rId3"/>
          <a:stretch>
            <a:fillRect/>
          </a:stretch>
        </p:blipFill>
        <p:spPr>
          <a:xfrm>
            <a:off x="311700" y="1085241"/>
            <a:ext cx="3707542" cy="3707542"/>
          </a:xfrm>
          <a:prstGeom prst="rect">
            <a:avLst/>
          </a:prstGeom>
        </p:spPr>
      </p:pic>
      <p:pic>
        <p:nvPicPr>
          <p:cNvPr id="5" name="圖片 4">
            <a:extLst>
              <a:ext uri="{FF2B5EF4-FFF2-40B4-BE49-F238E27FC236}">
                <a16:creationId xmlns:a16="http://schemas.microsoft.com/office/drawing/2014/main" id="{007297CE-E2C5-4453-9B1C-FE3B14E4D624}"/>
              </a:ext>
            </a:extLst>
          </p:cNvPr>
          <p:cNvPicPr>
            <a:picLocks noChangeAspect="1"/>
          </p:cNvPicPr>
          <p:nvPr/>
        </p:nvPicPr>
        <p:blipFill>
          <a:blip r:embed="rId4"/>
          <a:stretch>
            <a:fillRect/>
          </a:stretch>
        </p:blipFill>
        <p:spPr>
          <a:xfrm>
            <a:off x="4606103" y="1085241"/>
            <a:ext cx="3707542" cy="3707542"/>
          </a:xfrm>
          <a:prstGeom prst="rect">
            <a:avLst/>
          </a:prstGeom>
        </p:spPr>
      </p:pic>
      <p:pic>
        <p:nvPicPr>
          <p:cNvPr id="2056" name="Picture 8" descr="3D Stickman Yes or No 素材庫插圖| Adobe Stock">
            <a:extLst>
              <a:ext uri="{FF2B5EF4-FFF2-40B4-BE49-F238E27FC236}">
                <a16:creationId xmlns:a16="http://schemas.microsoft.com/office/drawing/2014/main" id="{71C904CB-E694-4312-87F2-5E2E870D0D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593" y="1085241"/>
            <a:ext cx="2963951" cy="38092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w to Think Like a Multi-Millionaire | Freedom Mentor">
            <a:extLst>
              <a:ext uri="{FF2B5EF4-FFF2-40B4-BE49-F238E27FC236}">
                <a16:creationId xmlns:a16="http://schemas.microsoft.com/office/drawing/2014/main" id="{67043CC8-A9FE-45E8-81D6-6DD4D89531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5680" y="1085241"/>
            <a:ext cx="5465779" cy="384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ltLang="zh-TW" sz="2800" dirty="0" err="1">
                <a:solidFill>
                  <a:schemeClr val="dk1"/>
                </a:solidFill>
                <a:latin typeface="Times New Roman"/>
                <a:ea typeface="Times New Roman"/>
                <a:cs typeface="Times New Roman"/>
                <a:sym typeface="Times New Roman"/>
              </a:rPr>
              <a:t>Kavka's</a:t>
            </a:r>
            <a:r>
              <a:rPr lang="en-US" altLang="zh-TW" sz="2800" dirty="0">
                <a:solidFill>
                  <a:schemeClr val="dk1"/>
                </a:solidFill>
                <a:latin typeface="Times New Roman"/>
                <a:ea typeface="Times New Roman"/>
                <a:cs typeface="Times New Roman"/>
                <a:sym typeface="Times New Roman"/>
              </a:rPr>
              <a:t> toxin puzzle</a:t>
            </a: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indent="0">
              <a:spcAft>
                <a:spcPts val="1200"/>
              </a:spcAft>
              <a:buSzPts val="1100"/>
              <a:buNone/>
            </a:pPr>
            <a:endPar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5</a:t>
            </a:fld>
            <a:endParaRPr/>
          </a:p>
        </p:txBody>
      </p:sp>
      <p:pic>
        <p:nvPicPr>
          <p:cNvPr id="4" name="圖片 3">
            <a:extLst>
              <a:ext uri="{FF2B5EF4-FFF2-40B4-BE49-F238E27FC236}">
                <a16:creationId xmlns:a16="http://schemas.microsoft.com/office/drawing/2014/main" id="{16D0C164-8F05-4157-835D-E3CDB830F832}"/>
              </a:ext>
            </a:extLst>
          </p:cNvPr>
          <p:cNvPicPr>
            <a:picLocks noChangeAspect="1"/>
          </p:cNvPicPr>
          <p:nvPr/>
        </p:nvPicPr>
        <p:blipFill>
          <a:blip r:embed="rId3"/>
          <a:stretch>
            <a:fillRect/>
          </a:stretch>
        </p:blipFill>
        <p:spPr>
          <a:xfrm>
            <a:off x="180362" y="1281831"/>
            <a:ext cx="8783276" cy="3334215"/>
          </a:xfrm>
          <a:prstGeom prst="rect">
            <a:avLst/>
          </a:prstGeom>
        </p:spPr>
      </p:pic>
    </p:spTree>
    <p:extLst>
      <p:ext uri="{BB962C8B-B14F-4D97-AF65-F5344CB8AC3E}">
        <p14:creationId xmlns:p14="http://schemas.microsoft.com/office/powerpoint/2010/main" val="310811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ltLang="zh-TW" sz="2800" dirty="0">
                <a:solidFill>
                  <a:schemeClr val="dk1"/>
                </a:solidFill>
                <a:latin typeface="Times New Roman"/>
                <a:ea typeface="Times New Roman"/>
                <a:cs typeface="Times New Roman"/>
                <a:sym typeface="Times New Roman"/>
              </a:rPr>
              <a:t>Mathematical model</a:t>
            </a: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342900">
              <a:spcAft>
                <a:spcPts val="1200"/>
              </a:spcAft>
              <a:buSzPts val="1100"/>
            </a:pP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I</a:t>
            </a: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ntend to drink</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true</a:t>
            </a:r>
          </a:p>
          <a:p>
            <a:pPr marL="342900">
              <a:spcAft>
                <a:spcPts val="1200"/>
              </a:spcAft>
              <a:buSzPts val="1100"/>
            </a:pP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Intend to drink,</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lie</a:t>
            </a:r>
          </a:p>
          <a:p>
            <a:pPr marL="342900">
              <a:spcAft>
                <a:spcPts val="1200"/>
              </a:spcAft>
              <a:buSzPts val="1100"/>
            </a:pP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Intend not</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to drink,</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true</a:t>
            </a:r>
          </a:p>
          <a:p>
            <a:pPr marL="342900">
              <a:spcAft>
                <a:spcPts val="1200"/>
              </a:spcAft>
              <a:buSzPts val="1100"/>
            </a:pP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Intend not</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to drink,</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lie</a:t>
            </a: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6</a:t>
            </a:fld>
            <a:endParaRPr/>
          </a:p>
        </p:txBody>
      </p:sp>
    </p:spTree>
    <p:extLst>
      <p:ext uri="{BB962C8B-B14F-4D97-AF65-F5344CB8AC3E}">
        <p14:creationId xmlns:p14="http://schemas.microsoft.com/office/powerpoint/2010/main" val="386771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ltLang="zh-TW" sz="2800" dirty="0">
                <a:solidFill>
                  <a:schemeClr val="dk1"/>
                </a:solidFill>
                <a:latin typeface="Times New Roman"/>
                <a:ea typeface="Times New Roman"/>
                <a:cs typeface="Times New Roman"/>
                <a:sym typeface="Times New Roman"/>
              </a:rPr>
              <a:t>Mathematical model</a:t>
            </a: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342900">
              <a:spcAft>
                <a:spcPts val="1200"/>
              </a:spcAft>
              <a:buSzPts val="1100"/>
            </a:pP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I</a:t>
            </a: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ntend to drink</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true</a:t>
            </a:r>
          </a:p>
          <a:p>
            <a:pPr marL="342900">
              <a:spcAft>
                <a:spcPts val="1200"/>
              </a:spcAft>
              <a:buSzPts val="1100"/>
            </a:pPr>
            <a:endPar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indent="0">
              <a:spcAft>
                <a:spcPts val="1200"/>
              </a:spcAft>
              <a:buSzPts val="1100"/>
              <a:buNone/>
            </a:pP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M:</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money</a:t>
            </a:r>
          </a:p>
          <a:p>
            <a:pPr marL="0" indent="0">
              <a:spcAft>
                <a:spcPts val="1200"/>
              </a:spcAft>
              <a:buSzPts val="1100"/>
              <a:buNone/>
            </a:pP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T:</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toxin</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cost</a:t>
            </a:r>
          </a:p>
          <a:p>
            <a:pPr marL="0" indent="0">
              <a:spcAft>
                <a:spcPts val="1200"/>
              </a:spcAft>
              <a:buSzPts val="1100"/>
              <a:buNone/>
            </a:pPr>
            <a:r>
              <a:rPr lang="en-US" altLang="zh-TW" sz="2400" dirty="0" err="1">
                <a:solidFill>
                  <a:schemeClr val="dk1"/>
                </a:solidFill>
                <a:latin typeface="Times New Roman" panose="02020603050405020304" pitchFamily="18" charset="0"/>
                <a:ea typeface="Times New Roman"/>
                <a:cs typeface="Times New Roman" panose="02020603050405020304" pitchFamily="18" charset="0"/>
                <a:sym typeface="Times New Roman"/>
              </a:rPr>
              <a:t>P</a:t>
            </a:r>
            <a:r>
              <a:rPr lang="en-US" altLang="zh-TW" sz="2400" baseline="-25000" dirty="0" err="1">
                <a:solidFill>
                  <a:schemeClr val="dk1"/>
                </a:solidFill>
                <a:latin typeface="Times New Roman" panose="02020603050405020304" pitchFamily="18" charset="0"/>
                <a:ea typeface="Times New Roman"/>
                <a:cs typeface="Times New Roman" panose="02020603050405020304" pitchFamily="18" charset="0"/>
                <a:sym typeface="Times New Roman"/>
              </a:rPr>
              <a:t>sen</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 probability of lie</a:t>
            </a:r>
          </a:p>
          <a:p>
            <a:pPr marL="0" indent="0">
              <a:spcAft>
                <a:spcPts val="1200"/>
              </a:spcAft>
              <a:buSzPts val="1100"/>
              <a:buNone/>
            </a:pPr>
            <a:r>
              <a:rPr lang="en-US" altLang="zh-TW" sz="2400" dirty="0" err="1">
                <a:solidFill>
                  <a:schemeClr val="dk1"/>
                </a:solidFill>
                <a:latin typeface="Times New Roman" panose="02020603050405020304" pitchFamily="18" charset="0"/>
                <a:ea typeface="Times New Roman"/>
                <a:cs typeface="Times New Roman" panose="02020603050405020304" pitchFamily="18" charset="0"/>
                <a:sym typeface="Times New Roman"/>
              </a:rPr>
              <a:t>P</a:t>
            </a:r>
            <a:r>
              <a:rPr lang="en-US" altLang="zh-TW" sz="2400" baseline="-25000" dirty="0" err="1">
                <a:solidFill>
                  <a:schemeClr val="dk1"/>
                </a:solidFill>
                <a:latin typeface="Times New Roman" panose="02020603050405020304" pitchFamily="18" charset="0"/>
                <a:ea typeface="Times New Roman"/>
                <a:cs typeface="Times New Roman" panose="02020603050405020304" pitchFamily="18" charset="0"/>
                <a:sym typeface="Times New Roman"/>
              </a:rPr>
              <a:t>spec</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 probability of true</a:t>
            </a: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7</a:t>
            </a:fld>
            <a:endParaRPr/>
          </a:p>
        </p:txBody>
      </p:sp>
      <p:pic>
        <p:nvPicPr>
          <p:cNvPr id="3" name="圖片 2">
            <a:extLst>
              <a:ext uri="{FF2B5EF4-FFF2-40B4-BE49-F238E27FC236}">
                <a16:creationId xmlns:a16="http://schemas.microsoft.com/office/drawing/2014/main" id="{846378F0-03AF-4504-A98F-59E6475318B3}"/>
              </a:ext>
            </a:extLst>
          </p:cNvPr>
          <p:cNvPicPr>
            <a:picLocks noChangeAspect="1"/>
          </p:cNvPicPr>
          <p:nvPr/>
        </p:nvPicPr>
        <p:blipFill>
          <a:blip r:embed="rId3"/>
          <a:stretch>
            <a:fillRect/>
          </a:stretch>
        </p:blipFill>
        <p:spPr>
          <a:xfrm>
            <a:off x="620158" y="1669080"/>
            <a:ext cx="5268060" cy="514422"/>
          </a:xfrm>
          <a:prstGeom prst="rect">
            <a:avLst/>
          </a:prstGeom>
        </p:spPr>
      </p:pic>
    </p:spTree>
    <p:extLst>
      <p:ext uri="{BB962C8B-B14F-4D97-AF65-F5344CB8AC3E}">
        <p14:creationId xmlns:p14="http://schemas.microsoft.com/office/powerpoint/2010/main" val="3229770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ltLang="zh-TW" sz="2800" dirty="0">
                <a:solidFill>
                  <a:schemeClr val="dk1"/>
                </a:solidFill>
                <a:latin typeface="Times New Roman"/>
                <a:ea typeface="Times New Roman"/>
                <a:cs typeface="Times New Roman"/>
                <a:sym typeface="Times New Roman"/>
              </a:rPr>
              <a:t>Mathematical model</a:t>
            </a: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342900">
              <a:spcAft>
                <a:spcPts val="1200"/>
              </a:spcAft>
              <a:buSzPts val="1100"/>
            </a:pP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I</a:t>
            </a: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ntend to drink</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lie</a:t>
            </a:r>
          </a:p>
          <a:p>
            <a:pPr marL="342900">
              <a:spcAft>
                <a:spcPts val="1200"/>
              </a:spcAft>
              <a:buSzPts val="1100"/>
            </a:pPr>
            <a:endPar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indent="0">
              <a:spcAft>
                <a:spcPts val="1200"/>
              </a:spcAft>
              <a:buSzPts val="1100"/>
              <a:buNone/>
            </a:pP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M:</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money</a:t>
            </a:r>
          </a:p>
          <a:p>
            <a:pPr marL="0" indent="0">
              <a:spcAft>
                <a:spcPts val="1200"/>
              </a:spcAft>
              <a:buSzPts val="1100"/>
              <a:buNone/>
            </a:pP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T:</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toxin</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cost</a:t>
            </a:r>
          </a:p>
          <a:p>
            <a:pPr marL="0" indent="0">
              <a:spcAft>
                <a:spcPts val="1200"/>
              </a:spcAft>
              <a:buSzPts val="1100"/>
              <a:buNone/>
            </a:pPr>
            <a:r>
              <a:rPr lang="en-US" altLang="zh-TW" sz="2400" dirty="0" err="1">
                <a:solidFill>
                  <a:schemeClr val="dk1"/>
                </a:solidFill>
                <a:latin typeface="Times New Roman" panose="02020603050405020304" pitchFamily="18" charset="0"/>
                <a:ea typeface="Times New Roman"/>
                <a:cs typeface="Times New Roman" panose="02020603050405020304" pitchFamily="18" charset="0"/>
                <a:sym typeface="Times New Roman"/>
              </a:rPr>
              <a:t>P</a:t>
            </a:r>
            <a:r>
              <a:rPr lang="en-US" altLang="zh-TW" sz="2400" baseline="-25000" dirty="0" err="1">
                <a:solidFill>
                  <a:schemeClr val="dk1"/>
                </a:solidFill>
                <a:latin typeface="Times New Roman" panose="02020603050405020304" pitchFamily="18" charset="0"/>
                <a:ea typeface="Times New Roman"/>
                <a:cs typeface="Times New Roman" panose="02020603050405020304" pitchFamily="18" charset="0"/>
                <a:sym typeface="Times New Roman"/>
              </a:rPr>
              <a:t>sen</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 probability of lie</a:t>
            </a:r>
          </a:p>
          <a:p>
            <a:pPr marL="0" indent="0">
              <a:spcAft>
                <a:spcPts val="1200"/>
              </a:spcAft>
              <a:buSzPts val="1100"/>
              <a:buNone/>
            </a:pPr>
            <a:r>
              <a:rPr lang="en-US" altLang="zh-TW" sz="2400" dirty="0" err="1">
                <a:solidFill>
                  <a:schemeClr val="dk1"/>
                </a:solidFill>
                <a:latin typeface="Times New Roman" panose="02020603050405020304" pitchFamily="18" charset="0"/>
                <a:ea typeface="Times New Roman"/>
                <a:cs typeface="Times New Roman" panose="02020603050405020304" pitchFamily="18" charset="0"/>
                <a:sym typeface="Times New Roman"/>
              </a:rPr>
              <a:t>P</a:t>
            </a:r>
            <a:r>
              <a:rPr lang="en-US" altLang="zh-TW" sz="2400" baseline="-25000" dirty="0" err="1">
                <a:solidFill>
                  <a:schemeClr val="dk1"/>
                </a:solidFill>
                <a:latin typeface="Times New Roman" panose="02020603050405020304" pitchFamily="18" charset="0"/>
                <a:ea typeface="Times New Roman"/>
                <a:cs typeface="Times New Roman" panose="02020603050405020304" pitchFamily="18" charset="0"/>
                <a:sym typeface="Times New Roman"/>
              </a:rPr>
              <a:t>spec</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 probability of true</a:t>
            </a: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8</a:t>
            </a:fld>
            <a:endParaRPr/>
          </a:p>
        </p:txBody>
      </p:sp>
      <p:pic>
        <p:nvPicPr>
          <p:cNvPr id="4" name="圖片 3">
            <a:extLst>
              <a:ext uri="{FF2B5EF4-FFF2-40B4-BE49-F238E27FC236}">
                <a16:creationId xmlns:a16="http://schemas.microsoft.com/office/drawing/2014/main" id="{432CFB4A-BB36-4201-B645-34A35A86E624}"/>
              </a:ext>
            </a:extLst>
          </p:cNvPr>
          <p:cNvPicPr>
            <a:picLocks noChangeAspect="1"/>
          </p:cNvPicPr>
          <p:nvPr/>
        </p:nvPicPr>
        <p:blipFill>
          <a:blip r:embed="rId3"/>
          <a:stretch>
            <a:fillRect/>
          </a:stretch>
        </p:blipFill>
        <p:spPr>
          <a:xfrm>
            <a:off x="747078" y="1766012"/>
            <a:ext cx="5068007" cy="495369"/>
          </a:xfrm>
          <a:prstGeom prst="rect">
            <a:avLst/>
          </a:prstGeom>
        </p:spPr>
      </p:pic>
    </p:spTree>
    <p:extLst>
      <p:ext uri="{BB962C8B-B14F-4D97-AF65-F5344CB8AC3E}">
        <p14:creationId xmlns:p14="http://schemas.microsoft.com/office/powerpoint/2010/main" val="155664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ltLang="zh-TW" sz="2800" dirty="0">
                <a:solidFill>
                  <a:schemeClr val="dk1"/>
                </a:solidFill>
                <a:latin typeface="Times New Roman"/>
                <a:ea typeface="Times New Roman"/>
                <a:cs typeface="Times New Roman"/>
                <a:sym typeface="Times New Roman"/>
              </a:rPr>
              <a:t>Mathematical model</a:t>
            </a:r>
          </a:p>
        </p:txBody>
      </p:sp>
      <p:sp>
        <p:nvSpPr>
          <p:cNvPr id="62" name="Google Shape;6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342900">
              <a:spcAft>
                <a:spcPts val="1200"/>
              </a:spcAft>
              <a:buSzPts val="1100"/>
            </a:pP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Intend not</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to drink,</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true</a:t>
            </a:r>
          </a:p>
          <a:p>
            <a:pPr marL="342900">
              <a:spcAft>
                <a:spcPts val="1200"/>
              </a:spcAft>
              <a:buSzPts val="1100"/>
            </a:pPr>
            <a:endPar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indent="0">
              <a:spcAft>
                <a:spcPts val="1200"/>
              </a:spcAft>
              <a:buSzPts val="1100"/>
              <a:buNone/>
            </a:pP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M:</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money</a:t>
            </a:r>
          </a:p>
          <a:p>
            <a:pPr marL="0" indent="0">
              <a:spcAft>
                <a:spcPts val="1200"/>
              </a:spcAft>
              <a:buSzPts val="1100"/>
              <a:buNone/>
            </a:pP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T:</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toxin</a:t>
            </a:r>
            <a:r>
              <a:rPr lang="zh-TW" alt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cost</a:t>
            </a:r>
          </a:p>
          <a:p>
            <a:pPr marL="0" indent="0">
              <a:spcAft>
                <a:spcPts val="1200"/>
              </a:spcAft>
              <a:buSzPts val="1100"/>
              <a:buNone/>
            </a:pPr>
            <a:r>
              <a:rPr lang="en-US" altLang="zh-TW" sz="2400" dirty="0" err="1">
                <a:solidFill>
                  <a:schemeClr val="dk1"/>
                </a:solidFill>
                <a:latin typeface="Times New Roman" panose="02020603050405020304" pitchFamily="18" charset="0"/>
                <a:ea typeface="Times New Roman"/>
                <a:cs typeface="Times New Roman" panose="02020603050405020304" pitchFamily="18" charset="0"/>
                <a:sym typeface="Times New Roman"/>
              </a:rPr>
              <a:t>P</a:t>
            </a:r>
            <a:r>
              <a:rPr lang="en-US" altLang="zh-TW" sz="2400" baseline="-25000" dirty="0" err="1">
                <a:solidFill>
                  <a:schemeClr val="dk1"/>
                </a:solidFill>
                <a:latin typeface="Times New Roman" panose="02020603050405020304" pitchFamily="18" charset="0"/>
                <a:ea typeface="Times New Roman"/>
                <a:cs typeface="Times New Roman" panose="02020603050405020304" pitchFamily="18" charset="0"/>
                <a:sym typeface="Times New Roman"/>
              </a:rPr>
              <a:t>sen</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 probability of lie</a:t>
            </a:r>
          </a:p>
          <a:p>
            <a:pPr marL="0" indent="0">
              <a:spcAft>
                <a:spcPts val="1200"/>
              </a:spcAft>
              <a:buSzPts val="1100"/>
              <a:buNone/>
            </a:pPr>
            <a:r>
              <a:rPr lang="en-US" altLang="zh-TW" sz="2400" dirty="0" err="1">
                <a:solidFill>
                  <a:schemeClr val="dk1"/>
                </a:solidFill>
                <a:latin typeface="Times New Roman" panose="02020603050405020304" pitchFamily="18" charset="0"/>
                <a:ea typeface="Times New Roman"/>
                <a:cs typeface="Times New Roman" panose="02020603050405020304" pitchFamily="18" charset="0"/>
                <a:sym typeface="Times New Roman"/>
              </a:rPr>
              <a:t>P</a:t>
            </a:r>
            <a:r>
              <a:rPr lang="en-US" altLang="zh-TW" sz="2400" baseline="-25000" dirty="0" err="1">
                <a:solidFill>
                  <a:schemeClr val="dk1"/>
                </a:solidFill>
                <a:latin typeface="Times New Roman" panose="02020603050405020304" pitchFamily="18" charset="0"/>
                <a:ea typeface="Times New Roman"/>
                <a:cs typeface="Times New Roman" panose="02020603050405020304" pitchFamily="18" charset="0"/>
                <a:sym typeface="Times New Roman"/>
              </a:rPr>
              <a:t>spec</a:t>
            </a:r>
            <a:r>
              <a:rPr lang="en-US" altLang="zh-TW" sz="2400" dirty="0">
                <a:solidFill>
                  <a:schemeClr val="dk1"/>
                </a:solidFill>
                <a:latin typeface="Times New Roman" panose="02020603050405020304" pitchFamily="18" charset="0"/>
                <a:ea typeface="Times New Roman"/>
                <a:cs typeface="Times New Roman" panose="02020603050405020304" pitchFamily="18" charset="0"/>
                <a:sym typeface="Times New Roman"/>
              </a:rPr>
              <a:t>: probability of true</a:t>
            </a:r>
          </a:p>
        </p:txBody>
      </p:sp>
      <p:sp>
        <p:nvSpPr>
          <p:cNvPr id="63" name="Google Shape;6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US" altLang="zh-TW"/>
              <a:t>9</a:t>
            </a:fld>
            <a:endParaRPr/>
          </a:p>
        </p:txBody>
      </p:sp>
      <p:pic>
        <p:nvPicPr>
          <p:cNvPr id="4" name="圖片 3">
            <a:extLst>
              <a:ext uri="{FF2B5EF4-FFF2-40B4-BE49-F238E27FC236}">
                <a16:creationId xmlns:a16="http://schemas.microsoft.com/office/drawing/2014/main" id="{F179CCA7-7581-4E35-ADB6-058C43C2D45F}"/>
              </a:ext>
            </a:extLst>
          </p:cNvPr>
          <p:cNvPicPr>
            <a:picLocks noChangeAspect="1"/>
          </p:cNvPicPr>
          <p:nvPr/>
        </p:nvPicPr>
        <p:blipFill>
          <a:blip r:embed="rId3"/>
          <a:stretch>
            <a:fillRect/>
          </a:stretch>
        </p:blipFill>
        <p:spPr>
          <a:xfrm>
            <a:off x="722468" y="1781420"/>
            <a:ext cx="4458322" cy="504895"/>
          </a:xfrm>
          <a:prstGeom prst="rect">
            <a:avLst/>
          </a:prstGeom>
        </p:spPr>
      </p:pic>
    </p:spTree>
    <p:extLst>
      <p:ext uri="{BB962C8B-B14F-4D97-AF65-F5344CB8AC3E}">
        <p14:creationId xmlns:p14="http://schemas.microsoft.com/office/powerpoint/2010/main" val="109840777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2731</TotalTime>
  <Words>334</Words>
  <Application>Microsoft Office PowerPoint</Application>
  <PresentationFormat>如螢幕大小 (16:9)</PresentationFormat>
  <Paragraphs>67</Paragraphs>
  <Slides>16</Slides>
  <Notes>16</Notes>
  <HiddenSlides>0</HiddenSlides>
  <MMClips>0</MMClips>
  <ScaleCrop>false</ScaleCrop>
  <HeadingPairs>
    <vt:vector size="6" baseType="variant">
      <vt:variant>
        <vt:lpstr>使用字型</vt:lpstr>
      </vt:variant>
      <vt:variant>
        <vt:i4>2</vt:i4>
      </vt:variant>
      <vt:variant>
        <vt:lpstr>佈景主題</vt:lpstr>
      </vt:variant>
      <vt:variant>
        <vt:i4>1</vt:i4>
      </vt:variant>
      <vt:variant>
        <vt:lpstr>投影片標題</vt:lpstr>
      </vt:variant>
      <vt:variant>
        <vt:i4>16</vt:i4>
      </vt:variant>
    </vt:vector>
  </HeadingPairs>
  <TitlesOfParts>
    <vt:vector size="19" baseType="lpstr">
      <vt:lpstr>Arial</vt:lpstr>
      <vt:lpstr>Times New Roman</vt:lpstr>
      <vt:lpstr>Simple Light</vt:lpstr>
      <vt:lpstr>Mathematizing the Toxin Puzzle</vt:lpstr>
      <vt:lpstr>Abstract</vt:lpstr>
      <vt:lpstr>Kavka's toxin puzzle</vt:lpstr>
      <vt:lpstr>Kavka's toxin puzzle</vt:lpstr>
      <vt:lpstr>Kavka's toxin puzzle</vt:lpstr>
      <vt:lpstr>Mathematical model</vt:lpstr>
      <vt:lpstr>Mathematical model</vt:lpstr>
      <vt:lpstr>Mathematical model</vt:lpstr>
      <vt:lpstr>Mathematical model</vt:lpstr>
      <vt:lpstr>Mathematical model</vt:lpstr>
      <vt:lpstr>Conclusion</vt:lpstr>
      <vt:lpstr>Cutting a Round Cake on Scientific Principles</vt:lpstr>
      <vt:lpstr>Cake</vt:lpstr>
      <vt:lpstr>Cutting</vt:lpstr>
      <vt:lpstr>Fondant cake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Order-preserving pattern matching with k mismatches</dc:title>
  <cp:lastModifiedBy>鑫昌 俞</cp:lastModifiedBy>
  <cp:revision>176</cp:revision>
  <dcterms:modified xsi:type="dcterms:W3CDTF">2024-10-16T08:13:08Z</dcterms:modified>
</cp:coreProperties>
</file>