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25" r:id="rId3"/>
    <p:sldId id="328" r:id="rId4"/>
    <p:sldId id="329" r:id="rId5"/>
    <p:sldId id="330" r:id="rId6"/>
    <p:sldId id="331" r:id="rId7"/>
    <p:sldId id="332" r:id="rId8"/>
    <p:sldId id="333" r:id="rId9"/>
    <p:sldId id="335" r:id="rId10"/>
    <p:sldId id="336" r:id="rId11"/>
    <p:sldId id="337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FF"/>
    <a:srgbClr val="FFFF00"/>
    <a:srgbClr val="C00000"/>
    <a:srgbClr val="ACB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1" autoAdjust="0"/>
  </p:normalViewPr>
  <p:slideViewPr>
    <p:cSldViewPr snapToGrid="0">
      <p:cViewPr varScale="1">
        <p:scale>
          <a:sx n="84" d="100"/>
          <a:sy n="84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FD21D-BF96-479C-982E-44D0F1FCD264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800E6-BF8B-4688-BB24-9F5263D571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36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3EC9A-E9ED-9349-8355-BBED17A59AE8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809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3EC9A-E9ED-9349-8355-BBED17A59AE8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297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物體跟光線有 </a:t>
            </a:r>
            <a:r>
              <a:rPr lang="en-US" altLang="zh-TW" dirty="0"/>
              <a:t>intersection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800E6-BF8B-4688-BB24-9F5263D5715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3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物體跟光線有 </a:t>
            </a:r>
            <a:r>
              <a:rPr lang="en-US" altLang="zh-TW" dirty="0"/>
              <a:t>intersection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800E6-BF8B-4688-BB24-9F5263D5715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126B02-21CC-44D0-9CD5-BFC85383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BA36A82-1489-4022-A7E2-28C4C908A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4BD812-B600-45AC-9A66-D776F674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687E7D-6CC2-4166-AA9D-1F6A5631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68B100-1295-438B-90D3-487EE1A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63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80441-3DEC-46CB-A62D-1D832F4C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3BA409-9C19-42C1-AEC3-F861A6F01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CF9005-5C9B-4DEA-9D54-9D0E0A73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FECD77-868E-4E36-96C9-516379E7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D635AC-BF23-4F3C-94F0-350145B0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6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80E3CFB-D284-4B79-97E2-FF5ECD6A7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EEBBB6-FCB7-4849-9F97-0998277EE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71855F-7F47-43A5-A2B7-DED70814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5656E3-AA5E-425A-B2DE-FEF93B8A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000F4D-DD71-4158-947D-29B4D1E5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1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689F37-B6F9-41C9-B3DA-D0FFAE97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A44E87-5769-48EE-B953-AE7D733B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774CBB-FFEB-482E-81EC-E1239B89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C919CD-6B68-420C-8E81-A414F691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E93167-BE22-4D5C-8B4E-88E4486A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5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101AF9-91BA-4AE1-8483-4DDA45A0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BA73-6937-488E-ADE9-BC7576759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47EF2E-E145-4BB6-A827-F4EA10CD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15F903-5930-4990-9E5F-CF36D0EB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1A4792-8DE6-4917-B57D-045E4360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23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8C3C8-75F2-4962-85C0-B1EB75C9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4EA971-6E29-421C-89E5-9BCE2280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61DFC00-F58B-4359-ABA3-D7400072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55FEE0-F523-44EC-BEA1-49DA9FC7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E93FE8-CCFA-4879-9D19-A18AD34B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D1AF11-CF6B-4B1F-95CC-1BAB850E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1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A8B1E0-51A1-4E7A-A18E-76B2330A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4A0E0C-76B6-4EFE-9CD6-54CA82A4C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B60BE0-1A3A-4595-91F3-448F5678F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CA7E51-0072-46AE-AF25-D9B0B6E97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1B12FEC-3918-4AB1-B8D5-8F579A520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CE5CF0E-FAC2-4640-AF9E-30CC1DE7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9E84CF1-438F-4047-AD85-E271F3EB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32773BD-943B-4F37-B8B1-04B98053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3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893D89-BBAD-4D92-99E2-E835483F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988F47C-1F0E-4762-9A43-B1AE4451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1D9460-7D1D-401A-8CAB-64C0E3B1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D827AB-51F4-4247-B2B6-C73CFBAF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5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AA9DFDE-82DF-4628-8AF2-11874100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F0B9EE-F903-4FD0-B4A5-40900DDB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CE498E-E1BB-4E27-943A-10A5F3E4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36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CF183-1FDA-46BD-B3C8-197DEF01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70C092-CADF-4E59-A374-8A10B8C2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4E7EA7-402C-4638-A70D-A67C9647F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4061BF-06BE-46A9-87FF-8CB66112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5B8F5F-B12E-4BF9-823E-AA7A5E59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8B9242-6404-43E8-B8A2-8F4CC8B8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26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D502F-79C1-41DE-A505-BF47D93B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96EAB69-801D-4484-9CDB-8743A8A4D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E357D14-9D30-4004-A23F-9C0F5AD15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C85B0A-17F1-4A9C-AFEA-6507B1A2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FA6154-8029-4D45-9C23-B8E70062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BC0EC0-9CE0-47BF-9656-AFA4D548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0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756A63A-A313-4520-A4B9-F6025A75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B247C57-EF40-4985-81B2-6C865164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AB606F-6505-43A3-A009-C4A37431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BC79B-B8D8-4CA3-9AD2-35393C1E2569}" type="datetimeFigureOut">
              <a:rPr lang="zh-TW" altLang="en-US" smtClean="0"/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D252F0-8A97-4E76-B50A-2AA65C900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2266F1-357C-4F6A-A4D5-BFCF118C1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47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B36ABE-AAF8-A44E-9A2F-7BC45939F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379" y="1041400"/>
            <a:ext cx="10699242" cy="2387600"/>
          </a:xfrm>
        </p:spPr>
        <p:txBody>
          <a:bodyPr>
            <a:noAutofit/>
          </a:bodyPr>
          <a:lstStyle/>
          <a:p>
            <a:r>
              <a:rPr kumimoji="1"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Fast Voxel Traversal Algorithm for Ray Tracing</a:t>
            </a:r>
            <a:endParaRPr kumimoji="1" lang="en" altLang="zh-TW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B5F14B-80FA-484A-93C9-1FC3F30EC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Amanatides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Andrew Woo.</a:t>
            </a:r>
          </a:p>
          <a:p>
            <a:pPr fontAlgn="ctr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Eurographics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Vol. 87. No. 3. 1987.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0F52706B-9798-8F45-B922-E99F0F5C4CA1}"/>
              </a:ext>
            </a:extLst>
          </p:cNvPr>
          <p:cNvSpPr txBox="1">
            <a:spLocks/>
          </p:cNvSpPr>
          <p:nvPr/>
        </p:nvSpPr>
        <p:spPr>
          <a:xfrm>
            <a:off x="8322197" y="6002973"/>
            <a:ext cx="3584053" cy="660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Y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-Yu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endParaRPr kumimoji="1" lang="en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1" lang="en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1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72008-2328-D945-16FE-17E5AF08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FD9B4FB1-1B4A-FC93-5FC4-4D14B92DE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486914"/>
              </p:ext>
            </p:extLst>
          </p:nvPr>
        </p:nvGraphicFramePr>
        <p:xfrm>
          <a:off x="1080135" y="1825624"/>
          <a:ext cx="10031730" cy="4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173">
                  <a:extLst>
                    <a:ext uri="{9D8B030D-6E8A-4147-A177-3AD203B41FA5}">
                      <a16:colId xmlns:a16="http://schemas.microsoft.com/office/drawing/2014/main" val="264459955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02753234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44304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17495169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83963993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62538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202050696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126402472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64792051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80251430"/>
                    </a:ext>
                  </a:extLst>
                </a:gridCol>
              </a:tblGrid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056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37135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063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8794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11995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88059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426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48837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(1,1)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784886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(0,0)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(1,0)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2167"/>
                  </a:ext>
                </a:extLst>
              </a:tr>
            </a:tbl>
          </a:graphicData>
        </a:graphic>
      </p:graphicFrame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256CAD2-999C-913A-4908-E6BF57EE5257}"/>
              </a:ext>
            </a:extLst>
          </p:cNvPr>
          <p:cNvCxnSpPr>
            <a:cxnSpLocks/>
          </p:cNvCxnSpPr>
          <p:nvPr/>
        </p:nvCxnSpPr>
        <p:spPr>
          <a:xfrm flipV="1">
            <a:off x="708660" y="3200400"/>
            <a:ext cx="11258550" cy="3190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2883EE40-1651-00FE-2960-046EBC10FDE9}"/>
              </a:ext>
            </a:extLst>
          </p:cNvPr>
          <p:cNvSpPr/>
          <p:nvPr/>
        </p:nvSpPr>
        <p:spPr>
          <a:xfrm>
            <a:off x="2137665" y="5759074"/>
            <a:ext cx="270000" cy="270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0EBF9DE-C5EF-B9B6-4F12-34DDB6431461}"/>
              </a:ext>
            </a:extLst>
          </p:cNvPr>
          <p:cNvSpPr/>
          <p:nvPr/>
        </p:nvSpPr>
        <p:spPr>
          <a:xfrm>
            <a:off x="838200" y="1690688"/>
            <a:ext cx="6534150" cy="269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/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EE014EC1-B127-C925-E0E6-8F6797DA6A92}"/>
              </a:ext>
            </a:extLst>
          </p:cNvPr>
          <p:cNvSpPr txBox="1"/>
          <p:nvPr/>
        </p:nvSpPr>
        <p:spPr>
          <a:xfrm>
            <a:off x="1080135" y="1753046"/>
            <a:ext cx="50912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4.0t</a:t>
            </a:r>
          </a:p>
          <a:p>
            <a:r>
              <a:rPr lang="en-US" altLang="zh-TW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2.9t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tDeltaX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1.5t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tDeltaY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2.1t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下一個走到水平邊界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+tDeltaY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5.0t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/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2BCC75F-F755-41E9-55EA-27E724E7AB8B}"/>
              </a:ext>
            </a:extLst>
          </p:cNvPr>
          <p:cNvCxnSpPr>
            <a:cxnSpLocks/>
          </p:cNvCxnSpPr>
          <p:nvPr/>
        </p:nvCxnSpPr>
        <p:spPr>
          <a:xfrm flipV="1">
            <a:off x="9467850" y="3322706"/>
            <a:ext cx="0" cy="5751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BAF641E-0E22-2A6E-FC8F-8E4D46A9A324}"/>
              </a:ext>
            </a:extLst>
          </p:cNvPr>
          <p:cNvCxnSpPr>
            <a:cxnSpLocks/>
          </p:cNvCxnSpPr>
          <p:nvPr/>
        </p:nvCxnSpPr>
        <p:spPr>
          <a:xfrm>
            <a:off x="9467850" y="3897825"/>
            <a:ext cx="986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/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>
            <a:extLst>
              <a:ext uri="{FF2B5EF4-FFF2-40B4-BE49-F238E27FC236}">
                <a16:creationId xmlns:a16="http://schemas.microsoft.com/office/drawing/2014/main" id="{5755E3D1-1A6B-C2F9-76A1-6539F22C1B23}"/>
              </a:ext>
            </a:extLst>
          </p:cNvPr>
          <p:cNvSpPr/>
          <p:nvPr/>
        </p:nvSpPr>
        <p:spPr>
          <a:xfrm>
            <a:off x="640080" y="6322346"/>
            <a:ext cx="137160" cy="1373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54F54095-2875-7E9F-360E-52C288DB9513}"/>
              </a:ext>
            </a:extLst>
          </p:cNvPr>
          <p:cNvSpPr/>
          <p:nvPr/>
        </p:nvSpPr>
        <p:spPr>
          <a:xfrm>
            <a:off x="3781935" y="5309683"/>
            <a:ext cx="270000" cy="2700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118B1EEB-C0D0-13BB-C477-F3F1CD16D57A}"/>
              </a:ext>
            </a:extLst>
          </p:cNvPr>
          <p:cNvSpPr/>
          <p:nvPr/>
        </p:nvSpPr>
        <p:spPr>
          <a:xfrm>
            <a:off x="2959800" y="5579683"/>
            <a:ext cx="270000" cy="27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55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72008-2328-D945-16FE-17E5AF08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FD9B4FB1-1B4A-FC93-5FC4-4D14B92DE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617323"/>
              </p:ext>
            </p:extLst>
          </p:nvPr>
        </p:nvGraphicFramePr>
        <p:xfrm>
          <a:off x="1080135" y="1825624"/>
          <a:ext cx="10031730" cy="4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173">
                  <a:extLst>
                    <a:ext uri="{9D8B030D-6E8A-4147-A177-3AD203B41FA5}">
                      <a16:colId xmlns:a16="http://schemas.microsoft.com/office/drawing/2014/main" val="264459955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02753234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44304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17495169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83963993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62538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202050696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126402472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64792051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80251430"/>
                    </a:ext>
                  </a:extLst>
                </a:gridCol>
              </a:tblGrid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056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37135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063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8794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11995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88059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426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48837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(1,1)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(2,1)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784886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(0,0)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(1,0)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2167"/>
                  </a:ext>
                </a:extLst>
              </a:tr>
            </a:tbl>
          </a:graphicData>
        </a:graphic>
      </p:graphicFrame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256CAD2-999C-913A-4908-E6BF57EE5257}"/>
              </a:ext>
            </a:extLst>
          </p:cNvPr>
          <p:cNvCxnSpPr>
            <a:cxnSpLocks/>
          </p:cNvCxnSpPr>
          <p:nvPr/>
        </p:nvCxnSpPr>
        <p:spPr>
          <a:xfrm flipV="1">
            <a:off x="708660" y="3200400"/>
            <a:ext cx="11258550" cy="3190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2883EE40-1651-00FE-2960-046EBC10FDE9}"/>
              </a:ext>
            </a:extLst>
          </p:cNvPr>
          <p:cNvSpPr/>
          <p:nvPr/>
        </p:nvSpPr>
        <p:spPr>
          <a:xfrm>
            <a:off x="3970275" y="5245876"/>
            <a:ext cx="270000" cy="270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0EBF9DE-C5EF-B9B6-4F12-34DDB6431461}"/>
              </a:ext>
            </a:extLst>
          </p:cNvPr>
          <p:cNvSpPr/>
          <p:nvPr/>
        </p:nvSpPr>
        <p:spPr>
          <a:xfrm>
            <a:off x="838200" y="1690688"/>
            <a:ext cx="6534150" cy="269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/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EE014EC1-B127-C925-E0E6-8F6797DA6A92}"/>
              </a:ext>
            </a:extLst>
          </p:cNvPr>
          <p:cNvSpPr txBox="1"/>
          <p:nvPr/>
        </p:nvSpPr>
        <p:spPr>
          <a:xfrm>
            <a:off x="1080135" y="1753046"/>
            <a:ext cx="50912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4.0t</a:t>
            </a:r>
          </a:p>
          <a:p>
            <a:r>
              <a:rPr lang="en-US" altLang="zh-TW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5.0t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tDeltaX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1.5t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tDeltaY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2.1t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zh-TW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下一個走到垂直邊界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+tDeltaX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5.5t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/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2BCC75F-F755-41E9-55EA-27E724E7AB8B}"/>
              </a:ext>
            </a:extLst>
          </p:cNvPr>
          <p:cNvCxnSpPr>
            <a:cxnSpLocks/>
          </p:cNvCxnSpPr>
          <p:nvPr/>
        </p:nvCxnSpPr>
        <p:spPr>
          <a:xfrm flipV="1">
            <a:off x="9467850" y="3322706"/>
            <a:ext cx="0" cy="5751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BAF641E-0E22-2A6E-FC8F-8E4D46A9A324}"/>
              </a:ext>
            </a:extLst>
          </p:cNvPr>
          <p:cNvCxnSpPr>
            <a:cxnSpLocks/>
          </p:cNvCxnSpPr>
          <p:nvPr/>
        </p:nvCxnSpPr>
        <p:spPr>
          <a:xfrm>
            <a:off x="9467850" y="3897825"/>
            <a:ext cx="986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/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>
            <a:extLst>
              <a:ext uri="{FF2B5EF4-FFF2-40B4-BE49-F238E27FC236}">
                <a16:creationId xmlns:a16="http://schemas.microsoft.com/office/drawing/2014/main" id="{5755E3D1-1A6B-C2F9-76A1-6539F22C1B23}"/>
              </a:ext>
            </a:extLst>
          </p:cNvPr>
          <p:cNvSpPr/>
          <p:nvPr/>
        </p:nvSpPr>
        <p:spPr>
          <a:xfrm>
            <a:off x="640080" y="6322346"/>
            <a:ext cx="137160" cy="1373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54F54095-2875-7E9F-360E-52C288DB9513}"/>
              </a:ext>
            </a:extLst>
          </p:cNvPr>
          <p:cNvSpPr/>
          <p:nvPr/>
        </p:nvSpPr>
        <p:spPr>
          <a:xfrm>
            <a:off x="3781935" y="5309683"/>
            <a:ext cx="270000" cy="270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118B1EEB-C0D0-13BB-C477-F3F1CD16D57A}"/>
              </a:ext>
            </a:extLst>
          </p:cNvPr>
          <p:cNvSpPr/>
          <p:nvPr/>
        </p:nvSpPr>
        <p:spPr>
          <a:xfrm>
            <a:off x="2959800" y="5579683"/>
            <a:ext cx="270000" cy="27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47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4C3FE5-9629-F44B-A553-021C82D5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kumimoji="1"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7ADD39-1B71-A342-8554-691195C5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026"/>
            <a:ext cx="10863804" cy="44478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fast and simple voxel traversal algorithm through a 3D space partition is introduced. Going from one voxel to its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requires only two floating point comparisons and one floating point addition. Also, multiple ray intersections with objects that are in more than one voxel are eliminated.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393EE6-9AC4-F348-A300-5C4F6D5A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E222-40AC-AD4D-BFFA-C06E99EC5475}" type="slidenum">
              <a:rPr kumimoji="1" lang="zh-TW" altLang="en-US" smtClean="0"/>
              <a:t>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360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72008-2328-D945-16FE-17E5AF08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 Tracing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05F6414-13DA-1617-34CA-741DA8886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438" y="1825625"/>
            <a:ext cx="44231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1AF20C-0216-DCCD-36C1-AE57B5E8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Intersection Culling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1AAE7C-4625-1C18-576D-A35D41DCC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hierarchical bounding volumes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6BECDB7-5EFD-0B7E-9284-E510188C6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5757" y="2667159"/>
            <a:ext cx="6605848" cy="3360420"/>
          </a:xfrm>
          <a:ln>
            <a:solidFill>
              <a:schemeClr val="tx1"/>
            </a:solidFill>
          </a:ln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26E6A3-4ABC-DFCB-1B59-37D85722C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1DC1B880-0C13-EA30-2511-EDFCB1C984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788551" y="2505075"/>
            <a:ext cx="3950486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1AF20C-0216-DCCD-36C1-AE57B5E8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1AAE7C-4625-1C18-576D-A35D41DCC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octrees by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Glassner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26E6A3-4ABC-DFCB-1B59-37D85722C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size voxel partitioning 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內容版面配置區 16">
            <a:extLst>
              <a:ext uri="{FF2B5EF4-FFF2-40B4-BE49-F238E27FC236}">
                <a16:creationId xmlns:a16="http://schemas.microsoft.com/office/drawing/2014/main" id="{0F19798D-9AB9-BD73-DEB0-250BAD78AB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62194" y="2505075"/>
            <a:ext cx="3403199" cy="3684588"/>
          </a:xfrm>
        </p:spPr>
      </p:pic>
      <p:pic>
        <p:nvPicPr>
          <p:cNvPr id="23" name="內容版面配置區 22">
            <a:extLst>
              <a:ext uri="{FF2B5EF4-FFF2-40B4-BE49-F238E27FC236}">
                <a16:creationId xmlns:a16="http://schemas.microsoft.com/office/drawing/2014/main" id="{EE45C603-8BA3-CBA8-4F3D-73AB10F71D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558431" y="2505075"/>
            <a:ext cx="3720500" cy="3684588"/>
          </a:xfrm>
        </p:spPr>
      </p:pic>
    </p:spTree>
    <p:extLst>
      <p:ext uri="{BB962C8B-B14F-4D97-AF65-F5344CB8AC3E}">
        <p14:creationId xmlns:p14="http://schemas.microsoft.com/office/powerpoint/2010/main" val="2403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72008-2328-D945-16FE-17E5AF08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 Tracing on Constant Size Voxel Partitioning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90CECA5-8014-D098-A44B-D6709D464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091" y="1876978"/>
            <a:ext cx="5701818" cy="4487082"/>
          </a:xfrm>
        </p:spPr>
      </p:pic>
    </p:spTree>
    <p:extLst>
      <p:ext uri="{BB962C8B-B14F-4D97-AF65-F5344CB8AC3E}">
        <p14:creationId xmlns:p14="http://schemas.microsoft.com/office/powerpoint/2010/main" val="372908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72008-2328-D945-16FE-17E5AF08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FD9B4FB1-1B4A-FC93-5FC4-4D14B92DE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719633"/>
              </p:ext>
            </p:extLst>
          </p:nvPr>
        </p:nvGraphicFramePr>
        <p:xfrm>
          <a:off x="1080135" y="1825624"/>
          <a:ext cx="10031730" cy="4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173">
                  <a:extLst>
                    <a:ext uri="{9D8B030D-6E8A-4147-A177-3AD203B41FA5}">
                      <a16:colId xmlns:a16="http://schemas.microsoft.com/office/drawing/2014/main" val="264459955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02753234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44304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17495169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83963993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62538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202050696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126402472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64792051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80251430"/>
                    </a:ext>
                  </a:extLst>
                </a:gridCol>
              </a:tblGrid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056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37135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063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8794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11995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88059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426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48837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784886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(0,0)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2167"/>
                  </a:ext>
                </a:extLst>
              </a:tr>
            </a:tbl>
          </a:graphicData>
        </a:graphic>
      </p:graphicFrame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256CAD2-999C-913A-4908-E6BF57EE5257}"/>
              </a:ext>
            </a:extLst>
          </p:cNvPr>
          <p:cNvCxnSpPr>
            <a:cxnSpLocks/>
          </p:cNvCxnSpPr>
          <p:nvPr/>
        </p:nvCxnSpPr>
        <p:spPr>
          <a:xfrm flipV="1">
            <a:off x="708660" y="3200400"/>
            <a:ext cx="11258550" cy="3190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40EBF9DE-C5EF-B9B6-4F12-34DDB6431461}"/>
              </a:ext>
            </a:extLst>
          </p:cNvPr>
          <p:cNvSpPr/>
          <p:nvPr/>
        </p:nvSpPr>
        <p:spPr>
          <a:xfrm>
            <a:off x="838200" y="1690688"/>
            <a:ext cx="6534150" cy="269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/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E014EC1-B127-C925-E0E6-8F6797DA6A92}"/>
                  </a:ext>
                </a:extLst>
              </p:cNvPr>
              <p:cNvSpPr txBox="1"/>
              <p:nvPr/>
            </p:nvSpPr>
            <p:spPr>
              <a:xfrm>
                <a:off x="1080135" y="1753046"/>
                <a:ext cx="648985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tMaxX: 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起點到下一個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voxel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垂直邊界的時間</a:t>
                </a: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tMaxY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起點到下一個碰到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voxel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水平邊界的時間</a:t>
                </a: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tDeltaX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zh-TW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voxelX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2400" b="1" dirty="0"/>
                  <a:t>÷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tDeltaY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zh-TW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voxelY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2400" b="1" dirty="0"/>
                  <a:t>÷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E014EC1-B127-C925-E0E6-8F6797DA6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" y="1753046"/>
                <a:ext cx="6489854" cy="1569660"/>
              </a:xfrm>
              <a:prstGeom prst="rect">
                <a:avLst/>
              </a:prstGeom>
              <a:blipFill>
                <a:blip r:embed="rId3"/>
                <a:stretch>
                  <a:fillRect l="-1408" t="-3113" r="-188" b="-81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/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2BCC75F-F755-41E9-55EA-27E724E7AB8B}"/>
              </a:ext>
            </a:extLst>
          </p:cNvPr>
          <p:cNvCxnSpPr>
            <a:cxnSpLocks/>
          </p:cNvCxnSpPr>
          <p:nvPr/>
        </p:nvCxnSpPr>
        <p:spPr>
          <a:xfrm flipV="1">
            <a:off x="9467850" y="3322706"/>
            <a:ext cx="0" cy="5751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BAF641E-0E22-2A6E-FC8F-8E4D46A9A324}"/>
              </a:ext>
            </a:extLst>
          </p:cNvPr>
          <p:cNvCxnSpPr>
            <a:cxnSpLocks/>
          </p:cNvCxnSpPr>
          <p:nvPr/>
        </p:nvCxnSpPr>
        <p:spPr>
          <a:xfrm>
            <a:off x="9467850" y="3897825"/>
            <a:ext cx="986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/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橢圓 29">
            <a:extLst>
              <a:ext uri="{FF2B5EF4-FFF2-40B4-BE49-F238E27FC236}">
                <a16:creationId xmlns:a16="http://schemas.microsoft.com/office/drawing/2014/main" id="{0541C660-7163-3D5C-963B-F0629DB86E24}"/>
              </a:ext>
            </a:extLst>
          </p:cNvPr>
          <p:cNvSpPr/>
          <p:nvPr/>
        </p:nvSpPr>
        <p:spPr>
          <a:xfrm>
            <a:off x="640080" y="6322346"/>
            <a:ext cx="137160" cy="1373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25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72008-2328-D945-16FE-17E5AF08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FD9B4FB1-1B4A-FC93-5FC4-4D14B92DE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356892"/>
              </p:ext>
            </p:extLst>
          </p:nvPr>
        </p:nvGraphicFramePr>
        <p:xfrm>
          <a:off x="1080135" y="1825624"/>
          <a:ext cx="10031730" cy="4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173">
                  <a:extLst>
                    <a:ext uri="{9D8B030D-6E8A-4147-A177-3AD203B41FA5}">
                      <a16:colId xmlns:a16="http://schemas.microsoft.com/office/drawing/2014/main" val="264459955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02753234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44304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17495169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83963993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62538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202050696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126402472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64792051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80251430"/>
                    </a:ext>
                  </a:extLst>
                </a:gridCol>
              </a:tblGrid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056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37135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063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8794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11995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88059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426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48837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784886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(0,0)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2167"/>
                  </a:ext>
                </a:extLst>
              </a:tr>
            </a:tbl>
          </a:graphicData>
        </a:graphic>
      </p:graphicFrame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256CAD2-999C-913A-4908-E6BF57EE5257}"/>
              </a:ext>
            </a:extLst>
          </p:cNvPr>
          <p:cNvCxnSpPr>
            <a:cxnSpLocks/>
          </p:cNvCxnSpPr>
          <p:nvPr/>
        </p:nvCxnSpPr>
        <p:spPr>
          <a:xfrm flipV="1">
            <a:off x="708660" y="3200400"/>
            <a:ext cx="11258550" cy="3190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0D1F4A08-4AC2-0AB3-3616-FF9B4F48D143}"/>
              </a:ext>
            </a:extLst>
          </p:cNvPr>
          <p:cNvSpPr/>
          <p:nvPr/>
        </p:nvSpPr>
        <p:spPr>
          <a:xfrm>
            <a:off x="945135" y="6121024"/>
            <a:ext cx="270000" cy="27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2883EE40-1651-00FE-2960-046EBC10FDE9}"/>
              </a:ext>
            </a:extLst>
          </p:cNvPr>
          <p:cNvSpPr/>
          <p:nvPr/>
        </p:nvSpPr>
        <p:spPr>
          <a:xfrm>
            <a:off x="2137665" y="5759074"/>
            <a:ext cx="270000" cy="270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0EBF9DE-C5EF-B9B6-4F12-34DDB6431461}"/>
              </a:ext>
            </a:extLst>
          </p:cNvPr>
          <p:cNvSpPr/>
          <p:nvPr/>
        </p:nvSpPr>
        <p:spPr>
          <a:xfrm>
            <a:off x="838200" y="1690688"/>
            <a:ext cx="6534150" cy="269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/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EE014EC1-B127-C925-E0E6-8F6797DA6A92}"/>
              </a:ext>
            </a:extLst>
          </p:cNvPr>
          <p:cNvSpPr txBox="1"/>
          <p:nvPr/>
        </p:nvSpPr>
        <p:spPr>
          <a:xfrm>
            <a:off x="1080135" y="1753046"/>
            <a:ext cx="51329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1t</a:t>
            </a:r>
          </a:p>
          <a:p>
            <a:r>
              <a:rPr lang="en-US" altLang="zh-TW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2.9t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tDeltaX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1.5t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tDeltaY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2.1t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zh-TW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第一個走到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voxel(0,0)</a:t>
            </a:r>
          </a:p>
          <a:p>
            <a:r>
              <a:rPr lang="en-US" altLang="zh-TW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+tDeltaX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2.5t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/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2BCC75F-F755-41E9-55EA-27E724E7AB8B}"/>
              </a:ext>
            </a:extLst>
          </p:cNvPr>
          <p:cNvCxnSpPr>
            <a:cxnSpLocks/>
          </p:cNvCxnSpPr>
          <p:nvPr/>
        </p:nvCxnSpPr>
        <p:spPr>
          <a:xfrm flipV="1">
            <a:off x="9467850" y="3322706"/>
            <a:ext cx="0" cy="5751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BAF641E-0E22-2A6E-FC8F-8E4D46A9A324}"/>
              </a:ext>
            </a:extLst>
          </p:cNvPr>
          <p:cNvCxnSpPr>
            <a:cxnSpLocks/>
          </p:cNvCxnSpPr>
          <p:nvPr/>
        </p:nvCxnSpPr>
        <p:spPr>
          <a:xfrm>
            <a:off x="9467850" y="3897825"/>
            <a:ext cx="986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/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>
            <a:extLst>
              <a:ext uri="{FF2B5EF4-FFF2-40B4-BE49-F238E27FC236}">
                <a16:creationId xmlns:a16="http://schemas.microsoft.com/office/drawing/2014/main" id="{5755E3D1-1A6B-C2F9-76A1-6539F22C1B23}"/>
              </a:ext>
            </a:extLst>
          </p:cNvPr>
          <p:cNvSpPr/>
          <p:nvPr/>
        </p:nvSpPr>
        <p:spPr>
          <a:xfrm>
            <a:off x="640080" y="6322346"/>
            <a:ext cx="137160" cy="1373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54F54095-2875-7E9F-360E-52C288DB9513}"/>
              </a:ext>
            </a:extLst>
          </p:cNvPr>
          <p:cNvSpPr/>
          <p:nvPr/>
        </p:nvSpPr>
        <p:spPr>
          <a:xfrm>
            <a:off x="1915860" y="5928413"/>
            <a:ext cx="270000" cy="270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54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72008-2328-D945-16FE-17E5AF08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FD9B4FB1-1B4A-FC93-5FC4-4D14B92DE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157532"/>
              </p:ext>
            </p:extLst>
          </p:nvPr>
        </p:nvGraphicFramePr>
        <p:xfrm>
          <a:off x="1080135" y="1825624"/>
          <a:ext cx="10031730" cy="4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173">
                  <a:extLst>
                    <a:ext uri="{9D8B030D-6E8A-4147-A177-3AD203B41FA5}">
                      <a16:colId xmlns:a16="http://schemas.microsoft.com/office/drawing/2014/main" val="264459955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02753234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44304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17495169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83963993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3386253867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2020506961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1264024726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647920515"/>
                    </a:ext>
                  </a:extLst>
                </a:gridCol>
                <a:gridCol w="1003173">
                  <a:extLst>
                    <a:ext uri="{9D8B030D-6E8A-4147-A177-3AD203B41FA5}">
                      <a16:colId xmlns:a16="http://schemas.microsoft.com/office/drawing/2014/main" val="480251430"/>
                    </a:ext>
                  </a:extLst>
                </a:gridCol>
              </a:tblGrid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056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37135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063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8794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119958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88059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42642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48837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784886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(0,0)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(1,0)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2167"/>
                  </a:ext>
                </a:extLst>
              </a:tr>
            </a:tbl>
          </a:graphicData>
        </a:graphic>
      </p:graphicFrame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256CAD2-999C-913A-4908-E6BF57EE5257}"/>
              </a:ext>
            </a:extLst>
          </p:cNvPr>
          <p:cNvCxnSpPr>
            <a:cxnSpLocks/>
          </p:cNvCxnSpPr>
          <p:nvPr/>
        </p:nvCxnSpPr>
        <p:spPr>
          <a:xfrm flipV="1">
            <a:off x="708660" y="3200400"/>
            <a:ext cx="11258550" cy="3190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2883EE40-1651-00FE-2960-046EBC10FDE9}"/>
              </a:ext>
            </a:extLst>
          </p:cNvPr>
          <p:cNvSpPr/>
          <p:nvPr/>
        </p:nvSpPr>
        <p:spPr>
          <a:xfrm>
            <a:off x="2137665" y="5759074"/>
            <a:ext cx="270000" cy="270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0EBF9DE-C5EF-B9B6-4F12-34DDB6431461}"/>
              </a:ext>
            </a:extLst>
          </p:cNvPr>
          <p:cNvSpPr/>
          <p:nvPr/>
        </p:nvSpPr>
        <p:spPr>
          <a:xfrm>
            <a:off x="838200" y="1690688"/>
            <a:ext cx="6534150" cy="269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/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2A649D-6AA3-8A86-D40D-28D7FE91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2747516"/>
                <a:ext cx="51251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EE014EC1-B127-C925-E0E6-8F6797DA6A92}"/>
              </a:ext>
            </a:extLst>
          </p:cNvPr>
          <p:cNvSpPr txBox="1"/>
          <p:nvPr/>
        </p:nvSpPr>
        <p:spPr>
          <a:xfrm>
            <a:off x="1080135" y="1753046"/>
            <a:ext cx="50912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2.5t</a:t>
            </a:r>
          </a:p>
          <a:p>
            <a:r>
              <a:rPr lang="en-US" altLang="zh-TW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2.9t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tDeltaX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1.5t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tDeltaY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2.1t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zh-TW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tMaxY</a:t>
            </a:r>
            <a:r>
              <a:rPr lang="en-US" altLang="zh-TW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下一個走到垂直邊界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tMaxX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+tDeltaX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4.0t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/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8C3A4ED-B599-372C-4992-7029BE689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025" y="3605437"/>
                <a:ext cx="5177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2BCC75F-F755-41E9-55EA-27E724E7AB8B}"/>
              </a:ext>
            </a:extLst>
          </p:cNvPr>
          <p:cNvCxnSpPr>
            <a:cxnSpLocks/>
          </p:cNvCxnSpPr>
          <p:nvPr/>
        </p:nvCxnSpPr>
        <p:spPr>
          <a:xfrm flipV="1">
            <a:off x="9467850" y="3322706"/>
            <a:ext cx="0" cy="5751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BAF641E-0E22-2A6E-FC8F-8E4D46A9A324}"/>
              </a:ext>
            </a:extLst>
          </p:cNvPr>
          <p:cNvCxnSpPr>
            <a:cxnSpLocks/>
          </p:cNvCxnSpPr>
          <p:nvPr/>
        </p:nvCxnSpPr>
        <p:spPr>
          <a:xfrm>
            <a:off x="9467850" y="3897825"/>
            <a:ext cx="986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/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1FA3B4D-4D3D-F226-73FD-67B3E1CED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11" y="2646840"/>
                <a:ext cx="523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>
            <a:extLst>
              <a:ext uri="{FF2B5EF4-FFF2-40B4-BE49-F238E27FC236}">
                <a16:creationId xmlns:a16="http://schemas.microsoft.com/office/drawing/2014/main" id="{5755E3D1-1A6B-C2F9-76A1-6539F22C1B23}"/>
              </a:ext>
            </a:extLst>
          </p:cNvPr>
          <p:cNvSpPr/>
          <p:nvPr/>
        </p:nvSpPr>
        <p:spPr>
          <a:xfrm>
            <a:off x="640080" y="6322346"/>
            <a:ext cx="137160" cy="1373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54F54095-2875-7E9F-360E-52C288DB9513}"/>
              </a:ext>
            </a:extLst>
          </p:cNvPr>
          <p:cNvSpPr/>
          <p:nvPr/>
        </p:nvSpPr>
        <p:spPr>
          <a:xfrm>
            <a:off x="1915860" y="5928413"/>
            <a:ext cx="270000" cy="27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118B1EEB-C0D0-13BB-C477-F3F1CD16D57A}"/>
              </a:ext>
            </a:extLst>
          </p:cNvPr>
          <p:cNvSpPr/>
          <p:nvPr/>
        </p:nvSpPr>
        <p:spPr>
          <a:xfrm>
            <a:off x="2959800" y="5579683"/>
            <a:ext cx="270000" cy="270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08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344</Words>
  <Application>Microsoft Office PowerPoint</Application>
  <PresentationFormat>寬螢幕</PresentationFormat>
  <Paragraphs>85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佈景主題</vt:lpstr>
      <vt:lpstr>A Fast Voxel Traversal Algorithm for Ray Tracing</vt:lpstr>
      <vt:lpstr>Abstract</vt:lpstr>
      <vt:lpstr>Ray Tracing</vt:lpstr>
      <vt:lpstr>Strategies for Intersection Culling</vt:lpstr>
      <vt:lpstr>Space Partitioning</vt:lpstr>
      <vt:lpstr>Ray Tracing on Constant Size Voxel Partitioning</vt:lpstr>
      <vt:lpstr>Algorithm</vt:lpstr>
      <vt:lpstr>Algorithm Initial</vt:lpstr>
      <vt:lpstr>Algorithm</vt:lpstr>
      <vt:lpstr>Algorithm</vt:lpstr>
      <vt:lpstr>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陳彥宇</dc:creator>
  <cp:lastModifiedBy>dockyu</cp:lastModifiedBy>
  <cp:revision>530</cp:revision>
  <dcterms:created xsi:type="dcterms:W3CDTF">2023-09-07T12:25:39Z</dcterms:created>
  <dcterms:modified xsi:type="dcterms:W3CDTF">2024-10-22T10:23:40Z</dcterms:modified>
</cp:coreProperties>
</file>