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73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8" r:id="rId13"/>
    <p:sldId id="299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jeTilq5NutPlNu3ZIpsQbcDZRt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3416" autoAdjust="0"/>
  </p:normalViewPr>
  <p:slideViewPr>
    <p:cSldViewPr snapToGrid="0">
      <p:cViewPr>
        <p:scale>
          <a:sx n="100" d="100"/>
          <a:sy n="100" d="100"/>
        </p:scale>
        <p:origin x="-94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in="-136" max="1080" units="cm"/>
        </inkml:traceFormat>
        <inkml:channelProperties>
          <inkml:channelProperty channel="X" name="resolution" value="72.86527" units="1/cm"/>
          <inkml:channelProperty channel="Y" name="resolution" value="41.08108" units="1/cm"/>
        </inkml:channelProperties>
      </inkml:inkSource>
      <inkml:timestamp xml:id="ts0" timeString="2024-09-22T10:43:27.0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23054 4551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31331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3a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0" y="2769961"/>
            <a:ext cx="12432632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SzPts val="4400"/>
            </a:pP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A New Algorithm for Computing Integer Hulls of 2D</a:t>
            </a:r>
            <a:b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Polyhedral Sets</a:t>
            </a: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0" y="389041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Chirantan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Mukherjee</a:t>
            </a:r>
          </a:p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LALO 60: Matrices and Polynomials in Computer Algebra: Algorithms and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Software</a:t>
            </a:r>
          </a:p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The University of Western Ontario</a:t>
            </a:r>
          </a:p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London, Canada, July 22-24, 2024</a:t>
            </a:r>
          </a:p>
          <a:p>
            <a:pPr marL="0" lvl="0" indent="0">
              <a:spcBef>
                <a:spcPts val="0"/>
              </a:spcBef>
            </a:pP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904957" y="5834548"/>
            <a:ext cx="39201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Pei-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Chian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Lee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/>
              <p14:cNvContentPartPr/>
              <p14:nvPr/>
            </p14:nvContentPartPr>
            <p14:xfrm>
              <a:off x="8299440" y="1638360"/>
              <a:ext cx="360" cy="360"/>
            </p14:xfrm>
          </p:contentPart>
        </mc:Choice>
        <mc:Fallback xmlns="">
          <p:pic>
            <p:nvPicPr>
              <p:cNvPr id="3" name="筆跡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90080" y="16290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New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Step2: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Partitioning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: Here, integer points within 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𝑄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are identified and used to partition 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𝑄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into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smaller polyhedral sets. Each set’s integer hull can then be computed more straightforwardly.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7" name="文字方塊 6"/>
          <p:cNvSpPr txBox="1"/>
          <p:nvPr/>
        </p:nvSpPr>
        <p:spPr>
          <a:xfrm>
            <a:off x="7821611" y="2895600"/>
            <a:ext cx="42084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(1) the convex hull R = ∆DEG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) three quadrilaterals 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𝐷𝐷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′′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𝐵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′′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𝐸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𝐸𝐵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𝐶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′′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𝐺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𝐷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𝐷𝐺𝐶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′-&gt;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apply a brute force method to search for integer points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427" y="2112455"/>
            <a:ext cx="5541474" cy="445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Step3: 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Merging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: This step involves merging the integer hulls obtained from the partitioning </a:t>
            </a:r>
            <a:r>
              <a:rPr lang="en-US" altLang="zh-TW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process using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 </a:t>
            </a:r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convex hull algorithm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sp>
        <p:nvSpPr>
          <p:cNvPr id="3" name="文字方塊 2"/>
          <p:cNvSpPr txBox="1"/>
          <p:nvPr/>
        </p:nvSpPr>
        <p:spPr>
          <a:xfrm>
            <a:off x="7821645" y="2404750"/>
            <a:ext cx="40655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integer points found in each small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quadrilateral</a:t>
            </a:r>
          </a:p>
          <a:p>
            <a:pPr marL="342900" indent="-342900">
              <a:buAutoNum type="arabicParenBoth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the vertices of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𝑅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:{D,H,F}</a:t>
            </a:r>
          </a:p>
          <a:p>
            <a:pPr marL="342900" indent="-342900">
              <a:buAutoNum type="arabicParenBoth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apply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 convex hull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algorithm to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all those points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Both"/>
            </a:pP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Answer : polygon DHGFE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047" y="2143124"/>
            <a:ext cx="5309598" cy="421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4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vs</a:t>
            </a: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New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89198" y="943839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altLang="zh-TW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new algorithm can reduce the area on which the brute force method is applied.</a:t>
            </a:r>
            <a:endParaRPr lang="zh-TW" alt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903" y="2466975"/>
            <a:ext cx="3629697" cy="279777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975" y="1730413"/>
            <a:ext cx="4810125" cy="3862936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2990850" y="6095941"/>
            <a:ext cx="1343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old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705725" y="609594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new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3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Experimentation Result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endParaRPr lang="en-US" altLang="zh-TW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25" y="1747120"/>
            <a:ext cx="10058400" cy="330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3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nteger Hulls 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of P</a:t>
            </a: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olyhedral 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ets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1254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indent="-457200" algn="just">
                  <a:buSzPts val="2800"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 integer hull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3200" i="1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  <m:t>𝑃</m:t>
                        </m:r>
                      </m:e>
                      <m:sub>
                        <m:r>
                          <a:rPr lang="en-US" altLang="zh-TW" sz="3200" b="0" i="1" smtClean="0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of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a convex polyhedral set P is the convex hull of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integer points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of P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.</a:t>
                </a:r>
              </a:p>
              <a:p>
                <a:pPr indent="-457200" algn="just">
                  <a:buSzPts val="2800"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 paper focus on the 2D case.</a:t>
                </a:r>
                <a:endParaRPr lang="en-US" sz="3200" dirty="0" smtClean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</p:txBody>
          </p:sp>
        </mc:Choice>
        <mc:Fallback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1254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019" t="-118" r="-147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589" y="2541214"/>
            <a:ext cx="5374272" cy="485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0" lvl="0" indent="0">
                  <a:buSzPts val="2800"/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Step1: </a:t>
                </a:r>
                <a:r>
                  <a:rPr lang="en-US" sz="3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Normalization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: In this step, the polyhedron 𝑃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is transformed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into a rational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polyhedron 𝑄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⊆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3200" i="1"/>
                        </m:ctrlPr>
                      </m:sSupPr>
                      <m:e>
                        <m:r>
                          <a:rPr lang="zh-TW" altLang="en-US" sz="3200" i="1"/>
                          <m:t>𝑄</m:t>
                        </m:r>
                      </m:e>
                      <m:sup>
                        <m:r>
                          <a:rPr lang="en-US" altLang="zh-TW" sz="3200" b="0" i="1" smtClean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. This transformation ensures that each facet of 𝑄 has integer points on its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supporting </a:t>
                </a:r>
                <a:r>
                  <a:rPr lang="en-US" sz="3200" dirty="0" err="1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hyperplane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, while maintaining 𝑃𝐼 = 𝑄𝐼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.</a:t>
                </a:r>
              </a:p>
              <a:p>
                <a:pPr marL="0" lvl="0" indent="0">
                  <a:buSzPts val="2800"/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Step</a:t>
                </a: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2:</a:t>
                </a:r>
                <a:r>
                  <a:rPr lang="zh-TW" alt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altLang="zh-TW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Partitioning</a:t>
                </a:r>
                <a:r>
                  <a:rPr lang="en-US" altLang="zh-TW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: Here, integer points within </a:t>
                </a:r>
                <a:r>
                  <a:rPr lang="zh-TW" alt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𝑄 </a:t>
                </a:r>
                <a:r>
                  <a:rPr lang="en-US" altLang="zh-TW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are identified and used to partition </a:t>
                </a:r>
                <a:r>
                  <a:rPr lang="zh-TW" alt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𝑄 </a:t>
                </a: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into</a:t>
                </a:r>
                <a:r>
                  <a:rPr lang="zh-TW" alt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smaller </a:t>
                </a:r>
                <a:r>
                  <a:rPr lang="en-US" altLang="zh-TW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polyhedral sets. Each set’s integer hull can then be computed more straightforwardly</a:t>
                </a: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.</a:t>
                </a:r>
              </a:p>
              <a:p>
                <a:pPr marL="0" lvl="0" indent="0">
                  <a:buSzPts val="2800"/>
                  <a:buNone/>
                </a:pP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Step3: 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Merging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: This step involves merging the integer hulls obtained from the partitioning process</a:t>
                </a:r>
              </a:p>
              <a:p>
                <a:pPr marL="0" lvl="0" indent="0">
                  <a:buSzPts val="2800"/>
                  <a:buNone/>
                </a:pP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using a convex hull algorithm.</a:t>
                </a:r>
                <a:endParaRPr lang="en-US" sz="3200" dirty="0" smtClean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</p:txBody>
          </p:sp>
        </mc:Choice>
        <mc:Fallback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471" t="-118" r="-1188" b="-14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SzPts val="2800"/>
            </a:pP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example</a:t>
            </a: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809" y="2132121"/>
            <a:ext cx="5280381" cy="442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5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70147" y="8968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0" indent="0">
                  <a:buSzPts val="2800"/>
                  <a:buNone/>
                </a:pP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Step1: 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Normalization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: In this step, the polyhedron 𝑃 is transformed into a rational polyhedron 𝑄 ⊆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sz="3200" i="1">
                            <a:latin typeface="Cambria Math"/>
                          </a:rPr>
                          <m:t>𝑄</m:t>
                        </m:r>
                      </m:e>
                      <m:sup>
                        <m:r>
                          <a:rPr lang="en-US" altLang="zh-TW" sz="3200" i="1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. This transformation ensures that each facet of 𝑄 has integer points on its supporting </a:t>
                </a:r>
                <a:r>
                  <a:rPr lang="en-US" sz="3200" dirty="0" err="1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hyperplane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, while maintaining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3200" i="1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</m:ctrlPr>
                      </m:sSubPr>
                      <m:e>
                        <m:r>
                          <a:rPr lang="en-US" altLang="zh-TW" sz="3200" i="1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  <m:t>𝑃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3200" i="1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3200" dirty="0">
                            <a:latin typeface="Times New Roman" panose="02020603050405020304" pitchFamily="18" charset="0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𝑄</m:t>
                        </m:r>
                      </m:e>
                      <m:sub>
                        <m:r>
                          <a:rPr lang="en-US" altLang="zh-TW" sz="3200" i="1">
                            <a:solidFill>
                              <a:srgbClr val="000000"/>
                            </a:solidFill>
                            <a:latin typeface="Cambria Math"/>
                            <a:sym typeface="Arial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.</a:t>
                </a:r>
              </a:p>
            </p:txBody>
          </p:sp>
        </mc:Choice>
        <mc:Fallback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70147" y="8968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471" t="-118" r="-118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89" y="2647951"/>
            <a:ext cx="5277879" cy="42100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9296399" y="3228975"/>
                <a:ext cx="2581275" cy="3566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P -&gt; Q</a:t>
                </a:r>
              </a:p>
              <a:p>
                <a:r>
                  <a:rPr lang="en-US" altLang="zh-TW" sz="2400" dirty="0" smtClean="0"/>
                  <a:t>P =  ∆ABC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/>
                        </m:ctrlPr>
                      </m:accPr>
                      <m:e>
                        <m:r>
                          <a:rPr lang="en-US" altLang="zh-TW" sz="2400" i="1"/>
                          <m:t>𝐴𝐵</m:t>
                        </m:r>
                      </m:e>
                    </m:acc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/>
                  <a:t>-&gt;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/>
                        </m:ctrlPr>
                      </m:accPr>
                      <m:e>
                        <m:r>
                          <a:rPr lang="en-US" altLang="zh-TW" sz="2400" i="1"/>
                          <m:t>𝐴</m:t>
                        </m:r>
                        <m:r>
                          <a:rPr lang="en-US" altLang="zh-TW" sz="2400" i="1"/>
                          <m:t>′</m:t>
                        </m:r>
                        <m:r>
                          <a:rPr lang="en-US" altLang="zh-TW" sz="2400" i="1"/>
                          <m:t>𝐵</m:t>
                        </m:r>
                        <m:r>
                          <a:rPr lang="en-US" altLang="zh-TW" sz="2400" i="1"/>
                          <m:t>′</m:t>
                        </m:r>
                      </m:e>
                    </m:acc>
                  </m:oMath>
                </a14:m>
                <a:endParaRPr lang="en-US" altLang="zh-TW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altLang="zh-TW" sz="2400" dirty="0" smtClean="0"/>
                  <a:t>-&gt;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/>
                        </m:ctrlPr>
                      </m:accPr>
                      <m:e>
                        <m:r>
                          <a:rPr lang="en-US" altLang="zh-TW" sz="2400" i="1"/>
                          <m:t>𝐴</m:t>
                        </m:r>
                        <m:r>
                          <a:rPr lang="en-US" altLang="zh-TW" sz="2400" i="1"/>
                          <m:t>′′</m:t>
                        </m:r>
                        <m:r>
                          <a:rPr lang="en-US" altLang="zh-TW" sz="2400" i="1"/>
                          <m:t>𝐶</m:t>
                        </m:r>
                      </m:e>
                    </m:acc>
                  </m:oMath>
                </a14:m>
                <a:endParaRPr lang="zh-TW" altLang="zh-TW" sz="2400" dirty="0"/>
              </a:p>
              <a:p>
                <a:pPr/>
                <a:r>
                  <a:rPr lang="en-US" altLang="zh-TW" sz="2400" dirty="0"/>
                  <a:t>Q = </a:t>
                </a:r>
                <a:r>
                  <a:rPr lang="en-US" altLang="zh-TW" sz="2400" dirty="0" smtClean="0"/>
                  <a:t> ∆</a:t>
                </a:r>
                <a:r>
                  <a:rPr lang="zh-TW" altLang="en-US" sz="2400" dirty="0"/>
                  <a:t>𝐴</a:t>
                </a:r>
                <a:r>
                  <a:rPr lang="en-US" altLang="zh-TW" sz="2400" dirty="0"/>
                  <a:t>′′</a:t>
                </a:r>
                <a:r>
                  <a:rPr lang="zh-TW" altLang="en-US" sz="2400" dirty="0"/>
                  <a:t>𝐵</a:t>
                </a:r>
                <a:r>
                  <a:rPr lang="en-US" altLang="zh-TW" sz="2400" dirty="0"/>
                  <a:t>′</a:t>
                </a:r>
                <a:r>
                  <a:rPr lang="zh-TW" altLang="en-US" sz="2400" dirty="0"/>
                  <a:t>𝐶</a:t>
                </a:r>
                <a:r>
                  <a:rPr lang="en-US" altLang="zh-TW" sz="2400" dirty="0"/>
                  <a:t>′</a:t>
                </a:r>
                <a:endParaRPr lang="zh-TW" altLang="zh-TW" sz="2400" dirty="0"/>
              </a:p>
              <a:p>
                <a:pPr/>
                <a:endParaRPr lang="zh-TW" altLang="zh-TW" sz="2400" dirty="0"/>
              </a:p>
              <a:p>
                <a:pPr/>
                <a:endParaRPr lang="zh-TW" altLang="zh-TW" sz="2400" dirty="0"/>
              </a:p>
              <a:p>
                <a:pPr/>
                <a:endParaRPr lang="zh-TW" altLang="zh-TW" sz="2400" dirty="0"/>
              </a:p>
              <a:p>
                <a:endParaRPr lang="zh-TW" altLang="zh-TW" sz="2400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399" y="3228975"/>
                <a:ext cx="2581275" cy="3566874"/>
              </a:xfrm>
              <a:prstGeom prst="rect">
                <a:avLst/>
              </a:prstGeom>
              <a:blipFill rotWithShape="1">
                <a:blip r:embed="rId5"/>
                <a:stretch>
                  <a:fillRect l="-3546" t="-11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15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Step2: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Partitioning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: Here, integer points within 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𝑄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are identified and used to partition 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𝑄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into</a:t>
            </a:r>
            <a:r>
              <a:rPr lang="zh-TW" alt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smaller polyhedral sets. Each set’s integer hull can then be computed more straightforwardly.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7" name="文字方塊 6"/>
          <p:cNvSpPr txBox="1"/>
          <p:nvPr/>
        </p:nvSpPr>
        <p:spPr>
          <a:xfrm>
            <a:off x="7821611" y="2895600"/>
            <a:ext cx="42084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(1) the convex hull R = ∆DHF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(2) ∆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𝐴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′′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𝐵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𝐹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, ∆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𝐻𝐶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𝐹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apply a brute force method to search for integer points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217" y="2305175"/>
            <a:ext cx="5604783" cy="432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25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Step3: 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Merging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: This step involves merging the integer hulls obtained from the partitioning </a:t>
            </a:r>
            <a:r>
              <a:rPr lang="en-US" altLang="zh-TW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process using 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 </a:t>
            </a:r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convex hull algorithm</a:t>
            </a:r>
            <a:r>
              <a:rPr lang="en-US" altLang="zh-TW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3" name="文字方塊 2"/>
          <p:cNvSpPr txBox="1"/>
          <p:nvPr/>
        </p:nvSpPr>
        <p:spPr>
          <a:xfrm>
            <a:off x="7821645" y="2404750"/>
            <a:ext cx="40655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integer points found in each small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triangle</a:t>
            </a:r>
          </a:p>
          <a:p>
            <a:pPr marL="342900" indent="-342900">
              <a:buAutoNum type="arabicParenBoth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vertices of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𝑅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:{D,H,F}</a:t>
            </a:r>
          </a:p>
          <a:p>
            <a:pPr marL="342900" indent="-342900">
              <a:buAutoNum type="arabicParenBoth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apply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 convex hull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algorithm to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all those points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Both"/>
            </a:pP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Answer : polygon DHGFE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706" y="2271400"/>
            <a:ext cx="4841938" cy="409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4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New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SzPts val="2800"/>
            </a:pPr>
            <a:r>
              <a:rPr lang="en-US" altLang="zh-TW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the same example</a:t>
            </a:r>
            <a:endParaRPr lang="en-US" altLang="zh-TW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809" y="2132121"/>
            <a:ext cx="5280381" cy="442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New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Step1: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Normalization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: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translate the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supporting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hyperplane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of the facet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upwards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until it intersects at least one integer point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7820025" y="2771775"/>
                <a:ext cx="4238626" cy="3642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P -&gt; Q</a:t>
                </a:r>
              </a:p>
              <a:p>
                <a:r>
                  <a:rPr lang="en-US" altLang="zh-TW" sz="2400" dirty="0" smtClean="0"/>
                  <a:t>P =  ∆ABC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/>
                        </m:ctrlPr>
                      </m:accPr>
                      <m:e>
                        <m:r>
                          <a:rPr lang="en-US" altLang="zh-TW" sz="2400" i="1"/>
                          <m:t>𝐴𝐵</m:t>
                        </m:r>
                      </m:e>
                    </m:acc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/>
                  <a:t>-&gt;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/>
                        </m:ctrlPr>
                      </m:accPr>
                      <m:e>
                        <m:sSup>
                          <m:sSupPr>
                            <m:ctrlPr>
                              <a:rPr lang="en-US" altLang="zh-TW" sz="24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𝐶</m:t>
                            </m:r>
                          </m:e>
                          <m:sup>
                            <m:r>
                              <a:rPr lang="en-US" altLang="zh-TW" sz="2400" b="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𝐶</m:t>
                        </m:r>
                        <m:r>
                          <a:rPr lang="en-US" altLang="zh-TW" sz="2400" i="1">
                            <a:latin typeface="Cambria Math"/>
                          </a:rPr>
                          <m:t>′′</m:t>
                        </m:r>
                      </m:e>
                    </m:acc>
                  </m:oMath>
                </a14:m>
                <a:endParaRPr lang="en-US" altLang="zh-TW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altLang="zh-TW" sz="2400" dirty="0" smtClean="0"/>
                  <a:t>-&gt;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/>
                        </m:ctrlPr>
                      </m:accPr>
                      <m:e>
                        <m:sSup>
                          <m:sSupPr>
                            <m:ctrlPr>
                              <a:rPr lang="en-US" altLang="zh-TW" sz="24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US" altLang="zh-TW" sz="2400" b="0" i="1">
                                <a:latin typeface="Cambria Math"/>
                              </a:rPr>
                              <m:t>′</m:t>
                            </m:r>
                            <m:r>
                              <a:rPr lang="en-US" altLang="zh-TW" sz="2400" i="1"/>
                              <m:t>′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𝐵</m:t>
                        </m:r>
                        <m:r>
                          <a:rPr lang="en-US" altLang="zh-TW" sz="2400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endParaRPr lang="en-US" altLang="zh-TW" sz="2400" dirty="0" smtClean="0"/>
              </a:p>
              <a:p>
                <a:pPr/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altLang="zh-TW" sz="2400" dirty="0"/>
                  <a:t>-&gt;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altLang="zh-TW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′′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𝐷</m:t>
                        </m:r>
                        <m:r>
                          <a:rPr lang="en-US" altLang="zh-TW" sz="2400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endParaRPr lang="zh-TW" altLang="zh-TW" sz="2400" dirty="0"/>
              </a:p>
              <a:p>
                <a:pPr/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Q =  </a:t>
                </a:r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hexagon 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𝐷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′′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𝐵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′′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𝐵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′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𝐶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′′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𝐶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′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𝐷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′ </a:t>
                </a:r>
                <a:endParaRPr lang="zh-TW" altLang="zh-TW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:endParaRPr lang="zh-TW" altLang="zh-TW" sz="2400" dirty="0"/>
              </a:p>
              <a:p>
                <a:pPr/>
                <a:endParaRPr lang="zh-TW" altLang="zh-TW" sz="2400" dirty="0"/>
              </a:p>
              <a:p>
                <a:endParaRPr lang="zh-TW" altLang="zh-TW" sz="2400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025" y="2771775"/>
                <a:ext cx="4238626" cy="3642151"/>
              </a:xfrm>
              <a:prstGeom prst="rect">
                <a:avLst/>
              </a:prstGeom>
              <a:blipFill rotWithShape="1">
                <a:blip r:embed="rId3"/>
                <a:stretch>
                  <a:fillRect l="-2302" t="-1173" r="-18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75" y="2112102"/>
            <a:ext cx="6089075" cy="474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6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16849</TotalTime>
  <Words>696</Words>
  <Application>Microsoft Office PowerPoint</Application>
  <PresentationFormat>自訂</PresentationFormat>
  <Paragraphs>93</Paragraphs>
  <Slides>13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A New Algorithm for Computing Integer Hulls of 2D Polyhedral Sets</vt:lpstr>
      <vt:lpstr>Integer Hulls of Polyhedral Sets</vt:lpstr>
      <vt:lpstr>Exisiting Integer Hull Algorithm</vt:lpstr>
      <vt:lpstr>Exisiting Integer Hull Algorithm</vt:lpstr>
      <vt:lpstr>Exisiting Integer Hull Algorithm</vt:lpstr>
      <vt:lpstr>Exisiting Integer Hull Algorithm</vt:lpstr>
      <vt:lpstr>Exisiting Integer Hull Algorithm</vt:lpstr>
      <vt:lpstr>New Integer Hull Algorithm</vt:lpstr>
      <vt:lpstr>New Integer Hull Algorithm</vt:lpstr>
      <vt:lpstr>New Integer Hull Algorithm</vt:lpstr>
      <vt:lpstr>Exisiting Integer Hull Algorithm</vt:lpstr>
      <vt:lpstr>Exisiting vs New</vt:lpstr>
      <vt:lpstr>Experimentation Result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 in sliding windows</dc:title>
  <dc:creator>user</dc:creator>
  <cp:lastModifiedBy>user</cp:lastModifiedBy>
  <cp:revision>908</cp:revision>
  <dcterms:created xsi:type="dcterms:W3CDTF">2024-03-29T12:17:05Z</dcterms:created>
  <dcterms:modified xsi:type="dcterms:W3CDTF">2024-10-20T13:39:53Z</dcterms:modified>
</cp:coreProperties>
</file>