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503" autoAdjust="0"/>
  </p:normalViewPr>
  <p:slideViewPr>
    <p:cSldViewPr snapToGrid="0">
      <p:cViewPr varScale="1">
        <p:scale>
          <a:sx n="64" d="100"/>
          <a:sy n="64" d="100"/>
        </p:scale>
        <p:origin x="23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471E0-A7DD-47F3-BD80-5417C01C149E}" type="datetimeFigureOut">
              <a:rPr lang="zh-TW" altLang="en-US" smtClean="0"/>
              <a:t>2024/10/22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1A713-B332-415A-A076-F0B6C3EA3841}" type="slidenum">
              <a:rPr lang="zh-TW" altLang="en-US" smtClean="0"/>
              <a:t>‹#›</a:t>
            </a:fld>
            <a:endParaRPr lang="zh-TW" altLang="en-US"/>
          </a:p>
        </p:txBody>
      </p:sp>
    </p:spTree>
    <p:extLst>
      <p:ext uri="{BB962C8B-B14F-4D97-AF65-F5344CB8AC3E}">
        <p14:creationId xmlns:p14="http://schemas.microsoft.com/office/powerpoint/2010/main" val="81263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r>
              <a:rPr lang="en-US" altLang="zh-TW" dirty="0">
                <a:latin typeface="Times New Roman" panose="02020603050405020304" pitchFamily="18" charset="0"/>
                <a:cs typeface="Times New Roman" panose="02020603050405020304" pitchFamily="18" charset="0"/>
              </a:rPr>
              <a:t>root mean squared error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均方根誤差</a:t>
            </a:r>
            <a:r>
              <a:rPr lang="en-US" altLang="zh-TW" dirty="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coefficient of variance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變異係數</a:t>
            </a:r>
            <a:r>
              <a:rPr lang="en-US" altLang="zh-TW" dirty="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mean absolute error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平均絕對誤差</a:t>
            </a:r>
            <a:r>
              <a:rPr lang="en-US" altLang="zh-TW" dirty="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median absolute error</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中位絕對偏差</a:t>
            </a:r>
            <a:r>
              <a:rPr lang="en-US" altLang="zh-TW" dirty="0">
                <a:latin typeface="Times New Roman" panose="02020603050405020304" pitchFamily="18" charset="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5</a:t>
            </a:fld>
            <a:endParaRPr lang="zh-TW" altLang="en-US"/>
          </a:p>
        </p:txBody>
      </p:sp>
    </p:spTree>
    <p:extLst>
      <p:ext uri="{BB962C8B-B14F-4D97-AF65-F5344CB8AC3E}">
        <p14:creationId xmlns:p14="http://schemas.microsoft.com/office/powerpoint/2010/main" val="130121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en-US" altLang="zh-CN" b="1" i="0" dirty="0">
                <a:solidFill>
                  <a:srgbClr val="D1D5DB"/>
                </a:solidFill>
                <a:effectLst/>
                <a:latin typeface="Söhne"/>
              </a:rPr>
              <a:t>Root Mean Squared Error (RMSE):</a:t>
            </a:r>
            <a:endParaRPr lang="zh-CN" altLang="en-US" b="0" i="0" dirty="0">
              <a:solidFill>
                <a:srgbClr val="D1D5DB"/>
              </a:solidFill>
              <a:effectLst/>
              <a:latin typeface="Söhne"/>
            </a:endParaRPr>
          </a:p>
          <a:p>
            <a:pPr marL="742950" lvl="1" indent="-285750" algn="l">
              <a:buFont typeface="+mj-lt"/>
              <a:buAutoNum type="arabicPeriod"/>
            </a:pPr>
            <a:r>
              <a:rPr lang="zh-CN" altLang="en-US" b="1" i="0" dirty="0">
                <a:solidFill>
                  <a:srgbClr val="D1D5DB"/>
                </a:solidFill>
                <a:effectLst/>
                <a:latin typeface="Söhne"/>
              </a:rPr>
              <a:t>解释：</a:t>
            </a:r>
            <a:r>
              <a:rPr lang="zh-CN" altLang="en-US" b="0" i="0" dirty="0">
                <a:solidFill>
                  <a:srgbClr val="D1D5DB"/>
                </a:solidFill>
                <a:effectLst/>
                <a:latin typeface="Söhne"/>
              </a:rPr>
              <a:t> </a:t>
            </a:r>
            <a:r>
              <a:rPr lang="en-US" altLang="zh-CN" b="0" i="0" dirty="0">
                <a:solidFill>
                  <a:srgbClr val="D1D5DB"/>
                </a:solidFill>
                <a:effectLst/>
                <a:latin typeface="Söhne"/>
              </a:rPr>
              <a:t>RMSE</a:t>
            </a:r>
            <a:r>
              <a:rPr lang="zh-CN" altLang="en-US" b="0" i="0" dirty="0">
                <a:solidFill>
                  <a:srgbClr val="D1D5DB"/>
                </a:solidFill>
                <a:effectLst/>
                <a:latin typeface="Söhne"/>
              </a:rPr>
              <a:t>是测量模型预测值与实际观测值之间差异</a:t>
            </a:r>
          </a:p>
          <a:p>
            <a:pPr algn="l">
              <a:buFont typeface="+mj-lt"/>
              <a:buAutoNum type="arabicPeriod"/>
            </a:pPr>
            <a:r>
              <a:rPr lang="en-US" altLang="zh-CN" b="1" i="0" dirty="0">
                <a:solidFill>
                  <a:srgbClr val="D1D5DB"/>
                </a:solidFill>
                <a:effectLst/>
                <a:latin typeface="Söhne"/>
              </a:rPr>
              <a:t>R-squared (R²):</a:t>
            </a:r>
            <a:endParaRPr lang="zh-CN" altLang="en-US" b="0" i="0" dirty="0">
              <a:solidFill>
                <a:srgbClr val="D1D5DB"/>
              </a:solidFill>
              <a:effectLst/>
              <a:latin typeface="Söhne"/>
            </a:endParaRPr>
          </a:p>
          <a:p>
            <a:pPr marL="742950" lvl="1" indent="-285750" algn="l">
              <a:buFont typeface="+mj-lt"/>
              <a:buAutoNum type="arabicPeriod"/>
            </a:pPr>
            <a:r>
              <a:rPr lang="zh-CN" altLang="en-US" b="1" i="0" dirty="0">
                <a:solidFill>
                  <a:srgbClr val="D1D5DB"/>
                </a:solidFill>
                <a:effectLst/>
                <a:latin typeface="Söhne"/>
              </a:rPr>
              <a:t>解释：</a:t>
            </a:r>
            <a:r>
              <a:rPr lang="zh-CN" altLang="en-US" b="0" i="0" dirty="0">
                <a:solidFill>
                  <a:srgbClr val="D1D5DB"/>
                </a:solidFill>
                <a:effectLst/>
                <a:latin typeface="Söhne"/>
              </a:rPr>
              <a:t> 越接近</a:t>
            </a:r>
            <a:r>
              <a:rPr lang="en-US" altLang="zh-CN" b="0" i="0" dirty="0">
                <a:solidFill>
                  <a:srgbClr val="D1D5DB"/>
                </a:solidFill>
                <a:effectLst/>
                <a:latin typeface="Söhne"/>
              </a:rPr>
              <a:t>1</a:t>
            </a:r>
            <a:r>
              <a:rPr lang="zh-CN" altLang="en-US" b="0" i="0" dirty="0">
                <a:solidFill>
                  <a:srgbClr val="D1D5DB"/>
                </a:solidFill>
                <a:effectLst/>
                <a:latin typeface="Söhne"/>
              </a:rPr>
              <a:t>表示</a:t>
            </a:r>
            <a:r>
              <a:rPr lang="zh-TW" altLang="en-US" b="0" i="0" dirty="0">
                <a:solidFill>
                  <a:srgbClr val="D1D5DB"/>
                </a:solidFill>
                <a:effectLst/>
                <a:latin typeface="Söhne"/>
              </a:rPr>
              <a:t>預測解果與實際值得相似程度越高反之越低</a:t>
            </a:r>
            <a:endParaRPr lang="zh-CN" altLang="en-US" b="0" i="0" dirty="0">
              <a:solidFill>
                <a:srgbClr val="D1D5DB"/>
              </a:solidFill>
              <a:effectLst/>
              <a:latin typeface="Söhne"/>
            </a:endParaRPr>
          </a:p>
          <a:p>
            <a:pPr algn="l">
              <a:buFont typeface="+mj-lt"/>
              <a:buAutoNum type="arabicPeriod"/>
            </a:pPr>
            <a:r>
              <a:rPr lang="en-US" altLang="zh-CN" b="1" i="0" dirty="0">
                <a:solidFill>
                  <a:srgbClr val="D1D5DB"/>
                </a:solidFill>
                <a:effectLst/>
                <a:latin typeface="Söhne"/>
              </a:rPr>
              <a:t>Median Absolute Error (</a:t>
            </a:r>
            <a:r>
              <a:rPr lang="en-US" altLang="zh-CN" b="1" i="0" dirty="0" err="1">
                <a:solidFill>
                  <a:srgbClr val="D1D5DB"/>
                </a:solidFill>
                <a:effectLst/>
                <a:latin typeface="Söhne"/>
              </a:rPr>
              <a:t>MedAE</a:t>
            </a:r>
            <a:r>
              <a:rPr lang="en-US" altLang="zh-CN" b="1" i="0" dirty="0">
                <a:solidFill>
                  <a:srgbClr val="D1D5DB"/>
                </a:solidFill>
                <a:effectLst/>
                <a:latin typeface="Söhne"/>
              </a:rPr>
              <a:t>):</a:t>
            </a:r>
            <a:endParaRPr lang="zh-CN" altLang="en-US" b="0" i="0" dirty="0">
              <a:solidFill>
                <a:srgbClr val="D1D5DB"/>
              </a:solidFill>
              <a:effectLst/>
              <a:latin typeface="Söhne"/>
            </a:endParaRPr>
          </a:p>
          <a:p>
            <a:pPr marL="742950" lvl="1" indent="-285750" algn="l">
              <a:buFont typeface="+mj-lt"/>
              <a:buAutoNum type="arabicPeriod"/>
            </a:pPr>
            <a:r>
              <a:rPr lang="zh-CN" altLang="en-US" b="1" i="0" dirty="0">
                <a:solidFill>
                  <a:srgbClr val="D1D5DB"/>
                </a:solidFill>
                <a:effectLst/>
                <a:latin typeface="Söhne"/>
              </a:rPr>
              <a:t>解释：</a:t>
            </a:r>
            <a:r>
              <a:rPr lang="zh-CN" altLang="en-US" b="0" i="0" dirty="0">
                <a:solidFill>
                  <a:srgbClr val="D1D5DB"/>
                </a:solidFill>
                <a:effectLst/>
                <a:latin typeface="Söhne"/>
              </a:rPr>
              <a:t> </a:t>
            </a:r>
            <a:r>
              <a:rPr lang="en-US" altLang="zh-CN" b="0" i="0" dirty="0" err="1">
                <a:solidFill>
                  <a:srgbClr val="D1D5DB"/>
                </a:solidFill>
                <a:effectLst/>
                <a:latin typeface="Söhne"/>
              </a:rPr>
              <a:t>MedAE</a:t>
            </a:r>
            <a:r>
              <a:rPr lang="zh-CN" altLang="en-US" b="0" i="0" dirty="0">
                <a:solidFill>
                  <a:srgbClr val="D1D5DB"/>
                </a:solidFill>
                <a:effectLst/>
                <a:latin typeface="Söhne"/>
              </a:rPr>
              <a:t>是模型预测误差的中位数，即将所有预测误差按大小排序，取中间值。与平均绝对误差（</a:t>
            </a:r>
            <a:r>
              <a:rPr lang="en-US" altLang="zh-CN" b="0" i="0" dirty="0">
                <a:solidFill>
                  <a:srgbClr val="D1D5DB"/>
                </a:solidFill>
                <a:effectLst/>
                <a:latin typeface="Söhne"/>
              </a:rPr>
              <a:t>MAE</a:t>
            </a:r>
            <a:r>
              <a:rPr lang="zh-CN" altLang="en-US" b="0" i="0" dirty="0">
                <a:solidFill>
                  <a:srgbClr val="D1D5DB"/>
                </a:solidFill>
                <a:effectLst/>
                <a:latin typeface="Söhne"/>
              </a:rPr>
              <a:t>）相比，中位数对异常值的敏感性较小。</a:t>
            </a:r>
          </a:p>
          <a:p>
            <a:pPr algn="l">
              <a:buFont typeface="+mj-lt"/>
              <a:buAutoNum type="arabicPeriod"/>
            </a:pPr>
            <a:r>
              <a:rPr lang="en-US" altLang="zh-CN" b="1" i="0" dirty="0">
                <a:solidFill>
                  <a:srgbClr val="D1D5DB"/>
                </a:solidFill>
                <a:effectLst/>
                <a:latin typeface="Söhne"/>
              </a:rPr>
              <a:t>Mean Absolute Error (MAE):</a:t>
            </a:r>
            <a:endParaRPr lang="zh-CN" altLang="en-US" b="0" i="0" dirty="0">
              <a:solidFill>
                <a:srgbClr val="D1D5DB"/>
              </a:solidFill>
              <a:effectLst/>
              <a:latin typeface="Söhne"/>
            </a:endParaRPr>
          </a:p>
          <a:p>
            <a:pPr marL="742950" lvl="1" indent="-285750" algn="l">
              <a:buFont typeface="+mj-lt"/>
              <a:buAutoNum type="arabicPeriod"/>
            </a:pPr>
            <a:r>
              <a:rPr lang="zh-CN" altLang="en-US" b="1" i="0" dirty="0">
                <a:solidFill>
                  <a:srgbClr val="D1D5DB"/>
                </a:solidFill>
                <a:effectLst/>
                <a:latin typeface="Söhne"/>
              </a:rPr>
              <a:t>解释：</a:t>
            </a:r>
            <a:r>
              <a:rPr lang="zh-CN" altLang="en-US" b="0" i="0" dirty="0">
                <a:solidFill>
                  <a:srgbClr val="D1D5DB"/>
                </a:solidFill>
                <a:effectLst/>
                <a:latin typeface="Söhne"/>
              </a:rPr>
              <a:t> </a:t>
            </a:r>
            <a:r>
              <a:rPr lang="en-US" altLang="zh-CN" b="0" i="0" dirty="0">
                <a:solidFill>
                  <a:srgbClr val="D1D5DB"/>
                </a:solidFill>
                <a:effectLst/>
                <a:latin typeface="Söhne"/>
              </a:rPr>
              <a:t>MAE</a:t>
            </a:r>
            <a:r>
              <a:rPr lang="zh-CN" altLang="en-US" b="0" i="0" dirty="0">
                <a:solidFill>
                  <a:srgbClr val="D1D5DB"/>
                </a:solidFill>
                <a:effectLst/>
                <a:latin typeface="Söhne"/>
              </a:rPr>
              <a:t>是模型预测误差的平均值，即将所有绝对值误差取平均。</a:t>
            </a:r>
            <a:r>
              <a:rPr lang="en-US" altLang="zh-CN" b="0" i="0" dirty="0">
                <a:solidFill>
                  <a:srgbClr val="D1D5DB"/>
                </a:solidFill>
                <a:effectLst/>
                <a:latin typeface="Söhne"/>
              </a:rPr>
              <a:t>MAE</a:t>
            </a:r>
            <a:r>
              <a:rPr lang="zh-CN" altLang="en-US" b="0" i="0" dirty="0">
                <a:solidFill>
                  <a:srgbClr val="D1D5DB"/>
                </a:solidFill>
                <a:effectLst/>
                <a:latin typeface="Söhne"/>
              </a:rPr>
              <a:t>测量预测值与实际观测值之间的平均绝对差异。</a:t>
            </a:r>
          </a:p>
          <a:p>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22</a:t>
            </a:fld>
            <a:endParaRPr lang="zh-TW" altLang="en-US"/>
          </a:p>
        </p:txBody>
      </p:sp>
    </p:spTree>
    <p:extLst>
      <p:ext uri="{BB962C8B-B14F-4D97-AF65-F5344CB8AC3E}">
        <p14:creationId xmlns:p14="http://schemas.microsoft.com/office/powerpoint/2010/main" val="28642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D1D5DB"/>
                </a:solidFill>
                <a:effectLst/>
                <a:latin typeface="Söhne"/>
              </a:rPr>
              <a:t>線性回歸的目標是找到一條最能夠擬合資料的直線，使得預測值與實際觀測值之間的誤差最小化。</a:t>
            </a:r>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7</a:t>
            </a:fld>
            <a:endParaRPr lang="zh-TW" altLang="en-US"/>
          </a:p>
        </p:txBody>
      </p:sp>
    </p:spTree>
    <p:extLst>
      <p:ext uri="{BB962C8B-B14F-4D97-AF65-F5344CB8AC3E}">
        <p14:creationId xmlns:p14="http://schemas.microsoft.com/office/powerpoint/2010/main" val="42475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資料集（</a:t>
            </a:r>
            <a:r>
              <a:rPr lang="en-US" altLang="zh-TW" b="1" dirty="0"/>
              <a:t>Dataset</a:t>
            </a:r>
            <a:r>
              <a:rPr lang="zh-TW" altLang="en-US" b="1" dirty="0"/>
              <a:t>）</a:t>
            </a:r>
            <a:endParaRPr lang="zh-TW" altLang="en-US" dirty="0"/>
          </a:p>
          <a:p>
            <a:pPr>
              <a:buFont typeface="Arial" panose="020B0604020202020204" pitchFamily="34" charset="0"/>
              <a:buChar char="•"/>
            </a:pPr>
            <a:r>
              <a:rPr lang="zh-TW" altLang="en-US" dirty="0"/>
              <a:t>左上角顯示了資料集，這些資料將被用來訓練模型。圖中黑色圓點代表原始資料樣本。</a:t>
            </a:r>
            <a:endParaRPr lang="en-US" altLang="zh-TW" dirty="0"/>
          </a:p>
          <a:p>
            <a:pPr>
              <a:buFont typeface="Arial" panose="020B0604020202020204" pitchFamily="34" charset="0"/>
              <a:buChar char="•"/>
            </a:pPr>
            <a:endParaRPr lang="zh-TW" altLang="en-US" dirty="0"/>
          </a:p>
          <a:p>
            <a:r>
              <a:rPr lang="zh-TW" altLang="en-US" b="1" dirty="0"/>
              <a:t>第一棵樹的訓練（</a:t>
            </a:r>
            <a:r>
              <a:rPr lang="en-US" altLang="zh-TW" b="1" dirty="0"/>
              <a:t>Tree 1</a:t>
            </a:r>
            <a:r>
              <a:rPr lang="zh-TW" altLang="en-US" b="1" dirty="0"/>
              <a:t>）</a:t>
            </a:r>
            <a:endParaRPr lang="zh-TW" altLang="en-US" dirty="0"/>
          </a:p>
          <a:p>
            <a:pPr>
              <a:buFont typeface="Arial" panose="020B0604020202020204" pitchFamily="34" charset="0"/>
              <a:buChar char="•"/>
            </a:pPr>
            <a:r>
              <a:rPr lang="zh-TW" altLang="en-US" dirty="0"/>
              <a:t>使用資料集訓練第一棵決策樹（</a:t>
            </a:r>
            <a:r>
              <a:rPr lang="en-US" altLang="zh-TW" dirty="0"/>
              <a:t>Tree 1</a:t>
            </a:r>
            <a:r>
              <a:rPr lang="zh-TW" altLang="en-US" dirty="0"/>
              <a:t>）。在這個過程中，模型會嘗試預測資料集的結果。</a:t>
            </a:r>
          </a:p>
          <a:p>
            <a:pPr>
              <a:buFont typeface="Arial" panose="020B0604020202020204" pitchFamily="34" charset="0"/>
              <a:buChar char="•"/>
            </a:pPr>
            <a:r>
              <a:rPr lang="zh-TW" altLang="en-US" dirty="0"/>
              <a:t>訓練後，模型對測試資料進行預測，這些預測結果會標示哪些樣本被正確預測（藍色圓圈）和哪些樣本被錯誤預測（紅色圓圈）。</a:t>
            </a:r>
            <a:endParaRPr lang="en-US" altLang="zh-TW" dirty="0"/>
          </a:p>
          <a:p>
            <a:pPr>
              <a:buFont typeface="Arial" panose="020B0604020202020204" pitchFamily="34" charset="0"/>
              <a:buChar char="•"/>
            </a:pPr>
            <a:endParaRPr lang="zh-TW" altLang="en-US" dirty="0"/>
          </a:p>
          <a:p>
            <a:r>
              <a:rPr lang="zh-TW" altLang="en-US" b="1" dirty="0"/>
              <a:t>第二棵樹的訓練（</a:t>
            </a:r>
            <a:r>
              <a:rPr lang="en-US" altLang="zh-TW" b="1" dirty="0"/>
              <a:t>Tree 2</a:t>
            </a:r>
            <a:r>
              <a:rPr lang="zh-TW" altLang="en-US" b="1" dirty="0"/>
              <a:t>）</a:t>
            </a:r>
            <a:endParaRPr lang="zh-TW" altLang="en-US" dirty="0"/>
          </a:p>
          <a:p>
            <a:pPr>
              <a:buFont typeface="Arial" panose="020B0604020202020204" pitchFamily="34" charset="0"/>
              <a:buChar char="•"/>
            </a:pPr>
            <a:r>
              <a:rPr lang="zh-TW" altLang="en-US" dirty="0"/>
              <a:t>在第一棵樹訓練完成後，系統會依據第一棵樹的錯誤（紅色圓圈）來調整權重，並訓練第二棵樹（</a:t>
            </a:r>
            <a:r>
              <a:rPr lang="en-US" altLang="zh-TW" dirty="0"/>
              <a:t>Tree 2</a:t>
            </a:r>
            <a:r>
              <a:rPr lang="zh-TW" altLang="en-US" dirty="0"/>
              <a:t>）。</a:t>
            </a:r>
          </a:p>
          <a:p>
            <a:pPr>
              <a:buFont typeface="Arial" panose="020B0604020202020204" pitchFamily="34" charset="0"/>
              <a:buChar char="•"/>
            </a:pPr>
            <a:r>
              <a:rPr lang="zh-TW" altLang="en-US" dirty="0"/>
              <a:t>這棵樹會專注於修正第一棵樹所犯的錯誤。每次的新樹都會更注重先前步驟中預測錯誤的樣本。</a:t>
            </a:r>
            <a:endParaRPr lang="en-US" altLang="zh-TW" dirty="0"/>
          </a:p>
          <a:p>
            <a:pPr>
              <a:buFont typeface="Arial" panose="020B0604020202020204" pitchFamily="34" charset="0"/>
              <a:buChar char="•"/>
            </a:pPr>
            <a:endParaRPr lang="zh-TW" altLang="en-US" dirty="0"/>
          </a:p>
          <a:p>
            <a:r>
              <a:rPr lang="zh-TW" altLang="en-US" b="1" dirty="0"/>
              <a:t>重複步驟，建立多棵樹（</a:t>
            </a:r>
            <a:r>
              <a:rPr lang="en-US" altLang="zh-TW" b="1" dirty="0"/>
              <a:t>Tree n</a:t>
            </a:r>
            <a:r>
              <a:rPr lang="zh-TW" altLang="en-US" b="1" dirty="0"/>
              <a:t>）</a:t>
            </a:r>
            <a:endParaRPr lang="zh-TW" altLang="en-US" dirty="0"/>
          </a:p>
          <a:p>
            <a:pPr>
              <a:buFont typeface="Arial" panose="020B0604020202020204" pitchFamily="34" charset="0"/>
              <a:buChar char="•"/>
            </a:pPr>
            <a:r>
              <a:rPr lang="zh-TW" altLang="en-US" dirty="0"/>
              <a:t>如此反覆迭代，每一棵新的樹都會專注於修正前面所有樹的錯誤。這些樹的預測結果不斷累加，形成一個集成模型。</a:t>
            </a:r>
          </a:p>
          <a:p>
            <a:pPr>
              <a:buFont typeface="Arial" panose="020B0604020202020204" pitchFamily="34" charset="0"/>
              <a:buChar char="•"/>
            </a:pPr>
            <a:r>
              <a:rPr lang="zh-TW" altLang="en-US" dirty="0"/>
              <a:t>每棵樹有其對應的權重（</a:t>
            </a:r>
            <a:r>
              <a:rPr lang="en-US" altLang="zh-TW" dirty="0"/>
              <a:t>w1, w2, ..., </a:t>
            </a:r>
            <a:r>
              <a:rPr lang="en-US" altLang="zh-TW" dirty="0" err="1"/>
              <a:t>wn</a:t>
            </a:r>
            <a:r>
              <a:rPr lang="zh-TW" altLang="en-US" dirty="0"/>
              <a:t>），這些權重在最終的預測中發揮重要作用。</a:t>
            </a:r>
            <a:endParaRPr lang="en-US" altLang="zh-TW" dirty="0"/>
          </a:p>
          <a:p>
            <a:pPr>
              <a:buFont typeface="Arial" panose="020B0604020202020204" pitchFamily="34" charset="0"/>
              <a:buChar char="•"/>
            </a:pPr>
            <a:endParaRPr lang="zh-TW" altLang="en-US" dirty="0"/>
          </a:p>
          <a:p>
            <a:r>
              <a:rPr lang="zh-TW" altLang="en-US" b="1" dirty="0"/>
              <a:t>集成預測（</a:t>
            </a:r>
            <a:r>
              <a:rPr lang="en-US" altLang="zh-TW" b="1" dirty="0"/>
              <a:t>Ensemble Prediction</a:t>
            </a:r>
            <a:r>
              <a:rPr lang="zh-TW" altLang="en-US" b="1" dirty="0"/>
              <a:t>）</a:t>
            </a:r>
            <a:endParaRPr lang="zh-TW" altLang="en-US" dirty="0"/>
          </a:p>
          <a:p>
            <a:pPr>
              <a:buFont typeface="Arial" panose="020B0604020202020204" pitchFamily="34" charset="0"/>
              <a:buChar char="•"/>
            </a:pPr>
            <a:r>
              <a:rPr lang="zh-TW" altLang="en-US" dirty="0"/>
              <a:t>最後一步是將所有樹的預測結果進行加權平均或累加，以形成最終的集成預測。每棵樹對最終結果的貢獻由它的權重決定。</a:t>
            </a:r>
          </a:p>
          <a:p>
            <a:pPr>
              <a:buFont typeface="Arial" panose="020B0604020202020204" pitchFamily="34" charset="0"/>
              <a:buChar char="•"/>
            </a:pPr>
            <a:r>
              <a:rPr lang="zh-TW" altLang="en-US" dirty="0"/>
              <a:t>這樣的結構使得模型可以逐步修正預測錯誤，最終達到更高的準確性。</a:t>
            </a:r>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8</a:t>
            </a:fld>
            <a:endParaRPr lang="zh-TW" altLang="en-US"/>
          </a:p>
        </p:txBody>
      </p:sp>
    </p:spTree>
    <p:extLst>
      <p:ext uri="{BB962C8B-B14F-4D97-AF65-F5344CB8AC3E}">
        <p14:creationId xmlns:p14="http://schemas.microsoft.com/office/powerpoint/2010/main" val="67670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a:t>
            </a:r>
            <a:r>
              <a:rPr lang="en-US" altLang="zh-TW" dirty="0"/>
              <a:t>k</a:t>
            </a:r>
            <a:r>
              <a:rPr lang="zh-TW" altLang="en-US" dirty="0"/>
              <a:t>距離以內哪種</a:t>
            </a:r>
            <a:r>
              <a:rPr lang="en-US" altLang="zh-TW" dirty="0"/>
              <a:t>class</a:t>
            </a:r>
            <a:r>
              <a:rPr lang="zh-TW" altLang="en-US" dirty="0"/>
              <a:t>數量最多會被分類到那個</a:t>
            </a:r>
            <a:r>
              <a:rPr lang="en-US" altLang="zh-TW" dirty="0"/>
              <a:t>class</a:t>
            </a:r>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9</a:t>
            </a:fld>
            <a:endParaRPr lang="zh-TW" altLang="en-US"/>
          </a:p>
        </p:txBody>
      </p:sp>
    </p:spTree>
    <p:extLst>
      <p:ext uri="{BB962C8B-B14F-4D97-AF65-F5344CB8AC3E}">
        <p14:creationId xmlns:p14="http://schemas.microsoft.com/office/powerpoint/2010/main" val="391302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en-US" altLang="zh-TW" b="1" i="0" dirty="0">
                <a:solidFill>
                  <a:srgbClr val="D1D5DB"/>
                </a:solidFill>
                <a:effectLst/>
                <a:latin typeface="Söhne"/>
              </a:rPr>
              <a:t>Bootstrap </a:t>
            </a:r>
            <a:r>
              <a:rPr lang="zh-TW" altLang="en-US" b="1" i="0" dirty="0">
                <a:solidFill>
                  <a:srgbClr val="D1D5DB"/>
                </a:solidFill>
                <a:effectLst/>
                <a:latin typeface="Söhne"/>
              </a:rPr>
              <a:t>取樣：</a:t>
            </a:r>
            <a:r>
              <a:rPr lang="zh-TW" altLang="en-US" b="0" i="0" dirty="0">
                <a:solidFill>
                  <a:srgbClr val="D1D5DB"/>
                </a:solidFill>
                <a:effectLst/>
                <a:latin typeface="Söhne"/>
              </a:rPr>
              <a:t> 從原始數據集中有放回地隨機選擇樣本，形成每棵決策樹的獨特訓練數據集。這稱為 </a:t>
            </a:r>
            <a:r>
              <a:rPr lang="en-US" altLang="zh-TW" b="0" i="0" dirty="0">
                <a:solidFill>
                  <a:srgbClr val="D1D5DB"/>
                </a:solidFill>
                <a:effectLst/>
                <a:latin typeface="Söhne"/>
              </a:rPr>
              <a:t>Bootstrap </a:t>
            </a:r>
            <a:r>
              <a:rPr lang="zh-TW" altLang="en-US" b="0" i="0" dirty="0">
                <a:solidFill>
                  <a:srgbClr val="D1D5DB"/>
                </a:solidFill>
                <a:effectLst/>
                <a:latin typeface="Söhne"/>
              </a:rPr>
              <a:t>取樣，它確保每棵樹有不同的訓練數據。</a:t>
            </a:r>
          </a:p>
          <a:p>
            <a:pPr algn="l">
              <a:buFont typeface="+mj-lt"/>
              <a:buAutoNum type="arabicPeriod"/>
            </a:pPr>
            <a:r>
              <a:rPr lang="zh-TW" altLang="en-US" b="1" i="0" dirty="0">
                <a:solidFill>
                  <a:srgbClr val="D1D5DB"/>
                </a:solidFill>
                <a:effectLst/>
                <a:latin typeface="Söhne"/>
              </a:rPr>
              <a:t>隨機特徵選擇：</a:t>
            </a:r>
            <a:r>
              <a:rPr lang="zh-TW" altLang="en-US" b="0" i="0" dirty="0">
                <a:solidFill>
                  <a:srgbClr val="D1D5DB"/>
                </a:solidFill>
                <a:effectLst/>
                <a:latin typeface="Söhne"/>
              </a:rPr>
              <a:t> 在構建每棵決策樹的過程中，對於每次分割，只考慮特定的、隨機選擇的特徵。這確保了每棵樹的構建過程中使用了不同的特徵子集，增加了模型的多樣性。</a:t>
            </a:r>
          </a:p>
          <a:p>
            <a:pPr algn="l">
              <a:buFont typeface="+mj-lt"/>
              <a:buAutoNum type="arabicPeriod"/>
            </a:pPr>
            <a:r>
              <a:rPr lang="zh-TW" altLang="en-US" b="1" i="0" dirty="0">
                <a:solidFill>
                  <a:srgbClr val="D1D5DB"/>
                </a:solidFill>
                <a:effectLst/>
                <a:latin typeface="Söhne"/>
              </a:rPr>
              <a:t>構建決策樹：</a:t>
            </a:r>
            <a:r>
              <a:rPr lang="zh-TW" altLang="en-US" b="0" i="0" dirty="0">
                <a:solidFill>
                  <a:srgbClr val="D1D5DB"/>
                </a:solidFill>
                <a:effectLst/>
                <a:latin typeface="Söhne"/>
              </a:rPr>
              <a:t> 使用上述的 </a:t>
            </a:r>
            <a:r>
              <a:rPr lang="en-US" altLang="zh-TW" b="0" i="0" dirty="0">
                <a:solidFill>
                  <a:srgbClr val="D1D5DB"/>
                </a:solidFill>
                <a:effectLst/>
                <a:latin typeface="Söhne"/>
              </a:rPr>
              <a:t>Bootstrap </a:t>
            </a:r>
            <a:r>
              <a:rPr lang="zh-TW" altLang="en-US" b="0" i="0" dirty="0">
                <a:solidFill>
                  <a:srgbClr val="D1D5DB"/>
                </a:solidFill>
                <a:effectLst/>
                <a:latin typeface="Söhne"/>
              </a:rPr>
              <a:t>取樣和隨機特徵選擇，構建多個決策樹。每棵樹都根據所選擇的特徵和訓練數據進行生長，通常不會剪枝，以允許樹生長到較大的深度。</a:t>
            </a:r>
          </a:p>
          <a:p>
            <a:pPr algn="l">
              <a:buFont typeface="+mj-lt"/>
              <a:buAutoNum type="arabicPeriod"/>
            </a:pPr>
            <a:r>
              <a:rPr lang="zh-TW" altLang="en-US" b="1" i="0" dirty="0">
                <a:solidFill>
                  <a:srgbClr val="D1D5DB"/>
                </a:solidFill>
                <a:effectLst/>
                <a:latin typeface="Söhne"/>
              </a:rPr>
              <a:t>預測：</a:t>
            </a:r>
            <a:r>
              <a:rPr lang="zh-CN" altLang="en-US" b="0" i="0" dirty="0">
                <a:solidFill>
                  <a:srgbClr val="D1D5DB"/>
                </a:solidFill>
                <a:effectLst/>
                <a:latin typeface="Söhne"/>
              </a:rPr>
              <a:t>对于回归问题，随机森林的预测结果是所有决策树的预测结果的平均值。对于一个新的输入样本，通过每个决策树的预测结果得到平均值来获得最终的回归预测。</a:t>
            </a:r>
            <a:endParaRPr lang="zh-TW" altLang="en-US" b="0" i="0" dirty="0">
              <a:solidFill>
                <a:srgbClr val="D1D5DB"/>
              </a:solidFill>
              <a:effectLst/>
              <a:latin typeface="Söhne"/>
            </a:endParaRPr>
          </a:p>
          <a:p>
            <a:pPr algn="l"/>
            <a:r>
              <a:rPr lang="zh-TW" altLang="en-US" b="0" i="0" dirty="0">
                <a:solidFill>
                  <a:srgbClr val="D1D5DB"/>
                </a:solidFill>
                <a:effectLst/>
                <a:latin typeface="Söhne"/>
              </a:rPr>
              <a:t>整個 </a:t>
            </a:r>
            <a:r>
              <a:rPr lang="en-US" altLang="zh-TW" b="0" i="0" dirty="0">
                <a:solidFill>
                  <a:srgbClr val="D1D5DB"/>
                </a:solidFill>
                <a:effectLst/>
                <a:latin typeface="Söhne"/>
              </a:rPr>
              <a:t>Random Forest </a:t>
            </a:r>
            <a:r>
              <a:rPr lang="zh-TW" altLang="en-US" b="0" i="0" dirty="0">
                <a:solidFill>
                  <a:srgbClr val="D1D5DB"/>
                </a:solidFill>
                <a:effectLst/>
                <a:latin typeface="Söhne"/>
              </a:rPr>
              <a:t>模型的預測結果是基於所有決策樹的集體決策，這有助於降低單個樹的過擬合風險，提高整體模型的泛化能力。由於每棵樹都在隨機選擇的子集上進行訓練，它們具有獨特性，並且能夠捕捉數據中的不同模式和特徵。</a:t>
            </a:r>
            <a:endParaRPr lang="en-US" altLang="zh-TW" b="0" i="0" dirty="0">
              <a:solidFill>
                <a:srgbClr val="D1D5DB"/>
              </a:solidFill>
              <a:effectLst/>
              <a:latin typeface="Söhne"/>
            </a:endParaRPr>
          </a:p>
          <a:p>
            <a:pPr algn="l"/>
            <a:endParaRPr lang="en-US" altLang="zh-TW" b="0" i="0" dirty="0">
              <a:solidFill>
                <a:srgbClr val="D1D5DB"/>
              </a:solidFill>
              <a:effectLst/>
              <a:latin typeface="Söhne"/>
            </a:endParaRPr>
          </a:p>
          <a:p>
            <a:r>
              <a:rPr lang="en-US" altLang="zh-TW" b="1" dirty="0"/>
              <a:t>1. </a:t>
            </a:r>
            <a:r>
              <a:rPr lang="zh-TW" altLang="en-US" b="1" dirty="0"/>
              <a:t>隨機森林（</a:t>
            </a:r>
            <a:r>
              <a:rPr lang="en-US" altLang="zh-TW" b="1" dirty="0"/>
              <a:t>Random Forest</a:t>
            </a:r>
            <a:r>
              <a:rPr lang="zh-TW" altLang="en-US" b="1" dirty="0"/>
              <a:t>）的概念</a:t>
            </a:r>
          </a:p>
          <a:p>
            <a:pPr>
              <a:buFont typeface="Arial" panose="020B0604020202020204" pitchFamily="34" charset="0"/>
              <a:buChar char="•"/>
            </a:pPr>
            <a:r>
              <a:rPr lang="en-US" altLang="zh-TW" dirty="0"/>
              <a:t>Random Forest </a:t>
            </a:r>
            <a:r>
              <a:rPr lang="zh-TW" altLang="en-US" dirty="0"/>
              <a:t>是一種集成學習（</a:t>
            </a:r>
            <a:r>
              <a:rPr lang="en-US" altLang="zh-TW" dirty="0"/>
              <a:t>Ensemble Learning</a:t>
            </a:r>
            <a:r>
              <a:rPr lang="zh-TW" altLang="en-US" dirty="0"/>
              <a:t>）方法，它由多棵獨立的決策樹組成，這些樹的結果通過投票來決定最終的分類或回歸預測。</a:t>
            </a:r>
          </a:p>
          <a:p>
            <a:pPr>
              <a:buFont typeface="Arial" panose="020B0604020202020204" pitchFamily="34" charset="0"/>
              <a:buChar char="•"/>
            </a:pPr>
            <a:r>
              <a:rPr lang="zh-TW" altLang="en-US" dirty="0"/>
              <a:t>每棵樹都是根據訓練資料的隨機子集和隨機特徵子集來訓練的。這樣可以降低過擬合的風險，提高模型的穩定性和準確性。</a:t>
            </a:r>
            <a:endParaRPr lang="en-US" altLang="zh-TW" dirty="0"/>
          </a:p>
          <a:p>
            <a:pPr>
              <a:buFont typeface="Arial" panose="020B0604020202020204" pitchFamily="34" charset="0"/>
              <a:buChar char="•"/>
            </a:pPr>
            <a:endParaRPr lang="en-US" altLang="zh-TW" dirty="0"/>
          </a:p>
          <a:p>
            <a:pPr>
              <a:buFont typeface="Arial" panose="020B0604020202020204" pitchFamily="34" charset="0"/>
              <a:buNone/>
            </a:pPr>
            <a:r>
              <a:rPr lang="zh-TW" altLang="en-US" dirty="0"/>
              <a:t>每顆決策樹使用隨機樣本和特徵，來確保每顆樹有不同的訓練數據。</a:t>
            </a:r>
            <a:endParaRPr lang="en-US" altLang="zh-TW" dirty="0"/>
          </a:p>
          <a:p>
            <a:pPr>
              <a:buFont typeface="Arial" panose="020B0604020202020204" pitchFamily="34" charset="0"/>
              <a:buNone/>
            </a:pPr>
            <a:r>
              <a:rPr lang="zh-TW" altLang="en-US" dirty="0"/>
              <a:t>在預測的時候會放入每個樹來進行分類，最後根據每個樹的預測結果採多數決。</a:t>
            </a:r>
          </a:p>
          <a:p>
            <a:pPr algn="l"/>
            <a:endParaRPr lang="zh-TW" altLang="en-US" b="0" i="0" dirty="0">
              <a:solidFill>
                <a:srgbClr val="D1D5DB"/>
              </a:solidFill>
              <a:effectLst/>
              <a:latin typeface="Söhne"/>
            </a:endParaRPr>
          </a:p>
          <a:p>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10</a:t>
            </a:fld>
            <a:endParaRPr lang="zh-TW" altLang="en-US"/>
          </a:p>
        </p:txBody>
      </p:sp>
    </p:spTree>
    <p:extLst>
      <p:ext uri="{BB962C8B-B14F-4D97-AF65-F5344CB8AC3E}">
        <p14:creationId xmlns:p14="http://schemas.microsoft.com/office/powerpoint/2010/main" val="410856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D1D5DB"/>
                </a:solidFill>
                <a:effectLst/>
                <a:latin typeface="Söhne"/>
              </a:rPr>
              <a:t>"Data preparation" </a:t>
            </a:r>
            <a:r>
              <a:rPr lang="zh-TW" altLang="en-US" b="0" i="0" dirty="0">
                <a:solidFill>
                  <a:srgbClr val="D1D5DB"/>
                </a:solidFill>
                <a:effectLst/>
                <a:latin typeface="Söhne"/>
              </a:rPr>
              <a:t>强调了在进行数据分析之前，需要对数据进行整理、清洗和格式化的过程。</a:t>
            </a:r>
            <a:endParaRPr lang="en-US" altLang="zh-TW" b="0" i="0" dirty="0">
              <a:solidFill>
                <a:srgbClr val="D1D5DB"/>
              </a:solidFill>
              <a:effectLst/>
              <a:latin typeface="Söhne"/>
            </a:endParaRPr>
          </a:p>
          <a:p>
            <a:r>
              <a:rPr lang="en-US" altLang="zh-TW" b="0" i="0" dirty="0">
                <a:solidFill>
                  <a:srgbClr val="D1D5DB"/>
                </a:solidFill>
                <a:effectLst/>
                <a:latin typeface="Söhne"/>
              </a:rPr>
              <a:t>"exploratory analysis" </a:t>
            </a:r>
            <a:r>
              <a:rPr lang="zh-TW" altLang="en-US" b="0" i="0" dirty="0">
                <a:solidFill>
                  <a:srgbClr val="D1D5DB"/>
                </a:solidFill>
                <a:effectLst/>
                <a:latin typeface="Söhne"/>
              </a:rPr>
              <a:t>强调了在正式建模之前，对数据进行初步探索，以了解数据的分布、趋势和潜在模式的过程。</a:t>
            </a:r>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11</a:t>
            </a:fld>
            <a:endParaRPr lang="zh-TW" altLang="en-US"/>
          </a:p>
        </p:txBody>
      </p:sp>
    </p:spTree>
    <p:extLst>
      <p:ext uri="{BB962C8B-B14F-4D97-AF65-F5344CB8AC3E}">
        <p14:creationId xmlns:p14="http://schemas.microsoft.com/office/powerpoint/2010/main" val="277783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a:t>探索性数据分析（</a:t>
            </a:r>
            <a:r>
              <a:rPr lang="en-US" altLang="zh-CN" dirty="0"/>
              <a:t>EDA</a:t>
            </a:r>
            <a:r>
              <a:rPr lang="zh-CN" altLang="en-US" dirty="0"/>
              <a:t>）是一种最常见的方法，通过分析数据 集的特征（通常采用可视化方法）来帮助总结数据集的主要特 征。使用统计模型是可选的。不过，</a:t>
            </a:r>
            <a:r>
              <a:rPr lang="en-US" altLang="zh-CN" dirty="0"/>
              <a:t>EDA </a:t>
            </a:r>
            <a:r>
              <a:rPr lang="zh-CN" altLang="en-US" dirty="0"/>
              <a:t>主要有助于从数据 中寻找假设检验任务或正式建模之外的信息</a:t>
            </a:r>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15</a:t>
            </a:fld>
            <a:endParaRPr lang="zh-TW" altLang="en-US"/>
          </a:p>
        </p:txBody>
      </p:sp>
    </p:spTree>
    <p:extLst>
      <p:ext uri="{BB962C8B-B14F-4D97-AF65-F5344CB8AC3E}">
        <p14:creationId xmlns:p14="http://schemas.microsoft.com/office/powerpoint/2010/main" val="3047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特徵之間的關係</a:t>
            </a:r>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20</a:t>
            </a:fld>
            <a:endParaRPr lang="zh-TW" altLang="en-US"/>
          </a:p>
        </p:txBody>
      </p:sp>
    </p:spTree>
    <p:extLst>
      <p:ext uri="{BB962C8B-B14F-4D97-AF65-F5344CB8AC3E}">
        <p14:creationId xmlns:p14="http://schemas.microsoft.com/office/powerpoint/2010/main" val="315185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75%</a:t>
            </a:r>
            <a:r>
              <a:rPr lang="zh-TW" altLang="en-US" dirty="0"/>
              <a:t> </a:t>
            </a:r>
            <a:r>
              <a:rPr lang="en-US" altLang="zh-TW" dirty="0"/>
              <a:t>25%</a:t>
            </a:r>
            <a:endParaRPr lang="zh-TW" altLang="en-US" dirty="0"/>
          </a:p>
        </p:txBody>
      </p:sp>
      <p:sp>
        <p:nvSpPr>
          <p:cNvPr id="4" name="投影片編號版面配置區 3"/>
          <p:cNvSpPr>
            <a:spLocks noGrp="1"/>
          </p:cNvSpPr>
          <p:nvPr>
            <p:ph type="sldNum" sz="quarter" idx="5"/>
          </p:nvPr>
        </p:nvSpPr>
        <p:spPr/>
        <p:txBody>
          <a:bodyPr/>
          <a:lstStyle/>
          <a:p>
            <a:fld id="{3BF1A713-B332-415A-A076-F0B6C3EA3841}" type="slidenum">
              <a:rPr lang="zh-TW" altLang="en-US" smtClean="0"/>
              <a:t>21</a:t>
            </a:fld>
            <a:endParaRPr lang="zh-TW" altLang="en-US"/>
          </a:p>
        </p:txBody>
      </p:sp>
    </p:spTree>
    <p:extLst>
      <p:ext uri="{BB962C8B-B14F-4D97-AF65-F5344CB8AC3E}">
        <p14:creationId xmlns:p14="http://schemas.microsoft.com/office/powerpoint/2010/main" val="407684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5BB1DA-394E-9D73-C120-E8811B2E48D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E198994-7676-483A-1A34-18223B54BA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0660A11-FEF6-41BB-C7A5-25CDB49D3BA9}"/>
              </a:ext>
            </a:extLst>
          </p:cNvPr>
          <p:cNvSpPr>
            <a:spLocks noGrp="1"/>
          </p:cNvSpPr>
          <p:nvPr>
            <p:ph type="dt" sz="half" idx="10"/>
          </p:nvPr>
        </p:nvSpPr>
        <p:spPr/>
        <p:txBody>
          <a:bodyPr/>
          <a:lstStyle/>
          <a:p>
            <a:fld id="{27D9C9DA-9E9C-4139-BA1C-0D0103F0FB86}" type="datetime1">
              <a:rPr lang="zh-TW" altLang="en-US" smtClean="0"/>
              <a:t>2024/10/22</a:t>
            </a:fld>
            <a:endParaRPr lang="zh-TW" altLang="en-US"/>
          </a:p>
        </p:txBody>
      </p:sp>
      <p:sp>
        <p:nvSpPr>
          <p:cNvPr id="5" name="頁尾版面配置區 4">
            <a:extLst>
              <a:ext uri="{FF2B5EF4-FFF2-40B4-BE49-F238E27FC236}">
                <a16:creationId xmlns:a16="http://schemas.microsoft.com/office/drawing/2014/main" id="{F41372CB-02A9-1D4D-626E-1DACF9CA41A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6D5C2E2-FABC-E1E1-5B95-D18AD651279C}"/>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315147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EAA65B-69D6-2103-6E3E-EAA8EA4FB5F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413A385-FD9F-F79E-F9FA-C30BED48066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ADB5795-7B7A-7095-F3E6-20D8745DCD85}"/>
              </a:ext>
            </a:extLst>
          </p:cNvPr>
          <p:cNvSpPr>
            <a:spLocks noGrp="1"/>
          </p:cNvSpPr>
          <p:nvPr>
            <p:ph type="dt" sz="half" idx="10"/>
          </p:nvPr>
        </p:nvSpPr>
        <p:spPr/>
        <p:txBody>
          <a:bodyPr/>
          <a:lstStyle/>
          <a:p>
            <a:fld id="{BA327CE4-56D9-4879-85A0-EDF6E8A70BDF}" type="datetime1">
              <a:rPr lang="zh-TW" altLang="en-US" smtClean="0"/>
              <a:t>2024/10/22</a:t>
            </a:fld>
            <a:endParaRPr lang="zh-TW" altLang="en-US"/>
          </a:p>
        </p:txBody>
      </p:sp>
      <p:sp>
        <p:nvSpPr>
          <p:cNvPr id="5" name="頁尾版面配置區 4">
            <a:extLst>
              <a:ext uri="{FF2B5EF4-FFF2-40B4-BE49-F238E27FC236}">
                <a16:creationId xmlns:a16="http://schemas.microsoft.com/office/drawing/2014/main" id="{6F69D9B7-62B7-E859-4AE5-EC1EB1DD7A5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475DE6B-025E-4D89-D6AF-C65C5F953F3A}"/>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198311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0176618-734B-9049-B8B5-2A1760311C8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7DDDF32-C40A-1BBF-7554-122FDFA540F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F3183C6-89BA-34BE-1B79-05A718579AD7}"/>
              </a:ext>
            </a:extLst>
          </p:cNvPr>
          <p:cNvSpPr>
            <a:spLocks noGrp="1"/>
          </p:cNvSpPr>
          <p:nvPr>
            <p:ph type="dt" sz="half" idx="10"/>
          </p:nvPr>
        </p:nvSpPr>
        <p:spPr/>
        <p:txBody>
          <a:bodyPr/>
          <a:lstStyle/>
          <a:p>
            <a:fld id="{9F57DF16-CED2-49A6-BE9F-B28FE313758A}" type="datetime1">
              <a:rPr lang="zh-TW" altLang="en-US" smtClean="0"/>
              <a:t>2024/10/22</a:t>
            </a:fld>
            <a:endParaRPr lang="zh-TW" altLang="en-US"/>
          </a:p>
        </p:txBody>
      </p:sp>
      <p:sp>
        <p:nvSpPr>
          <p:cNvPr id="5" name="頁尾版面配置區 4">
            <a:extLst>
              <a:ext uri="{FF2B5EF4-FFF2-40B4-BE49-F238E27FC236}">
                <a16:creationId xmlns:a16="http://schemas.microsoft.com/office/drawing/2014/main" id="{68459EAB-0D6E-8FA6-71D6-6496291EAB9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E3D48BA-8E27-7B25-EC63-FCC2BE2CC6F3}"/>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165696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98A2E7-45BE-92C6-700D-155790BCAD7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6869C50-6B82-D9C0-33E2-819054CF5DC6}"/>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DF13A2C-349D-C7EF-5DC9-834651F8E45E}"/>
              </a:ext>
            </a:extLst>
          </p:cNvPr>
          <p:cNvSpPr>
            <a:spLocks noGrp="1"/>
          </p:cNvSpPr>
          <p:nvPr>
            <p:ph type="dt" sz="half" idx="10"/>
          </p:nvPr>
        </p:nvSpPr>
        <p:spPr/>
        <p:txBody>
          <a:bodyPr/>
          <a:lstStyle/>
          <a:p>
            <a:fld id="{245BFCC6-8F5B-468A-A7D6-F8E42608F65B}" type="datetime1">
              <a:rPr lang="zh-TW" altLang="en-US" smtClean="0"/>
              <a:t>2024/10/22</a:t>
            </a:fld>
            <a:endParaRPr lang="zh-TW" altLang="en-US"/>
          </a:p>
        </p:txBody>
      </p:sp>
      <p:sp>
        <p:nvSpPr>
          <p:cNvPr id="5" name="頁尾版面配置區 4">
            <a:extLst>
              <a:ext uri="{FF2B5EF4-FFF2-40B4-BE49-F238E27FC236}">
                <a16:creationId xmlns:a16="http://schemas.microsoft.com/office/drawing/2014/main" id="{0FBF92FD-CD89-0719-DD2F-39B346CF71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7E89F9D-0A4A-0746-4969-4EE01C568FC3}"/>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297689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4DEA7D-2BEB-3535-F9F4-F0305A5CC72B}"/>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F46667F-F69A-C6B8-D391-B563A18F0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6C27E3D-BBB4-9ECC-196F-FEECE62C705E}"/>
              </a:ext>
            </a:extLst>
          </p:cNvPr>
          <p:cNvSpPr>
            <a:spLocks noGrp="1"/>
          </p:cNvSpPr>
          <p:nvPr>
            <p:ph type="dt" sz="half" idx="10"/>
          </p:nvPr>
        </p:nvSpPr>
        <p:spPr/>
        <p:txBody>
          <a:bodyPr/>
          <a:lstStyle/>
          <a:p>
            <a:fld id="{EC0A2385-EC64-4735-A37B-FE777DF8DE0C}" type="datetime1">
              <a:rPr lang="zh-TW" altLang="en-US" smtClean="0"/>
              <a:t>2024/10/22</a:t>
            </a:fld>
            <a:endParaRPr lang="zh-TW" altLang="en-US"/>
          </a:p>
        </p:txBody>
      </p:sp>
      <p:sp>
        <p:nvSpPr>
          <p:cNvPr id="5" name="頁尾版面配置區 4">
            <a:extLst>
              <a:ext uri="{FF2B5EF4-FFF2-40B4-BE49-F238E27FC236}">
                <a16:creationId xmlns:a16="http://schemas.microsoft.com/office/drawing/2014/main" id="{D929F3FB-3D8E-26C1-6D8F-B2DCB425C80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9F943B-571A-EADD-999D-D6485C495654}"/>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289312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492269-043A-7299-5202-9E3EC0A9083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3D0AC9F-D419-876B-0C10-20C9205A8695}"/>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F83FBA1-BEFD-64E7-9E8A-AAF6B73DC40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F9D5563-D2D3-205F-7873-18B15C989BC8}"/>
              </a:ext>
            </a:extLst>
          </p:cNvPr>
          <p:cNvSpPr>
            <a:spLocks noGrp="1"/>
          </p:cNvSpPr>
          <p:nvPr>
            <p:ph type="dt" sz="half" idx="10"/>
          </p:nvPr>
        </p:nvSpPr>
        <p:spPr/>
        <p:txBody>
          <a:bodyPr/>
          <a:lstStyle/>
          <a:p>
            <a:fld id="{B884BBC5-D542-49BC-B0A6-EEDA7A0A250F}" type="datetime1">
              <a:rPr lang="zh-TW" altLang="en-US" smtClean="0"/>
              <a:t>2024/10/22</a:t>
            </a:fld>
            <a:endParaRPr lang="zh-TW" altLang="en-US"/>
          </a:p>
        </p:txBody>
      </p:sp>
      <p:sp>
        <p:nvSpPr>
          <p:cNvPr id="6" name="頁尾版面配置區 5">
            <a:extLst>
              <a:ext uri="{FF2B5EF4-FFF2-40B4-BE49-F238E27FC236}">
                <a16:creationId xmlns:a16="http://schemas.microsoft.com/office/drawing/2014/main" id="{8FE0E711-5A5F-126E-F7F6-F44D0F2D318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F4011EC-58ED-8E7B-B40A-220CCDFD14B2}"/>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428551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D1B05F-F91D-32DB-41E8-AE36686185B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077FA5C-E831-2691-E593-5C1F34780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4443F0F-2706-E48C-58A1-CB3465ACDE2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3839ECA-49FC-1666-E184-F07A2527F4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74980E7-EB83-5942-EEF5-6387ACA368C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ADD6E5D-2471-8AE7-4320-D68C197CDE8A}"/>
              </a:ext>
            </a:extLst>
          </p:cNvPr>
          <p:cNvSpPr>
            <a:spLocks noGrp="1"/>
          </p:cNvSpPr>
          <p:nvPr>
            <p:ph type="dt" sz="half" idx="10"/>
          </p:nvPr>
        </p:nvSpPr>
        <p:spPr/>
        <p:txBody>
          <a:bodyPr/>
          <a:lstStyle/>
          <a:p>
            <a:fld id="{E85A56D6-EAB8-4285-A03D-831F7BF7A24B}" type="datetime1">
              <a:rPr lang="zh-TW" altLang="en-US" smtClean="0"/>
              <a:t>2024/10/22</a:t>
            </a:fld>
            <a:endParaRPr lang="zh-TW" altLang="en-US"/>
          </a:p>
        </p:txBody>
      </p:sp>
      <p:sp>
        <p:nvSpPr>
          <p:cNvPr id="8" name="頁尾版面配置區 7">
            <a:extLst>
              <a:ext uri="{FF2B5EF4-FFF2-40B4-BE49-F238E27FC236}">
                <a16:creationId xmlns:a16="http://schemas.microsoft.com/office/drawing/2014/main" id="{5A5BCDE6-1464-A4C1-0D37-F9ABF866208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043C3F9-B0F8-8544-CFA8-C404130004F7}"/>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266889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08A4DF-EF3C-7C15-4C18-00B82FB2CA9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01BEEAC-D8FA-D0A5-4493-88F459AA1B31}"/>
              </a:ext>
            </a:extLst>
          </p:cNvPr>
          <p:cNvSpPr>
            <a:spLocks noGrp="1"/>
          </p:cNvSpPr>
          <p:nvPr>
            <p:ph type="dt" sz="half" idx="10"/>
          </p:nvPr>
        </p:nvSpPr>
        <p:spPr/>
        <p:txBody>
          <a:bodyPr/>
          <a:lstStyle/>
          <a:p>
            <a:fld id="{2FAE9F61-A616-45B6-8494-349F5E3E0211}" type="datetime1">
              <a:rPr lang="zh-TW" altLang="en-US" smtClean="0"/>
              <a:t>2024/10/22</a:t>
            </a:fld>
            <a:endParaRPr lang="zh-TW" altLang="en-US"/>
          </a:p>
        </p:txBody>
      </p:sp>
      <p:sp>
        <p:nvSpPr>
          <p:cNvPr id="4" name="頁尾版面配置區 3">
            <a:extLst>
              <a:ext uri="{FF2B5EF4-FFF2-40B4-BE49-F238E27FC236}">
                <a16:creationId xmlns:a16="http://schemas.microsoft.com/office/drawing/2014/main" id="{A0BDABB9-23BE-02A3-985D-742581D048C5}"/>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9ABB1B1-A3AC-B616-1020-35F50EACC19E}"/>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246690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41FF9D3-FCE7-AD6B-F87D-CCF942060DA6}"/>
              </a:ext>
            </a:extLst>
          </p:cNvPr>
          <p:cNvSpPr>
            <a:spLocks noGrp="1"/>
          </p:cNvSpPr>
          <p:nvPr>
            <p:ph type="dt" sz="half" idx="10"/>
          </p:nvPr>
        </p:nvSpPr>
        <p:spPr/>
        <p:txBody>
          <a:bodyPr/>
          <a:lstStyle/>
          <a:p>
            <a:fld id="{4FF5EC58-F808-482E-A253-D9DD0AE806CC}" type="datetime1">
              <a:rPr lang="zh-TW" altLang="en-US" smtClean="0"/>
              <a:t>2024/10/22</a:t>
            </a:fld>
            <a:endParaRPr lang="zh-TW" altLang="en-US"/>
          </a:p>
        </p:txBody>
      </p:sp>
      <p:sp>
        <p:nvSpPr>
          <p:cNvPr id="3" name="頁尾版面配置區 2">
            <a:extLst>
              <a:ext uri="{FF2B5EF4-FFF2-40B4-BE49-F238E27FC236}">
                <a16:creationId xmlns:a16="http://schemas.microsoft.com/office/drawing/2014/main" id="{A9BE3CAD-38F1-41D1-4664-CFFB7C2F099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8715B23-CD77-AD8D-CC0A-7731D3D1E0A6}"/>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246888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B827CD-89C0-0E77-29B0-BC5A9036862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EEE8C41A-1FC1-79B8-6934-8EE14BBBE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CFA108D-09DC-E201-A94D-759A1B586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8D42B74-18A4-1D24-C963-58EBBEA25593}"/>
              </a:ext>
            </a:extLst>
          </p:cNvPr>
          <p:cNvSpPr>
            <a:spLocks noGrp="1"/>
          </p:cNvSpPr>
          <p:nvPr>
            <p:ph type="dt" sz="half" idx="10"/>
          </p:nvPr>
        </p:nvSpPr>
        <p:spPr/>
        <p:txBody>
          <a:bodyPr/>
          <a:lstStyle/>
          <a:p>
            <a:fld id="{5A18C15A-4890-4AE9-96AF-88650DA78340}" type="datetime1">
              <a:rPr lang="zh-TW" altLang="en-US" smtClean="0"/>
              <a:t>2024/10/22</a:t>
            </a:fld>
            <a:endParaRPr lang="zh-TW" altLang="en-US"/>
          </a:p>
        </p:txBody>
      </p:sp>
      <p:sp>
        <p:nvSpPr>
          <p:cNvPr id="6" name="頁尾版面配置區 5">
            <a:extLst>
              <a:ext uri="{FF2B5EF4-FFF2-40B4-BE49-F238E27FC236}">
                <a16:creationId xmlns:a16="http://schemas.microsoft.com/office/drawing/2014/main" id="{E632BA7A-9BB3-AEB1-7170-ABA9E37AAED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4FE4A3F-CBF9-384B-AC9E-922F86B69FEE}"/>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237116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425DD2-CB5E-5AAD-1488-646FC39A374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174F9C8-50FE-3EB2-7E4D-3C41007D1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C8AABF9-621B-5CA5-510C-C8BA20290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9E9BD4D-33FB-EEFB-AD40-CCC7AE7D8194}"/>
              </a:ext>
            </a:extLst>
          </p:cNvPr>
          <p:cNvSpPr>
            <a:spLocks noGrp="1"/>
          </p:cNvSpPr>
          <p:nvPr>
            <p:ph type="dt" sz="half" idx="10"/>
          </p:nvPr>
        </p:nvSpPr>
        <p:spPr/>
        <p:txBody>
          <a:bodyPr/>
          <a:lstStyle/>
          <a:p>
            <a:fld id="{D170BF1F-51BC-43C1-B14D-54EABE12033C}" type="datetime1">
              <a:rPr lang="zh-TW" altLang="en-US" smtClean="0"/>
              <a:t>2024/10/22</a:t>
            </a:fld>
            <a:endParaRPr lang="zh-TW" altLang="en-US"/>
          </a:p>
        </p:txBody>
      </p:sp>
      <p:sp>
        <p:nvSpPr>
          <p:cNvPr id="6" name="頁尾版面配置區 5">
            <a:extLst>
              <a:ext uri="{FF2B5EF4-FFF2-40B4-BE49-F238E27FC236}">
                <a16:creationId xmlns:a16="http://schemas.microsoft.com/office/drawing/2014/main" id="{CEDDACDB-F6B4-D7D7-35F0-D24D216C92A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4CE209D-9523-3FAE-815F-5F94AE2A0303}"/>
              </a:ext>
            </a:extLst>
          </p:cNvPr>
          <p:cNvSpPr>
            <a:spLocks noGrp="1"/>
          </p:cNvSpPr>
          <p:nvPr>
            <p:ph type="sldNum" sz="quarter" idx="12"/>
          </p:nvPr>
        </p:nvSpPr>
        <p:spPr/>
        <p:txBody>
          <a:body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370113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10DE890-EB36-CB0D-5FF1-D44BEA73F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0C5C373-69DD-AB7F-DC60-7186BC21D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13F0117-F5E2-4A65-FDF3-6615656A6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9A065-F3D6-4535-B190-ED6A0B356917}" type="datetime1">
              <a:rPr lang="zh-TW" altLang="en-US" smtClean="0"/>
              <a:t>2024/10/22</a:t>
            </a:fld>
            <a:endParaRPr lang="zh-TW" altLang="en-US"/>
          </a:p>
        </p:txBody>
      </p:sp>
      <p:sp>
        <p:nvSpPr>
          <p:cNvPr id="5" name="頁尾版面配置區 4">
            <a:extLst>
              <a:ext uri="{FF2B5EF4-FFF2-40B4-BE49-F238E27FC236}">
                <a16:creationId xmlns:a16="http://schemas.microsoft.com/office/drawing/2014/main" id="{60A8AED9-1703-6A2F-BED9-9669BABF04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299B6E0-0390-50A1-F3B5-B864CDFE9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17DEE-9B4D-468D-9A3A-79E0D91F3917}" type="slidenum">
              <a:rPr lang="zh-TW" altLang="en-US" smtClean="0"/>
              <a:t>‹#›</a:t>
            </a:fld>
            <a:endParaRPr lang="zh-TW" altLang="en-US"/>
          </a:p>
        </p:txBody>
      </p:sp>
    </p:spTree>
    <p:extLst>
      <p:ext uri="{BB962C8B-B14F-4D97-AF65-F5344CB8AC3E}">
        <p14:creationId xmlns:p14="http://schemas.microsoft.com/office/powerpoint/2010/main" val="24442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E795EF-AF57-EA20-DD06-158EFA79A3B4}"/>
              </a:ext>
            </a:extLst>
          </p:cNvPr>
          <p:cNvSpPr>
            <a:spLocks noGrp="1"/>
          </p:cNvSpPr>
          <p:nvPr>
            <p:ph type="ctrTitle"/>
          </p:nvPr>
        </p:nvSpPr>
        <p:spPr/>
        <p:txBody>
          <a:bodyPr>
            <a:normAutofit fontScale="90000"/>
          </a:bodyPr>
          <a:lstStyle/>
          <a:p>
            <a:r>
              <a:rPr lang="en-US" altLang="zh-TW" dirty="0">
                <a:latin typeface="Times New Roman" panose="02020603050405020304" pitchFamily="18" charset="0"/>
                <a:cs typeface="Times New Roman" panose="02020603050405020304" pitchFamily="18" charset="0"/>
              </a:rPr>
              <a:t>Seoul bike trip duration prediction using data mining techniques</a:t>
            </a:r>
            <a:endParaRPr lang="zh-TW" altLang="en-US"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634A77DF-2583-B2D7-6DCD-AB8C015FDC21}"/>
              </a:ext>
            </a:extLst>
          </p:cNvPr>
          <p:cNvSpPr>
            <a:spLocks noGrp="1"/>
          </p:cNvSpPr>
          <p:nvPr>
            <p:ph type="subTitle" idx="1"/>
          </p:nvPr>
        </p:nvSpPr>
        <p:spPr/>
        <p:txBody>
          <a:bodyPr>
            <a:normAutofit lnSpcReduction="10000"/>
          </a:bodyPr>
          <a:lstStyle/>
          <a:p>
            <a:r>
              <a:rPr lang="en-US" altLang="zh-TW" dirty="0" err="1">
                <a:latin typeface="Times New Roman" panose="02020603050405020304" pitchFamily="18" charset="0"/>
                <a:cs typeface="Times New Roman" panose="02020603050405020304" pitchFamily="18" charset="0"/>
              </a:rPr>
              <a:t>Sathishkumar</a:t>
            </a:r>
            <a:r>
              <a:rPr lang="en-US" altLang="zh-TW" dirty="0">
                <a:latin typeface="Times New Roman" panose="02020603050405020304" pitchFamily="18" charset="0"/>
                <a:cs typeface="Times New Roman" panose="02020603050405020304" pitchFamily="18" charset="0"/>
              </a:rPr>
              <a:t> V E , </a:t>
            </a:r>
            <a:r>
              <a:rPr lang="en-US" altLang="zh-TW" dirty="0" err="1">
                <a:latin typeface="Times New Roman" panose="02020603050405020304" pitchFamily="18" charset="0"/>
                <a:cs typeface="Times New Roman" panose="02020603050405020304" pitchFamily="18" charset="0"/>
              </a:rPr>
              <a:t>Jangwoo</a:t>
            </a:r>
            <a:r>
              <a:rPr lang="en-US" altLang="zh-TW" dirty="0">
                <a:latin typeface="Times New Roman" panose="02020603050405020304" pitchFamily="18" charset="0"/>
                <a:cs typeface="Times New Roman" panose="02020603050405020304" pitchFamily="18" charset="0"/>
              </a:rPr>
              <a:t> Park , </a:t>
            </a:r>
            <a:r>
              <a:rPr lang="en-US" altLang="zh-TW" dirty="0" err="1">
                <a:latin typeface="Times New Roman" panose="02020603050405020304" pitchFamily="18" charset="0"/>
                <a:cs typeface="Times New Roman" panose="02020603050405020304" pitchFamily="18" charset="0"/>
              </a:rPr>
              <a:t>Yongyun</a:t>
            </a:r>
            <a:r>
              <a:rPr lang="en-US" altLang="zh-TW" dirty="0">
                <a:latin typeface="Times New Roman" panose="02020603050405020304" pitchFamily="18" charset="0"/>
                <a:cs typeface="Times New Roman" panose="02020603050405020304" pitchFamily="18" charset="0"/>
              </a:rPr>
              <a:t> Cho</a:t>
            </a:r>
          </a:p>
          <a:p>
            <a:r>
              <a:rPr lang="en-US" altLang="zh-TW" dirty="0">
                <a:latin typeface="Times New Roman" panose="02020603050405020304" pitchFamily="18" charset="0"/>
                <a:cs typeface="Times New Roman" panose="02020603050405020304" pitchFamily="18" charset="0"/>
              </a:rPr>
              <a:t>Department of Information and Communication Engineering, </a:t>
            </a:r>
            <a:r>
              <a:rPr lang="en-US" altLang="zh-TW" dirty="0" err="1">
                <a:latin typeface="Times New Roman" panose="02020603050405020304" pitchFamily="18" charset="0"/>
                <a:cs typeface="Times New Roman" panose="02020603050405020304" pitchFamily="18" charset="0"/>
              </a:rPr>
              <a:t>Sunchon</a:t>
            </a:r>
            <a:r>
              <a:rPr lang="en-US" altLang="zh-TW" dirty="0">
                <a:latin typeface="Times New Roman" panose="02020603050405020304" pitchFamily="18" charset="0"/>
                <a:cs typeface="Times New Roman" panose="02020603050405020304" pitchFamily="18" charset="0"/>
              </a:rPr>
              <a:t> National University, Suncheon, Republic of Korea</a:t>
            </a:r>
          </a:p>
          <a:p>
            <a:r>
              <a:rPr lang="en-US" altLang="zh-TW" dirty="0">
                <a:latin typeface="Times New Roman" panose="02020603050405020304" pitchFamily="18" charset="0"/>
                <a:cs typeface="Times New Roman" panose="02020603050405020304" pitchFamily="18" charset="0"/>
              </a:rPr>
              <a:t>IET </a:t>
            </a:r>
            <a:r>
              <a:rPr lang="en-US" altLang="zh-TW" dirty="0" err="1">
                <a:latin typeface="Times New Roman" panose="02020603050405020304" pitchFamily="18" charset="0"/>
                <a:cs typeface="Times New Roman" panose="02020603050405020304" pitchFamily="18" charset="0"/>
              </a:rPr>
              <a:t>Intell</a:t>
            </a:r>
            <a:r>
              <a:rPr lang="en-US" altLang="zh-TW" dirty="0">
                <a:latin typeface="Times New Roman" panose="02020603050405020304" pitchFamily="18" charset="0"/>
                <a:cs typeface="Times New Roman" panose="02020603050405020304" pitchFamily="18" charset="0"/>
              </a:rPr>
              <a:t>. Transp. Syst., 2020, Vol. 14 </a:t>
            </a:r>
            <a:r>
              <a:rPr lang="en-US" altLang="zh-TW" dirty="0" err="1">
                <a:latin typeface="Times New Roman" panose="02020603050405020304" pitchFamily="18" charset="0"/>
                <a:cs typeface="Times New Roman" panose="02020603050405020304" pitchFamily="18" charset="0"/>
              </a:rPr>
              <a:t>Iss</a:t>
            </a:r>
            <a:r>
              <a:rPr lang="en-US" altLang="zh-TW" dirty="0">
                <a:latin typeface="Times New Roman" panose="02020603050405020304" pitchFamily="18" charset="0"/>
                <a:cs typeface="Times New Roman" panose="02020603050405020304" pitchFamily="18" charset="0"/>
              </a:rPr>
              <a:t>. 11, pp. 1465-1474</a:t>
            </a:r>
            <a:endParaRPr lang="zh-TW" altLang="en-US" dirty="0">
              <a:latin typeface="Times New Roman" panose="02020603050405020304" pitchFamily="18" charset="0"/>
              <a:cs typeface="Times New Roman" panose="02020603050405020304" pitchFamily="18" charset="0"/>
            </a:endParaRPr>
          </a:p>
        </p:txBody>
      </p:sp>
      <p:sp>
        <p:nvSpPr>
          <p:cNvPr id="7" name="投影片編號版面配置區 6">
            <a:extLst>
              <a:ext uri="{FF2B5EF4-FFF2-40B4-BE49-F238E27FC236}">
                <a16:creationId xmlns:a16="http://schemas.microsoft.com/office/drawing/2014/main" id="{F176AA0A-E413-D174-614F-BCB7E531866B}"/>
              </a:ext>
            </a:extLst>
          </p:cNvPr>
          <p:cNvSpPr>
            <a:spLocks noGrp="1"/>
          </p:cNvSpPr>
          <p:nvPr>
            <p:ph type="sldNum" sz="quarter" idx="12"/>
          </p:nvPr>
        </p:nvSpPr>
        <p:spPr/>
        <p:txBody>
          <a:bodyPr/>
          <a:lstStyle/>
          <a:p>
            <a:fld id="{D5117DEE-9B4D-468D-9A3A-79E0D91F3917}" type="slidenum">
              <a:rPr lang="zh-TW" altLang="en-US" smtClean="0"/>
              <a:t>1</a:t>
            </a:fld>
            <a:endParaRPr lang="zh-TW" altLang="en-US"/>
          </a:p>
        </p:txBody>
      </p:sp>
    </p:spTree>
    <p:extLst>
      <p:ext uri="{BB962C8B-B14F-4D97-AF65-F5344CB8AC3E}">
        <p14:creationId xmlns:p14="http://schemas.microsoft.com/office/powerpoint/2010/main" val="138610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0DC314-C003-B01C-CA82-EDC55C8D1C81}"/>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Random forest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67F25284-F4DD-A1D3-6848-83D22C5F9F4F}"/>
              </a:ext>
            </a:extLst>
          </p:cNvPr>
          <p:cNvSpPr>
            <a:spLocks noGrp="1"/>
          </p:cNvSpPr>
          <p:nvPr>
            <p:ph idx="1"/>
          </p:nvPr>
        </p:nvSpPr>
        <p:spPr/>
        <p:txBody>
          <a:bodyPr/>
          <a:lstStyle/>
          <a:p>
            <a:r>
              <a:rPr lang="en-US" altLang="zh-TW" i="0" dirty="0">
                <a:effectLst/>
                <a:latin typeface="Times New Roman" panose="02020603050405020304" pitchFamily="18" charset="0"/>
                <a:cs typeface="Times New Roman" panose="02020603050405020304" pitchFamily="18" charset="0"/>
              </a:rPr>
              <a:t>Bootstrap Sampling</a:t>
            </a:r>
          </a:p>
          <a:p>
            <a:r>
              <a:rPr lang="en-US" altLang="zh-TW" i="0" dirty="0">
                <a:effectLst/>
                <a:latin typeface="Times New Roman" panose="02020603050405020304" pitchFamily="18" charset="0"/>
                <a:cs typeface="Times New Roman" panose="02020603050405020304" pitchFamily="18" charset="0"/>
              </a:rPr>
              <a:t>Random Feature Selection</a:t>
            </a:r>
            <a:endParaRPr lang="en-US" altLang="zh-TW" dirty="0">
              <a:latin typeface="Times New Roman" panose="02020603050405020304" pitchFamily="18" charset="0"/>
              <a:cs typeface="Times New Roman" panose="02020603050405020304" pitchFamily="18" charset="0"/>
            </a:endParaRPr>
          </a:p>
          <a:p>
            <a:r>
              <a:rPr lang="en-US" altLang="zh-TW" i="0" dirty="0">
                <a:effectLst/>
                <a:latin typeface="Times New Roman" panose="02020603050405020304" pitchFamily="18" charset="0"/>
                <a:cs typeface="Times New Roman" panose="02020603050405020304" pitchFamily="18" charset="0"/>
              </a:rPr>
              <a:t>Building Decision Trees</a:t>
            </a:r>
          </a:p>
          <a:p>
            <a:r>
              <a:rPr lang="en-US" altLang="zh-TW" i="0" dirty="0">
                <a:effectLst/>
                <a:latin typeface="Times New Roman" panose="02020603050405020304" pitchFamily="18" charset="0"/>
                <a:cs typeface="Times New Roman" panose="02020603050405020304" pitchFamily="18" charset="0"/>
              </a:rPr>
              <a:t>Prediction</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4013B22-D3AF-A374-A7A7-6F7CE112A26C}"/>
              </a:ext>
            </a:extLst>
          </p:cNvPr>
          <p:cNvSpPr>
            <a:spLocks noGrp="1"/>
          </p:cNvSpPr>
          <p:nvPr>
            <p:ph type="sldNum" sz="quarter" idx="12"/>
          </p:nvPr>
        </p:nvSpPr>
        <p:spPr/>
        <p:txBody>
          <a:bodyPr/>
          <a:lstStyle/>
          <a:p>
            <a:fld id="{D5117DEE-9B4D-468D-9A3A-79E0D91F3917}" type="slidenum">
              <a:rPr lang="zh-TW" altLang="en-US" smtClean="0"/>
              <a:t>10</a:t>
            </a:fld>
            <a:endParaRPr lang="zh-TW" altLang="en-US"/>
          </a:p>
        </p:txBody>
      </p:sp>
      <p:pic>
        <p:nvPicPr>
          <p:cNvPr id="3074" name="Picture 2" descr="Random Forest Simple Explanation. Understanding the Random Forest with an…  | by Will Koehrsen | Medium">
            <a:extLst>
              <a:ext uri="{FF2B5EF4-FFF2-40B4-BE49-F238E27FC236}">
                <a16:creationId xmlns:a16="http://schemas.microsoft.com/office/drawing/2014/main" id="{DD4724FD-D6C5-AB26-B298-F2FDBE620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1625A4-52B0-DF2A-0784-03007D57989E}"/>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Data preparation and exploratory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31ADD4A2-2AC0-BC20-4247-212E84166746}"/>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Data creation</a:t>
            </a:r>
          </a:p>
          <a:p>
            <a:r>
              <a:rPr lang="en-US" altLang="zh-TW" dirty="0">
                <a:latin typeface="Times New Roman" panose="02020603050405020304" pitchFamily="18" charset="0"/>
                <a:cs typeface="Times New Roman" panose="02020603050405020304" pitchFamily="18" charset="0"/>
              </a:rPr>
              <a:t>Data preprocessing</a:t>
            </a:r>
          </a:p>
          <a:p>
            <a:r>
              <a:rPr lang="en-US" altLang="zh-TW" dirty="0">
                <a:latin typeface="Times New Roman" panose="02020603050405020304" pitchFamily="18" charset="0"/>
                <a:cs typeface="Times New Roman" panose="02020603050405020304" pitchFamily="18" charset="0"/>
              </a:rPr>
              <a:t>Exploratory data analysis</a:t>
            </a:r>
          </a:p>
          <a:p>
            <a:r>
              <a:rPr lang="en-US" altLang="zh-TW" dirty="0">
                <a:latin typeface="Times New Roman" panose="02020603050405020304" pitchFamily="18" charset="0"/>
                <a:cs typeface="Times New Roman" panose="02020603050405020304" pitchFamily="18" charset="0"/>
              </a:rPr>
              <a:t>Feature engineering</a:t>
            </a:r>
          </a:p>
          <a:p>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9D71309-12A0-9CC1-F45D-B1AF4D817E83}"/>
              </a:ext>
            </a:extLst>
          </p:cNvPr>
          <p:cNvSpPr>
            <a:spLocks noGrp="1"/>
          </p:cNvSpPr>
          <p:nvPr>
            <p:ph type="sldNum" sz="quarter" idx="12"/>
          </p:nvPr>
        </p:nvSpPr>
        <p:spPr/>
        <p:txBody>
          <a:bodyPr/>
          <a:lstStyle/>
          <a:p>
            <a:fld id="{D5117DEE-9B4D-468D-9A3A-79E0D91F3917}" type="slidenum">
              <a:rPr lang="zh-TW" altLang="en-US" smtClean="0"/>
              <a:t>11</a:t>
            </a:fld>
            <a:endParaRPr lang="zh-TW" altLang="en-US"/>
          </a:p>
        </p:txBody>
      </p:sp>
    </p:spTree>
    <p:extLst>
      <p:ext uri="{BB962C8B-B14F-4D97-AF65-F5344CB8AC3E}">
        <p14:creationId xmlns:p14="http://schemas.microsoft.com/office/powerpoint/2010/main" val="140277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71785614-439A-1300-BD36-57C7A9B40F75}"/>
              </a:ext>
            </a:extLst>
          </p:cNvPr>
          <p:cNvPicPr>
            <a:picLocks noChangeAspect="1"/>
          </p:cNvPicPr>
          <p:nvPr/>
        </p:nvPicPr>
        <p:blipFill>
          <a:blip r:embed="rId2"/>
          <a:stretch>
            <a:fillRect/>
          </a:stretch>
        </p:blipFill>
        <p:spPr>
          <a:xfrm>
            <a:off x="4948119" y="3783556"/>
            <a:ext cx="5869867" cy="2937919"/>
          </a:xfrm>
          <a:prstGeom prst="rect">
            <a:avLst/>
          </a:prstGeom>
        </p:spPr>
      </p:pic>
      <p:sp>
        <p:nvSpPr>
          <p:cNvPr id="2" name="標題 1">
            <a:extLst>
              <a:ext uri="{FF2B5EF4-FFF2-40B4-BE49-F238E27FC236}">
                <a16:creationId xmlns:a16="http://schemas.microsoft.com/office/drawing/2014/main" id="{FF0BAB27-47E0-FB5B-18B3-677AB12E85FE}"/>
              </a:ext>
            </a:extLst>
          </p:cNvPr>
          <p:cNvSpPr>
            <a:spLocks noGrp="1"/>
          </p:cNvSpPr>
          <p:nvPr>
            <p:ph type="title"/>
          </p:nvPr>
        </p:nvSpPr>
        <p:spPr/>
        <p:txBody>
          <a:bodyPr/>
          <a:lstStyle/>
          <a:p>
            <a:r>
              <a:rPr lang="en-US" altLang="zh-TW">
                <a:latin typeface="Times New Roman" panose="02020603050405020304" pitchFamily="18" charset="0"/>
                <a:cs typeface="Times New Roman" panose="02020603050405020304" pitchFamily="18" charset="0"/>
              </a:rPr>
              <a:t>Data creation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6D34008D-6741-46F3-4A1B-A3A3F0763B2F}"/>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One year data (January 2018 to December 2018) where data about trips made using Seoul Bike(99,87,224 entries)</a:t>
            </a:r>
          </a:p>
          <a:p>
            <a:r>
              <a:rPr lang="en-US" altLang="zh-TW" dirty="0">
                <a:latin typeface="Times New Roman" panose="02020603050405020304" pitchFamily="18" charset="0"/>
                <a:cs typeface="Times New Roman" panose="02020603050405020304" pitchFamily="18" charset="0"/>
              </a:rPr>
              <a:t>After deleting the data is useless(missing value)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the total number of entries is 99,74,018</a:t>
            </a:r>
          </a:p>
          <a:p>
            <a:r>
              <a:rPr lang="en-US" altLang="zh-TW" dirty="0">
                <a:latin typeface="Times New Roman" panose="02020603050405020304" pitchFamily="18" charset="0"/>
                <a:cs typeface="Times New Roman" panose="02020603050405020304" pitchFamily="18" charset="0"/>
              </a:rPr>
              <a:t>The weather information and fine dust is also added to increase the performance of the prediction models</a:t>
            </a: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D9F83467-C206-4DE8-63DA-E20D7F6E8926}"/>
              </a:ext>
            </a:extLst>
          </p:cNvPr>
          <p:cNvSpPr>
            <a:spLocks noGrp="1"/>
          </p:cNvSpPr>
          <p:nvPr>
            <p:ph type="sldNum" sz="quarter" idx="12"/>
          </p:nvPr>
        </p:nvSpPr>
        <p:spPr/>
        <p:txBody>
          <a:bodyPr/>
          <a:lstStyle/>
          <a:p>
            <a:fld id="{D5117DEE-9B4D-468D-9A3A-79E0D91F3917}" type="slidenum">
              <a:rPr lang="zh-TW" altLang="en-US" smtClean="0"/>
              <a:t>12</a:t>
            </a:fld>
            <a:endParaRPr lang="zh-TW" altLang="en-US"/>
          </a:p>
        </p:txBody>
      </p:sp>
    </p:spTree>
    <p:extLst>
      <p:ext uri="{BB962C8B-B14F-4D97-AF65-F5344CB8AC3E}">
        <p14:creationId xmlns:p14="http://schemas.microsoft.com/office/powerpoint/2010/main" val="260995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76785E-1F3F-9EE2-2B1C-CF611F2C9257}"/>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Data preprocessing</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ABEE609-D078-581F-5D17-A6B7F6E49B5A}"/>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Remove noise in the data</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5198EA9-1041-5BC2-DA06-91B9B6EB1E2F}"/>
              </a:ext>
            </a:extLst>
          </p:cNvPr>
          <p:cNvSpPr>
            <a:spLocks noGrp="1"/>
          </p:cNvSpPr>
          <p:nvPr>
            <p:ph type="sldNum" sz="quarter" idx="12"/>
          </p:nvPr>
        </p:nvSpPr>
        <p:spPr/>
        <p:txBody>
          <a:bodyPr/>
          <a:lstStyle/>
          <a:p>
            <a:fld id="{D5117DEE-9B4D-468D-9A3A-79E0D91F3917}" type="slidenum">
              <a:rPr lang="zh-TW" altLang="en-US" smtClean="0"/>
              <a:t>13</a:t>
            </a:fld>
            <a:endParaRPr lang="zh-TW" altLang="en-US"/>
          </a:p>
        </p:txBody>
      </p:sp>
      <p:pic>
        <p:nvPicPr>
          <p:cNvPr id="6" name="圖片 5">
            <a:extLst>
              <a:ext uri="{FF2B5EF4-FFF2-40B4-BE49-F238E27FC236}">
                <a16:creationId xmlns:a16="http://schemas.microsoft.com/office/drawing/2014/main" id="{62DD9FD7-8A35-D427-77CC-6CC5159B0CB3}"/>
              </a:ext>
            </a:extLst>
          </p:cNvPr>
          <p:cNvPicPr>
            <a:picLocks noChangeAspect="1"/>
          </p:cNvPicPr>
          <p:nvPr/>
        </p:nvPicPr>
        <p:blipFill>
          <a:blip r:embed="rId2"/>
          <a:stretch>
            <a:fillRect/>
          </a:stretch>
        </p:blipFill>
        <p:spPr>
          <a:xfrm>
            <a:off x="838200" y="2386581"/>
            <a:ext cx="5258534" cy="3229426"/>
          </a:xfrm>
          <a:prstGeom prst="rect">
            <a:avLst/>
          </a:prstGeom>
        </p:spPr>
      </p:pic>
      <p:pic>
        <p:nvPicPr>
          <p:cNvPr id="8" name="圖片 7">
            <a:extLst>
              <a:ext uri="{FF2B5EF4-FFF2-40B4-BE49-F238E27FC236}">
                <a16:creationId xmlns:a16="http://schemas.microsoft.com/office/drawing/2014/main" id="{DE21FD5E-2062-BB1F-5E0E-5447C1CFBD40}"/>
              </a:ext>
            </a:extLst>
          </p:cNvPr>
          <p:cNvPicPr>
            <a:picLocks noChangeAspect="1"/>
          </p:cNvPicPr>
          <p:nvPr/>
        </p:nvPicPr>
        <p:blipFill>
          <a:blip r:embed="rId3"/>
          <a:stretch>
            <a:fillRect/>
          </a:stretch>
        </p:blipFill>
        <p:spPr>
          <a:xfrm>
            <a:off x="6771636" y="2481844"/>
            <a:ext cx="4582164" cy="3038899"/>
          </a:xfrm>
          <a:prstGeom prst="rect">
            <a:avLst/>
          </a:prstGeom>
        </p:spPr>
      </p:pic>
    </p:spTree>
    <p:extLst>
      <p:ext uri="{BB962C8B-B14F-4D97-AF65-F5344CB8AC3E}">
        <p14:creationId xmlns:p14="http://schemas.microsoft.com/office/powerpoint/2010/main" val="151802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76785E-1F3F-9EE2-2B1C-CF611F2C9257}"/>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Data preprocessing</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ABEE609-D078-581F-5D17-A6B7F6E49B5A}"/>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Remove noise in the data</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5198EA9-1041-5BC2-DA06-91B9B6EB1E2F}"/>
              </a:ext>
            </a:extLst>
          </p:cNvPr>
          <p:cNvSpPr>
            <a:spLocks noGrp="1"/>
          </p:cNvSpPr>
          <p:nvPr>
            <p:ph type="sldNum" sz="quarter" idx="12"/>
          </p:nvPr>
        </p:nvSpPr>
        <p:spPr/>
        <p:txBody>
          <a:bodyPr/>
          <a:lstStyle/>
          <a:p>
            <a:fld id="{D5117DEE-9B4D-468D-9A3A-79E0D91F3917}" type="slidenum">
              <a:rPr lang="zh-TW" altLang="en-US" smtClean="0"/>
              <a:t>14</a:t>
            </a:fld>
            <a:endParaRPr lang="zh-TW" altLang="en-US"/>
          </a:p>
        </p:txBody>
      </p:sp>
      <p:pic>
        <p:nvPicPr>
          <p:cNvPr id="7" name="圖片 6">
            <a:extLst>
              <a:ext uri="{FF2B5EF4-FFF2-40B4-BE49-F238E27FC236}">
                <a16:creationId xmlns:a16="http://schemas.microsoft.com/office/drawing/2014/main" id="{EDE084E6-D84A-F919-E6E1-18CAA6B495FD}"/>
              </a:ext>
            </a:extLst>
          </p:cNvPr>
          <p:cNvPicPr>
            <a:picLocks noChangeAspect="1"/>
          </p:cNvPicPr>
          <p:nvPr/>
        </p:nvPicPr>
        <p:blipFill>
          <a:blip r:embed="rId2"/>
          <a:stretch>
            <a:fillRect/>
          </a:stretch>
        </p:blipFill>
        <p:spPr>
          <a:xfrm>
            <a:off x="838200" y="2664050"/>
            <a:ext cx="4734586" cy="3153215"/>
          </a:xfrm>
          <a:prstGeom prst="rect">
            <a:avLst/>
          </a:prstGeom>
        </p:spPr>
      </p:pic>
      <p:pic>
        <p:nvPicPr>
          <p:cNvPr id="10" name="圖片 9">
            <a:extLst>
              <a:ext uri="{FF2B5EF4-FFF2-40B4-BE49-F238E27FC236}">
                <a16:creationId xmlns:a16="http://schemas.microsoft.com/office/drawing/2014/main" id="{42D4FF7D-C5DE-83DE-F08B-A958059E8FE7}"/>
              </a:ext>
            </a:extLst>
          </p:cNvPr>
          <p:cNvPicPr>
            <a:picLocks noChangeAspect="1"/>
          </p:cNvPicPr>
          <p:nvPr/>
        </p:nvPicPr>
        <p:blipFill>
          <a:blip r:embed="rId3"/>
          <a:stretch>
            <a:fillRect/>
          </a:stretch>
        </p:blipFill>
        <p:spPr>
          <a:xfrm>
            <a:off x="6542607" y="1690062"/>
            <a:ext cx="4572638" cy="4486901"/>
          </a:xfrm>
          <a:prstGeom prst="rect">
            <a:avLst/>
          </a:prstGeom>
        </p:spPr>
      </p:pic>
    </p:spTree>
    <p:extLst>
      <p:ext uri="{BB962C8B-B14F-4D97-AF65-F5344CB8AC3E}">
        <p14:creationId xmlns:p14="http://schemas.microsoft.com/office/powerpoint/2010/main" val="301120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A79405-7A9C-6E3B-7B6D-9FE2FFE15E64}"/>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Exploratory data analysis </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52F9C2C9-E81E-1AA2-662B-A2BB1BCDA94A}"/>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Helps in </a:t>
            </a:r>
            <a:r>
              <a:rPr lang="en-US" altLang="zh-TW" dirty="0" err="1">
                <a:latin typeface="Times New Roman" panose="02020603050405020304" pitchFamily="18" charset="0"/>
                <a:cs typeface="Times New Roman" panose="02020603050405020304" pitchFamily="18" charset="0"/>
              </a:rPr>
              <a:t>summarising</a:t>
            </a:r>
            <a:r>
              <a:rPr lang="en-US" altLang="zh-TW" dirty="0">
                <a:latin typeface="Times New Roman" panose="02020603050405020304" pitchFamily="18" charset="0"/>
                <a:cs typeface="Times New Roman" panose="02020603050405020304" pitchFamily="18" charset="0"/>
              </a:rPr>
              <a:t> the main characteristics of a dataset by </a:t>
            </a:r>
            <a:r>
              <a:rPr lang="en-US" altLang="zh-TW" dirty="0" err="1">
                <a:latin typeface="Times New Roman" panose="02020603050405020304" pitchFamily="18" charset="0"/>
                <a:cs typeface="Times New Roman" panose="02020603050405020304" pitchFamily="18" charset="0"/>
              </a:rPr>
              <a:t>analysing</a:t>
            </a:r>
            <a:r>
              <a:rPr lang="en-US" altLang="zh-TW" dirty="0">
                <a:latin typeface="Times New Roman" panose="02020603050405020304" pitchFamily="18" charset="0"/>
                <a:cs typeface="Times New Roman" panose="02020603050405020304" pitchFamily="18" charset="0"/>
              </a:rPr>
              <a:t> the characteristics, commonly with visual methods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13565DDD-FF5B-064B-28FD-EF6C54838D04}"/>
              </a:ext>
            </a:extLst>
          </p:cNvPr>
          <p:cNvSpPr>
            <a:spLocks noGrp="1"/>
          </p:cNvSpPr>
          <p:nvPr>
            <p:ph type="sldNum" sz="quarter" idx="12"/>
          </p:nvPr>
        </p:nvSpPr>
        <p:spPr/>
        <p:txBody>
          <a:bodyPr/>
          <a:lstStyle/>
          <a:p>
            <a:fld id="{D5117DEE-9B4D-468D-9A3A-79E0D91F3917}" type="slidenum">
              <a:rPr lang="zh-TW" altLang="en-US" smtClean="0"/>
              <a:t>15</a:t>
            </a:fld>
            <a:endParaRPr lang="zh-TW" altLang="en-US"/>
          </a:p>
        </p:txBody>
      </p:sp>
      <p:pic>
        <p:nvPicPr>
          <p:cNvPr id="6" name="圖片 5">
            <a:extLst>
              <a:ext uri="{FF2B5EF4-FFF2-40B4-BE49-F238E27FC236}">
                <a16:creationId xmlns:a16="http://schemas.microsoft.com/office/drawing/2014/main" id="{E9A6B5CB-0F5E-4DF4-5BB2-7779A78F6924}"/>
              </a:ext>
            </a:extLst>
          </p:cNvPr>
          <p:cNvPicPr>
            <a:picLocks noChangeAspect="1"/>
          </p:cNvPicPr>
          <p:nvPr/>
        </p:nvPicPr>
        <p:blipFill>
          <a:blip r:embed="rId3"/>
          <a:stretch>
            <a:fillRect/>
          </a:stretch>
        </p:blipFill>
        <p:spPr>
          <a:xfrm>
            <a:off x="3778376" y="2997851"/>
            <a:ext cx="4635248" cy="3860149"/>
          </a:xfrm>
          <a:prstGeom prst="rect">
            <a:avLst/>
          </a:prstGeom>
        </p:spPr>
      </p:pic>
    </p:spTree>
    <p:extLst>
      <p:ext uri="{BB962C8B-B14F-4D97-AF65-F5344CB8AC3E}">
        <p14:creationId xmlns:p14="http://schemas.microsoft.com/office/powerpoint/2010/main" val="370806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3C586C04-9786-A842-5554-625F49A4B0E6}"/>
              </a:ext>
            </a:extLst>
          </p:cNvPr>
          <p:cNvPicPr>
            <a:picLocks noGrp="1" noChangeAspect="1"/>
          </p:cNvPicPr>
          <p:nvPr>
            <p:ph idx="1"/>
          </p:nvPr>
        </p:nvPicPr>
        <p:blipFill>
          <a:blip r:embed="rId2"/>
          <a:stretch>
            <a:fillRect/>
          </a:stretch>
        </p:blipFill>
        <p:spPr>
          <a:xfrm>
            <a:off x="2387879" y="1216922"/>
            <a:ext cx="7594321" cy="5613194"/>
          </a:xfrm>
        </p:spPr>
      </p:pic>
      <p:sp>
        <p:nvSpPr>
          <p:cNvPr id="2" name="標題 1">
            <a:extLst>
              <a:ext uri="{FF2B5EF4-FFF2-40B4-BE49-F238E27FC236}">
                <a16:creationId xmlns:a16="http://schemas.microsoft.com/office/drawing/2014/main" id="{50F938DB-E16E-99CD-F315-A5348944F69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Exploratory data analysis </a:t>
            </a:r>
            <a:endParaRPr lang="zh-TW" altLang="en-US" dirty="0"/>
          </a:p>
        </p:txBody>
      </p:sp>
      <p:sp>
        <p:nvSpPr>
          <p:cNvPr id="4" name="投影片編號版面配置區 3">
            <a:extLst>
              <a:ext uri="{FF2B5EF4-FFF2-40B4-BE49-F238E27FC236}">
                <a16:creationId xmlns:a16="http://schemas.microsoft.com/office/drawing/2014/main" id="{92AFABF3-2D9F-A5E9-394D-876951B279E9}"/>
              </a:ext>
            </a:extLst>
          </p:cNvPr>
          <p:cNvSpPr>
            <a:spLocks noGrp="1"/>
          </p:cNvSpPr>
          <p:nvPr>
            <p:ph type="sldNum" sz="quarter" idx="12"/>
          </p:nvPr>
        </p:nvSpPr>
        <p:spPr/>
        <p:txBody>
          <a:bodyPr/>
          <a:lstStyle/>
          <a:p>
            <a:fld id="{D5117DEE-9B4D-468D-9A3A-79E0D91F3917}" type="slidenum">
              <a:rPr lang="zh-TW" altLang="en-US" smtClean="0"/>
              <a:t>16</a:t>
            </a:fld>
            <a:endParaRPr lang="zh-TW" altLang="en-US"/>
          </a:p>
        </p:txBody>
      </p:sp>
    </p:spTree>
    <p:extLst>
      <p:ext uri="{BB962C8B-B14F-4D97-AF65-F5344CB8AC3E}">
        <p14:creationId xmlns:p14="http://schemas.microsoft.com/office/powerpoint/2010/main" val="3532283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4EFFF-0BD4-9AC6-5E58-3FE9730CA69C}"/>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Exploratory data analysis </a:t>
            </a:r>
            <a:endParaRPr lang="zh-TW" altLang="en-US" dirty="0"/>
          </a:p>
        </p:txBody>
      </p:sp>
      <p:pic>
        <p:nvPicPr>
          <p:cNvPr id="6" name="內容版面配置區 5">
            <a:extLst>
              <a:ext uri="{FF2B5EF4-FFF2-40B4-BE49-F238E27FC236}">
                <a16:creationId xmlns:a16="http://schemas.microsoft.com/office/drawing/2014/main" id="{832962AB-8435-FBE1-0AB1-F598DCFF74C2}"/>
              </a:ext>
            </a:extLst>
          </p:cNvPr>
          <p:cNvPicPr>
            <a:picLocks noGrp="1" noChangeAspect="1"/>
          </p:cNvPicPr>
          <p:nvPr>
            <p:ph idx="1"/>
          </p:nvPr>
        </p:nvPicPr>
        <p:blipFill>
          <a:blip r:embed="rId2"/>
          <a:stretch>
            <a:fillRect/>
          </a:stretch>
        </p:blipFill>
        <p:spPr>
          <a:xfrm>
            <a:off x="1556704" y="1458248"/>
            <a:ext cx="9078592" cy="2743583"/>
          </a:xfrm>
        </p:spPr>
      </p:pic>
      <p:sp>
        <p:nvSpPr>
          <p:cNvPr id="4" name="投影片編號版面配置區 3">
            <a:extLst>
              <a:ext uri="{FF2B5EF4-FFF2-40B4-BE49-F238E27FC236}">
                <a16:creationId xmlns:a16="http://schemas.microsoft.com/office/drawing/2014/main" id="{AD8433ED-7366-D800-28C7-19E57554239B}"/>
              </a:ext>
            </a:extLst>
          </p:cNvPr>
          <p:cNvSpPr>
            <a:spLocks noGrp="1"/>
          </p:cNvSpPr>
          <p:nvPr>
            <p:ph type="sldNum" sz="quarter" idx="12"/>
          </p:nvPr>
        </p:nvSpPr>
        <p:spPr/>
        <p:txBody>
          <a:bodyPr/>
          <a:lstStyle/>
          <a:p>
            <a:fld id="{D5117DEE-9B4D-468D-9A3A-79E0D91F3917}" type="slidenum">
              <a:rPr lang="zh-TW" altLang="en-US" smtClean="0"/>
              <a:t>17</a:t>
            </a:fld>
            <a:endParaRPr lang="zh-TW" altLang="en-US"/>
          </a:p>
        </p:txBody>
      </p:sp>
      <p:pic>
        <p:nvPicPr>
          <p:cNvPr id="8" name="圖片 7">
            <a:extLst>
              <a:ext uri="{FF2B5EF4-FFF2-40B4-BE49-F238E27FC236}">
                <a16:creationId xmlns:a16="http://schemas.microsoft.com/office/drawing/2014/main" id="{9DD376DB-BDAB-3D2A-CC15-15327438A46B}"/>
              </a:ext>
            </a:extLst>
          </p:cNvPr>
          <p:cNvPicPr>
            <a:picLocks noChangeAspect="1"/>
          </p:cNvPicPr>
          <p:nvPr/>
        </p:nvPicPr>
        <p:blipFill>
          <a:blip r:embed="rId3"/>
          <a:stretch>
            <a:fillRect/>
          </a:stretch>
        </p:blipFill>
        <p:spPr>
          <a:xfrm>
            <a:off x="1437625" y="4201831"/>
            <a:ext cx="9316750" cy="2610214"/>
          </a:xfrm>
          <a:prstGeom prst="rect">
            <a:avLst/>
          </a:prstGeom>
        </p:spPr>
      </p:pic>
    </p:spTree>
    <p:extLst>
      <p:ext uri="{BB962C8B-B14F-4D97-AF65-F5344CB8AC3E}">
        <p14:creationId xmlns:p14="http://schemas.microsoft.com/office/powerpoint/2010/main" val="131471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A90087-F9D2-B30A-E8D0-E01A34A7D21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Exploratory data analysis </a:t>
            </a:r>
            <a:endParaRPr lang="zh-TW" altLang="en-US" dirty="0"/>
          </a:p>
        </p:txBody>
      </p:sp>
      <p:pic>
        <p:nvPicPr>
          <p:cNvPr id="6" name="內容版面配置區 5">
            <a:extLst>
              <a:ext uri="{FF2B5EF4-FFF2-40B4-BE49-F238E27FC236}">
                <a16:creationId xmlns:a16="http://schemas.microsoft.com/office/drawing/2014/main" id="{E3F8F693-D1A1-43A6-4C2A-661CD820A937}"/>
              </a:ext>
            </a:extLst>
          </p:cNvPr>
          <p:cNvPicPr>
            <a:picLocks noGrp="1" noChangeAspect="1"/>
          </p:cNvPicPr>
          <p:nvPr>
            <p:ph idx="1"/>
          </p:nvPr>
        </p:nvPicPr>
        <p:blipFill>
          <a:blip r:embed="rId2"/>
          <a:stretch>
            <a:fillRect/>
          </a:stretch>
        </p:blipFill>
        <p:spPr>
          <a:xfrm>
            <a:off x="1566230" y="1690688"/>
            <a:ext cx="8973802" cy="2476846"/>
          </a:xfrm>
        </p:spPr>
      </p:pic>
      <p:sp>
        <p:nvSpPr>
          <p:cNvPr id="4" name="投影片編號版面配置區 3">
            <a:extLst>
              <a:ext uri="{FF2B5EF4-FFF2-40B4-BE49-F238E27FC236}">
                <a16:creationId xmlns:a16="http://schemas.microsoft.com/office/drawing/2014/main" id="{524385F5-8592-6C20-F38C-F0B9184D9BBC}"/>
              </a:ext>
            </a:extLst>
          </p:cNvPr>
          <p:cNvSpPr>
            <a:spLocks noGrp="1"/>
          </p:cNvSpPr>
          <p:nvPr>
            <p:ph type="sldNum" sz="quarter" idx="12"/>
          </p:nvPr>
        </p:nvSpPr>
        <p:spPr/>
        <p:txBody>
          <a:bodyPr/>
          <a:lstStyle/>
          <a:p>
            <a:fld id="{D5117DEE-9B4D-468D-9A3A-79E0D91F3917}" type="slidenum">
              <a:rPr lang="zh-TW" altLang="en-US" smtClean="0"/>
              <a:t>18</a:t>
            </a:fld>
            <a:endParaRPr lang="zh-TW" altLang="en-US"/>
          </a:p>
        </p:txBody>
      </p:sp>
      <p:pic>
        <p:nvPicPr>
          <p:cNvPr id="8" name="圖片 7">
            <a:extLst>
              <a:ext uri="{FF2B5EF4-FFF2-40B4-BE49-F238E27FC236}">
                <a16:creationId xmlns:a16="http://schemas.microsoft.com/office/drawing/2014/main" id="{C2A9A284-824C-987C-0CA9-A275202C3AFF}"/>
              </a:ext>
            </a:extLst>
          </p:cNvPr>
          <p:cNvPicPr>
            <a:picLocks noChangeAspect="1"/>
          </p:cNvPicPr>
          <p:nvPr/>
        </p:nvPicPr>
        <p:blipFill>
          <a:blip r:embed="rId3"/>
          <a:stretch>
            <a:fillRect/>
          </a:stretch>
        </p:blipFill>
        <p:spPr>
          <a:xfrm>
            <a:off x="1651967" y="4263672"/>
            <a:ext cx="8888065" cy="2553056"/>
          </a:xfrm>
          <a:prstGeom prst="rect">
            <a:avLst/>
          </a:prstGeom>
        </p:spPr>
      </p:pic>
    </p:spTree>
    <p:extLst>
      <p:ext uri="{BB962C8B-B14F-4D97-AF65-F5344CB8AC3E}">
        <p14:creationId xmlns:p14="http://schemas.microsoft.com/office/powerpoint/2010/main" val="345860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4400E0-15B9-198C-3F89-4DB07C605619}"/>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Feature engineering</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4AB18A85-95CD-C866-BE35-4A243EBD05CB}"/>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The final dataset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54348E7-8DA5-D39D-BDFB-B673368F2FB5}"/>
              </a:ext>
            </a:extLst>
          </p:cNvPr>
          <p:cNvSpPr>
            <a:spLocks noGrp="1"/>
          </p:cNvSpPr>
          <p:nvPr>
            <p:ph type="sldNum" sz="quarter" idx="12"/>
          </p:nvPr>
        </p:nvSpPr>
        <p:spPr/>
        <p:txBody>
          <a:bodyPr/>
          <a:lstStyle/>
          <a:p>
            <a:fld id="{D5117DEE-9B4D-468D-9A3A-79E0D91F3917}" type="slidenum">
              <a:rPr lang="zh-TW" altLang="en-US" smtClean="0"/>
              <a:t>19</a:t>
            </a:fld>
            <a:endParaRPr lang="zh-TW" altLang="en-US"/>
          </a:p>
        </p:txBody>
      </p:sp>
      <p:pic>
        <p:nvPicPr>
          <p:cNvPr id="6" name="圖片 5">
            <a:extLst>
              <a:ext uri="{FF2B5EF4-FFF2-40B4-BE49-F238E27FC236}">
                <a16:creationId xmlns:a16="http://schemas.microsoft.com/office/drawing/2014/main" id="{BB2C9100-0EA0-A4D7-84C0-9FDB0E61FB54}"/>
              </a:ext>
            </a:extLst>
          </p:cNvPr>
          <p:cNvPicPr>
            <a:picLocks noChangeAspect="1"/>
          </p:cNvPicPr>
          <p:nvPr/>
        </p:nvPicPr>
        <p:blipFill>
          <a:blip r:embed="rId2"/>
          <a:stretch>
            <a:fillRect/>
          </a:stretch>
        </p:blipFill>
        <p:spPr>
          <a:xfrm>
            <a:off x="7279388" y="0"/>
            <a:ext cx="3099075" cy="6858000"/>
          </a:xfrm>
          <a:prstGeom prst="rect">
            <a:avLst/>
          </a:prstGeom>
        </p:spPr>
      </p:pic>
    </p:spTree>
    <p:extLst>
      <p:ext uri="{BB962C8B-B14F-4D97-AF65-F5344CB8AC3E}">
        <p14:creationId xmlns:p14="http://schemas.microsoft.com/office/powerpoint/2010/main" val="9982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701EDE-A4D6-68AD-583E-D549E7F60947}"/>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Abstract(1/2)</a:t>
            </a:r>
            <a:endParaRPr lang="zh-TW" altLang="en-US" dirty="0"/>
          </a:p>
        </p:txBody>
      </p:sp>
      <p:sp>
        <p:nvSpPr>
          <p:cNvPr id="3" name="內容版面配置區 2">
            <a:extLst>
              <a:ext uri="{FF2B5EF4-FFF2-40B4-BE49-F238E27FC236}">
                <a16:creationId xmlns:a16="http://schemas.microsoft.com/office/drawing/2014/main" id="{E34EDFFA-435E-3C54-8CDD-5EA7FF0945F5}"/>
              </a:ext>
            </a:extLst>
          </p:cNvPr>
          <p:cNvSpPr>
            <a:spLocks noGrp="1"/>
          </p:cNvSpPr>
          <p:nvPr>
            <p:ph idx="1"/>
          </p:nvPr>
        </p:nvSpPr>
        <p:spPr/>
        <p:txBody>
          <a:bodyPr>
            <a:noAutofit/>
          </a:bodyPr>
          <a:lstStyle/>
          <a:p>
            <a:pPr marL="0" indent="0">
              <a:buNone/>
            </a:pPr>
            <a:r>
              <a:rPr lang="en-US" altLang="zh-TW" dirty="0">
                <a:latin typeface="Times New Roman" panose="02020603050405020304" pitchFamily="18" charset="0"/>
                <a:cs typeface="Times New Roman" panose="02020603050405020304" pitchFamily="18" charset="0"/>
              </a:rPr>
              <a:t>Trip duration is the most fundamental measure in all modes of transportation. Hence, it is crucial to predict the </a:t>
            </a:r>
            <a:r>
              <a:rPr lang="en-US" altLang="zh-TW" dirty="0" err="1">
                <a:latin typeface="Times New Roman" panose="02020603050405020304" pitchFamily="18" charset="0"/>
                <a:cs typeface="Times New Roman" panose="02020603050405020304" pitchFamily="18" charset="0"/>
              </a:rPr>
              <a:t>triptime</a:t>
            </a:r>
            <a:r>
              <a:rPr lang="en-US" altLang="zh-TW" dirty="0">
                <a:latin typeface="Times New Roman" panose="02020603050405020304" pitchFamily="18" charset="0"/>
                <a:cs typeface="Times New Roman" panose="02020603050405020304" pitchFamily="18" charset="0"/>
              </a:rPr>
              <a:t> precisely for the advancement of Intelligent Transport Systems and </a:t>
            </a:r>
            <a:r>
              <a:rPr lang="en-US" altLang="zh-TW" dirty="0" err="1">
                <a:latin typeface="Times New Roman" panose="02020603050405020304" pitchFamily="18" charset="0"/>
                <a:cs typeface="Times New Roman" panose="02020603050405020304" pitchFamily="18" charset="0"/>
              </a:rPr>
              <a:t>traveller</a:t>
            </a:r>
            <a:r>
              <a:rPr lang="en-US" altLang="zh-TW" dirty="0">
                <a:latin typeface="Times New Roman" panose="02020603050405020304" pitchFamily="18" charset="0"/>
                <a:cs typeface="Times New Roman" panose="02020603050405020304" pitchFamily="18" charset="0"/>
              </a:rPr>
              <a:t> information systems. To predict the trip duration, data mining techniques are employed in this study to predict the trip duration of rental bikes in Seoul Bike sharing system. The prediction is carried out with the combination of Seoul Bike data and weather data. The data used include trip duration, trip distance, pickup and </a:t>
            </a:r>
            <a:r>
              <a:rPr lang="en-US" altLang="zh-TW" dirty="0" err="1">
                <a:latin typeface="Times New Roman" panose="02020603050405020304" pitchFamily="18" charset="0"/>
                <a:cs typeface="Times New Roman" panose="02020603050405020304" pitchFamily="18" charset="0"/>
              </a:rPr>
              <a:t>dropoff</a:t>
            </a:r>
            <a:r>
              <a:rPr lang="en-US" altLang="zh-TW" dirty="0">
                <a:latin typeface="Times New Roman" panose="02020603050405020304" pitchFamily="18" charset="0"/>
                <a:cs typeface="Times New Roman" panose="02020603050405020304" pitchFamily="18" charset="0"/>
              </a:rPr>
              <a:t> latitude and longitude, temperature, precipitation, wind speed, humidity, solar radiation, snowfall, ground temperature and 1-hour average dust concentration. </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AB5BE93-836E-BC81-5033-F88538C3FAB7}"/>
              </a:ext>
            </a:extLst>
          </p:cNvPr>
          <p:cNvSpPr>
            <a:spLocks noGrp="1"/>
          </p:cNvSpPr>
          <p:nvPr>
            <p:ph type="sldNum" sz="quarter" idx="12"/>
          </p:nvPr>
        </p:nvSpPr>
        <p:spPr/>
        <p:txBody>
          <a:bodyPr/>
          <a:lstStyle/>
          <a:p>
            <a:fld id="{D5117DEE-9B4D-468D-9A3A-79E0D91F3917}" type="slidenum">
              <a:rPr lang="zh-TW" altLang="en-US" smtClean="0"/>
              <a:t>2</a:t>
            </a:fld>
            <a:endParaRPr lang="zh-TW" altLang="en-US"/>
          </a:p>
        </p:txBody>
      </p:sp>
    </p:spTree>
    <p:extLst>
      <p:ext uri="{BB962C8B-B14F-4D97-AF65-F5344CB8AC3E}">
        <p14:creationId xmlns:p14="http://schemas.microsoft.com/office/powerpoint/2010/main" val="147541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65AABC74-AB18-155D-F631-35C368568286}"/>
              </a:ext>
            </a:extLst>
          </p:cNvPr>
          <p:cNvPicPr>
            <a:picLocks noChangeAspect="1"/>
          </p:cNvPicPr>
          <p:nvPr/>
        </p:nvPicPr>
        <p:blipFill>
          <a:blip r:embed="rId3"/>
          <a:stretch>
            <a:fillRect/>
          </a:stretch>
        </p:blipFill>
        <p:spPr>
          <a:xfrm>
            <a:off x="2712376" y="2178363"/>
            <a:ext cx="8481509" cy="4543112"/>
          </a:xfrm>
          <a:prstGeom prst="rect">
            <a:avLst/>
          </a:prstGeom>
        </p:spPr>
      </p:pic>
      <p:sp>
        <p:nvSpPr>
          <p:cNvPr id="2" name="標題 1">
            <a:extLst>
              <a:ext uri="{FF2B5EF4-FFF2-40B4-BE49-F238E27FC236}">
                <a16:creationId xmlns:a16="http://schemas.microsoft.com/office/drawing/2014/main" id="{11CD5778-8C9C-3D90-A149-0FF48A1EC08D}"/>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Feature engineering</a:t>
            </a:r>
            <a:endParaRPr lang="zh-TW" altLang="en-US" dirty="0"/>
          </a:p>
        </p:txBody>
      </p:sp>
      <p:sp>
        <p:nvSpPr>
          <p:cNvPr id="3" name="內容版面配置區 2">
            <a:extLst>
              <a:ext uri="{FF2B5EF4-FFF2-40B4-BE49-F238E27FC236}">
                <a16:creationId xmlns:a16="http://schemas.microsoft.com/office/drawing/2014/main" id="{97258BC8-7B26-1523-A722-89614653F7AB}"/>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Correlation plot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A294748-5C31-A3B0-7E6C-BD2993E3DD43}"/>
              </a:ext>
            </a:extLst>
          </p:cNvPr>
          <p:cNvSpPr>
            <a:spLocks noGrp="1"/>
          </p:cNvSpPr>
          <p:nvPr>
            <p:ph type="sldNum" sz="quarter" idx="12"/>
          </p:nvPr>
        </p:nvSpPr>
        <p:spPr/>
        <p:txBody>
          <a:bodyPr/>
          <a:lstStyle/>
          <a:p>
            <a:fld id="{D5117DEE-9B4D-468D-9A3A-79E0D91F3917}" type="slidenum">
              <a:rPr lang="zh-TW" altLang="en-US" smtClean="0"/>
              <a:t>20</a:t>
            </a:fld>
            <a:endParaRPr lang="zh-TW" altLang="en-US"/>
          </a:p>
        </p:txBody>
      </p:sp>
    </p:spTree>
    <p:extLst>
      <p:ext uri="{BB962C8B-B14F-4D97-AF65-F5344CB8AC3E}">
        <p14:creationId xmlns:p14="http://schemas.microsoft.com/office/powerpoint/2010/main" val="308976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C3ED91-F7DB-04C5-91E5-AE1B29C52027}"/>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Training and testing dataset</a:t>
            </a:r>
            <a:endParaRPr lang="zh-TW" altLang="en-US" dirty="0">
              <a:latin typeface="Times New Roman" panose="02020603050405020304" pitchFamily="18" charset="0"/>
              <a:cs typeface="Times New Roman" panose="02020603050405020304" pitchFamily="18" charset="0"/>
            </a:endParaRPr>
          </a:p>
        </p:txBody>
      </p:sp>
      <p:pic>
        <p:nvPicPr>
          <p:cNvPr id="6" name="內容版面配置區 5">
            <a:extLst>
              <a:ext uri="{FF2B5EF4-FFF2-40B4-BE49-F238E27FC236}">
                <a16:creationId xmlns:a16="http://schemas.microsoft.com/office/drawing/2014/main" id="{1336A238-E0F0-8238-2E0F-C81AE61D21CB}"/>
              </a:ext>
            </a:extLst>
          </p:cNvPr>
          <p:cNvPicPr>
            <a:picLocks noGrp="1" noChangeAspect="1"/>
          </p:cNvPicPr>
          <p:nvPr>
            <p:ph idx="1"/>
          </p:nvPr>
        </p:nvPicPr>
        <p:blipFill>
          <a:blip r:embed="rId3"/>
          <a:stretch>
            <a:fillRect/>
          </a:stretch>
        </p:blipFill>
        <p:spPr>
          <a:xfrm>
            <a:off x="838200" y="3424311"/>
            <a:ext cx="10515600" cy="1153965"/>
          </a:xfrm>
        </p:spPr>
      </p:pic>
      <p:sp>
        <p:nvSpPr>
          <p:cNvPr id="4" name="投影片編號版面配置區 3">
            <a:extLst>
              <a:ext uri="{FF2B5EF4-FFF2-40B4-BE49-F238E27FC236}">
                <a16:creationId xmlns:a16="http://schemas.microsoft.com/office/drawing/2014/main" id="{BCD59853-02A0-6EFC-1763-DD77A6BABCAF}"/>
              </a:ext>
            </a:extLst>
          </p:cNvPr>
          <p:cNvSpPr>
            <a:spLocks noGrp="1"/>
          </p:cNvSpPr>
          <p:nvPr>
            <p:ph type="sldNum" sz="quarter" idx="12"/>
          </p:nvPr>
        </p:nvSpPr>
        <p:spPr/>
        <p:txBody>
          <a:bodyPr/>
          <a:lstStyle/>
          <a:p>
            <a:fld id="{D5117DEE-9B4D-468D-9A3A-79E0D91F3917}" type="slidenum">
              <a:rPr lang="zh-TW" altLang="en-US" smtClean="0"/>
              <a:t>21</a:t>
            </a:fld>
            <a:endParaRPr lang="zh-TW" altLang="en-US"/>
          </a:p>
        </p:txBody>
      </p:sp>
    </p:spTree>
    <p:extLst>
      <p:ext uri="{BB962C8B-B14F-4D97-AF65-F5344CB8AC3E}">
        <p14:creationId xmlns:p14="http://schemas.microsoft.com/office/powerpoint/2010/main" val="331396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DEC53D-757C-497A-3452-E12D31435D5B}"/>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Evaluation indices</a:t>
            </a:r>
            <a:endParaRPr lang="zh-TW" altLang="en-US" dirty="0">
              <a:latin typeface="Times New Roman" panose="02020603050405020304" pitchFamily="18" charset="0"/>
              <a:cs typeface="Times New Roman" panose="02020603050405020304" pitchFamily="18" charset="0"/>
            </a:endParaRPr>
          </a:p>
        </p:txBody>
      </p:sp>
      <p:pic>
        <p:nvPicPr>
          <p:cNvPr id="6" name="內容版面配置區 5">
            <a:extLst>
              <a:ext uri="{FF2B5EF4-FFF2-40B4-BE49-F238E27FC236}">
                <a16:creationId xmlns:a16="http://schemas.microsoft.com/office/drawing/2014/main" id="{1FB1BC2E-F1A1-1C70-921B-45376D886B35}"/>
              </a:ext>
            </a:extLst>
          </p:cNvPr>
          <p:cNvPicPr>
            <a:picLocks noGrp="1" noChangeAspect="1"/>
          </p:cNvPicPr>
          <p:nvPr>
            <p:ph idx="1"/>
          </p:nvPr>
        </p:nvPicPr>
        <p:blipFill>
          <a:blip r:embed="rId3"/>
          <a:stretch>
            <a:fillRect/>
          </a:stretch>
        </p:blipFill>
        <p:spPr>
          <a:xfrm>
            <a:off x="838200" y="3090044"/>
            <a:ext cx="10515600" cy="1822500"/>
          </a:xfrm>
        </p:spPr>
      </p:pic>
      <p:sp>
        <p:nvSpPr>
          <p:cNvPr id="4" name="投影片編號版面配置區 3">
            <a:extLst>
              <a:ext uri="{FF2B5EF4-FFF2-40B4-BE49-F238E27FC236}">
                <a16:creationId xmlns:a16="http://schemas.microsoft.com/office/drawing/2014/main" id="{EAFD206F-C313-61F5-EF38-328AC17E605B}"/>
              </a:ext>
            </a:extLst>
          </p:cNvPr>
          <p:cNvSpPr>
            <a:spLocks noGrp="1"/>
          </p:cNvSpPr>
          <p:nvPr>
            <p:ph type="sldNum" sz="quarter" idx="12"/>
          </p:nvPr>
        </p:nvSpPr>
        <p:spPr/>
        <p:txBody>
          <a:bodyPr/>
          <a:lstStyle/>
          <a:p>
            <a:fld id="{D5117DEE-9B4D-468D-9A3A-79E0D91F3917}" type="slidenum">
              <a:rPr lang="zh-TW" altLang="en-US" smtClean="0"/>
              <a:t>22</a:t>
            </a:fld>
            <a:endParaRPr lang="zh-TW" altLang="en-US"/>
          </a:p>
        </p:txBody>
      </p:sp>
      <p:sp>
        <p:nvSpPr>
          <p:cNvPr id="7" name="矩形 6">
            <a:extLst>
              <a:ext uri="{FF2B5EF4-FFF2-40B4-BE49-F238E27FC236}">
                <a16:creationId xmlns:a16="http://schemas.microsoft.com/office/drawing/2014/main" id="{0F1CCB6A-919D-2EC3-3D06-046E35E88065}"/>
              </a:ext>
            </a:extLst>
          </p:cNvPr>
          <p:cNvSpPr/>
          <p:nvPr/>
        </p:nvSpPr>
        <p:spPr>
          <a:xfrm>
            <a:off x="7191910" y="4532400"/>
            <a:ext cx="3780890" cy="330270"/>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6131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CD796C-CABB-F793-C897-032B7FB238CE}"/>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Abstract(2/2)</a:t>
            </a:r>
            <a:endParaRPr lang="zh-TW" altLang="en-US" dirty="0"/>
          </a:p>
        </p:txBody>
      </p:sp>
      <p:sp>
        <p:nvSpPr>
          <p:cNvPr id="3" name="內容版面配置區 2">
            <a:extLst>
              <a:ext uri="{FF2B5EF4-FFF2-40B4-BE49-F238E27FC236}">
                <a16:creationId xmlns:a16="http://schemas.microsoft.com/office/drawing/2014/main" id="{C7CBD0AB-A8C0-6FBB-C62C-6A9727C34AB1}"/>
              </a:ext>
            </a:extLst>
          </p:cNvPr>
          <p:cNvSpPr>
            <a:spLocks noGrp="1"/>
          </p:cNvSpPr>
          <p:nvPr>
            <p:ph idx="1"/>
          </p:nvPr>
        </p:nvSpPr>
        <p:spPr/>
        <p:txBody>
          <a:bodyPr/>
          <a:lstStyle/>
          <a:p>
            <a:pPr marL="0" indent="0">
              <a:buNone/>
            </a:pPr>
            <a:r>
              <a:rPr lang="en-US" altLang="zh-TW" dirty="0">
                <a:latin typeface="Times New Roman" panose="02020603050405020304" pitchFamily="18" charset="0"/>
                <a:cs typeface="Times New Roman" panose="02020603050405020304" pitchFamily="18" charset="0"/>
              </a:rPr>
              <a:t>Feature engineering is done to extract additional features from the data. Four statistical models are used to predict the trip duration. (a) Linear regression, (b) Gradient boosting machines, (c) k nearest </a:t>
            </a:r>
            <a:r>
              <a:rPr lang="en-US" altLang="zh-TW" dirty="0" err="1">
                <a:latin typeface="Times New Roman" panose="02020603050405020304" pitchFamily="18" charset="0"/>
                <a:cs typeface="Times New Roman" panose="02020603050405020304" pitchFamily="18" charset="0"/>
              </a:rPr>
              <a:t>neighbour</a:t>
            </a:r>
            <a:r>
              <a:rPr lang="en-US" altLang="zh-TW" dirty="0">
                <a:latin typeface="Times New Roman" panose="02020603050405020304" pitchFamily="18" charset="0"/>
                <a:cs typeface="Times New Roman" panose="02020603050405020304" pitchFamily="18" charset="0"/>
              </a:rPr>
              <a:t> and (d) Random Forest (RF). Four performance metrics root mean squared error, coefficient of variance, mean absolute error and median absolute error is used to determine the efficiency of the models. In comparison with the other models, the best model RF can explain the variance of 93% in the testing set and 98% (</a:t>
            </a:r>
            <a:r>
              <a:rPr lang="en-US" altLang="zh-TW" i="1" dirty="0">
                <a:latin typeface="Times New Roman" panose="02020603050405020304" pitchFamily="18" charset="0"/>
                <a:cs typeface="Times New Roman" panose="02020603050405020304" pitchFamily="18" charset="0"/>
              </a:rPr>
              <a:t>R</a:t>
            </a:r>
            <a:r>
              <a:rPr lang="en-US" altLang="zh-TW" baseline="30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in the training set. The outcome proves that RF is effective to be employed for the prediction of trip duration.</a:t>
            </a:r>
            <a:endParaRPr lang="zh-TW" altLang="en-US" dirty="0"/>
          </a:p>
        </p:txBody>
      </p:sp>
      <p:sp>
        <p:nvSpPr>
          <p:cNvPr id="4" name="投影片編號版面配置區 3">
            <a:extLst>
              <a:ext uri="{FF2B5EF4-FFF2-40B4-BE49-F238E27FC236}">
                <a16:creationId xmlns:a16="http://schemas.microsoft.com/office/drawing/2014/main" id="{C29B5B1B-0114-0931-335E-9704C9CF49BC}"/>
              </a:ext>
            </a:extLst>
          </p:cNvPr>
          <p:cNvSpPr>
            <a:spLocks noGrp="1"/>
          </p:cNvSpPr>
          <p:nvPr>
            <p:ph type="sldNum" sz="quarter" idx="12"/>
          </p:nvPr>
        </p:nvSpPr>
        <p:spPr/>
        <p:txBody>
          <a:bodyPr/>
          <a:lstStyle/>
          <a:p>
            <a:fld id="{D5117DEE-9B4D-468D-9A3A-79E0D91F3917}" type="slidenum">
              <a:rPr lang="zh-TW" altLang="en-US" smtClean="0"/>
              <a:t>3</a:t>
            </a:fld>
            <a:endParaRPr lang="zh-TW" altLang="en-US"/>
          </a:p>
        </p:txBody>
      </p:sp>
    </p:spTree>
    <p:extLst>
      <p:ext uri="{BB962C8B-B14F-4D97-AF65-F5344CB8AC3E}">
        <p14:creationId xmlns:p14="http://schemas.microsoft.com/office/powerpoint/2010/main" val="417137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274962-D0AE-0510-9D39-01D6C3C3F0C3}"/>
              </a:ext>
            </a:extLst>
          </p:cNvPr>
          <p:cNvSpPr>
            <a:spLocks noGrp="1"/>
          </p:cNvSpPr>
          <p:nvPr>
            <p:ph type="title"/>
          </p:nvPr>
        </p:nvSpPr>
        <p:spPr/>
        <p:txBody>
          <a:bodyPr/>
          <a:lstStyle/>
          <a:p>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DB7E1E5-327B-0AEA-12D6-7682BBFF74C2}"/>
              </a:ext>
            </a:extLst>
          </p:cNvPr>
          <p:cNvSpPr>
            <a:spLocks noGrp="1"/>
          </p:cNvSpPr>
          <p:nvPr>
            <p:ph type="sldNum" sz="quarter" idx="12"/>
          </p:nvPr>
        </p:nvSpPr>
        <p:spPr/>
        <p:txBody>
          <a:bodyPr/>
          <a:lstStyle/>
          <a:p>
            <a:fld id="{D5117DEE-9B4D-468D-9A3A-79E0D91F3917}" type="slidenum">
              <a:rPr lang="zh-TW" altLang="en-US" smtClean="0"/>
              <a:t>4</a:t>
            </a:fld>
            <a:endParaRPr lang="zh-TW" altLang="en-US"/>
          </a:p>
        </p:txBody>
      </p:sp>
      <p:sp>
        <p:nvSpPr>
          <p:cNvPr id="11" name="內容版面配置區 10">
            <a:extLst>
              <a:ext uri="{FF2B5EF4-FFF2-40B4-BE49-F238E27FC236}">
                <a16:creationId xmlns:a16="http://schemas.microsoft.com/office/drawing/2014/main" id="{933328EC-6A57-E781-EE99-9A4D9CABF809}"/>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Data mining techniques are employed in this study to predict the trip duration of rental bikes in Seoul Bike sharing system</a:t>
            </a:r>
          </a:p>
          <a:p>
            <a:r>
              <a:rPr lang="en-US" altLang="zh-TW" dirty="0">
                <a:latin typeface="Times New Roman" panose="02020603050405020304" pitchFamily="18" charset="0"/>
                <a:cs typeface="Times New Roman" panose="02020603050405020304" pitchFamily="18" charset="0"/>
              </a:rPr>
              <a:t>The prediction is carried out with the combination of Seoul Bike data and weather data</a:t>
            </a:r>
          </a:p>
          <a:p>
            <a:r>
              <a:rPr lang="en-US" altLang="zh-TW" dirty="0">
                <a:latin typeface="Times New Roman" panose="02020603050405020304" pitchFamily="18" charset="0"/>
                <a:cs typeface="Times New Roman" panose="02020603050405020304" pitchFamily="18" charset="0"/>
              </a:rPr>
              <a:t>Four statistical models are used to predict the trip duration </a:t>
            </a:r>
          </a:p>
          <a:p>
            <a:pPr lvl="1"/>
            <a:r>
              <a:rPr lang="en-US" altLang="zh-TW" dirty="0">
                <a:latin typeface="Times New Roman" panose="02020603050405020304" pitchFamily="18" charset="0"/>
                <a:cs typeface="Times New Roman" panose="02020603050405020304" pitchFamily="18" charset="0"/>
              </a:rPr>
              <a:t>(a) Linear regression(LR)</a:t>
            </a:r>
          </a:p>
          <a:p>
            <a:pPr lvl="1"/>
            <a:r>
              <a:rPr lang="en-US" altLang="zh-TW" dirty="0">
                <a:latin typeface="Times New Roman" panose="02020603050405020304" pitchFamily="18" charset="0"/>
                <a:cs typeface="Times New Roman" panose="02020603050405020304" pitchFamily="18" charset="0"/>
              </a:rPr>
              <a:t>(b) Gradient boosting machines(GBA)</a:t>
            </a:r>
          </a:p>
          <a:p>
            <a:pPr lvl="1"/>
            <a:r>
              <a:rPr lang="en-US" altLang="zh-TW" dirty="0">
                <a:latin typeface="Times New Roman" panose="02020603050405020304" pitchFamily="18" charset="0"/>
                <a:cs typeface="Times New Roman" panose="02020603050405020304" pitchFamily="18" charset="0"/>
              </a:rPr>
              <a:t>(c) k nearest </a:t>
            </a:r>
            <a:r>
              <a:rPr lang="en-US" altLang="zh-TW" dirty="0" err="1">
                <a:latin typeface="Times New Roman" panose="02020603050405020304" pitchFamily="18" charset="0"/>
                <a:cs typeface="Times New Roman" panose="02020603050405020304" pitchFamily="18" charset="0"/>
              </a:rPr>
              <a:t>neighbour</a:t>
            </a:r>
            <a:r>
              <a:rPr lang="en-US" altLang="zh-TW" dirty="0">
                <a:latin typeface="Times New Roman" panose="02020603050405020304" pitchFamily="18" charset="0"/>
                <a:cs typeface="Times New Roman" panose="02020603050405020304" pitchFamily="18" charset="0"/>
              </a:rPr>
              <a:t>(KNN)</a:t>
            </a:r>
          </a:p>
          <a:p>
            <a:pPr lvl="1"/>
            <a:r>
              <a:rPr lang="en-US" altLang="zh-TW" dirty="0">
                <a:latin typeface="Times New Roman" panose="02020603050405020304" pitchFamily="18" charset="0"/>
                <a:cs typeface="Times New Roman" panose="02020603050405020304" pitchFamily="18" charset="0"/>
              </a:rPr>
              <a:t>(d) Random Forest (RF)</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8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416C4D-6A20-141D-F02A-35BB5FCD6CC3}"/>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4961A9CC-FC57-8518-A0A4-7510850F6939}"/>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Four performance metrics is used to determine the efficiency of the models</a:t>
            </a:r>
          </a:p>
          <a:p>
            <a:pPr lvl="1"/>
            <a:r>
              <a:rPr lang="en-US" altLang="zh-TW" dirty="0">
                <a:latin typeface="Times New Roman" panose="02020603050405020304" pitchFamily="18" charset="0"/>
                <a:cs typeface="Times New Roman" panose="02020603050405020304" pitchFamily="18" charset="0"/>
              </a:rPr>
              <a:t>root mean squared error</a:t>
            </a:r>
            <a:r>
              <a:rPr lang="zh-TW" altLang="en-US" dirty="0">
                <a:latin typeface="Times New Roman" panose="02020603050405020304" pitchFamily="18" charset="0"/>
                <a:cs typeface="Times New Roman" panose="02020603050405020304" pitchFamily="18" charset="0"/>
              </a:rPr>
              <a:t> </a:t>
            </a:r>
            <a:endParaRPr lang="en-US" altLang="zh-TW" dirty="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coefficient of variance</a:t>
            </a:r>
            <a:r>
              <a:rPr lang="zh-TW" altLang="en-US" dirty="0">
                <a:latin typeface="Times New Roman" panose="02020603050405020304" pitchFamily="18" charset="0"/>
                <a:cs typeface="Times New Roman" panose="02020603050405020304" pitchFamily="18" charset="0"/>
              </a:rPr>
              <a:t> </a:t>
            </a:r>
            <a:endParaRPr lang="en-US" altLang="zh-TW" dirty="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mean absolute error</a:t>
            </a:r>
            <a:r>
              <a:rPr lang="zh-TW" altLang="en-US" dirty="0">
                <a:latin typeface="Times New Roman" panose="02020603050405020304" pitchFamily="18" charset="0"/>
                <a:cs typeface="Times New Roman" panose="02020603050405020304" pitchFamily="18" charset="0"/>
              </a:rPr>
              <a:t> </a:t>
            </a:r>
            <a:endParaRPr lang="en-US" altLang="zh-TW" dirty="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median absolute error</a:t>
            </a:r>
            <a:r>
              <a:rPr lang="zh-TW" altLang="en-US" dirty="0">
                <a:latin typeface="Times New Roman" panose="02020603050405020304" pitchFamily="18" charset="0"/>
                <a:cs typeface="Times New Roman" panose="02020603050405020304" pitchFamily="18" charset="0"/>
              </a:rPr>
              <a:t> </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The outcome proves that RF is effective to be employed for the prediction of trip duration.</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B5A7420-100F-1306-FC08-F47E540251C4}"/>
              </a:ext>
            </a:extLst>
          </p:cNvPr>
          <p:cNvSpPr>
            <a:spLocks noGrp="1"/>
          </p:cNvSpPr>
          <p:nvPr>
            <p:ph type="sldNum" sz="quarter" idx="12"/>
          </p:nvPr>
        </p:nvSpPr>
        <p:spPr/>
        <p:txBody>
          <a:bodyPr/>
          <a:lstStyle/>
          <a:p>
            <a:fld id="{D5117DEE-9B4D-468D-9A3A-79E0D91F3917}" type="slidenum">
              <a:rPr lang="zh-TW" altLang="en-US" smtClean="0"/>
              <a:t>5</a:t>
            </a:fld>
            <a:endParaRPr lang="zh-TW" altLang="en-US"/>
          </a:p>
        </p:txBody>
      </p:sp>
    </p:spTree>
    <p:extLst>
      <p:ext uri="{BB962C8B-B14F-4D97-AF65-F5344CB8AC3E}">
        <p14:creationId xmlns:p14="http://schemas.microsoft.com/office/powerpoint/2010/main" val="390538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32403A-57C5-E738-D5FF-3CC134FDA74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Methodology</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AD47062E-60C4-C97B-5647-387E6F93D511}"/>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Linear regression</a:t>
            </a:r>
          </a:p>
          <a:p>
            <a:r>
              <a:rPr lang="en-US" altLang="zh-TW" dirty="0">
                <a:latin typeface="Times New Roman" panose="02020603050405020304" pitchFamily="18" charset="0"/>
                <a:cs typeface="Times New Roman" panose="02020603050405020304" pitchFamily="18" charset="0"/>
              </a:rPr>
              <a:t>Gradient boosting machine</a:t>
            </a:r>
          </a:p>
          <a:p>
            <a:r>
              <a:rPr lang="en-US" altLang="zh-TW" dirty="0">
                <a:latin typeface="Times New Roman" panose="02020603050405020304" pitchFamily="18" charset="0"/>
                <a:cs typeface="Times New Roman" panose="02020603050405020304" pitchFamily="18" charset="0"/>
              </a:rPr>
              <a:t>K nearest </a:t>
            </a:r>
            <a:r>
              <a:rPr lang="en-US" altLang="zh-TW" dirty="0" err="1">
                <a:latin typeface="Times New Roman" panose="02020603050405020304" pitchFamily="18" charset="0"/>
                <a:cs typeface="Times New Roman" panose="02020603050405020304" pitchFamily="18" charset="0"/>
              </a:rPr>
              <a:t>neighbour</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Random forest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710490C-6D31-07DC-A053-0CB2C23E7228}"/>
              </a:ext>
            </a:extLst>
          </p:cNvPr>
          <p:cNvSpPr>
            <a:spLocks noGrp="1"/>
          </p:cNvSpPr>
          <p:nvPr>
            <p:ph type="sldNum" sz="quarter" idx="12"/>
          </p:nvPr>
        </p:nvSpPr>
        <p:spPr/>
        <p:txBody>
          <a:bodyPr/>
          <a:lstStyle/>
          <a:p>
            <a:fld id="{D5117DEE-9B4D-468D-9A3A-79E0D91F3917}" type="slidenum">
              <a:rPr lang="zh-TW" altLang="en-US" smtClean="0"/>
              <a:t>6</a:t>
            </a:fld>
            <a:endParaRPr lang="zh-TW" altLang="en-US"/>
          </a:p>
        </p:txBody>
      </p:sp>
    </p:spTree>
    <p:extLst>
      <p:ext uri="{BB962C8B-B14F-4D97-AF65-F5344CB8AC3E}">
        <p14:creationId xmlns:p14="http://schemas.microsoft.com/office/powerpoint/2010/main" val="153816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5E2244-7392-2204-1E3F-5ADC912D18C1}"/>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Linear regression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2B4F470-C8A6-2138-806B-5801135DF4F8}"/>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For figuring out the best fitting line, the least square errors are commonly used, that is done by deducing the addition of squares of the vertical deviation of each point from the line or the addition of squares of the residuals.</a:t>
                </a:r>
                <a:endParaRPr lang="en-US" altLang="zh-TW" b="0" i="1" dirty="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cs typeface="Times New Roman" panose="02020603050405020304" pitchFamily="18" charset="0"/>
                        </a:rPr>
                        <m:t>𝑦</m:t>
                      </m:r>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𝑎𝑥</m:t>
                      </m:r>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𝑏</m:t>
                      </m:r>
                    </m:oMath>
                  </m:oMathPara>
                </a14:m>
                <a:endParaRPr lang="en-US" altLang="zh-TW" b="0"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D2B4F470-C8A6-2138-806B-5801135DF4F8}"/>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B53BAD3-C32D-9EE6-776C-39AA9149F234}"/>
              </a:ext>
            </a:extLst>
          </p:cNvPr>
          <p:cNvSpPr>
            <a:spLocks noGrp="1"/>
          </p:cNvSpPr>
          <p:nvPr>
            <p:ph type="sldNum" sz="quarter" idx="12"/>
          </p:nvPr>
        </p:nvSpPr>
        <p:spPr/>
        <p:txBody>
          <a:bodyPr/>
          <a:lstStyle/>
          <a:p>
            <a:fld id="{D5117DEE-9B4D-468D-9A3A-79E0D91F3917}" type="slidenum">
              <a:rPr lang="zh-TW" altLang="en-US" smtClean="0"/>
              <a:t>7</a:t>
            </a:fld>
            <a:endParaRPr lang="zh-TW" altLang="en-US"/>
          </a:p>
        </p:txBody>
      </p:sp>
      <p:pic>
        <p:nvPicPr>
          <p:cNvPr id="8" name="圖片 7">
            <a:extLst>
              <a:ext uri="{FF2B5EF4-FFF2-40B4-BE49-F238E27FC236}">
                <a16:creationId xmlns:a16="http://schemas.microsoft.com/office/drawing/2014/main" id="{1752FC61-AB86-8264-3802-60F8C5E6CFC8}"/>
              </a:ext>
            </a:extLst>
          </p:cNvPr>
          <p:cNvPicPr>
            <a:picLocks noChangeAspect="1"/>
          </p:cNvPicPr>
          <p:nvPr/>
        </p:nvPicPr>
        <p:blipFill>
          <a:blip r:embed="rId4"/>
          <a:stretch>
            <a:fillRect/>
          </a:stretch>
        </p:blipFill>
        <p:spPr>
          <a:xfrm>
            <a:off x="3552470" y="4130345"/>
            <a:ext cx="5087060" cy="2362530"/>
          </a:xfrm>
          <a:prstGeom prst="rect">
            <a:avLst/>
          </a:prstGeom>
        </p:spPr>
      </p:pic>
    </p:spTree>
    <p:extLst>
      <p:ext uri="{BB962C8B-B14F-4D97-AF65-F5344CB8AC3E}">
        <p14:creationId xmlns:p14="http://schemas.microsoft.com/office/powerpoint/2010/main" val="173568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3D5098-EA2B-1A7C-3BC0-72CFF14A8984}"/>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Gradient boosting machine</a:t>
            </a:r>
            <a:endParaRPr lang="zh-TW" altLang="en-US" dirty="0"/>
          </a:p>
        </p:txBody>
      </p:sp>
      <p:sp>
        <p:nvSpPr>
          <p:cNvPr id="3" name="內容版面配置區 2">
            <a:extLst>
              <a:ext uri="{FF2B5EF4-FFF2-40B4-BE49-F238E27FC236}">
                <a16:creationId xmlns:a16="http://schemas.microsoft.com/office/drawing/2014/main" id="{2D6B5DA6-9575-860F-06B9-E4E1DF8E041C}"/>
              </a:ext>
            </a:extLst>
          </p:cNvPr>
          <p:cNvSpPr>
            <a:spLocks noGrp="1"/>
          </p:cNvSpPr>
          <p:nvPr>
            <p:ph idx="1"/>
          </p:nvPr>
        </p:nvSpPr>
        <p:spPr/>
        <p:txBody>
          <a:bodyPr/>
          <a:lstStyle/>
          <a:p>
            <a:r>
              <a:rPr lang="en-US" altLang="zh-TW" i="0" dirty="0">
                <a:effectLst/>
                <a:latin typeface="Times New Roman" panose="02020603050405020304" pitchFamily="18" charset="0"/>
                <a:cs typeface="Times New Roman" panose="02020603050405020304" pitchFamily="18" charset="0"/>
              </a:rPr>
              <a:t>Base Model</a:t>
            </a:r>
          </a:p>
          <a:p>
            <a:r>
              <a:rPr lang="en-US" altLang="zh-TW" i="0" dirty="0">
                <a:effectLst/>
                <a:latin typeface="Times New Roman" panose="02020603050405020304" pitchFamily="18" charset="0"/>
                <a:cs typeface="Times New Roman" panose="02020603050405020304" pitchFamily="18" charset="0"/>
              </a:rPr>
              <a:t>Gradient Boosting</a:t>
            </a:r>
            <a:endParaRPr lang="en-US" altLang="zh-TW" dirty="0">
              <a:latin typeface="Times New Roman" panose="02020603050405020304" pitchFamily="18" charset="0"/>
              <a:cs typeface="Times New Roman" panose="02020603050405020304" pitchFamily="18" charset="0"/>
            </a:endParaRPr>
          </a:p>
          <a:p>
            <a:r>
              <a:rPr lang="en-US" altLang="zh-TW" i="0" dirty="0">
                <a:effectLst/>
                <a:latin typeface="Times New Roman" panose="02020603050405020304" pitchFamily="18" charset="0"/>
                <a:cs typeface="Times New Roman" panose="02020603050405020304" pitchFamily="18" charset="0"/>
              </a:rPr>
              <a:t>Boosting Process</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EDA49A0-1DCA-CAD4-1E90-AFE751EF5E72}"/>
              </a:ext>
            </a:extLst>
          </p:cNvPr>
          <p:cNvSpPr>
            <a:spLocks noGrp="1"/>
          </p:cNvSpPr>
          <p:nvPr>
            <p:ph type="sldNum" sz="quarter" idx="12"/>
          </p:nvPr>
        </p:nvSpPr>
        <p:spPr/>
        <p:txBody>
          <a:bodyPr/>
          <a:lstStyle/>
          <a:p>
            <a:fld id="{D5117DEE-9B4D-468D-9A3A-79E0D91F3917}" type="slidenum">
              <a:rPr lang="zh-TW" altLang="en-US" smtClean="0"/>
              <a:t>8</a:t>
            </a:fld>
            <a:endParaRPr lang="zh-TW" altLang="en-US"/>
          </a:p>
        </p:txBody>
      </p:sp>
      <p:pic>
        <p:nvPicPr>
          <p:cNvPr id="1026" name="Picture 2" descr="Flow diagram of gradient boosting machine learning method. The ensemble...  | Download Scientific Diagram">
            <a:extLst>
              <a:ext uri="{FF2B5EF4-FFF2-40B4-BE49-F238E27FC236}">
                <a16:creationId xmlns:a16="http://schemas.microsoft.com/office/drawing/2014/main" id="{59A38698-988D-1892-F622-1C6F5672F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409" y="1690688"/>
            <a:ext cx="6106381" cy="40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7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2DBCF1-4616-B849-20D3-D177E599253B}"/>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K nearest </a:t>
            </a:r>
            <a:r>
              <a:rPr lang="en-US" altLang="zh-TW" dirty="0" err="1">
                <a:latin typeface="Times New Roman" panose="02020603050405020304" pitchFamily="18" charset="0"/>
                <a:cs typeface="Times New Roman" panose="02020603050405020304" pitchFamily="18" charset="0"/>
              </a:rPr>
              <a:t>neighbour</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AAD0DD69-E7FE-9430-1F21-BF1872C4A196}"/>
              </a:ext>
            </a:extLst>
          </p:cNvPr>
          <p:cNvSpPr>
            <a:spLocks noGrp="1"/>
          </p:cNvSpPr>
          <p:nvPr>
            <p:ph idx="1"/>
          </p:nvPr>
        </p:nvSpPr>
        <p:spPr/>
        <p:txBody>
          <a:bodyPr/>
          <a:lstStyle/>
          <a:p>
            <a:r>
              <a:rPr lang="en-US" altLang="zh-TW" dirty="0"/>
              <a:t>Non-parametric learning algorithm</a:t>
            </a:r>
          </a:p>
          <a:p>
            <a:endParaRPr lang="zh-TW" altLang="en-US" dirty="0"/>
          </a:p>
        </p:txBody>
      </p:sp>
      <p:sp>
        <p:nvSpPr>
          <p:cNvPr id="4" name="投影片編號版面配置區 3">
            <a:extLst>
              <a:ext uri="{FF2B5EF4-FFF2-40B4-BE49-F238E27FC236}">
                <a16:creationId xmlns:a16="http://schemas.microsoft.com/office/drawing/2014/main" id="{12BAC906-A117-30F0-FF2F-8A47EAF63B83}"/>
              </a:ext>
            </a:extLst>
          </p:cNvPr>
          <p:cNvSpPr>
            <a:spLocks noGrp="1"/>
          </p:cNvSpPr>
          <p:nvPr>
            <p:ph type="sldNum" sz="quarter" idx="12"/>
          </p:nvPr>
        </p:nvSpPr>
        <p:spPr/>
        <p:txBody>
          <a:bodyPr/>
          <a:lstStyle/>
          <a:p>
            <a:fld id="{D5117DEE-9B4D-468D-9A3A-79E0D91F3917}" type="slidenum">
              <a:rPr lang="zh-TW" altLang="en-US" smtClean="0"/>
              <a:t>9</a:t>
            </a:fld>
            <a:endParaRPr lang="zh-TW" altLang="en-US"/>
          </a:p>
        </p:txBody>
      </p:sp>
      <p:pic>
        <p:nvPicPr>
          <p:cNvPr id="2054" name="Picture 6" descr="Introduction to k-Nearest Neighbors (kNN) Algorithm | by Rajvi Shah |  Artificial Intelligence in Plain English">
            <a:extLst>
              <a:ext uri="{FF2B5EF4-FFF2-40B4-BE49-F238E27FC236}">
                <a16:creationId xmlns:a16="http://schemas.microsoft.com/office/drawing/2014/main" id="{FE9B2113-5B05-0622-E56B-A1746225E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027" y="2353888"/>
            <a:ext cx="7585946" cy="413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3401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6609</TotalTime>
  <Words>1792</Words>
  <Application>Microsoft Office PowerPoint</Application>
  <PresentationFormat>寬螢幕</PresentationFormat>
  <Paragraphs>145</Paragraphs>
  <Slides>22</Slides>
  <Notes>10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Söhne</vt:lpstr>
      <vt:lpstr>Arial</vt:lpstr>
      <vt:lpstr>Calibri</vt:lpstr>
      <vt:lpstr>Calibri Light</vt:lpstr>
      <vt:lpstr>Cambria Math</vt:lpstr>
      <vt:lpstr>Times New Roman</vt:lpstr>
      <vt:lpstr>Office 佈景主題</vt:lpstr>
      <vt:lpstr>Seoul bike trip duration prediction using data mining techniques</vt:lpstr>
      <vt:lpstr>Abstract(1/2)</vt:lpstr>
      <vt:lpstr>Abstract(2/2)</vt:lpstr>
      <vt:lpstr>PowerPoint 簡報</vt:lpstr>
      <vt:lpstr>PowerPoint 簡報</vt:lpstr>
      <vt:lpstr>Methodology</vt:lpstr>
      <vt:lpstr>Linear regression</vt:lpstr>
      <vt:lpstr>Gradient boosting machine</vt:lpstr>
      <vt:lpstr>K nearest neighbour</vt:lpstr>
      <vt:lpstr>Random forest</vt:lpstr>
      <vt:lpstr>Data preparation and exploratory analysis</vt:lpstr>
      <vt:lpstr>Data creation</vt:lpstr>
      <vt:lpstr>Data preprocessing</vt:lpstr>
      <vt:lpstr>Data preprocessing</vt:lpstr>
      <vt:lpstr>Exploratory data analysis </vt:lpstr>
      <vt:lpstr>Exploratory data analysis </vt:lpstr>
      <vt:lpstr>Exploratory data analysis </vt:lpstr>
      <vt:lpstr>Exploratory data analysis </vt:lpstr>
      <vt:lpstr>Feature engineering</vt:lpstr>
      <vt:lpstr>Feature engineering</vt:lpstr>
      <vt:lpstr>Training and testing dataset</vt:lpstr>
      <vt:lpstr>Evaluation indices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Seoul bike trip duration prediction using data mining techniques</dc:title>
  <dc:creator>M123040052</dc:creator>
  <cp:lastModifiedBy>M123040052</cp:lastModifiedBy>
  <cp:revision>22</cp:revision>
  <dcterms:created xsi:type="dcterms:W3CDTF">2023-12-14T07:53:37Z</dcterms:created>
  <dcterms:modified xsi:type="dcterms:W3CDTF">2024-10-22T10:31:28Z</dcterms:modified>
</cp:coreProperties>
</file>