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63" r:id="rId4"/>
    <p:sldId id="262" r:id="rId5"/>
    <p:sldId id="264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5" r:id="rId15"/>
    <p:sldId id="266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7" autoAdjust="0"/>
    <p:restoredTop sz="87105" autoAdjust="0"/>
  </p:normalViewPr>
  <p:slideViewPr>
    <p:cSldViewPr snapToGrid="0">
      <p:cViewPr varScale="1">
        <p:scale>
          <a:sx n="110" d="100"/>
          <a:sy n="110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86C5D-A490-44DC-A2EA-D06C7980611D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F48F7-578B-471B-B150-0419DD9DAB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45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2014 </a:t>
            </a:r>
            <a:r>
              <a:rPr lang="zh-TW" altLang="en-US" dirty="0"/>
              <a:t>年第十屆數字技術國際會議</a:t>
            </a:r>
            <a:endParaRPr lang="en-US" altLang="zh-TW" dirty="0"/>
          </a:p>
          <a:p>
            <a:r>
              <a:rPr lang="zh-TW" altLang="en-US" dirty="0"/>
              <a:t>斯洛伐克 日利納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58093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4715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6831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1138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6254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8894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821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308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8959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8998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807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5516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38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716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9972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463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630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32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9F25AF-0E19-42F4-8E59-0E2475CD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A45632C-8CE4-42F2-96A4-351D689C0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5B16DCC-3C09-4190-A3E4-5096C059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D98282-494B-4906-9529-C058963C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0C2738-E947-4231-A225-44C121E5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77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74FEBC-962E-4AFC-ABD5-46DD44F2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C3808B3-8D57-45C4-87E1-94F1BB849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634795-E278-4DBE-AE4A-D2B1F8D5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25BACF-3122-4664-8601-D65AE24E6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C28B58-1CF3-4992-843B-1501977B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13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D7CA6A8-6D20-456B-BBB7-79B989699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35682E0-E5C1-4F66-9322-440A92AF2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F84A28-98D1-4DF8-92AC-0E926BD0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D59E5D-6CE4-4F0C-A0E7-0D338678E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305698-AE42-46D1-9D51-377F5213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17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01AAC7-284B-44D6-B615-209FDA2CA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EFDAA5-43FF-4A8F-826A-8F69F49E1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3837C6-BD56-4222-A722-8BA847CE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227E76-D82E-496B-BA1E-6155055A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EF1776-205B-4BD4-B87B-9E6E365C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35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1D72D8-F375-48E3-B497-C1CC29A2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78D5F30-F9B1-40CF-A5D8-E1F02ADCC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F16DBA-C697-4226-9998-1166BB575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208FE4-74DC-40F6-88B8-F813D317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A071D0-1CC1-41C1-94EA-091439D0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26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06DAC8-CE58-455A-AD45-1AD3FC28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6248BE-A4CE-4319-85AB-B0CCB6BBE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C571113-4670-4B1E-A49D-D0136174A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76DFE5-A3DB-4042-911F-2C038B75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D70B731-A72F-49BD-8A27-FA49BDB1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E0BAA9-6DEB-4354-832E-B85556669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220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E6D655-F6BD-43A8-B000-41F78457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E333E71-8A00-46C4-942E-F061DBB8E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35C49DD-3469-49E8-85A9-4EF2BC223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AE9FF2B-573C-4D0D-975A-C97DEEA1F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329BBB8-65E9-4B95-B92F-B657DECF2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D08B598-DBF8-4829-9CCB-60ECE796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6837A02-801E-45EE-9127-F38E41846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81847D2-9502-4566-B03E-A2C8AE17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188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F10109-E069-4894-A527-1ACFF849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E2C6E05-70A7-4533-ACBA-E8494CD4A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6BA61A6-AA09-4224-9F8D-28E01FAAB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E530C8C-7F67-4A66-B399-77A1C5770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97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6FDD9C5-40B1-4F2C-B137-C1670CF5C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09AFA6F-4680-445A-82EB-8129100F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328E165-C54A-42BF-9812-3A758F95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99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2FEF57-492C-4CA7-8BFF-4CC55AE2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030F621-020D-4881-BBE3-63A4E2FC3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E6CBCF-6DA2-4C3C-9E0E-D5D9998D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CA7E47D-B17F-4CB3-A99D-FC69AC9D8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D69211C-9C4A-4E5F-BAE2-1F9EA43E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B4D79AC-313A-452B-A19F-4EA80182D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64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8288C5-D2E4-46A4-BC19-914116CAE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F739610-EE53-4CFD-9765-70248E856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3DD6B02-63DC-4ABF-B489-9D2297CC3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C78DD9-6A8C-43D6-B685-FC0A8F86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7EBF37-15BA-4000-9318-7597E2C3B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1BA57C6-BBBF-4E67-AAE2-A8DFC38B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89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D781B86-91EB-48FA-AD9A-A316242DD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94F35E-FBB4-428A-9084-37611F72F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479204-8733-42B0-B588-856BD2339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54F1D-AD68-4E0C-A3DF-CABF714FF729}" type="datetimeFigureOut">
              <a:rPr lang="zh-TW" altLang="en-US" smtClean="0"/>
              <a:t>2024/11/5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77B58B-0100-43AB-B1B8-B25FCB9A2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ACD17F-E230-4684-B1E2-094B42285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3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B36ABE-AAF8-A44E-9A2F-7BC45939F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379" y="1041400"/>
            <a:ext cx="10699242" cy="2387600"/>
          </a:xfrm>
        </p:spPr>
        <p:txBody>
          <a:bodyPr>
            <a:noAutofit/>
          </a:bodyPr>
          <a:lstStyle/>
          <a:p>
            <a: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longest almost-increasing subsequence</a:t>
            </a:r>
            <a:endParaRPr kumimoji="1" lang="en" altLang="zh-TW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5B5F14B-80FA-484A-93C9-1FC3F30EC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US" altLang="zh-TW" dirty="0"/>
              <a:t>Amr </a:t>
            </a:r>
            <a:r>
              <a:rPr lang="en-US" altLang="zh-TW" dirty="0" err="1"/>
              <a:t>Elmasry</a:t>
            </a:r>
            <a:endParaRPr lang="en-US" altLang="zh-TW" dirty="0"/>
          </a:p>
          <a:p>
            <a:pPr fontAlgn="ctr"/>
            <a:r>
              <a:rPr lang="en-US" altLang="zh-TW" dirty="0"/>
              <a:t>Information Processing Letters 110 (2010)655-658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F52706B-9798-8F45-B922-E99F0F5C4CA1}"/>
              </a:ext>
            </a:extLst>
          </p:cNvPr>
          <p:cNvSpPr txBox="1">
            <a:spLocks/>
          </p:cNvSpPr>
          <p:nvPr/>
        </p:nvSpPr>
        <p:spPr>
          <a:xfrm>
            <a:off x="8322197" y="6002973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Tse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-Ying Huang</a:t>
            </a:r>
            <a:endParaRPr kumimoji="1"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5, 2024</a:t>
            </a:r>
          </a:p>
        </p:txBody>
      </p:sp>
    </p:spTree>
    <p:extLst>
      <p:ext uri="{BB962C8B-B14F-4D97-AF65-F5344CB8AC3E}">
        <p14:creationId xmlns:p14="http://schemas.microsoft.com/office/powerpoint/2010/main" val="82781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 7,15, 2,14,14,6,8,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=8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=9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319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&lt;17 and the length is larger</a:t>
            </a:r>
          </a:p>
          <a:p>
            <a:r>
              <a:rPr lang="en-US" altLang="zh-TW" dirty="0"/>
              <a:t>Step2:Find which maximum number is &lt;17+c and &gt;=17</a:t>
            </a:r>
            <a:endParaRPr lang="zh-TW" altLang="en-US" dirty="0"/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B317116B-97BD-41FF-A466-220617406042}"/>
              </a:ext>
            </a:extLst>
          </p:cNvPr>
          <p:cNvSpPr txBox="1">
            <a:spLocks/>
          </p:cNvSpPr>
          <p:nvPr/>
        </p:nvSpPr>
        <p:spPr>
          <a:xfrm>
            <a:off x="1015720" y="3267486"/>
            <a:ext cx="1584959" cy="325047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內容版面配置區 2">
            <a:extLst>
              <a:ext uri="{FF2B5EF4-FFF2-40B4-BE49-F238E27FC236}">
                <a16:creationId xmlns:a16="http://schemas.microsoft.com/office/drawing/2014/main" id="{E16EADF0-D3B5-4DD0-9817-B6CBB1964B42}"/>
              </a:ext>
            </a:extLst>
          </p:cNvPr>
          <p:cNvSpPr txBox="1">
            <a:spLocks/>
          </p:cNvSpPr>
          <p:nvPr/>
        </p:nvSpPr>
        <p:spPr>
          <a:xfrm>
            <a:off x="7898675" y="3307702"/>
            <a:ext cx="1584959" cy="35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412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 7,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2,14,14,6,8,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,17,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461130" y="5889073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=9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845103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319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&lt;15 and the length is larger</a:t>
            </a:r>
          </a:p>
          <a:p>
            <a:r>
              <a:rPr lang="en-US" altLang="zh-TW" dirty="0"/>
              <a:t>Step2:Find which maximum number is &lt;15+c and &gt;=15</a:t>
            </a:r>
            <a:endParaRPr lang="zh-TW" altLang="en-US" dirty="0"/>
          </a:p>
        </p:txBody>
      </p:sp>
      <p:sp>
        <p:nvSpPr>
          <p:cNvPr id="15" name="內容版面配置區 2">
            <a:extLst>
              <a:ext uri="{FF2B5EF4-FFF2-40B4-BE49-F238E27FC236}">
                <a16:creationId xmlns:a16="http://schemas.microsoft.com/office/drawing/2014/main" id="{E16EADF0-D3B5-4DD0-9817-B6CBB1964B42}"/>
              </a:ext>
            </a:extLst>
          </p:cNvPr>
          <p:cNvSpPr txBox="1">
            <a:spLocks/>
          </p:cNvSpPr>
          <p:nvPr/>
        </p:nvSpPr>
        <p:spPr>
          <a:xfrm>
            <a:off x="7898675" y="3307702"/>
            <a:ext cx="1584959" cy="35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EEE34F98-BE6B-41DA-970D-A548ACDF42AF}"/>
              </a:ext>
            </a:extLst>
          </p:cNvPr>
          <p:cNvSpPr txBox="1">
            <a:spLocks/>
          </p:cNvSpPr>
          <p:nvPr/>
        </p:nvSpPr>
        <p:spPr>
          <a:xfrm>
            <a:off x="1019437" y="3216262"/>
            <a:ext cx="1584959" cy="35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2,6,8,11,17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771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 7,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,6,8,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,17,</a:t>
            </a:r>
            <a:r>
              <a:rPr kumimoji="1" lang="en-US" altLang="zh-TW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461130" y="5889073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845103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831766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=11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319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&lt;14 and the length is larger</a:t>
            </a:r>
          </a:p>
          <a:p>
            <a:r>
              <a:rPr lang="en-US" altLang="zh-TW" dirty="0"/>
              <a:t>Step2:Find which maximum number is &lt;14+c and &gt;=14</a:t>
            </a:r>
            <a:endParaRPr lang="zh-TW" altLang="en-US" dirty="0"/>
          </a:p>
        </p:txBody>
      </p:sp>
      <p:sp>
        <p:nvSpPr>
          <p:cNvPr id="15" name="內容版面配置區 2">
            <a:extLst>
              <a:ext uri="{FF2B5EF4-FFF2-40B4-BE49-F238E27FC236}">
                <a16:creationId xmlns:a16="http://schemas.microsoft.com/office/drawing/2014/main" id="{E16EADF0-D3B5-4DD0-9817-B6CBB1964B42}"/>
              </a:ext>
            </a:extLst>
          </p:cNvPr>
          <p:cNvSpPr txBox="1">
            <a:spLocks/>
          </p:cNvSpPr>
          <p:nvPr/>
        </p:nvSpPr>
        <p:spPr>
          <a:xfrm>
            <a:off x="7898675" y="3307702"/>
            <a:ext cx="1584959" cy="35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7,15,14,14,15,</a:t>
            </a:r>
            <a:r>
              <a:rPr kumimoji="1" lang="en-US" altLang="zh-TW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2,14,14,</a:t>
            </a:r>
            <a:r>
              <a:rPr kumimoji="1" lang="en-US" altLang="zh-TW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</a:t>
            </a:r>
            <a:r>
              <a:rPr kumimoji="1" lang="en-US" altLang="zh-TW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2,6,8,11,15,</a:t>
            </a:r>
            <a:r>
              <a:rPr kumimoji="1" lang="en-US" altLang="zh-TW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36589512-3509-4D96-9331-481CEE4EA2C3}"/>
              </a:ext>
            </a:extLst>
          </p:cNvPr>
          <p:cNvSpPr txBox="1">
            <a:spLocks/>
          </p:cNvSpPr>
          <p:nvPr/>
        </p:nvSpPr>
        <p:spPr>
          <a:xfrm>
            <a:off x="1015720" y="3224970"/>
            <a:ext cx="1584959" cy="35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2,6,8,11,15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003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 7,15, 2,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,6,8,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,17,15,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461130" y="5889073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831766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=11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845103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=12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319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&lt;14 and the length is larger</a:t>
            </a:r>
          </a:p>
          <a:p>
            <a:r>
              <a:rPr lang="en-US" altLang="zh-TW" dirty="0"/>
              <a:t>Step2:Find which maximum number is &lt;14+c and &gt;=14</a:t>
            </a:r>
            <a:endParaRPr lang="zh-TW" altLang="en-US" dirty="0"/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C34690C2-B131-41C5-B556-E6ED6C0A9974}"/>
              </a:ext>
            </a:extLst>
          </p:cNvPr>
          <p:cNvSpPr txBox="1">
            <a:spLocks/>
          </p:cNvSpPr>
          <p:nvPr/>
        </p:nvSpPr>
        <p:spPr>
          <a:xfrm>
            <a:off x="1015720" y="3203199"/>
            <a:ext cx="1980029" cy="35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7,15,14,14,15,14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2,6,8,11,15,14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2,6,8,11,14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91411F12-9699-4EAA-87A2-D56CA46D8626}"/>
              </a:ext>
            </a:extLst>
          </p:cNvPr>
          <p:cNvSpPr txBox="1">
            <a:spLocks/>
          </p:cNvSpPr>
          <p:nvPr/>
        </p:nvSpPr>
        <p:spPr>
          <a:xfrm>
            <a:off x="7898675" y="3203198"/>
            <a:ext cx="1980029" cy="35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7,15,14,14,15,14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2,14,14,14,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2,6,8,11,15,14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2,6,8,11,14,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2,6,8,11,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32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07510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7,15,2,14,14,6,8,11,17,15,14,13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內容版面配置區 2">
                <a:extLst>
                  <a:ext uri="{FF2B5EF4-FFF2-40B4-BE49-F238E27FC236}">
                    <a16:creationId xmlns:a16="http://schemas.microsoft.com/office/drawing/2014/main" id="{32B75125-D0E7-4458-B389-33B34A90AF9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21136" y="5900460"/>
                <a:ext cx="3981995" cy="6175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</a:t>
                </a:r>
                <a:r>
                  <a:rPr kumimoji="1"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complexity:O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內容版面配置區 2">
                <a:extLst>
                  <a:ext uri="{FF2B5EF4-FFF2-40B4-BE49-F238E27FC236}">
                    <a16:creationId xmlns:a16="http://schemas.microsoft.com/office/drawing/2014/main" id="{32B75125-D0E7-4458-B389-33B34A90AF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136" y="5900460"/>
                <a:ext cx="3981995" cy="617500"/>
              </a:xfrm>
              <a:prstGeom prst="rect">
                <a:avLst/>
              </a:prstGeom>
              <a:blipFill>
                <a:blip r:embed="rId3"/>
                <a:stretch>
                  <a:fillRect l="-2752" t="-3960" b="-188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圖片 2">
            <a:extLst>
              <a:ext uri="{FF2B5EF4-FFF2-40B4-BE49-F238E27FC236}">
                <a16:creationId xmlns:a16="http://schemas.microsoft.com/office/drawing/2014/main" id="{3962B6C3-60D4-405A-82F2-5F0AF801CB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7735" y="2058005"/>
            <a:ext cx="3981994" cy="403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08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improved algorithm(1/4)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255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7,15,2,14,14,6,8,11,17,15,14,13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FDC198EB-F319-47BA-816D-CB2F311B274C}"/>
              </a:ext>
            </a:extLst>
          </p:cNvPr>
          <p:cNvSpPr txBox="1">
            <a:spLocks/>
          </p:cNvSpPr>
          <p:nvPr/>
        </p:nvSpPr>
        <p:spPr>
          <a:xfrm>
            <a:off x="838200" y="2846827"/>
            <a:ext cx="10863804" cy="2334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   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   7,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   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,15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AA1D889-3EC0-4705-9D8B-55EAA0D4E0B7}"/>
              </a:ext>
            </a:extLst>
          </p:cNvPr>
          <p:cNvSpPr txBox="1"/>
          <p:nvPr/>
        </p:nvSpPr>
        <p:spPr>
          <a:xfrm>
            <a:off x="1018902" y="5181600"/>
            <a:ext cx="3396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Length=1                2 </a:t>
            </a:r>
          </a:p>
          <a:p>
            <a:endParaRPr lang="en-US" altLang="zh-TW" dirty="0"/>
          </a:p>
          <a:p>
            <a:r>
              <a:rPr lang="en-US" altLang="zh-TW" dirty="0"/>
              <a:t>Length=2                2,15</a:t>
            </a:r>
            <a:endParaRPr lang="zh-TW" altLang="en-US" dirty="0"/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D0DE4E8B-4AE0-40A7-BCED-307456934C3D}"/>
              </a:ext>
            </a:extLst>
          </p:cNvPr>
          <p:cNvSpPr/>
          <p:nvPr/>
        </p:nvSpPr>
        <p:spPr>
          <a:xfrm>
            <a:off x="2116183" y="5288076"/>
            <a:ext cx="557348" cy="174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6E4BDCE6-5C62-47C0-BA67-97B75FEA4131}"/>
              </a:ext>
            </a:extLst>
          </p:cNvPr>
          <p:cNvSpPr/>
          <p:nvPr/>
        </p:nvSpPr>
        <p:spPr>
          <a:xfrm>
            <a:off x="2116183" y="5812969"/>
            <a:ext cx="557348" cy="174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20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improved algorithm(2/4)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255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7,15,2,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,14,6,8,11,17,15,14,13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FDC198EB-F319-47BA-816D-CB2F311B274C}"/>
              </a:ext>
            </a:extLst>
          </p:cNvPr>
          <p:cNvSpPr txBox="1">
            <a:spLocks/>
          </p:cNvSpPr>
          <p:nvPr/>
        </p:nvSpPr>
        <p:spPr>
          <a:xfrm>
            <a:off x="838200" y="2846827"/>
            <a:ext cx="10863804" cy="2334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   2,15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1" lang="en-US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   2,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,15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AA1D889-3EC0-4705-9D8B-55EAA0D4E0B7}"/>
              </a:ext>
            </a:extLst>
          </p:cNvPr>
          <p:cNvSpPr txBox="1"/>
          <p:nvPr/>
        </p:nvSpPr>
        <p:spPr>
          <a:xfrm>
            <a:off x="1018902" y="5181600"/>
            <a:ext cx="33963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Length=1                2 </a:t>
            </a:r>
          </a:p>
          <a:p>
            <a:endParaRPr lang="en-US" altLang="zh-TW" dirty="0"/>
          </a:p>
          <a:p>
            <a:r>
              <a:rPr lang="en-US" altLang="zh-TW" dirty="0"/>
              <a:t>Length=2                2,</a:t>
            </a:r>
            <a:r>
              <a:rPr lang="en-US" altLang="zh-TW" dirty="0">
                <a:solidFill>
                  <a:srgbClr val="FF0000"/>
                </a:solidFill>
              </a:rPr>
              <a:t>14</a:t>
            </a:r>
          </a:p>
          <a:p>
            <a:endParaRPr lang="en-US" altLang="zh-TW" dirty="0"/>
          </a:p>
          <a:p>
            <a:r>
              <a:rPr lang="en-US" altLang="zh-TW" dirty="0"/>
              <a:t>Length=3                7,15,</a:t>
            </a:r>
            <a:r>
              <a:rPr lang="en-US" altLang="zh-TW" dirty="0">
                <a:solidFill>
                  <a:srgbClr val="FF0000"/>
                </a:solidFill>
              </a:rPr>
              <a:t>14</a:t>
            </a:r>
          </a:p>
          <a:p>
            <a:endParaRPr lang="zh-TW" altLang="en-US" dirty="0"/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D0DE4E8B-4AE0-40A7-BCED-307456934C3D}"/>
              </a:ext>
            </a:extLst>
          </p:cNvPr>
          <p:cNvSpPr/>
          <p:nvPr/>
        </p:nvSpPr>
        <p:spPr>
          <a:xfrm>
            <a:off x="2116183" y="5288076"/>
            <a:ext cx="557348" cy="174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6E4BDCE6-5C62-47C0-BA67-97B75FEA4131}"/>
              </a:ext>
            </a:extLst>
          </p:cNvPr>
          <p:cNvSpPr/>
          <p:nvPr/>
        </p:nvSpPr>
        <p:spPr>
          <a:xfrm>
            <a:off x="2116183" y="5812969"/>
            <a:ext cx="557348" cy="174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6FD27C75-CE2C-48E8-983B-5818DC5C2CB6}"/>
              </a:ext>
            </a:extLst>
          </p:cNvPr>
          <p:cNvSpPr/>
          <p:nvPr/>
        </p:nvSpPr>
        <p:spPr>
          <a:xfrm>
            <a:off x="2116183" y="6386972"/>
            <a:ext cx="557348" cy="174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29C37D0-4CF5-4CEF-B727-5D30E646DFD8}"/>
              </a:ext>
            </a:extLst>
          </p:cNvPr>
          <p:cNvSpPr txBox="1"/>
          <p:nvPr/>
        </p:nvSpPr>
        <p:spPr>
          <a:xfrm>
            <a:off x="7306491" y="2960914"/>
            <a:ext cx="4075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TW" dirty="0"/>
              <a:t>Add 14 to first element&gt;14</a:t>
            </a:r>
          </a:p>
          <a:p>
            <a:pPr marL="342900" indent="-342900">
              <a:buAutoNum type="arabicPeriod"/>
            </a:pPr>
            <a:r>
              <a:rPr lang="en-US" altLang="zh-TW" dirty="0"/>
              <a:t>Delete the first element which &gt;=14+c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6130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improved algorithm(3/4)</a:t>
            </a:r>
            <a:endParaRPr lang="zh-TW" altLang="en-US" dirty="0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5976A3B8-7F44-43C3-A183-57639FCE2D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996" b="46104"/>
          <a:stretch/>
        </p:blipFill>
        <p:spPr>
          <a:xfrm>
            <a:off x="3024029" y="2762724"/>
            <a:ext cx="5571382" cy="2899111"/>
          </a:xfrm>
          <a:prstGeom prst="rect">
            <a:avLst/>
          </a:prstGeom>
        </p:spPr>
      </p:pic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2B85DF2E-8CFB-417D-A43D-6397E1FA3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158"/>
            <a:ext cx="10863804" cy="13255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7,15,2,14,14,6,8,11,17,15,14,13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606E41A-1C07-4AC2-B25E-09B4BB69B942}"/>
              </a:ext>
            </a:extLst>
          </p:cNvPr>
          <p:cNvSpPr txBox="1"/>
          <p:nvPr/>
        </p:nvSpPr>
        <p:spPr>
          <a:xfrm>
            <a:off x="7541622" y="2381057"/>
            <a:ext cx="4075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TW" dirty="0"/>
              <a:t>Add 14 to first element&gt;14</a:t>
            </a:r>
          </a:p>
          <a:p>
            <a:pPr marL="342900" indent="-342900">
              <a:buAutoNum type="arabicPeriod"/>
            </a:pPr>
            <a:r>
              <a:rPr lang="en-US" altLang="zh-TW" dirty="0"/>
              <a:t>Delete the first element which &gt;=14+c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7695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improved algorithm(4/4)</a:t>
            </a:r>
            <a:endParaRPr lang="zh-TW" altLang="en-US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2B85DF2E-8CFB-417D-A43D-6397E1FA3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158"/>
            <a:ext cx="10863804" cy="13255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7,15,2,14,14,6,8,11,17,15,14,13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5B2B47EF-1704-4E2C-88BC-FC2ED42A35B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71805" y="1509414"/>
                <a:ext cx="3981995" cy="6175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</a:t>
                </a:r>
                <a:r>
                  <a:rPr kumimoji="1"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complexity:O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zh-TW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func>
                      <m:func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zh-TW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fName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func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5B2B47EF-1704-4E2C-88BC-FC2ED42A3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805" y="1509414"/>
                <a:ext cx="3981995" cy="617500"/>
              </a:xfrm>
              <a:prstGeom prst="rect">
                <a:avLst/>
              </a:prstGeom>
              <a:blipFill>
                <a:blip r:embed="rId3"/>
                <a:stretch>
                  <a:fillRect l="-1988" t="-5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60496F3-CC68-406A-B76F-B91328B17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911435"/>
              </p:ext>
            </p:extLst>
          </p:nvPr>
        </p:nvGraphicFramePr>
        <p:xfrm>
          <a:off x="1116711" y="1945640"/>
          <a:ext cx="9715863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949">
                  <a:extLst>
                    <a:ext uri="{9D8B030D-6E8A-4147-A177-3AD203B41FA5}">
                      <a16:colId xmlns:a16="http://schemas.microsoft.com/office/drawing/2014/main" val="1564456380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3605160586"/>
                    </a:ext>
                  </a:extLst>
                </a:gridCol>
                <a:gridCol w="5582194">
                  <a:extLst>
                    <a:ext uri="{9D8B030D-6E8A-4147-A177-3AD203B41FA5}">
                      <a16:colId xmlns:a16="http://schemas.microsoft.com/office/drawing/2014/main" val="157075274"/>
                    </a:ext>
                  </a:extLst>
                </a:gridCol>
                <a:gridCol w="2612572">
                  <a:extLst>
                    <a:ext uri="{9D8B030D-6E8A-4147-A177-3AD203B41FA5}">
                      <a16:colId xmlns:a16="http://schemas.microsoft.com/office/drawing/2014/main" val="2571043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X[</a:t>
                      </a:r>
                      <a:r>
                        <a:rPr lang="en-US" altLang="zh-TW" dirty="0" err="1"/>
                        <a:t>i</a:t>
                      </a:r>
                      <a:r>
                        <a:rPr lang="en-US" altLang="zh-TW" dirty="0"/>
                        <a:t>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z</a:t>
                      </a:r>
                      <a:r>
                        <a:rPr lang="zh-TW" altLang="en-US" dirty="0"/>
                        <a:t>（</a:t>
                      </a:r>
                      <a:r>
                        <a:rPr lang="en-US" altLang="zh-TW" dirty="0"/>
                        <a:t>The last element of the current longest subsequence.</a:t>
                      </a:r>
                      <a:r>
                        <a:rPr lang="zh-TW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P[</a:t>
                      </a:r>
                      <a:r>
                        <a:rPr lang="en-US" altLang="zh-TW" dirty="0" err="1"/>
                        <a:t>i</a:t>
                      </a:r>
                      <a:r>
                        <a:rPr lang="en-US" altLang="zh-TW" dirty="0"/>
                        <a:t>]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665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[7]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8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[7,15]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53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[2,15]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31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[2,14]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739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[2,14,14,15]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47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[2,6,14,15]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949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[2,6,8,15]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43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[2,6,8,11]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8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[2,6,8,11,17]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00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[2,6,8,11,15]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45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[2,6,8,11,14,15]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453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[2,6,8,11,13,14]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68295"/>
                  </a:ext>
                </a:extLst>
              </a:tr>
            </a:tbl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id="{4C5D8749-EC19-4FC8-B00F-2901CD8D2779}"/>
              </a:ext>
            </a:extLst>
          </p:cNvPr>
          <p:cNvSpPr/>
          <p:nvPr/>
        </p:nvSpPr>
        <p:spPr>
          <a:xfrm>
            <a:off x="8212183" y="9969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dirty="0">
                <a:solidFill>
                  <a:srgbClr val="131314"/>
                </a:solidFill>
                <a:latin typeface="Google Sans Text"/>
              </a:rPr>
              <a:t>1.n</a:t>
            </a:r>
            <a:r>
              <a:rPr lang="zh-TW" altLang="en-US" dirty="0">
                <a:solidFill>
                  <a:srgbClr val="131314"/>
                </a:solidFill>
                <a:latin typeface="Google Sans Text"/>
              </a:rPr>
              <a:t> </a:t>
            </a:r>
            <a:r>
              <a:rPr lang="en-US" altLang="zh-TW" dirty="0">
                <a:solidFill>
                  <a:srgbClr val="131314"/>
                </a:solidFill>
                <a:latin typeface="Google Sans Text"/>
              </a:rPr>
              <a:t>is the length of input</a:t>
            </a:r>
            <a:endParaRPr lang="en-US" altLang="zh-TW" b="1" dirty="0">
              <a:solidFill>
                <a:srgbClr val="131314"/>
              </a:solidFill>
              <a:latin typeface="Google Sans Text"/>
            </a:endParaRPr>
          </a:p>
          <a:p>
            <a:r>
              <a:rPr lang="en-US" altLang="zh-TW" b="1" dirty="0">
                <a:solidFill>
                  <a:srgbClr val="131314"/>
                </a:solidFill>
                <a:latin typeface="Google Sans Text"/>
              </a:rPr>
              <a:t>2.</a:t>
            </a:r>
            <a:r>
              <a:rPr lang="zh-TW" altLang="en-US" dirty="0">
                <a:solidFill>
                  <a:srgbClr val="131314"/>
                </a:solidFill>
                <a:latin typeface="Google Sans Text"/>
              </a:rPr>
              <a:t> </a:t>
            </a:r>
            <a:r>
              <a:rPr lang="en-US" altLang="zh-TW" b="1" dirty="0">
                <a:solidFill>
                  <a:srgbClr val="131314"/>
                </a:solidFill>
                <a:latin typeface="Google Sans Text"/>
              </a:rPr>
              <a:t>k</a:t>
            </a:r>
            <a:r>
              <a:rPr lang="zh-TW" altLang="en-US" dirty="0">
                <a:solidFill>
                  <a:srgbClr val="131314"/>
                </a:solidFill>
                <a:latin typeface="Google Sans Text"/>
              </a:rPr>
              <a:t>  </a:t>
            </a:r>
            <a:r>
              <a:rPr lang="en-US" altLang="zh-TW" dirty="0">
                <a:solidFill>
                  <a:srgbClr val="131314"/>
                </a:solidFill>
                <a:latin typeface="Google Sans Text"/>
              </a:rPr>
              <a:t>is</a:t>
            </a:r>
            <a:r>
              <a:rPr lang="zh-TW" altLang="en-US" dirty="0">
                <a:solidFill>
                  <a:srgbClr val="131314"/>
                </a:solidFill>
                <a:latin typeface="Google Sans Text"/>
              </a:rPr>
              <a:t> </a:t>
            </a:r>
            <a:r>
              <a:rPr lang="en-US" altLang="zh-TW" dirty="0">
                <a:solidFill>
                  <a:srgbClr val="131314"/>
                </a:solidFill>
                <a:latin typeface="Google Sans Text"/>
              </a:rPr>
              <a:t>the length of </a:t>
            </a:r>
            <a:r>
              <a:rPr lang="en-US" altLang="zh-TW" dirty="0" err="1">
                <a:solidFill>
                  <a:srgbClr val="131314"/>
                </a:solidFill>
                <a:latin typeface="Google Sans Text"/>
              </a:rPr>
              <a:t>LaIS</a:t>
            </a:r>
            <a:r>
              <a:rPr lang="en-US" altLang="zh-TW" dirty="0">
                <a:solidFill>
                  <a:srgbClr val="131314"/>
                </a:solidFill>
                <a:latin typeface="Google Sans Text"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866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</a:t>
            </a:r>
            <a:endParaRPr kumimoji="1"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6"/>
            <a:ext cx="10863804" cy="510362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/>
              <a:t>Given a sequence of n elements, we introduce the notion of an almost-increasing subsequence as the longest subsequence that can be converted to an increasing subsequence by possibly adding a value, that is at most a fixed constant, to each of the elements. We show how to optimally construct such subsequence in O(n </a:t>
            </a:r>
            <a:r>
              <a:rPr lang="en-US" altLang="zh-TW" dirty="0" err="1"/>
              <a:t>logk</a:t>
            </a:r>
            <a:r>
              <a:rPr lang="en-US" altLang="zh-TW" dirty="0"/>
              <a:t>) time, where k is the length of the output subsequence</a:t>
            </a: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812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64503" cy="1325563"/>
          </a:xfrm>
        </p:spPr>
        <p:txBody>
          <a:bodyPr/>
          <a:lstStyle/>
          <a:p>
            <a:r>
              <a:rPr kumimoji="1"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LaIS</a:t>
            </a:r>
            <a:r>
              <a:rPr kumimoji="1"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(Longest almost-Increasing Subsequence)</a:t>
            </a:r>
            <a:endParaRPr kumimoji="1"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07ADD39-1B71-A342-8554-691195C557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20456"/>
                <a:ext cx="10863804" cy="510362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Sequence x = 7,15,2,14,14,6,8,11,17,15,14,13</a:t>
                </a:r>
              </a:p>
              <a:p>
                <a:pPr>
                  <a:lnSpc>
                    <a:spcPct val="120000"/>
                  </a:lnSpc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= 2</a:t>
                </a:r>
              </a:p>
              <a:p>
                <a:pPr>
                  <a:lnSpc>
                    <a:spcPct val="120000"/>
                  </a:lnSpc>
                </a:pPr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kumimoji="1"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LaIS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 = 7,</a:t>
                </a:r>
                <a:r>
                  <a:rPr kumimoji="1"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,8,11,15,</a:t>
                </a:r>
                <a:r>
                  <a:rPr kumimoji="1"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</a:t>
                </a:r>
              </a:p>
              <a:p>
                <a:pPr>
                  <a:lnSpc>
                    <a:spcPct val="120000"/>
                  </a:lnSpc>
                </a:pPr>
                <a:endParaRPr kumimoji="1" lang="en-US" altLang="zh-TW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∀</m:t>
                        </m:r>
                      </m:e>
                      <m:sub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kumimoji="1"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zh-TW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sSubSup>
                      <m:sSubSupPr>
                        <m:ctrlPr>
                          <a:rPr kumimoji="1"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e>
                      <m:sub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bSup>
                    <m:sSub>
                      <m:sSubPr>
                        <m:ctrlPr>
                          <a:rPr kumimoji="1"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kumimoji="1"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kumimoji="1"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kumimoji="1"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kumimoji="1" lang="en-US" altLang="zh-TW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07ADD39-1B71-A342-8554-691195C557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20456"/>
                <a:ext cx="10863804" cy="5103628"/>
              </a:xfrm>
              <a:blipFill>
                <a:blip r:embed="rId3"/>
                <a:stretch>
                  <a:fillRect l="-1010" t="-3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026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468875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7,15,2,14,14,6,8,11,17,15,14,13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D93A7BB5-66E3-4363-8CCA-DC9F7843F0B1}"/>
              </a:ext>
            </a:extLst>
          </p:cNvPr>
          <p:cNvSpPr txBox="1">
            <a:spLocks/>
          </p:cNvSpPr>
          <p:nvPr/>
        </p:nvSpPr>
        <p:spPr>
          <a:xfrm>
            <a:off x="1740624" y="3341859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8976B35D-E2D5-4F43-ADF1-EBF5368FCB02}"/>
              </a:ext>
            </a:extLst>
          </p:cNvPr>
          <p:cNvSpPr txBox="1">
            <a:spLocks/>
          </p:cNvSpPr>
          <p:nvPr/>
        </p:nvSpPr>
        <p:spPr>
          <a:xfrm>
            <a:off x="1740624" y="4174287"/>
            <a:ext cx="1498965" cy="1017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D21B3F27-326B-41B4-B97C-4F986F383B11}"/>
              </a:ext>
            </a:extLst>
          </p:cNvPr>
          <p:cNvSpPr txBox="1">
            <a:spLocks/>
          </p:cNvSpPr>
          <p:nvPr/>
        </p:nvSpPr>
        <p:spPr>
          <a:xfrm>
            <a:off x="1740624" y="5398337"/>
            <a:ext cx="3311434" cy="1828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0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kumimoji="1" lang="en-US" altLang="zh-TW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,14,6,8,11,17,15,14,13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</a:t>
            </a: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804251A8-1F26-42C2-8403-41A2F884BC5C}"/>
              </a:ext>
            </a:extLst>
          </p:cNvPr>
          <p:cNvSpPr txBox="1">
            <a:spLocks/>
          </p:cNvSpPr>
          <p:nvPr/>
        </p:nvSpPr>
        <p:spPr>
          <a:xfrm>
            <a:off x="1617616" y="3369057"/>
            <a:ext cx="1334590" cy="1828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B7123CD6-C6FD-4A41-B895-36D5B984BCD7}"/>
              </a:ext>
            </a:extLst>
          </p:cNvPr>
          <p:cNvSpPr txBox="1">
            <a:spLocks/>
          </p:cNvSpPr>
          <p:nvPr/>
        </p:nvSpPr>
        <p:spPr>
          <a:xfrm>
            <a:off x="7898675" y="3461669"/>
            <a:ext cx="1334590" cy="235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434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&lt;14</a:t>
            </a:r>
          </a:p>
          <a:p>
            <a:r>
              <a:rPr lang="en-US" altLang="zh-TW" dirty="0"/>
              <a:t>Step2:Find which maximum number is &lt;=14+c and &gt;=14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451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,6,8,11,17,15,14,13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B7123CD6-C6FD-4A41-B895-36D5B984BCD7}"/>
              </a:ext>
            </a:extLst>
          </p:cNvPr>
          <p:cNvSpPr txBox="1">
            <a:spLocks/>
          </p:cNvSpPr>
          <p:nvPr/>
        </p:nvSpPr>
        <p:spPr>
          <a:xfrm>
            <a:off x="1210809" y="3495949"/>
            <a:ext cx="1334590" cy="235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=5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434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&lt;14</a:t>
            </a:r>
          </a:p>
          <a:p>
            <a:r>
              <a:rPr lang="en-US" altLang="zh-TW" dirty="0"/>
              <a:t>Step2:Find which maximum number is &lt;14+c and &gt;=14</a:t>
            </a:r>
            <a:endParaRPr lang="zh-TW" altLang="en-US" dirty="0"/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2862E5BF-46D0-4FB9-9331-24A33F05097F}"/>
              </a:ext>
            </a:extLst>
          </p:cNvPr>
          <p:cNvSpPr txBox="1">
            <a:spLocks/>
          </p:cNvSpPr>
          <p:nvPr/>
        </p:nvSpPr>
        <p:spPr>
          <a:xfrm>
            <a:off x="7564163" y="3544803"/>
            <a:ext cx="1334590" cy="23556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90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 </a:t>
            </a:r>
            <a:r>
              <a:rPr kumimoji="1"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,15, 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,14,14,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,8,11,17,15,14,13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=5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=6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200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&lt;6</a:t>
            </a:r>
          </a:p>
          <a:p>
            <a:r>
              <a:rPr lang="en-US" altLang="zh-TW" dirty="0"/>
              <a:t>Step2:Find which maximum number is &lt;6+c and &gt;=6</a:t>
            </a:r>
            <a:endParaRPr lang="zh-TW" altLang="en-US" dirty="0"/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2862E5BF-46D0-4FB9-9331-24A33F05097F}"/>
              </a:ext>
            </a:extLst>
          </p:cNvPr>
          <p:cNvSpPr txBox="1">
            <a:spLocks/>
          </p:cNvSpPr>
          <p:nvPr/>
        </p:nvSpPr>
        <p:spPr>
          <a:xfrm>
            <a:off x="1015720" y="3495949"/>
            <a:ext cx="1334590" cy="23556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46E3118F-4BFE-4C32-A668-04579B322E0F}"/>
              </a:ext>
            </a:extLst>
          </p:cNvPr>
          <p:cNvSpPr txBox="1">
            <a:spLocks/>
          </p:cNvSpPr>
          <p:nvPr/>
        </p:nvSpPr>
        <p:spPr>
          <a:xfrm>
            <a:off x="7898674" y="3429000"/>
            <a:ext cx="1584959" cy="27976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</a:t>
            </a:r>
            <a:r>
              <a:rPr kumimoji="1"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621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 7,15, 2,14,14,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,11,17,15,14,13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=6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=7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085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&lt;8 and the length is larger</a:t>
            </a:r>
          </a:p>
          <a:p>
            <a:r>
              <a:rPr lang="en-US" altLang="zh-TW" dirty="0"/>
              <a:t>Step2:Find which maximum number is &lt;8+c and &gt;=8</a:t>
            </a:r>
            <a:endParaRPr lang="zh-TW" altLang="en-US" dirty="0"/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46E3118F-4BFE-4C32-A668-04579B322E0F}"/>
              </a:ext>
            </a:extLst>
          </p:cNvPr>
          <p:cNvSpPr txBox="1">
            <a:spLocks/>
          </p:cNvSpPr>
          <p:nvPr/>
        </p:nvSpPr>
        <p:spPr>
          <a:xfrm>
            <a:off x="1015720" y="3429000"/>
            <a:ext cx="1584959" cy="3250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7153DF4C-C39C-47DE-A173-7F26E8AFB4EE}"/>
              </a:ext>
            </a:extLst>
          </p:cNvPr>
          <p:cNvSpPr txBox="1">
            <a:spLocks/>
          </p:cNvSpPr>
          <p:nvPr/>
        </p:nvSpPr>
        <p:spPr>
          <a:xfrm>
            <a:off x="7771762" y="3429000"/>
            <a:ext cx="1584959" cy="32504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650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algorithm</a:t>
            </a: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283AFB4-0A38-45B5-B231-402BF274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5"/>
            <a:ext cx="10863804" cy="1396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 7,15, 2,14,14,6,</a:t>
            </a:r>
            <a:r>
              <a:rPr kumimoji="1" lang="en-US" altLang="zh-TW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1"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,17,15,14,13</a:t>
            </a:r>
          </a:p>
          <a:p>
            <a:pPr>
              <a:lnSpc>
                <a:spcPct val="120000"/>
              </a:lnSpc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C=2</a:t>
            </a:r>
          </a:p>
          <a:p>
            <a:pPr>
              <a:lnSpc>
                <a:spcPct val="120000"/>
              </a:lnSpc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F32CD3A-B23B-49E7-B492-C64C744825E2}"/>
              </a:ext>
            </a:extLst>
          </p:cNvPr>
          <p:cNvSpPr txBox="1">
            <a:spLocks/>
          </p:cNvSpPr>
          <p:nvPr/>
        </p:nvSpPr>
        <p:spPr>
          <a:xfrm>
            <a:off x="1617616" y="5900460"/>
            <a:ext cx="1778725" cy="61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ADC178-83E1-49B2-9A1D-9E4ADE12392E}"/>
              </a:ext>
            </a:extLst>
          </p:cNvPr>
          <p:cNvSpPr/>
          <p:nvPr/>
        </p:nvSpPr>
        <p:spPr>
          <a:xfrm>
            <a:off x="1015720" y="2743446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=7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22BCC7D4-1EA0-406D-B7B8-31BB2B64E898}"/>
              </a:ext>
            </a:extLst>
          </p:cNvPr>
          <p:cNvSpPr/>
          <p:nvPr/>
        </p:nvSpPr>
        <p:spPr>
          <a:xfrm>
            <a:off x="3875315" y="3862251"/>
            <a:ext cx="3100251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F61055D-D7F1-4C8B-A063-C05DC52F5210}"/>
              </a:ext>
            </a:extLst>
          </p:cNvPr>
          <p:cNvSpPr/>
          <p:nvPr/>
        </p:nvSpPr>
        <p:spPr>
          <a:xfrm>
            <a:off x="7898675" y="2748518"/>
            <a:ext cx="665567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=8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EABA563-3C7D-4549-9E1D-C7024FCBC12E}"/>
              </a:ext>
            </a:extLst>
          </p:cNvPr>
          <p:cNvSpPr txBox="1"/>
          <p:nvPr/>
        </p:nvSpPr>
        <p:spPr>
          <a:xfrm>
            <a:off x="6367626" y="1550142"/>
            <a:ext cx="5434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Step1: Find which one is &lt;11 and the length is larger</a:t>
            </a:r>
          </a:p>
          <a:p>
            <a:r>
              <a:rPr lang="en-US" altLang="zh-TW" dirty="0"/>
              <a:t>Step2:Find which maximum number is &lt;11+c and &gt;=11</a:t>
            </a:r>
            <a:endParaRPr lang="zh-TW" altLang="en-US" dirty="0"/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7153DF4C-C39C-47DE-A173-7F26E8AFB4EE}"/>
              </a:ext>
            </a:extLst>
          </p:cNvPr>
          <p:cNvSpPr txBox="1">
            <a:spLocks/>
          </p:cNvSpPr>
          <p:nvPr/>
        </p:nvSpPr>
        <p:spPr>
          <a:xfrm>
            <a:off x="1015720" y="3452949"/>
            <a:ext cx="1584959" cy="32504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FBB41AE7-1DD0-4887-9AD9-D8514520FD52}"/>
              </a:ext>
            </a:extLst>
          </p:cNvPr>
          <p:cNvSpPr txBox="1">
            <a:spLocks/>
          </p:cNvSpPr>
          <p:nvPr/>
        </p:nvSpPr>
        <p:spPr>
          <a:xfrm>
            <a:off x="7898675" y="3452949"/>
            <a:ext cx="1584959" cy="325047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7,15,14,14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2,6,8,</a:t>
            </a:r>
            <a:r>
              <a:rPr kumimoji="1"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21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946</Words>
  <Application>Microsoft Office PowerPoint</Application>
  <PresentationFormat>寬螢幕</PresentationFormat>
  <Paragraphs>371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Google Sans Text</vt:lpstr>
      <vt:lpstr>新細明體</vt:lpstr>
      <vt:lpstr>Arial</vt:lpstr>
      <vt:lpstr>Calibri</vt:lpstr>
      <vt:lpstr>Calibri Light</vt:lpstr>
      <vt:lpstr>Cambria Math</vt:lpstr>
      <vt:lpstr>Times New Roman</vt:lpstr>
      <vt:lpstr>Office 佈景主題</vt:lpstr>
      <vt:lpstr>The longest almost-increasing subsequence</vt:lpstr>
      <vt:lpstr>Abstract </vt:lpstr>
      <vt:lpstr>LaIS(Longest almost-Increasing Subsequence)</vt:lpstr>
      <vt:lpstr>The basic algorithm</vt:lpstr>
      <vt:lpstr>The basic algorithm</vt:lpstr>
      <vt:lpstr>The basic algorithm</vt:lpstr>
      <vt:lpstr>The basic algorithm</vt:lpstr>
      <vt:lpstr>The basic algorithm</vt:lpstr>
      <vt:lpstr>The basic algorithm</vt:lpstr>
      <vt:lpstr>The basic algorithm</vt:lpstr>
      <vt:lpstr>The basic algorithm</vt:lpstr>
      <vt:lpstr>The basic algorithm</vt:lpstr>
      <vt:lpstr>The basic algorithm</vt:lpstr>
      <vt:lpstr>The basic algorithm</vt:lpstr>
      <vt:lpstr>The improved algorithm(1/4)</vt:lpstr>
      <vt:lpstr>The improved algorithm(2/4)</vt:lpstr>
      <vt:lpstr>The improved algorithm(3/4)</vt:lpstr>
      <vt:lpstr>The improved algorithm(4/4)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Superhuman AI for heads-up no-limit poker: Libratus beats top professionals</dc:title>
  <dc:creator>陳彥宇</dc:creator>
  <cp:lastModifiedBy>User</cp:lastModifiedBy>
  <cp:revision>180</cp:revision>
  <dcterms:created xsi:type="dcterms:W3CDTF">2023-08-03T04:49:36Z</dcterms:created>
  <dcterms:modified xsi:type="dcterms:W3CDTF">2024-11-05T07:47:25Z</dcterms:modified>
</cp:coreProperties>
</file>