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82" r:id="rId4"/>
    <p:sldId id="403" r:id="rId5"/>
    <p:sldId id="404" r:id="rId6"/>
    <p:sldId id="405" r:id="rId7"/>
    <p:sldId id="406" r:id="rId8"/>
    <p:sldId id="407" r:id="rId9"/>
    <p:sldId id="408" r:id="rId10"/>
    <p:sldId id="409" r:id="rId11"/>
    <p:sldId id="410" r:id="rId12"/>
    <p:sldId id="411" r:id="rId13"/>
    <p:sldId id="413" r:id="rId14"/>
    <p:sldId id="363"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0632" autoAdjust="0"/>
  </p:normalViewPr>
  <p:slideViewPr>
    <p:cSldViewPr snapToGrid="0">
      <p:cViewPr varScale="1">
        <p:scale>
          <a:sx n="104" d="100"/>
          <a:sy n="104" d="100"/>
        </p:scale>
        <p:origin x="11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2024/11/5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誤差超過容許範圍才會計算損失</a:t>
            </a:r>
            <a:endParaRPr lang="en-US" altLang="zh-TW" dirty="0"/>
          </a:p>
          <a:p>
            <a:r>
              <a:rPr lang="zh-TW" altLang="en-US" dirty="0"/>
              <a:t>允許預測和實際上存在些落差 </a:t>
            </a:r>
            <a:r>
              <a:rPr lang="en-US" altLang="zh-TW" dirty="0"/>
              <a:t>=&gt;</a:t>
            </a:r>
            <a:r>
              <a:rPr lang="zh-TW" altLang="en-US" dirty="0"/>
              <a:t> 防止 </a:t>
            </a:r>
            <a:r>
              <a:rPr lang="en-US" altLang="zh-TW" dirty="0"/>
              <a:t>overfit</a:t>
            </a:r>
            <a:endParaRPr lang="zh-TW" altLang="en-US" dirty="0"/>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5</a:t>
            </a:fld>
            <a:endParaRPr lang="zh-TW" altLang="en-US"/>
          </a:p>
        </p:txBody>
      </p:sp>
    </p:spTree>
    <p:extLst>
      <p:ext uri="{BB962C8B-B14F-4D97-AF65-F5344CB8AC3E}">
        <p14:creationId xmlns:p14="http://schemas.microsoft.com/office/powerpoint/2010/main" val="349271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8C2D-BEE5-FA2E-5287-58FD20AFEEA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EC36A14-13BD-3F93-637E-0BF5367AF4E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B88BAC5-31B1-2216-2799-84782BF03F4A}"/>
              </a:ext>
            </a:extLst>
          </p:cNvPr>
          <p:cNvSpPr>
            <a:spLocks noGrp="1"/>
          </p:cNvSpPr>
          <p:nvPr>
            <p:ph type="body" idx="1"/>
          </p:nvPr>
        </p:nvSpPr>
        <p:spPr/>
        <p:txBody>
          <a:bodyPr/>
          <a:lstStyle/>
          <a:p>
            <a:r>
              <a:rPr lang="en-US" altLang="zh-TW" dirty="0"/>
              <a:t>Predict </a:t>
            </a:r>
            <a:r>
              <a:rPr lang="zh-TW" altLang="en-US" dirty="0"/>
              <a:t>的依據 </a:t>
            </a:r>
            <a:r>
              <a:rPr lang="en-US" altLang="zh-TW" dirty="0"/>
              <a:t>:</a:t>
            </a:r>
            <a:r>
              <a:rPr lang="zh-TW" altLang="en-US" dirty="0"/>
              <a:t>  葉節點上的 </a:t>
            </a:r>
            <a:r>
              <a:rPr lang="en-US" altLang="zh-TW" dirty="0"/>
              <a:t>instance </a:t>
            </a:r>
            <a:r>
              <a:rPr lang="zh-TW" altLang="en-US" dirty="0"/>
              <a:t>都有對應的 </a:t>
            </a:r>
            <a:r>
              <a:rPr lang="en-US" altLang="zh-TW" dirty="0"/>
              <a:t>actual value</a:t>
            </a:r>
            <a:r>
              <a:rPr lang="zh-TW" altLang="en-US" dirty="0"/>
              <a:t>，將這些 </a:t>
            </a:r>
            <a:r>
              <a:rPr lang="en-US" altLang="zh-TW" dirty="0"/>
              <a:t>actual value </a:t>
            </a:r>
            <a:r>
              <a:rPr lang="zh-TW" altLang="en-US" dirty="0"/>
              <a:t>的值相加取平均作為 </a:t>
            </a:r>
            <a:r>
              <a:rPr lang="en-US" altLang="zh-TW" dirty="0"/>
              <a:t>predict </a:t>
            </a:r>
            <a:r>
              <a:rPr lang="zh-TW" altLang="en-US" dirty="0"/>
              <a:t>值</a:t>
            </a:r>
            <a:endParaRPr lang="en-US" altLang="zh-TW" dirty="0"/>
          </a:p>
          <a:p>
            <a:r>
              <a:rPr lang="en-US" altLang="zh-TW" dirty="0"/>
              <a:t>Loss </a:t>
            </a:r>
            <a:r>
              <a:rPr lang="zh-TW" altLang="en-US" dirty="0"/>
              <a:t>值就是 </a:t>
            </a:r>
            <a:r>
              <a:rPr lang="en-US" altLang="zh-TW" dirty="0"/>
              <a:t>actual – predict, </a:t>
            </a:r>
            <a:r>
              <a:rPr lang="zh-TW" altLang="en-US" dirty="0"/>
              <a:t> 訓練過程就是決定一個 </a:t>
            </a:r>
            <a:r>
              <a:rPr lang="en-US" altLang="zh-TW" dirty="0"/>
              <a:t>node </a:t>
            </a:r>
            <a:r>
              <a:rPr lang="zh-TW" altLang="en-US" dirty="0"/>
              <a:t>來做劃分可以讓以這個 </a:t>
            </a:r>
            <a:r>
              <a:rPr lang="en-US" altLang="zh-TW" dirty="0"/>
              <a:t>node </a:t>
            </a:r>
            <a:r>
              <a:rPr lang="zh-TW" altLang="en-US" dirty="0"/>
              <a:t>劃分結果的 </a:t>
            </a:r>
            <a:r>
              <a:rPr lang="en-US" altLang="zh-TW" dirty="0"/>
              <a:t>loss </a:t>
            </a:r>
            <a:r>
              <a:rPr lang="zh-TW" altLang="en-US" dirty="0"/>
              <a:t>為最小</a:t>
            </a:r>
          </a:p>
        </p:txBody>
      </p:sp>
      <p:sp>
        <p:nvSpPr>
          <p:cNvPr id="4" name="投影片編號版面配置區 3">
            <a:extLst>
              <a:ext uri="{FF2B5EF4-FFF2-40B4-BE49-F238E27FC236}">
                <a16:creationId xmlns:a16="http://schemas.microsoft.com/office/drawing/2014/main" id="{27A0C724-2051-A9DE-7F7F-D604030C7759}"/>
              </a:ext>
            </a:extLst>
          </p:cNvPr>
          <p:cNvSpPr>
            <a:spLocks noGrp="1"/>
          </p:cNvSpPr>
          <p:nvPr>
            <p:ph type="sldNum" sz="quarter" idx="5"/>
          </p:nvPr>
        </p:nvSpPr>
        <p:spPr/>
        <p:txBody>
          <a:bodyPr/>
          <a:lstStyle/>
          <a:p>
            <a:fld id="{7D2711A4-5F0E-4DF4-937D-81F030A1E9AA}" type="slidenum">
              <a:rPr lang="zh-TW" altLang="en-US" smtClean="0"/>
              <a:t>6</a:t>
            </a:fld>
            <a:endParaRPr lang="zh-TW" altLang="en-US"/>
          </a:p>
        </p:txBody>
      </p:sp>
    </p:spTree>
    <p:extLst>
      <p:ext uri="{BB962C8B-B14F-4D97-AF65-F5344CB8AC3E}">
        <p14:creationId xmlns:p14="http://schemas.microsoft.com/office/powerpoint/2010/main" val="193587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5A9A-9CC2-9120-A2EA-2BEB52F7F67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73BDA62-EF74-297A-49CE-7D890A56F51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8EEEAFB-4672-35D3-7CAE-975AD936657A}"/>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A8BFD965-AE5E-7CEC-137C-9DB3FADABB0F}"/>
              </a:ext>
            </a:extLst>
          </p:cNvPr>
          <p:cNvSpPr>
            <a:spLocks noGrp="1"/>
          </p:cNvSpPr>
          <p:nvPr>
            <p:ph type="sldNum" sz="quarter" idx="5"/>
          </p:nvPr>
        </p:nvSpPr>
        <p:spPr/>
        <p:txBody>
          <a:bodyPr/>
          <a:lstStyle/>
          <a:p>
            <a:fld id="{7D2711A4-5F0E-4DF4-937D-81F030A1E9AA}" type="slidenum">
              <a:rPr lang="zh-TW" altLang="en-US" smtClean="0"/>
              <a:t>7</a:t>
            </a:fld>
            <a:endParaRPr lang="zh-TW" altLang="en-US"/>
          </a:p>
        </p:txBody>
      </p:sp>
    </p:spTree>
    <p:extLst>
      <p:ext uri="{BB962C8B-B14F-4D97-AF65-F5344CB8AC3E}">
        <p14:creationId xmlns:p14="http://schemas.microsoft.com/office/powerpoint/2010/main" val="89237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33B1-D2C4-7C01-C59C-F942F77F3DC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7C5AF11-313A-6481-61F0-0613EDF653F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ED6D1C8-2835-B7F3-425E-DF663884927E}"/>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E83B402-AD35-E66B-5207-F8A3A8A3DAD6}"/>
              </a:ext>
            </a:extLst>
          </p:cNvPr>
          <p:cNvSpPr>
            <a:spLocks noGrp="1"/>
          </p:cNvSpPr>
          <p:nvPr>
            <p:ph type="sldNum" sz="quarter" idx="5"/>
          </p:nvPr>
        </p:nvSpPr>
        <p:spPr/>
        <p:txBody>
          <a:bodyPr/>
          <a:lstStyle/>
          <a:p>
            <a:fld id="{7D2711A4-5F0E-4DF4-937D-81F030A1E9AA}" type="slidenum">
              <a:rPr lang="zh-TW" altLang="en-US" smtClean="0"/>
              <a:t>8</a:t>
            </a:fld>
            <a:endParaRPr lang="zh-TW" altLang="en-US"/>
          </a:p>
        </p:txBody>
      </p:sp>
    </p:spTree>
    <p:extLst>
      <p:ext uri="{BB962C8B-B14F-4D97-AF65-F5344CB8AC3E}">
        <p14:creationId xmlns:p14="http://schemas.microsoft.com/office/powerpoint/2010/main" val="87267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FDE6-1C84-1CFB-8964-9EEFD0FF453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FFFC80C-C30E-F82E-7104-2B596B94F88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810537C-FD6F-9333-7C34-38CDCCB65239}"/>
              </a:ext>
            </a:extLst>
          </p:cNvPr>
          <p:cNvSpPr>
            <a:spLocks noGrp="1"/>
          </p:cNvSpPr>
          <p:nvPr>
            <p:ph type="body" idx="1"/>
          </p:nvPr>
        </p:nvSpPr>
        <p:spPr/>
        <p:txBody>
          <a:bodyPr/>
          <a:lstStyle/>
          <a:p>
            <a:r>
              <a:rPr lang="en-US" altLang="zh-TW" dirty="0"/>
              <a:t>DIF : </a:t>
            </a:r>
            <a:r>
              <a:rPr lang="zh-TW" altLang="en-US" b="0" i="0" dirty="0">
                <a:solidFill>
                  <a:srgbClr val="4D5156"/>
                </a:solidFill>
                <a:effectLst/>
                <a:latin typeface="Arial" panose="020B0604020202020204" pitchFamily="34" charset="0"/>
              </a:rPr>
              <a:t>差離值</a:t>
            </a:r>
            <a:endParaRPr lang="zh-TW" altLang="en-US" dirty="0"/>
          </a:p>
        </p:txBody>
      </p:sp>
      <p:sp>
        <p:nvSpPr>
          <p:cNvPr id="4" name="投影片編號版面配置區 3">
            <a:extLst>
              <a:ext uri="{FF2B5EF4-FFF2-40B4-BE49-F238E27FC236}">
                <a16:creationId xmlns:a16="http://schemas.microsoft.com/office/drawing/2014/main" id="{9D642226-CE13-8C86-2A86-DB0407CCB38D}"/>
              </a:ext>
            </a:extLst>
          </p:cNvPr>
          <p:cNvSpPr>
            <a:spLocks noGrp="1"/>
          </p:cNvSpPr>
          <p:nvPr>
            <p:ph type="sldNum" sz="quarter" idx="5"/>
          </p:nvPr>
        </p:nvSpPr>
        <p:spPr/>
        <p:txBody>
          <a:bodyPr/>
          <a:lstStyle/>
          <a:p>
            <a:fld id="{7D2711A4-5F0E-4DF4-937D-81F030A1E9AA}" type="slidenum">
              <a:rPr lang="zh-TW" altLang="en-US" smtClean="0"/>
              <a:t>9</a:t>
            </a:fld>
            <a:endParaRPr lang="zh-TW" altLang="en-US"/>
          </a:p>
        </p:txBody>
      </p:sp>
    </p:spTree>
    <p:extLst>
      <p:ext uri="{BB962C8B-B14F-4D97-AF65-F5344CB8AC3E}">
        <p14:creationId xmlns:p14="http://schemas.microsoft.com/office/powerpoint/2010/main" val="238781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4F79A-1157-9D23-2251-3C8947707FD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D3A7F86-C727-66AF-707A-EAD87085F1C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0B8A8CF-FB8E-5B03-F588-4F79E5FA4CF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A45BC1C-09F4-B3CD-DFBD-2DF76A3FED06}"/>
              </a:ext>
            </a:extLst>
          </p:cNvPr>
          <p:cNvSpPr>
            <a:spLocks noGrp="1"/>
          </p:cNvSpPr>
          <p:nvPr>
            <p:ph type="sldNum" sz="quarter" idx="5"/>
          </p:nvPr>
        </p:nvSpPr>
        <p:spPr/>
        <p:txBody>
          <a:bodyPr/>
          <a:lstStyle/>
          <a:p>
            <a:fld id="{7D2711A4-5F0E-4DF4-937D-81F030A1E9AA}" type="slidenum">
              <a:rPr lang="zh-TW" altLang="en-US" smtClean="0"/>
              <a:t>10</a:t>
            </a:fld>
            <a:endParaRPr lang="zh-TW" altLang="en-US"/>
          </a:p>
        </p:txBody>
      </p:sp>
    </p:spTree>
    <p:extLst>
      <p:ext uri="{BB962C8B-B14F-4D97-AF65-F5344CB8AC3E}">
        <p14:creationId xmlns:p14="http://schemas.microsoft.com/office/powerpoint/2010/main" val="356290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A7D6-4A4D-51F7-F1C5-9F9E0E9FF20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A9DA970-7E4B-1B26-13C7-200CBFFC224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3950C5F-9173-13B5-6AC0-3130B6914B1D}"/>
              </a:ext>
            </a:extLst>
          </p:cNvPr>
          <p:cNvSpPr>
            <a:spLocks noGrp="1"/>
          </p:cNvSpPr>
          <p:nvPr>
            <p:ph type="body" idx="1"/>
          </p:nvPr>
        </p:nvSpPr>
        <p:spPr/>
        <p:txBody>
          <a:bodyPr/>
          <a:lstStyle/>
          <a:p>
            <a:r>
              <a:rPr lang="zh-TW" altLang="en-US" dirty="0"/>
              <a:t>機器學習預測 </a:t>
            </a:r>
            <a:r>
              <a:rPr lang="en-US" altLang="zh-TW" dirty="0" err="1"/>
              <a:t>t+h</a:t>
            </a:r>
            <a:r>
              <a:rPr lang="en-US" altLang="zh-TW" dirty="0"/>
              <a:t> </a:t>
            </a:r>
            <a:r>
              <a:rPr lang="zh-TW" altLang="en-US" dirty="0"/>
              <a:t>的股價</a:t>
            </a:r>
            <a:endParaRPr lang="en-US" altLang="zh-TW" dirty="0"/>
          </a:p>
          <a:p>
            <a:r>
              <a:rPr lang="zh-TW" altLang="en-US" dirty="0"/>
              <a:t>技術指標分析第 </a:t>
            </a:r>
            <a:r>
              <a:rPr lang="en-US" altLang="zh-TW" dirty="0"/>
              <a:t>t+1 </a:t>
            </a:r>
            <a:r>
              <a:rPr lang="zh-TW" altLang="en-US" dirty="0"/>
              <a:t>的買賣訊號</a:t>
            </a:r>
            <a:endParaRPr lang="en-US" altLang="zh-TW" dirty="0"/>
          </a:p>
          <a:p>
            <a:endParaRPr lang="en-US" altLang="zh-TW" dirty="0"/>
          </a:p>
          <a:p>
            <a:r>
              <a:rPr lang="zh-TW" altLang="en-US" dirty="0"/>
              <a:t>如果在 </a:t>
            </a:r>
            <a:r>
              <a:rPr lang="en-US" altLang="zh-TW" dirty="0"/>
              <a:t>t + 1 </a:t>
            </a:r>
            <a:r>
              <a:rPr lang="zh-TW" altLang="en-US" dirty="0"/>
              <a:t>天預測未來股價為上漲趨勢或技術分析給出的信號為買入訊號   則進行買入  反之賣出</a:t>
            </a:r>
          </a:p>
        </p:txBody>
      </p:sp>
      <p:sp>
        <p:nvSpPr>
          <p:cNvPr id="4" name="投影片編號版面配置區 3">
            <a:extLst>
              <a:ext uri="{FF2B5EF4-FFF2-40B4-BE49-F238E27FC236}">
                <a16:creationId xmlns:a16="http://schemas.microsoft.com/office/drawing/2014/main" id="{8DB0535D-1FF6-274B-8AED-CEB17BACB7DF}"/>
              </a:ext>
            </a:extLst>
          </p:cNvPr>
          <p:cNvSpPr>
            <a:spLocks noGrp="1"/>
          </p:cNvSpPr>
          <p:nvPr>
            <p:ph type="sldNum" sz="quarter" idx="5"/>
          </p:nvPr>
        </p:nvSpPr>
        <p:spPr/>
        <p:txBody>
          <a:bodyPr/>
          <a:lstStyle/>
          <a:p>
            <a:fld id="{7D2711A4-5F0E-4DF4-937D-81F030A1E9AA}" type="slidenum">
              <a:rPr lang="zh-TW" altLang="en-US" smtClean="0"/>
              <a:t>11</a:t>
            </a:fld>
            <a:endParaRPr lang="zh-TW" altLang="en-US"/>
          </a:p>
        </p:txBody>
      </p:sp>
    </p:spTree>
    <p:extLst>
      <p:ext uri="{BB962C8B-B14F-4D97-AF65-F5344CB8AC3E}">
        <p14:creationId xmlns:p14="http://schemas.microsoft.com/office/powerpoint/2010/main" val="183806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DAAEC-0A6A-D779-3A12-1D21C4A734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200CC55-2EC1-219B-8782-BF502E8377C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72A29CE-84FD-4744-EB0C-DC8186B077F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185D7CA-195D-B3F1-B724-D4A232C7866B}"/>
              </a:ext>
            </a:extLst>
          </p:cNvPr>
          <p:cNvSpPr>
            <a:spLocks noGrp="1"/>
          </p:cNvSpPr>
          <p:nvPr>
            <p:ph type="sldNum" sz="quarter" idx="5"/>
          </p:nvPr>
        </p:nvSpPr>
        <p:spPr/>
        <p:txBody>
          <a:bodyPr/>
          <a:lstStyle/>
          <a:p>
            <a:fld id="{7D2711A4-5F0E-4DF4-937D-81F030A1E9AA}" type="slidenum">
              <a:rPr lang="zh-TW" altLang="en-US" smtClean="0"/>
              <a:t>13</a:t>
            </a:fld>
            <a:endParaRPr lang="zh-TW" altLang="en-US"/>
          </a:p>
        </p:txBody>
      </p:sp>
    </p:spTree>
    <p:extLst>
      <p:ext uri="{BB962C8B-B14F-4D97-AF65-F5344CB8AC3E}">
        <p14:creationId xmlns:p14="http://schemas.microsoft.com/office/powerpoint/2010/main" val="285216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2024/11/5</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2024/11/5</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2024/11/5</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2024/11/5</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2024/11/5</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2024/11/5</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2024/11/5</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321083"/>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Technical analysis strategy optimization using a machine learning approach in stock market indices</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129933"/>
            <a:ext cx="9144000" cy="1655762"/>
          </a:xfrm>
        </p:spPr>
        <p:txBody>
          <a:bodyPr/>
          <a:lstStyle/>
          <a:p>
            <a:r>
              <a:rPr lang="en-US" altLang="zh-TW" b="0" i="0" dirty="0">
                <a:solidFill>
                  <a:srgbClr val="222222"/>
                </a:solidFill>
                <a:effectLst/>
                <a:latin typeface="Times New Roman" panose="02020603050405020304" pitchFamily="18" charset="0"/>
                <a:cs typeface="Times New Roman" panose="02020603050405020304" pitchFamily="18" charset="0"/>
              </a:rPr>
              <a:t>Ayala, J., García-Torres, M., </a:t>
            </a:r>
            <a:r>
              <a:rPr lang="en-US" altLang="zh-TW" b="0" i="0" dirty="0" err="1">
                <a:solidFill>
                  <a:srgbClr val="222222"/>
                </a:solidFill>
                <a:effectLst/>
                <a:latin typeface="Times New Roman" panose="02020603050405020304" pitchFamily="18" charset="0"/>
                <a:cs typeface="Times New Roman" panose="02020603050405020304" pitchFamily="18" charset="0"/>
              </a:rPr>
              <a:t>Noguera</a:t>
            </a:r>
            <a:r>
              <a:rPr lang="en-US" altLang="zh-TW" b="0" i="0" dirty="0">
                <a:solidFill>
                  <a:srgbClr val="222222"/>
                </a:solidFill>
                <a:effectLst/>
                <a:latin typeface="Times New Roman" panose="02020603050405020304" pitchFamily="18" charset="0"/>
                <a:cs typeface="Times New Roman" panose="02020603050405020304" pitchFamily="18" charset="0"/>
              </a:rPr>
              <a:t>, J. L. V., Gómez-Vela, F., &amp; Divina, F. (2021). </a:t>
            </a:r>
            <a:r>
              <a:rPr lang="en-US" altLang="zh-TW" b="0" i="1" dirty="0">
                <a:solidFill>
                  <a:srgbClr val="222222"/>
                </a:solidFill>
                <a:effectLst/>
                <a:latin typeface="Times New Roman" panose="02020603050405020304" pitchFamily="18" charset="0"/>
                <a:cs typeface="Times New Roman" panose="02020603050405020304" pitchFamily="18" charset="0"/>
              </a:rPr>
              <a:t>Knowledge-Based Systems</a:t>
            </a:r>
            <a:r>
              <a:rPr lang="en-US" altLang="zh-TW" b="0" i="0" dirty="0">
                <a:solidFill>
                  <a:srgbClr val="222222"/>
                </a:solidFill>
                <a:effectLst/>
                <a:latin typeface="Times New Roman" panose="02020603050405020304" pitchFamily="18" charset="0"/>
                <a:cs typeface="Times New Roman" panose="02020603050405020304" pitchFamily="18" charset="0"/>
              </a:rPr>
              <a:t>, </a:t>
            </a:r>
            <a:r>
              <a:rPr lang="en-US" altLang="zh-TW" b="0" i="1" dirty="0">
                <a:solidFill>
                  <a:srgbClr val="222222"/>
                </a:solidFill>
                <a:effectLst/>
                <a:latin typeface="Times New Roman" panose="02020603050405020304" pitchFamily="18" charset="0"/>
                <a:cs typeface="Times New Roman" panose="02020603050405020304" pitchFamily="18" charset="0"/>
              </a:rPr>
              <a:t>225</a:t>
            </a:r>
            <a:r>
              <a:rPr lang="en-US" altLang="zh-TW" b="0" i="0" dirty="0">
                <a:solidFill>
                  <a:srgbClr val="222222"/>
                </a:solidFill>
                <a:effectLst/>
                <a:latin typeface="Times New Roman" panose="02020603050405020304" pitchFamily="18" charset="0"/>
                <a:cs typeface="Times New Roman" panose="02020603050405020304" pitchFamily="18" charset="0"/>
              </a:rPr>
              <a:t>, 107119.</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Nov</a:t>
            </a:r>
            <a:r>
              <a:rPr lang="en-US" altLang="zh-TW" sz="2400" b="0" i="0" dirty="0">
                <a:solidFill>
                  <a:srgbClr val="202124"/>
                </a:solidFill>
                <a:effectLst/>
                <a:latin typeface="Times New Roman" panose="02020603050405020304" pitchFamily="18" charset="0"/>
                <a:cs typeface="Times New Roman" panose="02020603050405020304" pitchFamily="18" charset="0"/>
              </a:rPr>
              <a:t> </a:t>
            </a:r>
            <a:r>
              <a:rPr lang="en-US" altLang="zh-TW" sz="2400" dirty="0">
                <a:solidFill>
                  <a:srgbClr val="202124"/>
                </a:solidFill>
                <a:latin typeface="Times New Roman" panose="02020603050405020304" pitchFamily="18" charset="0"/>
                <a:cs typeface="Times New Roman" panose="02020603050405020304" pitchFamily="18" charset="0"/>
              </a:rPr>
              <a:t>5</a:t>
            </a:r>
            <a:r>
              <a:rPr lang="en-US" altLang="zh-TW" sz="2400" b="0" i="0" dirty="0">
                <a:solidFill>
                  <a:srgbClr val="202124"/>
                </a:solidFill>
                <a:effectLst/>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2024</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DA38-E035-570D-1DA6-5E3460F0BA9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34498E1-6EC5-80AE-54DC-C7CE396E4A82}"/>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Method</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5C1A3A9F-7E28-3CA4-783D-ECAA5D8420E2}"/>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3F4AEAB-C3D4-BCB0-F656-DAD448F53A00}"/>
              </a:ext>
            </a:extLst>
          </p:cNvPr>
          <p:cNvSpPr>
            <a:spLocks noGrp="1"/>
          </p:cNvSpPr>
          <p:nvPr>
            <p:ph type="sldNum" sz="quarter" idx="12"/>
          </p:nvPr>
        </p:nvSpPr>
        <p:spPr/>
        <p:txBody>
          <a:bodyPr/>
          <a:lstStyle/>
          <a:p>
            <a:fld id="{EFAEC03B-316C-4507-8207-D997BB28EB64}" type="slidenum">
              <a:rPr lang="zh-TW" altLang="en-US" smtClean="0"/>
              <a:t>10</a:t>
            </a:fld>
            <a:endParaRPr lang="zh-TW" altLang="en-US"/>
          </a:p>
        </p:txBody>
      </p:sp>
      <p:pic>
        <p:nvPicPr>
          <p:cNvPr id="5" name="圖片 4">
            <a:extLst>
              <a:ext uri="{FF2B5EF4-FFF2-40B4-BE49-F238E27FC236}">
                <a16:creationId xmlns:a16="http://schemas.microsoft.com/office/drawing/2014/main" id="{C636EC44-A263-FA4A-F5F6-368C3A97241E}"/>
              </a:ext>
            </a:extLst>
          </p:cNvPr>
          <p:cNvPicPr>
            <a:picLocks noChangeAspect="1"/>
          </p:cNvPicPr>
          <p:nvPr/>
        </p:nvPicPr>
        <p:blipFill>
          <a:blip r:embed="rId3"/>
          <a:stretch>
            <a:fillRect/>
          </a:stretch>
        </p:blipFill>
        <p:spPr>
          <a:xfrm>
            <a:off x="0" y="3134710"/>
            <a:ext cx="3581900" cy="1590897"/>
          </a:xfrm>
          <a:prstGeom prst="rect">
            <a:avLst/>
          </a:prstGeom>
        </p:spPr>
      </p:pic>
      <p:pic>
        <p:nvPicPr>
          <p:cNvPr id="7" name="圖片 6">
            <a:extLst>
              <a:ext uri="{FF2B5EF4-FFF2-40B4-BE49-F238E27FC236}">
                <a16:creationId xmlns:a16="http://schemas.microsoft.com/office/drawing/2014/main" id="{A38CE971-2BC6-58D7-D169-7CED8B0AD765}"/>
              </a:ext>
            </a:extLst>
          </p:cNvPr>
          <p:cNvPicPr>
            <a:picLocks noChangeAspect="1"/>
          </p:cNvPicPr>
          <p:nvPr/>
        </p:nvPicPr>
        <p:blipFill>
          <a:blip r:embed="rId4"/>
          <a:stretch>
            <a:fillRect/>
          </a:stretch>
        </p:blipFill>
        <p:spPr>
          <a:xfrm>
            <a:off x="3581900" y="2175641"/>
            <a:ext cx="6048323" cy="3873172"/>
          </a:xfrm>
          <a:prstGeom prst="rect">
            <a:avLst/>
          </a:prstGeom>
        </p:spPr>
      </p:pic>
      <p:cxnSp>
        <p:nvCxnSpPr>
          <p:cNvPr id="9" name="直線單箭頭接點 8">
            <a:extLst>
              <a:ext uri="{FF2B5EF4-FFF2-40B4-BE49-F238E27FC236}">
                <a16:creationId xmlns:a16="http://schemas.microsoft.com/office/drawing/2014/main" id="{A0ADC3E7-B2DC-1A4E-4C75-66A81B5A8328}"/>
              </a:ext>
            </a:extLst>
          </p:cNvPr>
          <p:cNvCxnSpPr>
            <a:cxnSpLocks/>
          </p:cNvCxnSpPr>
          <p:nvPr/>
        </p:nvCxnSpPr>
        <p:spPr>
          <a:xfrm>
            <a:off x="9526372" y="3028580"/>
            <a:ext cx="91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A3184EF7-72E3-C83A-679F-C04C4471BC05}"/>
              </a:ext>
            </a:extLst>
          </p:cNvPr>
          <p:cNvCxnSpPr>
            <a:cxnSpLocks/>
          </p:cNvCxnSpPr>
          <p:nvPr/>
        </p:nvCxnSpPr>
        <p:spPr>
          <a:xfrm>
            <a:off x="9526372" y="3769559"/>
            <a:ext cx="91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3E7CA788-B7E4-8F73-68CC-9D60C6E10E7C}"/>
              </a:ext>
            </a:extLst>
          </p:cNvPr>
          <p:cNvCxnSpPr>
            <a:cxnSpLocks/>
          </p:cNvCxnSpPr>
          <p:nvPr/>
        </p:nvCxnSpPr>
        <p:spPr>
          <a:xfrm>
            <a:off x="9526372" y="4405435"/>
            <a:ext cx="91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CA9EA7BE-94AD-BFB1-B585-7B658C34B103}"/>
              </a:ext>
            </a:extLst>
          </p:cNvPr>
          <p:cNvCxnSpPr>
            <a:cxnSpLocks/>
          </p:cNvCxnSpPr>
          <p:nvPr/>
        </p:nvCxnSpPr>
        <p:spPr>
          <a:xfrm>
            <a:off x="9526371" y="5104374"/>
            <a:ext cx="911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AE4256AC-8032-50E6-D7EC-87838F0FCE44}"/>
              </a:ext>
            </a:extLst>
          </p:cNvPr>
          <p:cNvSpPr txBox="1"/>
          <p:nvPr/>
        </p:nvSpPr>
        <p:spPr>
          <a:xfrm>
            <a:off x="10586952" y="2766970"/>
            <a:ext cx="282446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LM</a:t>
            </a:r>
            <a:endParaRPr lang="zh-TW" altLang="en-US" sz="2800" dirty="0">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934901F2-BEE6-C396-E42D-18E9011C47EE}"/>
              </a:ext>
            </a:extLst>
          </p:cNvPr>
          <p:cNvSpPr txBox="1"/>
          <p:nvPr/>
        </p:nvSpPr>
        <p:spPr>
          <a:xfrm>
            <a:off x="10586952" y="3516308"/>
            <a:ext cx="282446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ANN</a:t>
            </a:r>
            <a:endParaRPr lang="zh-TW" altLang="en-US" sz="2800" dirty="0">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66B30108-CA74-E624-0FF7-4A2B0802BB8A}"/>
              </a:ext>
            </a:extLst>
          </p:cNvPr>
          <p:cNvSpPr txBox="1"/>
          <p:nvPr/>
        </p:nvSpPr>
        <p:spPr>
          <a:xfrm>
            <a:off x="10586951" y="4143825"/>
            <a:ext cx="282446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RF</a:t>
            </a:r>
            <a:endParaRPr lang="zh-TW" altLang="en-US" sz="2800" dirty="0">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DCEA93AB-23E8-6202-9366-C02DE7CE2E51}"/>
              </a:ext>
            </a:extLst>
          </p:cNvPr>
          <p:cNvSpPr txBox="1"/>
          <p:nvPr/>
        </p:nvSpPr>
        <p:spPr>
          <a:xfrm>
            <a:off x="10586952" y="4857673"/>
            <a:ext cx="282446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SVR</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93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1713-DA64-8370-7370-75DF641EF88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49FB8AB-814E-CFF0-D470-73B7F7179F72}"/>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Propose Signal</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8535736-CA52-554C-DC54-BF38D2A186D8}"/>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78E3338-499E-81CB-38D2-C1DDCC09FD17}"/>
              </a:ext>
            </a:extLst>
          </p:cNvPr>
          <p:cNvSpPr>
            <a:spLocks noGrp="1"/>
          </p:cNvSpPr>
          <p:nvPr>
            <p:ph type="sldNum" sz="quarter" idx="12"/>
          </p:nvPr>
        </p:nvSpPr>
        <p:spPr/>
        <p:txBody>
          <a:bodyPr/>
          <a:lstStyle/>
          <a:p>
            <a:fld id="{EFAEC03B-316C-4507-8207-D997BB28EB64}" type="slidenum">
              <a:rPr lang="zh-TW" altLang="en-US" smtClean="0"/>
              <a:t>11</a:t>
            </a:fld>
            <a:endParaRPr lang="zh-TW" altLang="en-US"/>
          </a:p>
        </p:txBody>
      </p:sp>
      <p:cxnSp>
        <p:nvCxnSpPr>
          <p:cNvPr id="9" name="直線單箭頭接點 8">
            <a:extLst>
              <a:ext uri="{FF2B5EF4-FFF2-40B4-BE49-F238E27FC236}">
                <a16:creationId xmlns:a16="http://schemas.microsoft.com/office/drawing/2014/main" id="{1F407FF2-EB39-9377-F6A6-06B70D9DC1E5}"/>
              </a:ext>
            </a:extLst>
          </p:cNvPr>
          <p:cNvCxnSpPr>
            <a:cxnSpLocks/>
          </p:cNvCxnSpPr>
          <p:nvPr/>
        </p:nvCxnSpPr>
        <p:spPr>
          <a:xfrm flipH="1">
            <a:off x="5181600" y="4407122"/>
            <a:ext cx="947157" cy="855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圖片 7">
            <a:extLst>
              <a:ext uri="{FF2B5EF4-FFF2-40B4-BE49-F238E27FC236}">
                <a16:creationId xmlns:a16="http://schemas.microsoft.com/office/drawing/2014/main" id="{7C962437-47A8-786A-4033-CE1F4A0B4CD3}"/>
              </a:ext>
            </a:extLst>
          </p:cNvPr>
          <p:cNvPicPr>
            <a:picLocks noChangeAspect="1"/>
          </p:cNvPicPr>
          <p:nvPr/>
        </p:nvPicPr>
        <p:blipFill>
          <a:blip r:embed="rId3"/>
          <a:stretch>
            <a:fillRect/>
          </a:stretch>
        </p:blipFill>
        <p:spPr>
          <a:xfrm>
            <a:off x="3664627" y="2763315"/>
            <a:ext cx="4862746" cy="1266340"/>
          </a:xfrm>
          <a:prstGeom prst="rect">
            <a:avLst/>
          </a:prstGeom>
        </p:spPr>
      </p:pic>
      <p:sp>
        <p:nvSpPr>
          <p:cNvPr id="10" name="橢圓 9">
            <a:extLst>
              <a:ext uri="{FF2B5EF4-FFF2-40B4-BE49-F238E27FC236}">
                <a16:creationId xmlns:a16="http://schemas.microsoft.com/office/drawing/2014/main" id="{A768D3EE-4C0F-44CF-1C61-E945C8BF6EF3}"/>
              </a:ext>
            </a:extLst>
          </p:cNvPr>
          <p:cNvSpPr/>
          <p:nvPr/>
        </p:nvSpPr>
        <p:spPr>
          <a:xfrm>
            <a:off x="6011917" y="2385848"/>
            <a:ext cx="903890" cy="22597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BBDC5F8E-A749-D744-35A1-F79A243A07E9}"/>
              </a:ext>
            </a:extLst>
          </p:cNvPr>
          <p:cNvSpPr txBox="1"/>
          <p:nvPr/>
        </p:nvSpPr>
        <p:spPr>
          <a:xfrm>
            <a:off x="3510455" y="5372188"/>
            <a:ext cx="334229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Technical analysis</a:t>
            </a:r>
            <a:endParaRPr lang="zh-TW" altLang="en-US" sz="2400" dirty="0">
              <a:latin typeface="Times New Roman" panose="02020603050405020304" pitchFamily="18" charset="0"/>
              <a:cs typeface="Times New Roman" panose="02020603050405020304" pitchFamily="18" charset="0"/>
            </a:endParaRPr>
          </a:p>
        </p:txBody>
      </p:sp>
      <p:sp>
        <p:nvSpPr>
          <p:cNvPr id="15" name="橢圓 14">
            <a:extLst>
              <a:ext uri="{FF2B5EF4-FFF2-40B4-BE49-F238E27FC236}">
                <a16:creationId xmlns:a16="http://schemas.microsoft.com/office/drawing/2014/main" id="{2F7336B7-7164-117A-3260-D3B14783CCDB}"/>
              </a:ext>
            </a:extLst>
          </p:cNvPr>
          <p:cNvSpPr/>
          <p:nvPr/>
        </p:nvSpPr>
        <p:spPr>
          <a:xfrm>
            <a:off x="7373007" y="2299138"/>
            <a:ext cx="1154366" cy="22597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a:extLst>
              <a:ext uri="{FF2B5EF4-FFF2-40B4-BE49-F238E27FC236}">
                <a16:creationId xmlns:a16="http://schemas.microsoft.com/office/drawing/2014/main" id="{07E92DA2-5367-E3C8-85D5-F1837E3794B5}"/>
              </a:ext>
            </a:extLst>
          </p:cNvPr>
          <p:cNvCxnSpPr>
            <a:cxnSpLocks/>
          </p:cNvCxnSpPr>
          <p:nvPr/>
        </p:nvCxnSpPr>
        <p:spPr>
          <a:xfrm>
            <a:off x="8435228" y="4407122"/>
            <a:ext cx="764807" cy="969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08DFB083-33E6-001D-F79E-1E516A2005FF}"/>
              </a:ext>
            </a:extLst>
          </p:cNvPr>
          <p:cNvSpPr txBox="1"/>
          <p:nvPr/>
        </p:nvSpPr>
        <p:spPr>
          <a:xfrm>
            <a:off x="8527373" y="5359540"/>
            <a:ext cx="334229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Model predict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99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851B62D-5CA6-9A10-215C-F9AFE2C462FB}"/>
              </a:ext>
            </a:extLst>
          </p:cNvPr>
          <p:cNvSpPr>
            <a:spLocks noGrp="1"/>
          </p:cNvSpPr>
          <p:nvPr>
            <p:ph type="sldNum" sz="quarter" idx="12"/>
          </p:nvPr>
        </p:nvSpPr>
        <p:spPr/>
        <p:txBody>
          <a:bodyPr/>
          <a:lstStyle/>
          <a:p>
            <a:fld id="{EFAEC03B-316C-4507-8207-D997BB28EB64}" type="slidenum">
              <a:rPr lang="zh-TW" altLang="en-US" smtClean="0"/>
              <a:t>12</a:t>
            </a:fld>
            <a:endParaRPr lang="zh-TW" altLang="en-US"/>
          </a:p>
        </p:txBody>
      </p:sp>
      <p:pic>
        <p:nvPicPr>
          <p:cNvPr id="3" name="圖片 2">
            <a:extLst>
              <a:ext uri="{FF2B5EF4-FFF2-40B4-BE49-F238E27FC236}">
                <a16:creationId xmlns:a16="http://schemas.microsoft.com/office/drawing/2014/main" id="{EB3CCC2A-5B27-67E5-D0C3-EA2AE7F46B08}"/>
              </a:ext>
            </a:extLst>
          </p:cNvPr>
          <p:cNvPicPr>
            <a:picLocks noChangeAspect="1"/>
          </p:cNvPicPr>
          <p:nvPr/>
        </p:nvPicPr>
        <p:blipFill>
          <a:blip r:embed="rId2"/>
          <a:stretch>
            <a:fillRect/>
          </a:stretch>
        </p:blipFill>
        <p:spPr>
          <a:xfrm>
            <a:off x="1401618" y="136525"/>
            <a:ext cx="9388764" cy="3167617"/>
          </a:xfrm>
          <a:prstGeom prst="rect">
            <a:avLst/>
          </a:prstGeom>
        </p:spPr>
      </p:pic>
      <p:pic>
        <p:nvPicPr>
          <p:cNvPr id="5" name="圖片 4">
            <a:extLst>
              <a:ext uri="{FF2B5EF4-FFF2-40B4-BE49-F238E27FC236}">
                <a16:creationId xmlns:a16="http://schemas.microsoft.com/office/drawing/2014/main" id="{CE49D384-59CC-1CB4-1909-AF5211ED56C8}"/>
              </a:ext>
            </a:extLst>
          </p:cNvPr>
          <p:cNvPicPr>
            <a:picLocks noChangeAspect="1"/>
          </p:cNvPicPr>
          <p:nvPr/>
        </p:nvPicPr>
        <p:blipFill>
          <a:blip r:embed="rId3"/>
          <a:stretch>
            <a:fillRect/>
          </a:stretch>
        </p:blipFill>
        <p:spPr>
          <a:xfrm>
            <a:off x="1401618" y="3665270"/>
            <a:ext cx="8950818" cy="3167617"/>
          </a:xfrm>
          <a:prstGeom prst="rect">
            <a:avLst/>
          </a:prstGeom>
        </p:spPr>
      </p:pic>
    </p:spTree>
    <p:extLst>
      <p:ext uri="{BB962C8B-B14F-4D97-AF65-F5344CB8AC3E}">
        <p14:creationId xmlns:p14="http://schemas.microsoft.com/office/powerpoint/2010/main" val="220849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D30E-BAC6-833C-2C01-3ECE36A0530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D647C62-02FC-E569-FE51-5A5D3C2B25F8}"/>
              </a:ext>
            </a:extLst>
          </p:cNvPr>
          <p:cNvSpPr>
            <a:spLocks noGrp="1"/>
          </p:cNvSpPr>
          <p:nvPr>
            <p:ph type="title"/>
          </p:nvPr>
        </p:nvSpPr>
        <p:spPr>
          <a:xfrm>
            <a:off x="838200" y="-11257"/>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Experiments</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D8AE93A-873E-F774-4333-0A7227845A58}"/>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66F91EB-A25B-7083-9986-49F426D446B0}"/>
              </a:ext>
            </a:extLst>
          </p:cNvPr>
          <p:cNvSpPr>
            <a:spLocks noGrp="1"/>
          </p:cNvSpPr>
          <p:nvPr>
            <p:ph type="sldNum" sz="quarter" idx="12"/>
          </p:nvPr>
        </p:nvSpPr>
        <p:spPr/>
        <p:txBody>
          <a:bodyPr/>
          <a:lstStyle/>
          <a:p>
            <a:fld id="{EFAEC03B-316C-4507-8207-D997BB28EB64}" type="slidenum">
              <a:rPr lang="zh-TW" altLang="en-US" smtClean="0"/>
              <a:t>13</a:t>
            </a:fld>
            <a:endParaRPr lang="zh-TW" altLang="en-US"/>
          </a:p>
        </p:txBody>
      </p:sp>
      <p:pic>
        <p:nvPicPr>
          <p:cNvPr id="6" name="圖片 5">
            <a:extLst>
              <a:ext uri="{FF2B5EF4-FFF2-40B4-BE49-F238E27FC236}">
                <a16:creationId xmlns:a16="http://schemas.microsoft.com/office/drawing/2014/main" id="{0F12DF55-BD6D-F45A-87F5-DC13A1BCA197}"/>
              </a:ext>
            </a:extLst>
          </p:cNvPr>
          <p:cNvPicPr>
            <a:picLocks noChangeAspect="1"/>
          </p:cNvPicPr>
          <p:nvPr/>
        </p:nvPicPr>
        <p:blipFill>
          <a:blip r:embed="rId3"/>
          <a:stretch>
            <a:fillRect/>
          </a:stretch>
        </p:blipFill>
        <p:spPr>
          <a:xfrm>
            <a:off x="232885" y="1854113"/>
            <a:ext cx="8388564" cy="3857121"/>
          </a:xfrm>
          <a:prstGeom prst="rect">
            <a:avLst/>
          </a:prstGeom>
        </p:spPr>
      </p:pic>
      <p:pic>
        <p:nvPicPr>
          <p:cNvPr id="8" name="圖片 7">
            <a:extLst>
              <a:ext uri="{FF2B5EF4-FFF2-40B4-BE49-F238E27FC236}">
                <a16:creationId xmlns:a16="http://schemas.microsoft.com/office/drawing/2014/main" id="{638D9698-54A0-449D-B097-DF29B139DA0E}"/>
              </a:ext>
            </a:extLst>
          </p:cNvPr>
          <p:cNvPicPr>
            <a:picLocks noChangeAspect="1"/>
          </p:cNvPicPr>
          <p:nvPr/>
        </p:nvPicPr>
        <p:blipFill>
          <a:blip r:embed="rId4"/>
          <a:stretch>
            <a:fillRect/>
          </a:stretch>
        </p:blipFill>
        <p:spPr>
          <a:xfrm>
            <a:off x="10139586" y="1654730"/>
            <a:ext cx="1819529" cy="895475"/>
          </a:xfrm>
          <a:prstGeom prst="rect">
            <a:avLst/>
          </a:prstGeom>
        </p:spPr>
      </p:pic>
      <p:pic>
        <p:nvPicPr>
          <p:cNvPr id="10" name="圖片 9">
            <a:extLst>
              <a:ext uri="{FF2B5EF4-FFF2-40B4-BE49-F238E27FC236}">
                <a16:creationId xmlns:a16="http://schemas.microsoft.com/office/drawing/2014/main" id="{FB8D48EE-2707-7935-292E-22F7DA0773C7}"/>
              </a:ext>
            </a:extLst>
          </p:cNvPr>
          <p:cNvPicPr>
            <a:picLocks noChangeAspect="1"/>
          </p:cNvPicPr>
          <p:nvPr/>
        </p:nvPicPr>
        <p:blipFill>
          <a:blip r:embed="rId5"/>
          <a:stretch>
            <a:fillRect/>
          </a:stretch>
        </p:blipFill>
        <p:spPr>
          <a:xfrm>
            <a:off x="9770665" y="3321311"/>
            <a:ext cx="2462627" cy="552452"/>
          </a:xfrm>
          <a:prstGeom prst="rect">
            <a:avLst/>
          </a:prstGeom>
        </p:spPr>
      </p:pic>
      <p:pic>
        <p:nvPicPr>
          <p:cNvPr id="12" name="圖片 11">
            <a:extLst>
              <a:ext uri="{FF2B5EF4-FFF2-40B4-BE49-F238E27FC236}">
                <a16:creationId xmlns:a16="http://schemas.microsoft.com/office/drawing/2014/main" id="{98F00A6C-9371-F833-32D0-47898A1A3183}"/>
              </a:ext>
            </a:extLst>
          </p:cNvPr>
          <p:cNvPicPr>
            <a:picLocks noChangeAspect="1"/>
          </p:cNvPicPr>
          <p:nvPr/>
        </p:nvPicPr>
        <p:blipFill>
          <a:blip r:embed="rId6"/>
          <a:stretch>
            <a:fillRect/>
          </a:stretch>
        </p:blipFill>
        <p:spPr>
          <a:xfrm>
            <a:off x="8517953" y="1960241"/>
            <a:ext cx="1991003" cy="428685"/>
          </a:xfrm>
          <a:prstGeom prst="rect">
            <a:avLst/>
          </a:prstGeom>
        </p:spPr>
      </p:pic>
      <p:pic>
        <p:nvPicPr>
          <p:cNvPr id="14" name="圖片 13">
            <a:extLst>
              <a:ext uri="{FF2B5EF4-FFF2-40B4-BE49-F238E27FC236}">
                <a16:creationId xmlns:a16="http://schemas.microsoft.com/office/drawing/2014/main" id="{C95A4AE2-43B5-6058-C96B-22AC4F682189}"/>
              </a:ext>
            </a:extLst>
          </p:cNvPr>
          <p:cNvPicPr>
            <a:picLocks noChangeAspect="1"/>
          </p:cNvPicPr>
          <p:nvPr/>
        </p:nvPicPr>
        <p:blipFill>
          <a:blip r:embed="rId7"/>
          <a:stretch>
            <a:fillRect/>
          </a:stretch>
        </p:blipFill>
        <p:spPr>
          <a:xfrm>
            <a:off x="8517953" y="2656333"/>
            <a:ext cx="2581635" cy="314369"/>
          </a:xfrm>
          <a:prstGeom prst="rect">
            <a:avLst/>
          </a:prstGeom>
        </p:spPr>
      </p:pic>
      <p:pic>
        <p:nvPicPr>
          <p:cNvPr id="16" name="圖片 15">
            <a:extLst>
              <a:ext uri="{FF2B5EF4-FFF2-40B4-BE49-F238E27FC236}">
                <a16:creationId xmlns:a16="http://schemas.microsoft.com/office/drawing/2014/main" id="{4CC429E9-361E-75CB-1CEF-0DB31E26F76F}"/>
              </a:ext>
            </a:extLst>
          </p:cNvPr>
          <p:cNvPicPr>
            <a:picLocks noChangeAspect="1"/>
          </p:cNvPicPr>
          <p:nvPr/>
        </p:nvPicPr>
        <p:blipFill>
          <a:blip r:embed="rId8"/>
          <a:stretch>
            <a:fillRect/>
          </a:stretch>
        </p:blipFill>
        <p:spPr>
          <a:xfrm>
            <a:off x="8519830" y="3453945"/>
            <a:ext cx="1619756" cy="318641"/>
          </a:xfrm>
          <a:prstGeom prst="rect">
            <a:avLst/>
          </a:prstGeom>
        </p:spPr>
      </p:pic>
      <p:pic>
        <p:nvPicPr>
          <p:cNvPr id="18" name="圖片 17">
            <a:extLst>
              <a:ext uri="{FF2B5EF4-FFF2-40B4-BE49-F238E27FC236}">
                <a16:creationId xmlns:a16="http://schemas.microsoft.com/office/drawing/2014/main" id="{190670E3-B7B5-CD88-129E-B1FC5DC45F01}"/>
              </a:ext>
            </a:extLst>
          </p:cNvPr>
          <p:cNvPicPr>
            <a:picLocks noChangeAspect="1"/>
          </p:cNvPicPr>
          <p:nvPr/>
        </p:nvPicPr>
        <p:blipFill>
          <a:blip r:embed="rId9"/>
          <a:stretch>
            <a:fillRect/>
          </a:stretch>
        </p:blipFill>
        <p:spPr>
          <a:xfrm>
            <a:off x="8517953" y="4215104"/>
            <a:ext cx="3277057" cy="400106"/>
          </a:xfrm>
          <a:prstGeom prst="rect">
            <a:avLst/>
          </a:prstGeom>
        </p:spPr>
      </p:pic>
      <p:pic>
        <p:nvPicPr>
          <p:cNvPr id="20" name="圖片 19">
            <a:extLst>
              <a:ext uri="{FF2B5EF4-FFF2-40B4-BE49-F238E27FC236}">
                <a16:creationId xmlns:a16="http://schemas.microsoft.com/office/drawing/2014/main" id="{05B42E55-F917-78EF-0AE7-A77DC791A533}"/>
              </a:ext>
            </a:extLst>
          </p:cNvPr>
          <p:cNvPicPr>
            <a:picLocks noChangeAspect="1"/>
          </p:cNvPicPr>
          <p:nvPr/>
        </p:nvPicPr>
        <p:blipFill>
          <a:blip r:embed="rId10"/>
          <a:stretch>
            <a:fillRect/>
          </a:stretch>
        </p:blipFill>
        <p:spPr>
          <a:xfrm>
            <a:off x="9505883" y="4703769"/>
            <a:ext cx="952633" cy="828791"/>
          </a:xfrm>
          <a:prstGeom prst="rect">
            <a:avLst/>
          </a:prstGeom>
        </p:spPr>
      </p:pic>
      <p:pic>
        <p:nvPicPr>
          <p:cNvPr id="7" name="圖片 6">
            <a:extLst>
              <a:ext uri="{FF2B5EF4-FFF2-40B4-BE49-F238E27FC236}">
                <a16:creationId xmlns:a16="http://schemas.microsoft.com/office/drawing/2014/main" id="{EDDDC457-18DE-2BB5-1D7D-0242FC85DD7C}"/>
              </a:ext>
            </a:extLst>
          </p:cNvPr>
          <p:cNvPicPr>
            <a:picLocks noChangeAspect="1"/>
          </p:cNvPicPr>
          <p:nvPr/>
        </p:nvPicPr>
        <p:blipFill>
          <a:blip r:embed="rId11"/>
          <a:stretch>
            <a:fillRect/>
          </a:stretch>
        </p:blipFill>
        <p:spPr>
          <a:xfrm>
            <a:off x="8517953" y="5520707"/>
            <a:ext cx="2715004" cy="381053"/>
          </a:xfrm>
          <a:prstGeom prst="rect">
            <a:avLst/>
          </a:prstGeom>
        </p:spPr>
      </p:pic>
      <p:pic>
        <p:nvPicPr>
          <p:cNvPr id="11" name="圖片 10">
            <a:extLst>
              <a:ext uri="{FF2B5EF4-FFF2-40B4-BE49-F238E27FC236}">
                <a16:creationId xmlns:a16="http://schemas.microsoft.com/office/drawing/2014/main" id="{28C719B7-D676-C470-8EFA-2D1F73108864}"/>
              </a:ext>
            </a:extLst>
          </p:cNvPr>
          <p:cNvPicPr>
            <a:picLocks noChangeAspect="1"/>
          </p:cNvPicPr>
          <p:nvPr/>
        </p:nvPicPr>
        <p:blipFill>
          <a:blip r:embed="rId12"/>
          <a:stretch>
            <a:fillRect/>
          </a:stretch>
        </p:blipFill>
        <p:spPr>
          <a:xfrm>
            <a:off x="9345230" y="5944629"/>
            <a:ext cx="1400370" cy="809738"/>
          </a:xfrm>
          <a:prstGeom prst="rect">
            <a:avLst/>
          </a:prstGeom>
        </p:spPr>
      </p:pic>
    </p:spTree>
    <p:extLst>
      <p:ext uri="{BB962C8B-B14F-4D97-AF65-F5344CB8AC3E}">
        <p14:creationId xmlns:p14="http://schemas.microsoft.com/office/powerpoint/2010/main" val="339031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14</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ABSTRACT(1)</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453551"/>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Within the area of stock market prediction, forecasting price values or movements is one of the most challenging issue. Because of this, the use of machine learning techniques in combination with technical analysis indicators is receiving more and more attention. In order to tackle this problem, in this paper we propose a hybrid approach to generate trading signals. To do so, our proposal consists of applying a technical indicator combined with a machine learning approach in order to produce a trading decision. The novelty of this approach lies in the simplicity and effectiveness of the hybrid rules as well as its possible extension to other technical indicators. </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ABSTRACT(2)</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92590"/>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In order to select the most suitable machine learning technique, we tested the performances of Linear Model (LM), Artificial Neural Network (ANN), Random Forests (RF) and Support Vector Regression (SVR). As technical strategies for trading, the Triple Exponential Moving Average (TEMA) and Moving Average Convergence/Divergence (MACD) were considered. We tested the resulting technique on daily trading data from three major indices: Ibex35 (IBEX), DAX and Dow Jones Industrial (DJI). Results achieved show that the addition of machine learning techniques to technical analysis strategies improves the trading signals and the competitiveness of the proposed trading rules.</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spTree>
    <p:extLst>
      <p:ext uri="{BB962C8B-B14F-4D97-AF65-F5344CB8AC3E}">
        <p14:creationId xmlns:p14="http://schemas.microsoft.com/office/powerpoint/2010/main" val="14298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0CF-A005-C9BE-DF15-8A493CD2135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014CE8-1F0E-0B3E-8632-404AC7E3BAE7}"/>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Method</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0C1D6E-33BA-9451-668B-E7420503DB3F}"/>
              </a:ext>
            </a:extLst>
          </p:cNvPr>
          <p:cNvSpPr>
            <a:spLocks noGrp="1"/>
          </p:cNvSpPr>
          <p:nvPr>
            <p:ph idx="1"/>
          </p:nvPr>
        </p:nvSpPr>
        <p:spPr>
          <a:xfrm>
            <a:off x="925286" y="2047371"/>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Combines machine learning + technical analysis indicators to generate Profitable trades.</a:t>
            </a:r>
          </a:p>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709D371-DD86-7076-E2FB-96A08967F740}"/>
              </a:ext>
            </a:extLst>
          </p:cNvPr>
          <p:cNvSpPr>
            <a:spLocks noGrp="1"/>
          </p:cNvSpPr>
          <p:nvPr>
            <p:ph type="sldNum" sz="quarter" idx="12"/>
          </p:nvPr>
        </p:nvSpPr>
        <p:spPr/>
        <p:txBody>
          <a:bodyPr/>
          <a:lstStyle/>
          <a:p>
            <a:fld id="{EFAEC03B-316C-4507-8207-D997BB28EB64}" type="slidenum">
              <a:rPr lang="zh-TW" altLang="en-US" smtClean="0"/>
              <a:t>4</a:t>
            </a:fld>
            <a:endParaRPr lang="zh-TW" altLang="en-US"/>
          </a:p>
        </p:txBody>
      </p:sp>
      <p:graphicFrame>
        <p:nvGraphicFramePr>
          <p:cNvPr id="5" name="表格 4">
            <a:extLst>
              <a:ext uri="{FF2B5EF4-FFF2-40B4-BE49-F238E27FC236}">
                <a16:creationId xmlns:a16="http://schemas.microsoft.com/office/drawing/2014/main" id="{81981DEB-62D3-A500-E75D-310ADD7653F2}"/>
              </a:ext>
            </a:extLst>
          </p:cNvPr>
          <p:cNvGraphicFramePr>
            <a:graphicFrameLocks noGrp="1"/>
          </p:cNvGraphicFramePr>
          <p:nvPr>
            <p:extLst>
              <p:ext uri="{D42A27DB-BD31-4B8C-83A1-F6EECF244321}">
                <p14:modId xmlns:p14="http://schemas.microsoft.com/office/powerpoint/2010/main" val="911206817"/>
              </p:ext>
            </p:extLst>
          </p:nvPr>
        </p:nvGraphicFramePr>
        <p:xfrm>
          <a:off x="1103084" y="3516487"/>
          <a:ext cx="4029166" cy="1489813"/>
        </p:xfrm>
        <a:graphic>
          <a:graphicData uri="http://schemas.openxmlformats.org/drawingml/2006/table">
            <a:tbl>
              <a:tblPr firstRow="1" bandRow="1">
                <a:tableStyleId>{5C22544A-7EE6-4342-B048-85BDC9FD1C3A}</a:tableStyleId>
              </a:tblPr>
              <a:tblGrid>
                <a:gridCol w="4029166">
                  <a:extLst>
                    <a:ext uri="{9D8B030D-6E8A-4147-A177-3AD203B41FA5}">
                      <a16:colId xmlns:a16="http://schemas.microsoft.com/office/drawing/2014/main" val="2805713719"/>
                    </a:ext>
                  </a:extLst>
                </a:gridCol>
              </a:tblGrid>
              <a:tr h="377293">
                <a:tc>
                  <a:txBody>
                    <a:bodyPr/>
                    <a:lstStyle/>
                    <a:p>
                      <a:r>
                        <a:rPr lang="en-US" altLang="zh-TW" sz="1800" b="0" kern="1200" dirty="0" err="1">
                          <a:solidFill>
                            <a:schemeClr val="tx1"/>
                          </a:solidFill>
                          <a:latin typeface="Times New Roman" panose="02020603050405020304" pitchFamily="18" charset="0"/>
                          <a:ea typeface="+mn-ea"/>
                          <a:cs typeface="Times New Roman" panose="02020603050405020304" pitchFamily="18" charset="0"/>
                        </a:rPr>
                        <a:t>LinearModel</a:t>
                      </a:r>
                      <a:r>
                        <a:rPr lang="en-US" altLang="zh-TW" sz="1800" b="0" kern="1200" dirty="0">
                          <a:solidFill>
                            <a:schemeClr val="tx1"/>
                          </a:solidFill>
                          <a:latin typeface="Times New Roman" panose="02020603050405020304" pitchFamily="18" charset="0"/>
                          <a:ea typeface="+mn-ea"/>
                          <a:cs typeface="Times New Roman" panose="02020603050405020304" pitchFamily="18" charset="0"/>
                        </a:rPr>
                        <a:t> (</a:t>
                      </a:r>
                      <a:r>
                        <a:rPr lang="en-US" altLang="zh-TW" sz="1800" b="0" dirty="0">
                          <a:solidFill>
                            <a:schemeClr val="tx1"/>
                          </a:solidFill>
                          <a:latin typeface="Times New Roman" panose="02020603050405020304" pitchFamily="18" charset="0"/>
                          <a:cs typeface="Times New Roman" panose="02020603050405020304" pitchFamily="18" charset="0"/>
                        </a:rPr>
                        <a:t>LM) </a:t>
                      </a:r>
                      <a:endParaRPr lang="zh-TW"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5017440"/>
                  </a:ext>
                </a:extLst>
              </a:tr>
              <a:tr h="370840">
                <a:tc>
                  <a:txBody>
                    <a:bodyPr/>
                    <a:lstStyle/>
                    <a:p>
                      <a:r>
                        <a:rPr lang="en-US" altLang="zh-TW" sz="1800" dirty="0">
                          <a:latin typeface="Times New Roman" panose="02020603050405020304" pitchFamily="18" charset="0"/>
                          <a:cs typeface="Times New Roman" panose="02020603050405020304" pitchFamily="18" charset="0"/>
                        </a:rPr>
                        <a:t>Artificial Neural Networks (ANN)</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135127"/>
                  </a:ext>
                </a:extLst>
              </a:tr>
              <a:tr h="370840">
                <a:tc>
                  <a:txBody>
                    <a:bodyPr/>
                    <a:lstStyle/>
                    <a:p>
                      <a:r>
                        <a:rPr lang="en-US" altLang="zh-TW" sz="1800" dirty="0">
                          <a:latin typeface="Times New Roman" panose="02020603050405020304" pitchFamily="18" charset="0"/>
                          <a:cs typeface="Times New Roman" panose="02020603050405020304" pitchFamily="18" charset="0"/>
                        </a:rPr>
                        <a:t>Random Forests (RF) </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757020"/>
                  </a:ext>
                </a:extLst>
              </a:tr>
              <a:tr h="370840">
                <a:tc>
                  <a:txBody>
                    <a:bodyPr/>
                    <a:lstStyle/>
                    <a:p>
                      <a:r>
                        <a:rPr lang="en-US" altLang="zh-TW" sz="1800" dirty="0">
                          <a:latin typeface="Times New Roman" panose="02020603050405020304" pitchFamily="18" charset="0"/>
                          <a:cs typeface="Times New Roman" panose="02020603050405020304" pitchFamily="18" charset="0"/>
                        </a:rPr>
                        <a:t>Support Vector Regression (SVR) </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7073252"/>
                  </a:ext>
                </a:extLst>
              </a:tr>
            </a:tbl>
          </a:graphicData>
        </a:graphic>
      </p:graphicFrame>
      <p:graphicFrame>
        <p:nvGraphicFramePr>
          <p:cNvPr id="6" name="表格 5">
            <a:extLst>
              <a:ext uri="{FF2B5EF4-FFF2-40B4-BE49-F238E27FC236}">
                <a16:creationId xmlns:a16="http://schemas.microsoft.com/office/drawing/2014/main" id="{ADC264FD-440D-B769-0C25-D4DA55E48A5C}"/>
              </a:ext>
            </a:extLst>
          </p:cNvPr>
          <p:cNvGraphicFramePr>
            <a:graphicFrameLocks noGrp="1"/>
          </p:cNvGraphicFramePr>
          <p:nvPr>
            <p:extLst>
              <p:ext uri="{D42A27DB-BD31-4B8C-83A1-F6EECF244321}">
                <p14:modId xmlns:p14="http://schemas.microsoft.com/office/powerpoint/2010/main" val="1040401504"/>
              </p:ext>
            </p:extLst>
          </p:nvPr>
        </p:nvGraphicFramePr>
        <p:xfrm>
          <a:off x="7240448" y="3429000"/>
          <a:ext cx="2818675" cy="741680"/>
        </p:xfrm>
        <a:graphic>
          <a:graphicData uri="http://schemas.openxmlformats.org/drawingml/2006/table">
            <a:tbl>
              <a:tblPr firstRow="1" bandRow="1">
                <a:tableStyleId>{5C22544A-7EE6-4342-B048-85BDC9FD1C3A}</a:tableStyleId>
              </a:tblPr>
              <a:tblGrid>
                <a:gridCol w="2818675">
                  <a:extLst>
                    <a:ext uri="{9D8B030D-6E8A-4147-A177-3AD203B41FA5}">
                      <a16:colId xmlns:a16="http://schemas.microsoft.com/office/drawing/2014/main" val="263260541"/>
                    </a:ext>
                  </a:extLst>
                </a:gridCol>
              </a:tblGrid>
              <a:tr h="370840">
                <a:tc>
                  <a:txBody>
                    <a:bodyPr/>
                    <a:lstStyle/>
                    <a:p>
                      <a:r>
                        <a:rPr lang="en-US" altLang="zh-TW" sz="1800" b="0" dirty="0">
                          <a:solidFill>
                            <a:schemeClr val="tx1"/>
                          </a:solidFill>
                          <a:latin typeface="Times New Roman" panose="02020603050405020304" pitchFamily="18" charset="0"/>
                          <a:cs typeface="Times New Roman" panose="02020603050405020304" pitchFamily="18" charset="0"/>
                        </a:rPr>
                        <a:t>TEMA</a:t>
                      </a:r>
                      <a:endParaRPr lang="zh-TW"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2103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MACD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735813"/>
                  </a:ext>
                </a:extLst>
              </a:tr>
            </a:tbl>
          </a:graphicData>
        </a:graphic>
      </p:graphicFrame>
      <p:sp>
        <p:nvSpPr>
          <p:cNvPr id="7" name="橢圓 6">
            <a:extLst>
              <a:ext uri="{FF2B5EF4-FFF2-40B4-BE49-F238E27FC236}">
                <a16:creationId xmlns:a16="http://schemas.microsoft.com/office/drawing/2014/main" id="{7AA8C61D-1820-E4CA-4205-C0C151B45FFF}"/>
              </a:ext>
            </a:extLst>
          </p:cNvPr>
          <p:cNvSpPr/>
          <p:nvPr/>
        </p:nvSpPr>
        <p:spPr>
          <a:xfrm>
            <a:off x="2457268" y="1945351"/>
            <a:ext cx="2229394" cy="69668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0726D901-EAF9-D347-E211-1E1F2EE367BB}"/>
              </a:ext>
            </a:extLst>
          </p:cNvPr>
          <p:cNvSpPr/>
          <p:nvPr/>
        </p:nvSpPr>
        <p:spPr>
          <a:xfrm>
            <a:off x="5103947" y="1929492"/>
            <a:ext cx="2229394" cy="69668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接點: 弧形 9">
            <a:extLst>
              <a:ext uri="{FF2B5EF4-FFF2-40B4-BE49-F238E27FC236}">
                <a16:creationId xmlns:a16="http://schemas.microsoft.com/office/drawing/2014/main" id="{E63864D2-62E5-36CF-25C3-915CDBC88DDE}"/>
              </a:ext>
            </a:extLst>
          </p:cNvPr>
          <p:cNvCxnSpPr>
            <a:cxnSpLocks/>
            <a:stCxn id="7" idx="4"/>
            <a:endCxn id="5" idx="0"/>
          </p:cNvCxnSpPr>
          <p:nvPr/>
        </p:nvCxnSpPr>
        <p:spPr>
          <a:xfrm rot="5400000">
            <a:off x="2907591" y="2852113"/>
            <a:ext cx="874450" cy="4542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接點: 弧形 10">
            <a:extLst>
              <a:ext uri="{FF2B5EF4-FFF2-40B4-BE49-F238E27FC236}">
                <a16:creationId xmlns:a16="http://schemas.microsoft.com/office/drawing/2014/main" id="{0EEF4B2E-C450-B9E3-C85C-98060A37B279}"/>
              </a:ext>
            </a:extLst>
          </p:cNvPr>
          <p:cNvCxnSpPr>
            <a:cxnSpLocks/>
            <a:stCxn id="8" idx="5"/>
            <a:endCxn id="6" idx="0"/>
          </p:cNvCxnSpPr>
          <p:nvPr/>
        </p:nvCxnSpPr>
        <p:spPr>
          <a:xfrm rot="16200000" flipH="1">
            <a:off x="7375895" y="2155109"/>
            <a:ext cx="904849" cy="164293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EF99F500-059C-B368-DB6B-3264CD09DEAF}"/>
              </a:ext>
            </a:extLst>
          </p:cNvPr>
          <p:cNvSpPr txBox="1"/>
          <p:nvPr/>
        </p:nvSpPr>
        <p:spPr>
          <a:xfrm>
            <a:off x="925286" y="1335663"/>
            <a:ext cx="632242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Contribution</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6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67D4-E718-81AF-A08B-7D0E67B6C0C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0D13B4D-F3AA-449F-D48E-913DEEDD3562}"/>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LM/SVR</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C55A17E-65EA-BAAE-D1B2-AFA88873070B}"/>
              </a:ext>
            </a:extLst>
          </p:cNvPr>
          <p:cNvSpPr>
            <a:spLocks noGrp="1"/>
          </p:cNvSpPr>
          <p:nvPr>
            <p:ph idx="1"/>
          </p:nvPr>
        </p:nvSpPr>
        <p:spPr>
          <a:xfrm>
            <a:off x="925286" y="2047371"/>
            <a:ext cx="10515600" cy="435133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7EED754-FB31-CE0F-5376-B592CF6FA4AC}"/>
              </a:ext>
            </a:extLst>
          </p:cNvPr>
          <p:cNvSpPr>
            <a:spLocks noGrp="1"/>
          </p:cNvSpPr>
          <p:nvPr>
            <p:ph type="sldNum" sz="quarter" idx="12"/>
          </p:nvPr>
        </p:nvSpPr>
        <p:spPr/>
        <p:txBody>
          <a:bodyPr/>
          <a:lstStyle/>
          <a:p>
            <a:fld id="{EFAEC03B-316C-4507-8207-D997BB28EB64}" type="slidenum">
              <a:rPr lang="zh-TW" altLang="en-US" smtClean="0"/>
              <a:t>5</a:t>
            </a:fld>
            <a:endParaRPr lang="zh-TW" altLang="en-US"/>
          </a:p>
        </p:txBody>
      </p:sp>
      <p:pic>
        <p:nvPicPr>
          <p:cNvPr id="1026" name="Picture 2" descr="Linear Regression: Understanding the Basics | by Ashish Sanjay Raut |  GoPenAI">
            <a:extLst>
              <a:ext uri="{FF2B5EF4-FFF2-40B4-BE49-F238E27FC236}">
                <a16:creationId xmlns:a16="http://schemas.microsoft.com/office/drawing/2014/main" id="{7F098028-0AE1-E04A-5E5A-0411440D2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2" y="2047371"/>
            <a:ext cx="5705511" cy="3726412"/>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a:extLst>
              <a:ext uri="{FF2B5EF4-FFF2-40B4-BE49-F238E27FC236}">
                <a16:creationId xmlns:a16="http://schemas.microsoft.com/office/drawing/2014/main" id="{7ABA6289-942B-AC42-C7A1-FFF5C520129E}"/>
              </a:ext>
            </a:extLst>
          </p:cNvPr>
          <p:cNvPicPr>
            <a:picLocks noChangeAspect="1"/>
          </p:cNvPicPr>
          <p:nvPr/>
        </p:nvPicPr>
        <p:blipFill>
          <a:blip r:embed="rId4"/>
          <a:stretch>
            <a:fillRect/>
          </a:stretch>
        </p:blipFill>
        <p:spPr>
          <a:xfrm>
            <a:off x="1005419" y="5975768"/>
            <a:ext cx="4067743" cy="495369"/>
          </a:xfrm>
          <a:prstGeom prst="rect">
            <a:avLst/>
          </a:prstGeom>
        </p:spPr>
      </p:pic>
      <p:cxnSp>
        <p:nvCxnSpPr>
          <p:cNvPr id="14" name="接點: 弧形 13">
            <a:extLst>
              <a:ext uri="{FF2B5EF4-FFF2-40B4-BE49-F238E27FC236}">
                <a16:creationId xmlns:a16="http://schemas.microsoft.com/office/drawing/2014/main" id="{9589F600-A2BE-C1B1-1569-F7593DE7F598}"/>
              </a:ext>
            </a:extLst>
          </p:cNvPr>
          <p:cNvCxnSpPr/>
          <p:nvPr/>
        </p:nvCxnSpPr>
        <p:spPr>
          <a:xfrm rot="16200000" flipH="1">
            <a:off x="1213474" y="4928843"/>
            <a:ext cx="1282907" cy="6966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A28B0402-260D-E958-0B5A-30D424944A82}"/>
              </a:ext>
            </a:extLst>
          </p:cNvPr>
          <p:cNvSpPr txBox="1"/>
          <p:nvPr/>
        </p:nvSpPr>
        <p:spPr>
          <a:xfrm>
            <a:off x="1005419" y="1449713"/>
            <a:ext cx="632242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LM</a:t>
            </a:r>
            <a:endParaRPr lang="zh-TW" altLang="en-US" sz="2800" dirty="0">
              <a:latin typeface="Times New Roman" panose="02020603050405020304" pitchFamily="18" charset="0"/>
              <a:cs typeface="Times New Roman" panose="02020603050405020304" pitchFamily="18" charset="0"/>
            </a:endParaRPr>
          </a:p>
        </p:txBody>
      </p:sp>
      <p:pic>
        <p:nvPicPr>
          <p:cNvPr id="17" name="Picture 2" descr="Linear Regression: Understanding the Basics | by Ashish Sanjay Raut |  GoPenAI">
            <a:extLst>
              <a:ext uri="{FF2B5EF4-FFF2-40B4-BE49-F238E27FC236}">
                <a16:creationId xmlns:a16="http://schemas.microsoft.com/office/drawing/2014/main" id="{D387C8E7-59E2-63FA-08E2-013CD3A65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663" y="2129187"/>
            <a:ext cx="5576084" cy="3641880"/>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a:extLst>
              <a:ext uri="{FF2B5EF4-FFF2-40B4-BE49-F238E27FC236}">
                <a16:creationId xmlns:a16="http://schemas.microsoft.com/office/drawing/2014/main" id="{1EAA1A3F-473B-6E96-7CBE-8E9CAD83AF2F}"/>
              </a:ext>
            </a:extLst>
          </p:cNvPr>
          <p:cNvSpPr txBox="1"/>
          <p:nvPr/>
        </p:nvSpPr>
        <p:spPr>
          <a:xfrm>
            <a:off x="6513591" y="1471748"/>
            <a:ext cx="632242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SVR</a:t>
            </a:r>
            <a:endParaRPr lang="zh-TW" altLang="en-US" sz="2800" dirty="0">
              <a:latin typeface="Times New Roman" panose="02020603050405020304" pitchFamily="18" charset="0"/>
              <a:cs typeface="Times New Roman" panose="02020603050405020304" pitchFamily="18" charset="0"/>
            </a:endParaRPr>
          </a:p>
        </p:txBody>
      </p:sp>
      <p:cxnSp>
        <p:nvCxnSpPr>
          <p:cNvPr id="20" name="直線接點 19">
            <a:extLst>
              <a:ext uri="{FF2B5EF4-FFF2-40B4-BE49-F238E27FC236}">
                <a16:creationId xmlns:a16="http://schemas.microsoft.com/office/drawing/2014/main" id="{63055575-499A-1A6B-A1C1-0318840ACEB9}"/>
              </a:ext>
            </a:extLst>
          </p:cNvPr>
          <p:cNvCxnSpPr/>
          <p:nvPr/>
        </p:nvCxnSpPr>
        <p:spPr>
          <a:xfrm flipV="1">
            <a:off x="7240756" y="2004628"/>
            <a:ext cx="4025958" cy="20639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C20ABAA7-9530-3826-5B18-C4CD758050AD}"/>
              </a:ext>
            </a:extLst>
          </p:cNvPr>
          <p:cNvCxnSpPr>
            <a:cxnSpLocks/>
          </p:cNvCxnSpPr>
          <p:nvPr/>
        </p:nvCxnSpPr>
        <p:spPr>
          <a:xfrm flipV="1">
            <a:off x="7240756" y="2921606"/>
            <a:ext cx="4385187" cy="23825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C70ECABD-8AA6-F88E-A5E3-90FCA7B8B4CA}"/>
              </a:ext>
            </a:extLst>
          </p:cNvPr>
          <p:cNvSpPr txBox="1"/>
          <p:nvPr/>
        </p:nvSpPr>
        <p:spPr>
          <a:xfrm>
            <a:off x="6820988" y="5816182"/>
            <a:ext cx="6322423"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Defines an error tolerance range</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0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C0AF-97B3-B96B-797D-716E288299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F82298F-C875-3D64-F199-874622FEA417}"/>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RF</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AD3F679-1EDB-737F-5A45-E5DB976E1C5F}"/>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CF7A1BC-5435-6009-ADD5-854CFD9A3794}"/>
              </a:ext>
            </a:extLst>
          </p:cNvPr>
          <p:cNvSpPr>
            <a:spLocks noGrp="1"/>
          </p:cNvSpPr>
          <p:nvPr>
            <p:ph type="sldNum" sz="quarter" idx="12"/>
          </p:nvPr>
        </p:nvSpPr>
        <p:spPr/>
        <p:txBody>
          <a:bodyPr/>
          <a:lstStyle/>
          <a:p>
            <a:fld id="{EFAEC03B-316C-4507-8207-D997BB28EB64}" type="slidenum">
              <a:rPr lang="zh-TW" altLang="en-US" smtClean="0"/>
              <a:t>6</a:t>
            </a:fld>
            <a:endParaRPr lang="zh-TW" altLang="en-US"/>
          </a:p>
        </p:txBody>
      </p:sp>
      <p:graphicFrame>
        <p:nvGraphicFramePr>
          <p:cNvPr id="6" name="表格 5">
            <a:extLst>
              <a:ext uri="{FF2B5EF4-FFF2-40B4-BE49-F238E27FC236}">
                <a16:creationId xmlns:a16="http://schemas.microsoft.com/office/drawing/2014/main" id="{A78787B0-306B-B0A6-903C-9534DC9E2BB3}"/>
              </a:ext>
            </a:extLst>
          </p:cNvPr>
          <p:cNvGraphicFramePr>
            <a:graphicFrameLocks noGrp="1"/>
          </p:cNvGraphicFramePr>
          <p:nvPr>
            <p:extLst>
              <p:ext uri="{D42A27DB-BD31-4B8C-83A1-F6EECF244321}">
                <p14:modId xmlns:p14="http://schemas.microsoft.com/office/powerpoint/2010/main" val="185165083"/>
              </p:ext>
            </p:extLst>
          </p:nvPr>
        </p:nvGraphicFramePr>
        <p:xfrm>
          <a:off x="747346" y="1724605"/>
          <a:ext cx="5235192" cy="1914005"/>
        </p:xfrm>
        <a:graphic>
          <a:graphicData uri="http://schemas.openxmlformats.org/drawingml/2006/table">
            <a:tbl>
              <a:tblPr firstRow="1" bandRow="1">
                <a:tableStyleId>{5C22544A-7EE6-4342-B048-85BDC9FD1C3A}</a:tableStyleId>
              </a:tblPr>
              <a:tblGrid>
                <a:gridCol w="886468">
                  <a:extLst>
                    <a:ext uri="{9D8B030D-6E8A-4147-A177-3AD203B41FA5}">
                      <a16:colId xmlns:a16="http://schemas.microsoft.com/office/drawing/2014/main" val="2063544996"/>
                    </a:ext>
                  </a:extLst>
                </a:gridCol>
                <a:gridCol w="882700">
                  <a:extLst>
                    <a:ext uri="{9D8B030D-6E8A-4147-A177-3AD203B41FA5}">
                      <a16:colId xmlns:a16="http://schemas.microsoft.com/office/drawing/2014/main" val="263260541"/>
                    </a:ext>
                  </a:extLst>
                </a:gridCol>
                <a:gridCol w="866506">
                  <a:extLst>
                    <a:ext uri="{9D8B030D-6E8A-4147-A177-3AD203B41FA5}">
                      <a16:colId xmlns:a16="http://schemas.microsoft.com/office/drawing/2014/main" val="780173685"/>
                    </a:ext>
                  </a:extLst>
                </a:gridCol>
                <a:gridCol w="866506">
                  <a:extLst>
                    <a:ext uri="{9D8B030D-6E8A-4147-A177-3AD203B41FA5}">
                      <a16:colId xmlns:a16="http://schemas.microsoft.com/office/drawing/2014/main" val="1467471947"/>
                    </a:ext>
                  </a:extLst>
                </a:gridCol>
                <a:gridCol w="858805">
                  <a:extLst>
                    <a:ext uri="{9D8B030D-6E8A-4147-A177-3AD203B41FA5}">
                      <a16:colId xmlns:a16="http://schemas.microsoft.com/office/drawing/2014/main" val="3804728176"/>
                    </a:ext>
                  </a:extLst>
                </a:gridCol>
                <a:gridCol w="874207">
                  <a:extLst>
                    <a:ext uri="{9D8B030D-6E8A-4147-A177-3AD203B41FA5}">
                      <a16:colId xmlns:a16="http://schemas.microsoft.com/office/drawing/2014/main" val="2761622711"/>
                    </a:ext>
                  </a:extLst>
                </a:gridCol>
              </a:tblGrid>
              <a:tr h="392937">
                <a:tc>
                  <a:txBody>
                    <a:bodyPr/>
                    <a:lstStyle/>
                    <a:p>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A</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B</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C</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actual</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predict</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3865237"/>
                  </a:ext>
                </a:extLst>
              </a:tr>
              <a:tr h="380267">
                <a:tc>
                  <a:txBody>
                    <a:bodyPr/>
                    <a:lstStyle/>
                    <a:p>
                      <a:r>
                        <a:rPr lang="en-US" altLang="zh-TW" b="0" dirty="0">
                          <a:solidFill>
                            <a:schemeClr val="tx1"/>
                          </a:solidFill>
                          <a:latin typeface="Times New Roman" panose="02020603050405020304" pitchFamily="18" charset="0"/>
                          <a:cs typeface="Times New Roman" panose="02020603050405020304" pitchFamily="18" charset="0"/>
                        </a:rPr>
                        <a:t>Case 1</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10 </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10</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3</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chemeClr val="tx1"/>
                          </a:solidFill>
                          <a:latin typeface="Times New Roman" panose="02020603050405020304" pitchFamily="18" charset="0"/>
                          <a:cs typeface="Times New Roman" panose="02020603050405020304" pitchFamily="18" charset="0"/>
                        </a:rPr>
                        <a:t>20</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b="0" dirty="0">
                          <a:solidFill>
                            <a:srgbClr val="FF0000"/>
                          </a:solidFill>
                          <a:latin typeface="Times New Roman" panose="02020603050405020304" pitchFamily="18" charset="0"/>
                          <a:cs typeface="Times New Roman" panose="02020603050405020304" pitchFamily="18" charset="0"/>
                        </a:rPr>
                        <a:t>C</a:t>
                      </a:r>
                      <a:endParaRPr lang="zh-TW"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210316"/>
                  </a:ext>
                </a:extLst>
              </a:tr>
              <a:tr h="38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chemeClr val="tx1"/>
                          </a:solidFill>
                          <a:latin typeface="Times New Roman" panose="02020603050405020304" pitchFamily="18" charset="0"/>
                          <a:cs typeface="Times New Roman" panose="02020603050405020304" pitchFamily="18" charset="0"/>
                        </a:rPr>
                        <a:t>Case 2</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735813"/>
                  </a:ext>
                </a:extLst>
              </a:tr>
              <a:tr h="38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578048"/>
                  </a:ext>
                </a:extLst>
              </a:tr>
              <a:tr h="3802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a:solidFill>
                            <a:schemeClr val="tx1"/>
                          </a:solidFill>
                          <a:latin typeface="Times New Roman" panose="02020603050405020304" pitchFamily="18" charset="0"/>
                          <a:cs typeface="Times New Roman" panose="02020603050405020304" pitchFamily="18" charset="0"/>
                        </a:rPr>
                        <a:t>Case N</a:t>
                      </a:r>
                      <a:endParaRPr lang="zh-TW"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rgbClr val="FF0000"/>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9485365"/>
                  </a:ext>
                </a:extLst>
              </a:tr>
            </a:tbl>
          </a:graphicData>
        </a:graphic>
      </p:graphicFrame>
      <p:sp>
        <p:nvSpPr>
          <p:cNvPr id="7" name="橢圓 6">
            <a:extLst>
              <a:ext uri="{FF2B5EF4-FFF2-40B4-BE49-F238E27FC236}">
                <a16:creationId xmlns:a16="http://schemas.microsoft.com/office/drawing/2014/main" id="{483BB2CF-EE14-464A-7FE2-D931584F784D}"/>
              </a:ext>
            </a:extLst>
          </p:cNvPr>
          <p:cNvSpPr/>
          <p:nvPr/>
        </p:nvSpPr>
        <p:spPr>
          <a:xfrm>
            <a:off x="8097714" y="1141763"/>
            <a:ext cx="1063870" cy="9056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40C579CA-9FA2-D785-0DF9-C00DF948F57F}"/>
              </a:ext>
            </a:extLst>
          </p:cNvPr>
          <p:cNvSpPr txBox="1"/>
          <p:nvPr/>
        </p:nvSpPr>
        <p:spPr>
          <a:xfrm>
            <a:off x="8324850" y="1415522"/>
            <a:ext cx="773723"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A &lt; 9</a:t>
            </a:r>
            <a:endParaRPr lang="zh-TW" altLang="en-US" dirty="0">
              <a:latin typeface="Times New Roman" panose="02020603050405020304" pitchFamily="18" charset="0"/>
              <a:cs typeface="Times New Roman" panose="02020603050405020304" pitchFamily="18" charset="0"/>
            </a:endParaRPr>
          </a:p>
        </p:txBody>
      </p:sp>
      <p:cxnSp>
        <p:nvCxnSpPr>
          <p:cNvPr id="10" name="直線單箭頭接點 9">
            <a:extLst>
              <a:ext uri="{FF2B5EF4-FFF2-40B4-BE49-F238E27FC236}">
                <a16:creationId xmlns:a16="http://schemas.microsoft.com/office/drawing/2014/main" id="{4A345FC7-5883-3284-ED4F-39878539D8A1}"/>
              </a:ext>
            </a:extLst>
          </p:cNvPr>
          <p:cNvCxnSpPr>
            <a:cxnSpLocks/>
            <a:stCxn id="7" idx="3"/>
          </p:cNvCxnSpPr>
          <p:nvPr/>
        </p:nvCxnSpPr>
        <p:spPr>
          <a:xfrm flipH="1">
            <a:off x="7627928" y="1914748"/>
            <a:ext cx="625586" cy="71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6ED70322-43BD-CFF2-15A0-CEDF29F18424}"/>
              </a:ext>
            </a:extLst>
          </p:cNvPr>
          <p:cNvCxnSpPr>
            <a:cxnSpLocks/>
            <a:stCxn id="7" idx="5"/>
          </p:cNvCxnSpPr>
          <p:nvPr/>
        </p:nvCxnSpPr>
        <p:spPr>
          <a:xfrm>
            <a:off x="9005784" y="1914748"/>
            <a:ext cx="530938" cy="717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橢圓 18">
            <a:extLst>
              <a:ext uri="{FF2B5EF4-FFF2-40B4-BE49-F238E27FC236}">
                <a16:creationId xmlns:a16="http://schemas.microsoft.com/office/drawing/2014/main" id="{0AE0AC97-CA21-FAE4-A384-482970573CD3}"/>
              </a:ext>
            </a:extLst>
          </p:cNvPr>
          <p:cNvSpPr/>
          <p:nvPr/>
        </p:nvSpPr>
        <p:spPr>
          <a:xfrm>
            <a:off x="7000823" y="2681607"/>
            <a:ext cx="1063870" cy="9056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F146BD33-DB6B-2EF7-B980-4DB9D20CEB71}"/>
              </a:ext>
            </a:extLst>
          </p:cNvPr>
          <p:cNvSpPr txBox="1"/>
          <p:nvPr/>
        </p:nvSpPr>
        <p:spPr>
          <a:xfrm>
            <a:off x="7107299" y="2920763"/>
            <a:ext cx="1006718"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B &lt; 10</a:t>
            </a:r>
            <a:endParaRPr lang="zh-TW" altLang="en-US" dirty="0">
              <a:latin typeface="Times New Roman" panose="02020603050405020304" pitchFamily="18" charset="0"/>
              <a:cs typeface="Times New Roman" panose="02020603050405020304" pitchFamily="18" charset="0"/>
            </a:endParaRPr>
          </a:p>
        </p:txBody>
      </p:sp>
      <p:sp>
        <p:nvSpPr>
          <p:cNvPr id="25" name="橢圓 24">
            <a:extLst>
              <a:ext uri="{FF2B5EF4-FFF2-40B4-BE49-F238E27FC236}">
                <a16:creationId xmlns:a16="http://schemas.microsoft.com/office/drawing/2014/main" id="{10F92AFD-1FC5-E49E-B35B-2F68F8625A86}"/>
              </a:ext>
            </a:extLst>
          </p:cNvPr>
          <p:cNvSpPr/>
          <p:nvPr/>
        </p:nvSpPr>
        <p:spPr>
          <a:xfrm>
            <a:off x="9022087" y="2681607"/>
            <a:ext cx="1063870" cy="9056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D1B2F8E2-BB21-5DEB-8EF3-FE635D3D8562}"/>
              </a:ext>
            </a:extLst>
          </p:cNvPr>
          <p:cNvSpPr txBox="1"/>
          <p:nvPr/>
        </p:nvSpPr>
        <p:spPr>
          <a:xfrm>
            <a:off x="9271253" y="2920762"/>
            <a:ext cx="933556"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C &lt; 7</a:t>
            </a:r>
            <a:endParaRPr lang="zh-TW" altLang="en-US" dirty="0">
              <a:latin typeface="Times New Roman" panose="02020603050405020304" pitchFamily="18" charset="0"/>
              <a:cs typeface="Times New Roman" panose="02020603050405020304" pitchFamily="18" charset="0"/>
            </a:endParaRPr>
          </a:p>
        </p:txBody>
      </p:sp>
      <p:cxnSp>
        <p:nvCxnSpPr>
          <p:cNvPr id="30" name="直線單箭頭接點 29">
            <a:extLst>
              <a:ext uri="{FF2B5EF4-FFF2-40B4-BE49-F238E27FC236}">
                <a16:creationId xmlns:a16="http://schemas.microsoft.com/office/drawing/2014/main" id="{B69F7F96-E00A-9887-FE2E-48A91DA67D00}"/>
              </a:ext>
            </a:extLst>
          </p:cNvPr>
          <p:cNvCxnSpPr>
            <a:cxnSpLocks/>
            <a:stCxn id="19" idx="3"/>
          </p:cNvCxnSpPr>
          <p:nvPr/>
        </p:nvCxnSpPr>
        <p:spPr>
          <a:xfrm flipH="1">
            <a:off x="6890608" y="3454592"/>
            <a:ext cx="266015" cy="91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4" name="直線單箭頭接點 1023">
            <a:extLst>
              <a:ext uri="{FF2B5EF4-FFF2-40B4-BE49-F238E27FC236}">
                <a16:creationId xmlns:a16="http://schemas.microsoft.com/office/drawing/2014/main" id="{D79F9982-3D33-FC75-C6A2-3BEB17113F13}"/>
              </a:ext>
            </a:extLst>
          </p:cNvPr>
          <p:cNvCxnSpPr>
            <a:cxnSpLocks/>
            <a:stCxn id="19" idx="5"/>
          </p:cNvCxnSpPr>
          <p:nvPr/>
        </p:nvCxnSpPr>
        <p:spPr>
          <a:xfrm>
            <a:off x="7908893" y="3454592"/>
            <a:ext cx="155800" cy="91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5" name="直線單箭頭接點 1024">
            <a:extLst>
              <a:ext uri="{FF2B5EF4-FFF2-40B4-BE49-F238E27FC236}">
                <a16:creationId xmlns:a16="http://schemas.microsoft.com/office/drawing/2014/main" id="{8640772F-F966-A4E6-F446-8FC2CE452267}"/>
              </a:ext>
            </a:extLst>
          </p:cNvPr>
          <p:cNvCxnSpPr>
            <a:cxnSpLocks/>
            <a:stCxn id="25" idx="5"/>
          </p:cNvCxnSpPr>
          <p:nvPr/>
        </p:nvCxnSpPr>
        <p:spPr>
          <a:xfrm>
            <a:off x="9930157" y="3454592"/>
            <a:ext cx="274652" cy="91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7" name="直線單箭頭接點 1026">
            <a:extLst>
              <a:ext uri="{FF2B5EF4-FFF2-40B4-BE49-F238E27FC236}">
                <a16:creationId xmlns:a16="http://schemas.microsoft.com/office/drawing/2014/main" id="{54F98FDC-2F74-E407-C2F0-518FF8D82025}"/>
              </a:ext>
            </a:extLst>
          </p:cNvPr>
          <p:cNvCxnSpPr>
            <a:cxnSpLocks/>
            <a:stCxn id="25" idx="3"/>
          </p:cNvCxnSpPr>
          <p:nvPr/>
        </p:nvCxnSpPr>
        <p:spPr>
          <a:xfrm flipH="1">
            <a:off x="8972763" y="3454592"/>
            <a:ext cx="205124" cy="91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0" name="矩形: 圓角 1039">
            <a:extLst>
              <a:ext uri="{FF2B5EF4-FFF2-40B4-BE49-F238E27FC236}">
                <a16:creationId xmlns:a16="http://schemas.microsoft.com/office/drawing/2014/main" id="{CF93BDF2-1CF6-2FC0-3125-2394BE228007}"/>
              </a:ext>
            </a:extLst>
          </p:cNvPr>
          <p:cNvSpPr/>
          <p:nvPr/>
        </p:nvSpPr>
        <p:spPr>
          <a:xfrm>
            <a:off x="6082766" y="4396892"/>
            <a:ext cx="1063869" cy="430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chemeClr val="bg1"/>
                </a:solidFill>
                <a:latin typeface="Times New Roman" panose="02020603050405020304" pitchFamily="18" charset="0"/>
                <a:cs typeface="Times New Roman" panose="02020603050405020304" pitchFamily="18" charset="0"/>
              </a:rPr>
              <a:t>Predic</a:t>
            </a:r>
            <a:r>
              <a:rPr lang="zh-TW" altLang="en-US" dirty="0">
                <a:solidFill>
                  <a:schemeClr val="bg1"/>
                </a:solidFill>
                <a:latin typeface="Times New Roman" panose="02020603050405020304" pitchFamily="18" charset="0"/>
                <a:cs typeface="Times New Roman" panose="02020603050405020304" pitchFamily="18" charset="0"/>
              </a:rPr>
              <a:t> </a:t>
            </a:r>
            <a:r>
              <a:rPr lang="en-US" altLang="zh-TW" dirty="0">
                <a:solidFill>
                  <a:schemeClr val="bg1"/>
                </a:solidFill>
                <a:latin typeface="Times New Roman" panose="02020603050405020304" pitchFamily="18" charset="0"/>
                <a:cs typeface="Times New Roman" panose="02020603050405020304" pitchFamily="18" charset="0"/>
              </a:rPr>
              <a:t>A</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1047" name="矩形: 圓角 1046">
            <a:extLst>
              <a:ext uri="{FF2B5EF4-FFF2-40B4-BE49-F238E27FC236}">
                <a16:creationId xmlns:a16="http://schemas.microsoft.com/office/drawing/2014/main" id="{66BC60BB-CD8D-38E0-56FA-7D02A64F473B}"/>
              </a:ext>
            </a:extLst>
          </p:cNvPr>
          <p:cNvSpPr/>
          <p:nvPr/>
        </p:nvSpPr>
        <p:spPr>
          <a:xfrm>
            <a:off x="7284713" y="4396108"/>
            <a:ext cx="1120717" cy="430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chemeClr val="bg1"/>
                </a:solidFill>
                <a:latin typeface="Times New Roman" panose="02020603050405020304" pitchFamily="18" charset="0"/>
                <a:cs typeface="Times New Roman" panose="02020603050405020304" pitchFamily="18" charset="0"/>
              </a:rPr>
              <a:t>Predic</a:t>
            </a:r>
            <a:r>
              <a:rPr lang="zh-TW" altLang="en-US" dirty="0"/>
              <a:t> </a:t>
            </a:r>
            <a:r>
              <a:rPr lang="en-US" altLang="zh-TW" dirty="0">
                <a:solidFill>
                  <a:schemeClr val="bg1"/>
                </a:solidFill>
                <a:latin typeface="Times New Roman" panose="02020603050405020304" pitchFamily="18" charset="0"/>
                <a:cs typeface="Times New Roman" panose="02020603050405020304" pitchFamily="18" charset="0"/>
              </a:rPr>
              <a:t>B</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1048" name="矩形: 圓角 1047">
            <a:extLst>
              <a:ext uri="{FF2B5EF4-FFF2-40B4-BE49-F238E27FC236}">
                <a16:creationId xmlns:a16="http://schemas.microsoft.com/office/drawing/2014/main" id="{54B67CD4-2BE7-E3FB-2454-13CC59D66D52}"/>
              </a:ext>
            </a:extLst>
          </p:cNvPr>
          <p:cNvSpPr/>
          <p:nvPr/>
        </p:nvSpPr>
        <p:spPr>
          <a:xfrm>
            <a:off x="8506375" y="4391505"/>
            <a:ext cx="1120717" cy="430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chemeClr val="bg1"/>
                </a:solidFill>
                <a:latin typeface="Times New Roman" panose="02020603050405020304" pitchFamily="18" charset="0"/>
                <a:cs typeface="Times New Roman" panose="02020603050405020304" pitchFamily="18" charset="0"/>
              </a:rPr>
              <a:t>Predic</a:t>
            </a:r>
            <a:r>
              <a:rPr lang="zh-TW" altLang="en-US" dirty="0"/>
              <a:t> </a:t>
            </a:r>
            <a:r>
              <a:rPr lang="en-US" altLang="zh-TW" dirty="0">
                <a:solidFill>
                  <a:schemeClr val="bg1"/>
                </a:solidFill>
                <a:latin typeface="Times New Roman" panose="02020603050405020304" pitchFamily="18" charset="0"/>
                <a:cs typeface="Times New Roman" panose="02020603050405020304" pitchFamily="18" charset="0"/>
              </a:rPr>
              <a:t>C</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1049" name="矩形: 圓角 1048">
            <a:extLst>
              <a:ext uri="{FF2B5EF4-FFF2-40B4-BE49-F238E27FC236}">
                <a16:creationId xmlns:a16="http://schemas.microsoft.com/office/drawing/2014/main" id="{92AF176E-5B97-9819-AFF6-08AD0B0B2D4C}"/>
              </a:ext>
            </a:extLst>
          </p:cNvPr>
          <p:cNvSpPr/>
          <p:nvPr/>
        </p:nvSpPr>
        <p:spPr>
          <a:xfrm>
            <a:off x="9801264" y="4391504"/>
            <a:ext cx="1063870" cy="430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err="1">
                <a:solidFill>
                  <a:schemeClr val="bg1"/>
                </a:solidFill>
                <a:latin typeface="Times New Roman" panose="02020603050405020304" pitchFamily="18" charset="0"/>
                <a:cs typeface="Times New Roman" panose="02020603050405020304" pitchFamily="18" charset="0"/>
              </a:rPr>
              <a:t>Predic</a:t>
            </a:r>
            <a:r>
              <a:rPr lang="zh-TW" altLang="en-US" dirty="0">
                <a:solidFill>
                  <a:schemeClr val="tx1"/>
                </a:solidFill>
                <a:latin typeface="Times New Roman" panose="02020603050405020304" pitchFamily="18" charset="0"/>
                <a:cs typeface="Times New Roman" panose="02020603050405020304" pitchFamily="18" charset="0"/>
              </a:rPr>
              <a:t> </a:t>
            </a:r>
            <a:r>
              <a:rPr lang="en-US" altLang="zh-TW" dirty="0">
                <a:solidFill>
                  <a:schemeClr val="bg1"/>
                </a:solidFill>
                <a:latin typeface="Times New Roman" panose="02020603050405020304" pitchFamily="18" charset="0"/>
                <a:cs typeface="Times New Roman" panose="02020603050405020304" pitchFamily="18" charset="0"/>
              </a:rPr>
              <a:t>D</a:t>
            </a:r>
            <a:endParaRPr lang="zh-TW" altLang="en-US"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Random Forests. Random forests is a powerful machine… | by Dr. Roi Yehoshua  | Medium">
            <a:extLst>
              <a:ext uri="{FF2B5EF4-FFF2-40B4-BE49-F238E27FC236}">
                <a16:creationId xmlns:a16="http://schemas.microsoft.com/office/drawing/2014/main" id="{51473796-B19A-EAB5-13B6-76AE07F3F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54" y="3912184"/>
            <a:ext cx="4696063" cy="2891533"/>
          </a:xfrm>
          <a:prstGeom prst="rect">
            <a:avLst/>
          </a:prstGeom>
          <a:noFill/>
          <a:extLst>
            <a:ext uri="{909E8E84-426E-40DD-AFC4-6F175D3DCCD1}">
              <a14:hiddenFill xmlns:a14="http://schemas.microsoft.com/office/drawing/2010/main">
                <a:solidFill>
                  <a:srgbClr val="FFFFFF"/>
                </a:solidFill>
              </a14:hiddenFill>
            </a:ext>
          </a:extLst>
        </p:spPr>
      </p:pic>
      <p:sp>
        <p:nvSpPr>
          <p:cNvPr id="1050" name="文字方塊 1049">
            <a:extLst>
              <a:ext uri="{FF2B5EF4-FFF2-40B4-BE49-F238E27FC236}">
                <a16:creationId xmlns:a16="http://schemas.microsoft.com/office/drawing/2014/main" id="{8A9CDB93-79AB-F83A-6C46-7CD6F8644DC7}"/>
              </a:ext>
            </a:extLst>
          </p:cNvPr>
          <p:cNvSpPr txBox="1"/>
          <p:nvPr/>
        </p:nvSpPr>
        <p:spPr>
          <a:xfrm>
            <a:off x="9254848" y="986320"/>
            <a:ext cx="2824463"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Decision Tree</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4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5FAD-9ADD-BFB0-5E80-AE30E57DBF2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C069237-A995-83E2-8747-EF993BEB0253}"/>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ANN</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1C9AD772-4660-A457-EFB9-318BC3212651}"/>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ECC3C24-A0BD-063D-5AD8-2316491D604E}"/>
              </a:ext>
            </a:extLst>
          </p:cNvPr>
          <p:cNvSpPr>
            <a:spLocks noGrp="1"/>
          </p:cNvSpPr>
          <p:nvPr>
            <p:ph type="sldNum" sz="quarter" idx="12"/>
          </p:nvPr>
        </p:nvSpPr>
        <p:spPr/>
        <p:txBody>
          <a:bodyPr/>
          <a:lstStyle/>
          <a:p>
            <a:fld id="{EFAEC03B-316C-4507-8207-D997BB28EB64}" type="slidenum">
              <a:rPr lang="zh-TW" altLang="en-US" smtClean="0"/>
              <a:t>7</a:t>
            </a:fld>
            <a:endParaRPr lang="zh-TW" altLang="en-US"/>
          </a:p>
        </p:txBody>
      </p:sp>
      <p:pic>
        <p:nvPicPr>
          <p:cNvPr id="3076" name="Picture 4" descr="Artificial neural network - SwissCognitive">
            <a:extLst>
              <a:ext uri="{FF2B5EF4-FFF2-40B4-BE49-F238E27FC236}">
                <a16:creationId xmlns:a16="http://schemas.microsoft.com/office/drawing/2014/main" id="{7B11D01C-F1AF-374D-67E6-865D9EA32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084" y="1366877"/>
            <a:ext cx="5577353" cy="498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3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3637F-7BAD-DE52-DEBE-BF5F312822B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8A957A4-8EC3-3C5B-8303-9E44182A2AC5}"/>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TEMA</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3327D316-DBA1-62C9-3CD5-2F77D9CD039B}"/>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21A9169-55F0-6C75-014C-E21AA195C49F}"/>
              </a:ext>
            </a:extLst>
          </p:cNvPr>
          <p:cNvSpPr>
            <a:spLocks noGrp="1"/>
          </p:cNvSpPr>
          <p:nvPr>
            <p:ph type="sldNum" sz="quarter" idx="12"/>
          </p:nvPr>
        </p:nvSpPr>
        <p:spPr/>
        <p:txBody>
          <a:bodyPr/>
          <a:lstStyle/>
          <a:p>
            <a:fld id="{EFAEC03B-316C-4507-8207-D997BB28EB64}" type="slidenum">
              <a:rPr lang="zh-TW" altLang="en-US" smtClean="0"/>
              <a:t>8</a:t>
            </a:fld>
            <a:endParaRPr lang="zh-TW" altLang="en-US"/>
          </a:p>
        </p:txBody>
      </p:sp>
      <p:pic>
        <p:nvPicPr>
          <p:cNvPr id="6" name="圖片 5">
            <a:extLst>
              <a:ext uri="{FF2B5EF4-FFF2-40B4-BE49-F238E27FC236}">
                <a16:creationId xmlns:a16="http://schemas.microsoft.com/office/drawing/2014/main" id="{C801256F-6DA5-9ED6-6284-833084E29886}"/>
              </a:ext>
            </a:extLst>
          </p:cNvPr>
          <p:cNvPicPr>
            <a:picLocks noChangeAspect="1"/>
          </p:cNvPicPr>
          <p:nvPr/>
        </p:nvPicPr>
        <p:blipFill>
          <a:blip r:embed="rId3"/>
          <a:stretch>
            <a:fillRect/>
          </a:stretch>
        </p:blipFill>
        <p:spPr>
          <a:xfrm>
            <a:off x="838200" y="2039978"/>
            <a:ext cx="6622713" cy="999858"/>
          </a:xfrm>
          <a:prstGeom prst="rect">
            <a:avLst/>
          </a:prstGeom>
        </p:spPr>
      </p:pic>
      <p:sp>
        <p:nvSpPr>
          <p:cNvPr id="7" name="文字方塊 6">
            <a:extLst>
              <a:ext uri="{FF2B5EF4-FFF2-40B4-BE49-F238E27FC236}">
                <a16:creationId xmlns:a16="http://schemas.microsoft.com/office/drawing/2014/main" id="{15838322-0C82-6BD1-E552-7541330ED77B}"/>
              </a:ext>
            </a:extLst>
          </p:cNvPr>
          <p:cNvSpPr txBox="1"/>
          <p:nvPr/>
        </p:nvSpPr>
        <p:spPr>
          <a:xfrm>
            <a:off x="922283" y="3749808"/>
            <a:ext cx="5633545" cy="1569660"/>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Giving three periods of time</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m  (fast)</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n   (medium)</a:t>
            </a:r>
          </a:p>
          <a:p>
            <a:pPr marL="342900" indent="-342900">
              <a:buFont typeface="Arial" panose="020B0604020202020204" pitchFamily="34" charset="0"/>
              <a:buChar char="•"/>
            </a:pPr>
            <a:r>
              <a:rPr lang="en-US" altLang="zh-TW" sz="2400" dirty="0">
                <a:latin typeface="Times New Roman" panose="02020603050405020304" pitchFamily="18" charset="0"/>
                <a:cs typeface="Times New Roman" panose="02020603050405020304" pitchFamily="18" charset="0"/>
              </a:rPr>
              <a:t>p   (slow)</a:t>
            </a:r>
          </a:p>
        </p:txBody>
      </p:sp>
      <p:pic>
        <p:nvPicPr>
          <p:cNvPr id="9" name="圖片 8">
            <a:extLst>
              <a:ext uri="{FF2B5EF4-FFF2-40B4-BE49-F238E27FC236}">
                <a16:creationId xmlns:a16="http://schemas.microsoft.com/office/drawing/2014/main" id="{75528614-91F7-28DB-3E91-7951A4D5F595}"/>
              </a:ext>
            </a:extLst>
          </p:cNvPr>
          <p:cNvPicPr>
            <a:picLocks noChangeAspect="1"/>
          </p:cNvPicPr>
          <p:nvPr/>
        </p:nvPicPr>
        <p:blipFill>
          <a:blip r:embed="rId4"/>
          <a:stretch>
            <a:fillRect/>
          </a:stretch>
        </p:blipFill>
        <p:spPr>
          <a:xfrm>
            <a:off x="4402513" y="4229041"/>
            <a:ext cx="7656629" cy="910518"/>
          </a:xfrm>
          <a:prstGeom prst="rect">
            <a:avLst/>
          </a:prstGeom>
        </p:spPr>
      </p:pic>
      <p:sp>
        <p:nvSpPr>
          <p:cNvPr id="10" name="文字方塊 9">
            <a:extLst>
              <a:ext uri="{FF2B5EF4-FFF2-40B4-BE49-F238E27FC236}">
                <a16:creationId xmlns:a16="http://schemas.microsoft.com/office/drawing/2014/main" id="{66DBEA1D-6B03-D238-4BAC-BEB9325BD87A}"/>
              </a:ext>
            </a:extLst>
          </p:cNvPr>
          <p:cNvSpPr txBox="1"/>
          <p:nvPr/>
        </p:nvSpPr>
        <p:spPr>
          <a:xfrm>
            <a:off x="7018284" y="3587332"/>
            <a:ext cx="5173716" cy="461665"/>
          </a:xfrm>
          <a:prstGeom prst="rect">
            <a:avLst/>
          </a:prstGeom>
          <a:noFill/>
        </p:spPr>
        <p:txBody>
          <a:bodyPr wrap="square" rtlCol="0">
            <a:spAutoFit/>
          </a:bodyPr>
          <a:lstStyle/>
          <a:p>
            <a:r>
              <a:rPr lang="en-US" altLang="zh-TW" sz="2400" dirty="0">
                <a:solidFill>
                  <a:srgbClr val="FF0000"/>
                </a:solidFill>
                <a:latin typeface="Times New Roman" panose="02020603050405020304" pitchFamily="18" charset="0"/>
                <a:cs typeface="Times New Roman" panose="02020603050405020304" pitchFamily="18" charset="0"/>
              </a:rPr>
              <a:t>The short-term upward trend is strong.</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11" name="橢圓 10">
            <a:extLst>
              <a:ext uri="{FF2B5EF4-FFF2-40B4-BE49-F238E27FC236}">
                <a16:creationId xmlns:a16="http://schemas.microsoft.com/office/drawing/2014/main" id="{CE1F98B0-7410-0E8A-D60E-BABCECD5A620}"/>
              </a:ext>
            </a:extLst>
          </p:cNvPr>
          <p:cNvSpPr/>
          <p:nvPr/>
        </p:nvSpPr>
        <p:spPr>
          <a:xfrm>
            <a:off x="6348248" y="4229041"/>
            <a:ext cx="670036" cy="5299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a:extLst>
              <a:ext uri="{FF2B5EF4-FFF2-40B4-BE49-F238E27FC236}">
                <a16:creationId xmlns:a16="http://schemas.microsoft.com/office/drawing/2014/main" id="{CC19D41A-5523-BF45-700B-9CDCDFFD881E}"/>
              </a:ext>
            </a:extLst>
          </p:cNvPr>
          <p:cNvCxnSpPr>
            <a:stCxn id="11" idx="0"/>
            <a:endCxn id="10" idx="1"/>
          </p:cNvCxnSpPr>
          <p:nvPr/>
        </p:nvCxnSpPr>
        <p:spPr>
          <a:xfrm flipV="1">
            <a:off x="6683266" y="3818165"/>
            <a:ext cx="335018" cy="410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14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9924-B618-1350-62F9-09668D172E1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E8F5B27-FDA6-69D7-7BA9-BBB319FF4614}"/>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MACD</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1BE708-6A44-1C08-91A8-6D8D9BFB0979}"/>
              </a:ext>
            </a:extLst>
          </p:cNvPr>
          <p:cNvSpPr>
            <a:spLocks noGrp="1"/>
          </p:cNvSpPr>
          <p:nvPr>
            <p:ph idx="1"/>
          </p:nvPr>
        </p:nvSpPr>
        <p:spPr>
          <a:xfrm>
            <a:off x="1212939" y="5262327"/>
            <a:ext cx="4126290" cy="999858"/>
          </a:xfrm>
        </p:spPr>
        <p:txBody>
          <a:bodyPr>
            <a:noAutofit/>
          </a:bodyPr>
          <a:lstStyle/>
          <a:p>
            <a:pPr algn="just"/>
            <a:endParaRPr lang="en-US" altLang="zh-TW" sz="2400" dirty="0">
              <a:latin typeface="Times New Roman" panose="02020603050405020304" pitchFamily="18" charset="0"/>
              <a:cs typeface="Times New Roman" panose="02020603050405020304" pitchFamily="18" charset="0"/>
            </a:endParaRP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709B93B-1564-DBDB-D466-3CFC9B3F64F0}"/>
              </a:ext>
            </a:extLst>
          </p:cNvPr>
          <p:cNvSpPr>
            <a:spLocks noGrp="1"/>
          </p:cNvSpPr>
          <p:nvPr>
            <p:ph type="sldNum" sz="quarter" idx="12"/>
          </p:nvPr>
        </p:nvSpPr>
        <p:spPr/>
        <p:txBody>
          <a:bodyPr/>
          <a:lstStyle/>
          <a:p>
            <a:fld id="{EFAEC03B-316C-4507-8207-D997BB28EB64}" type="slidenum">
              <a:rPr lang="zh-TW" altLang="en-US" smtClean="0"/>
              <a:t>9</a:t>
            </a:fld>
            <a:endParaRPr lang="zh-TW" altLang="en-US"/>
          </a:p>
        </p:txBody>
      </p:sp>
      <p:sp>
        <p:nvSpPr>
          <p:cNvPr id="5" name="文字方塊 4">
            <a:extLst>
              <a:ext uri="{FF2B5EF4-FFF2-40B4-BE49-F238E27FC236}">
                <a16:creationId xmlns:a16="http://schemas.microsoft.com/office/drawing/2014/main" id="{6911A874-A736-E030-51C3-1D1A7B4670D5}"/>
              </a:ext>
            </a:extLst>
          </p:cNvPr>
          <p:cNvSpPr txBox="1"/>
          <p:nvPr/>
        </p:nvSpPr>
        <p:spPr>
          <a:xfrm>
            <a:off x="838200" y="1462088"/>
            <a:ext cx="525780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DIF</a:t>
            </a:r>
            <a:endParaRPr lang="zh-TW" altLang="en-US" sz="24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96D4065D-DB6C-712B-3825-056CA770C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95" y="2078974"/>
            <a:ext cx="4689584" cy="1514066"/>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14E61808-BCFF-7453-8BB9-DC95C559ACF8}"/>
              </a:ext>
            </a:extLst>
          </p:cNvPr>
          <p:cNvSpPr txBox="1"/>
          <p:nvPr/>
        </p:nvSpPr>
        <p:spPr>
          <a:xfrm>
            <a:off x="6597869" y="1462087"/>
            <a:ext cx="525780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MACD</a:t>
            </a:r>
            <a:endParaRPr lang="zh-TW" altLang="en-US" sz="2400" dirty="0">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id="{39322D5E-2340-B186-DD95-B9BC33F94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869" y="1915096"/>
            <a:ext cx="4227130" cy="18418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89CBB44-B664-D1A5-BA10-A1DAD6EF9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939" y="3981291"/>
            <a:ext cx="4528913" cy="25620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BFBCE512-A577-547D-1587-913037ECA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5202" y="4275424"/>
            <a:ext cx="5334603" cy="197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2441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9373</TotalTime>
  <Words>585</Words>
  <Application>Microsoft Office PowerPoint</Application>
  <PresentationFormat>寬螢幕</PresentationFormat>
  <Paragraphs>110</Paragraphs>
  <Slides>14</Slides>
  <Notes>8</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Arial</vt:lpstr>
      <vt:lpstr>Calibri</vt:lpstr>
      <vt:lpstr>Calibri Light</vt:lpstr>
      <vt:lpstr>Times New Roman</vt:lpstr>
      <vt:lpstr>Office 佈景主題</vt:lpstr>
      <vt:lpstr>Technical analysis strategy optimization using a machine learning approach in stock market indices</vt:lpstr>
      <vt:lpstr>ABSTRACT(1)</vt:lpstr>
      <vt:lpstr>ABSTRACT(2)</vt:lpstr>
      <vt:lpstr>Method</vt:lpstr>
      <vt:lpstr>LM/SVR</vt:lpstr>
      <vt:lpstr>RF</vt:lpstr>
      <vt:lpstr>ANN</vt:lpstr>
      <vt:lpstr>TEMA</vt:lpstr>
      <vt:lpstr>MACD</vt:lpstr>
      <vt:lpstr>Method</vt:lpstr>
      <vt:lpstr>Propose Signal</vt:lpstr>
      <vt:lpstr>PowerPoint 簡報</vt:lpstr>
      <vt:lpstr>Experiments</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楊景翔</cp:lastModifiedBy>
  <cp:revision>50</cp:revision>
  <dcterms:created xsi:type="dcterms:W3CDTF">2023-09-05T08:57:34Z</dcterms:created>
  <dcterms:modified xsi:type="dcterms:W3CDTF">2024-11-05T09:35:38Z</dcterms:modified>
</cp:coreProperties>
</file>