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6" r:id="rId4"/>
    <p:sldId id="259" r:id="rId5"/>
    <p:sldId id="271" r:id="rId6"/>
    <p:sldId id="264" r:id="rId7"/>
    <p:sldId id="272" r:id="rId8"/>
    <p:sldId id="273" r:id="rId9"/>
    <p:sldId id="274" r:id="rId10"/>
    <p:sldId id="275" r:id="rId11"/>
    <p:sldId id="276" r:id="rId12"/>
    <p:sldId id="269" r:id="rId13"/>
    <p:sldId id="277" r:id="rId14"/>
    <p:sldId id="263" r:id="rId15"/>
    <p:sldId id="260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48"/>
      </p:cViewPr>
      <p:guideLst/>
    </p:cSldViewPr>
  </p:slideViewPr>
  <p:notesTextViewPr>
    <p:cViewPr>
      <p:scale>
        <a:sx n="153" d="100"/>
        <a:sy n="15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EF278-DEC6-4E3D-91C1-FFB9670F7E0A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70535-5AE6-49C5-869A-94816A0BD8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70535-5AE6-49C5-869A-94816A0BD85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82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6175DC-03CF-44E9-8DAA-3C8A0244F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E85C15-1A7C-47AE-B467-95791FE54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56C7F0-FADC-47AA-9296-0D3C184A3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4B0F21-D51A-43DE-B151-C0BDA7D8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390911-8A31-446D-8DB9-CFD00A07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08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BCEBA5-9401-4860-97D3-540DFE60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5258354-6C97-4ACA-98F6-E93F17FCD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B8EF17-88CB-45C5-8B7A-4F3A8E86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AF7D64-90A8-4EAF-91F9-534D1F89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3BD8C2-FB26-428F-BCEA-40EA91DE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80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3BECFBF-71A9-4B73-ACE6-87F295102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80D977-32CB-4D0D-8F06-FDE0F5729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3F14FB-A59F-4C6E-9558-E9B1B75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3C1A20-9C66-43F4-853E-0FD4AE2F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9F086D-9445-42DD-9613-99CA3091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3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D63D95-DFC2-4FD1-B1A8-76A5E5D3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754385-62D2-494C-A05A-AAA202A6C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E62B3D-FD79-4247-895A-FC1133BE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D77B2-8834-445F-8699-F7E5D971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1A1CE1-73DE-49DA-AB88-F4EB197E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42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09B857-2663-422C-9F28-66C46E4E5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BDBBDA-CE23-400A-B006-541430819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591DA9E-CE14-4052-B51B-D515E967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2F8F7E-7198-429D-96D9-C0B928F13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68D2125-FA9C-4FA8-8567-E0F8EAE8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56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5BC97E-5081-4443-8400-6E63E4F8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55909-0B39-438D-9DB6-0AEDCD3E7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55F3CE7-DA2A-4C2D-A6DE-42F3A55D4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57376A-4A10-4FE2-8128-AA016958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4416954-D715-474F-800D-CDC2A038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0DD404-600E-450E-91E5-A3EE6C90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92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40B105-D346-4752-885B-2EE6B89C0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D3C2A4-15F7-43FB-91FC-C830FA9CE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552FBD-8064-447D-A3D9-4E1175886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AD9EC61-DDAC-47AC-9D72-F4E421DB4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C859D12-4B69-4408-8700-02E0C857F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635A487-1CD2-4C67-8198-F62EA1D2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504D976-841E-404E-8BB6-2E61E059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3333DA-BCB2-4DDB-A5BD-F135B4025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04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2DA469-7B68-4B83-902A-8E84D1B7B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46B3584-3B2F-41D4-8DA4-E6F5D787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33FF819-0399-4198-A3A5-415C78B5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51C1EEA-789F-46FB-A9E6-AD2187D4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52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AF4890-42BF-437C-858C-4A3EBC6F0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C0A9215-2536-4B31-B47B-5C8ECE0D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F409EE-872C-4472-9EBC-92BE7F47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61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F5D66-CFF3-42B7-A491-C7F8BD62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7FEFF1-86BE-4C76-8749-96DF3D75F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96D081A-8367-429A-BD03-5C210BDB0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59B21D6-7B3C-4F1B-BA56-27B82D45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26CA40F-E0D7-4FC1-AE9A-AAACC0BF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245717-018C-4476-BFCC-330B5F66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92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3A251E-C81C-4562-9973-575FF1004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AC7ADC0-3D1F-4370-9E86-AF8BA3386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95108DE-9AC1-4E8E-90E2-F887D891F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F4EEF48-750B-42F1-9DCB-086606A5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85607A-C32B-439E-B6FB-1CA5D91D1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0996B6-4CF5-433F-B617-64D6DE64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00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7828B60-5365-4AE0-9DA0-929F8F37B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60B66E-513B-4838-AB03-C68E79EE6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9A024B-45A5-48D0-B154-B5DF9CB63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CCD5-37C1-4BF2-BC4E-53111CECAE8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5F3825-3517-4F4F-8D3E-7E756146E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9D323F-ECFF-4635-A29D-9EA56E076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06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C99899-CFA0-4F6A-B038-35261B814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3363"/>
            <a:ext cx="9144000" cy="766665"/>
          </a:xfrm>
        </p:spPr>
        <p:txBody>
          <a:bodyPr>
            <a:noAutofit/>
          </a:bodyPr>
          <a:lstStyle/>
          <a:p>
            <a:r>
              <a:rPr lang="en-US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Improvised divide and conquer approach for the LIS problem</a:t>
            </a:r>
            <a:endParaRPr lang="zh-TW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1BA9F1-D446-4969-BD69-1204437DA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Seema Rani,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Dharmveer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Singh Rajpoot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Discrete Algorithms, Volume 48, January 2018, 17-26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934E8DE-C8D8-47BE-A76C-15A0C521E987}"/>
              </a:ext>
            </a:extLst>
          </p:cNvPr>
          <p:cNvSpPr txBox="1"/>
          <p:nvPr/>
        </p:nvSpPr>
        <p:spPr>
          <a:xfrm>
            <a:off x="8839199" y="5873115"/>
            <a:ext cx="30666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buClr>
                <a:schemeClr val="dk1"/>
              </a:buClr>
              <a:buSzPts val="2000"/>
            </a:pPr>
            <a:r>
              <a:rPr lang="fr-FR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I-Sheng Chen</a:t>
            </a:r>
          </a:p>
          <a:p>
            <a:pPr lvl="0" algn="r">
              <a:buClr>
                <a:schemeClr val="dk1"/>
              </a:buClr>
              <a:buSzPts val="2000"/>
            </a:pPr>
            <a:r>
              <a:rPr lang="fr-FR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Nov. </a:t>
            </a:r>
            <a:r>
              <a:rPr lang="en-US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r>
              <a:rPr lang="fr-FR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2024</a:t>
            </a:r>
          </a:p>
          <a:p>
            <a:endParaRPr lang="zh-TW" alt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12486D1-62B3-4C50-93C9-83A787904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200" b="0" i="0" u="none" strike="noStrike" cap="none" normalizeH="0" baseline="0">
                <a:ln>
                  <a:noFill/>
                </a:ln>
                <a:solidFill>
                  <a:srgbClr val="1F1F1F"/>
                </a:solidFill>
                <a:effectLst/>
                <a:latin typeface="Arial" panose="020B0604020202020204" pitchFamily="34" charset="0"/>
                <a:ea typeface="ElsevierSans"/>
              </a:rPr>
              <a:t> </a:t>
            </a:r>
            <a:r>
              <a:rPr kumimoji="0" lang="zh-TW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62B46E-7911-46F6-9448-8C57B0CF1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Combine(X)(1/2)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E1C49C-058D-48DB-A9E3-EEEFBB30E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=&lt; 8, 9, 5, 2, 3, 7, 10, 4, 1, 6 &gt;             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1, 0, 0, 4, 0, 2, 5, 0, 0]</a:t>
            </a:r>
          </a:p>
          <a:p>
            <a:pPr marL="0" indent="0">
              <a:buNone/>
            </a:pP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 = &lt;(5, 3), (2, 4), (3, 5), (4, 8), (1, 9)&gt;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 = &lt;(8, 1), (9, 2), (7, 6), (10, 7), (6, 10)&gt;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PRYT =&lt; (8, 1) &gt; 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PRYT =&lt; (8, 1),(9, 2) &gt; 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PRYT =&lt; (5, 3),(9, 2) &gt;, longest_LIS_len = 1 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PRYT =&lt; (2, 4),(9, 2) &gt; 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 PRYT =&lt; (2, 4),(3, 5) &gt;, longest_LIS_len = 2 </a:t>
            </a:r>
          </a:p>
          <a:p>
            <a:pPr marL="0" indent="0">
              <a:buNone/>
            </a:pP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PRYT = &lt; (2, 4), (3, 5), (7, 6) 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，且 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= 5</a:t>
            </a:r>
          </a:p>
          <a:p>
            <a:pPr marL="0" indent="0">
              <a:buNone/>
            </a:pP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36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8D382F-32B6-4FBD-BE6E-DF6FDDDB3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Combine(X)(2/2)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1C7D1B-ED71-4EF3-BBD0-14BAFD21B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7: (10, 7) </a:t>
            </a: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X2,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/>
              <a:t> </a:t>
            </a:r>
            <a:r>
              <a:rPr lang="en-US" altLang="zh-TW" sz="2400" dirty="0" err="1"/>
              <a:t>Pred</a:t>
            </a:r>
            <a:r>
              <a:rPr lang="en-US" altLang="zh-TW" sz="2400" dirty="0"/>
              <a:t>[7] = 2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PRYT = &lt; (2, 4), (3, 5), (7, 6) &gt;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=&lt; (2, 4),(3, 5),(7, 6),(10, 7) &gt;, Pred[7] = 6 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8: PRYT =&lt; (2, 4),(3, 5),(4, 8),(10, 7)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9: PRYT =&lt; (1, 9),(3, 5),(4, 8),(10, 7) &gt; 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10 : PRYT =</a:t>
            </a:r>
            <a:r>
              <a:rPr lang="zh-TW" altLang="en-US" sz="2000" dirty="0"/>
              <a:t> </a:t>
            </a:r>
            <a:r>
              <a:rPr lang="en-US" altLang="zh-TW" sz="2000" dirty="0"/>
              <a:t>&lt; (1, 9), (3, 5), (4, 8), (6, 10) &gt;,</a:t>
            </a:r>
            <a:r>
              <a:rPr lang="zh-TW" altLang="en-US" sz="2000" dirty="0"/>
              <a:t>且 </a:t>
            </a:r>
            <a:r>
              <a:rPr lang="en-US" altLang="zh-TW" sz="2000" dirty="0" err="1"/>
              <a:t>Pred</a:t>
            </a:r>
            <a:r>
              <a:rPr lang="en-US" altLang="zh-TW" sz="2000" dirty="0"/>
              <a:t>[10] = 8</a:t>
            </a: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= &lt; (1, 9), (3, 5), (4, 8), (6, 10) &gt;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，且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1, 0, 0, 4, 5, 6, 5, 0, 8]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LIS: 10→8→5→4 =&gt; 4→5→8→10 =(2, 3, 4, 6)</a:t>
            </a:r>
            <a:endParaRPr lang="zh-TW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4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47B406-382B-415F-A7A2-516FABC3B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66264E50-CC31-4C32-88E1-C437EF330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747" y="137177"/>
            <a:ext cx="10732053" cy="635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81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19F5C0-B1E5-41FF-82A3-700D7526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Example</a:t>
            </a:r>
            <a:endParaRPr lang="zh-TW" altLang="en-US" b="1" dirty="0">
              <a:latin typeface="Times New Roman"/>
              <a:cs typeface="Times New Roman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762006-0DA5-4175-929F-2AB5A05E0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1690688"/>
            <a:ext cx="6477000" cy="271287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X=&lt;10,12,1,2,3,8,14&gt; , 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[1,2,...,7]=[0,1,0,3,4,0,2]</a:t>
            </a:r>
          </a:p>
          <a:p>
            <a:pPr marL="0" indent="0">
              <a:buNone/>
            </a:pP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X1=&lt;(1,3),(2,4),(3,5)&gt;, X2=&lt;(10,1),(12,2),(8,6),(14,7)&gt;</a:t>
            </a: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PRYT = &lt;(10, 1)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PRYT = &lt;(10, 1), (12, 2)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=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PRYT = &lt;(1, 3), (12, 2)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= 0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9152E0E-A9FF-4FA8-848B-D074AB87F91D}"/>
              </a:ext>
            </a:extLst>
          </p:cNvPr>
          <p:cNvSpPr txBox="1"/>
          <p:nvPr/>
        </p:nvSpPr>
        <p:spPr>
          <a:xfrm>
            <a:off x="5502442" y="2807856"/>
            <a:ext cx="6392779" cy="184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PRYT = &lt;(1, 3), (2, 4)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= 3</a:t>
            </a: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PRYT = &lt;(1, 3), (2, 4), (3, 5)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4</a:t>
            </a: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PRYT = &lt; (1, 3), (2, 4), (3, 5), (8, 6) 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= 5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223951F-F437-4310-9632-8CB02CD92D79}"/>
              </a:ext>
            </a:extLst>
          </p:cNvPr>
          <p:cNvSpPr txBox="1"/>
          <p:nvPr/>
        </p:nvSpPr>
        <p:spPr>
          <a:xfrm>
            <a:off x="144378" y="4403558"/>
            <a:ext cx="6392779" cy="4156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✔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7:</a:t>
            </a: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14∈X2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且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= 2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不在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=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3), (2, 4), (3, 5), (8, 6), (14, 7)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= 6</a:t>
            </a:r>
          </a:p>
          <a:p>
            <a:pPr>
              <a:lnSpc>
                <a:spcPct val="150000"/>
              </a:lnSpc>
            </a:pP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[1,2,...,7]=[0,1,0,3,4,5,6]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LIS: 7→6→5→4 → 3=&gt; 3→4→5→6 →7 =(1, 2, 3, 8, 14)</a:t>
            </a:r>
            <a:endParaRPr lang="zh-TW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829FC5B-835E-4B89-87C8-101D8F0CF743}"/>
              </a:ext>
            </a:extLst>
          </p:cNvPr>
          <p:cNvSpPr txBox="1"/>
          <p:nvPr/>
        </p:nvSpPr>
        <p:spPr>
          <a:xfrm>
            <a:off x="6669506" y="4414517"/>
            <a:ext cx="579922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❌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7:</a:t>
            </a: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14∈X2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且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= 2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不在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=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3), (2, 4), (3, 5), (14, 7)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= 5</a:t>
            </a:r>
          </a:p>
          <a:p>
            <a:pPr>
              <a:lnSpc>
                <a:spcPct val="150000"/>
              </a:lnSpc>
            </a:pP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[1,2,...,7]=[0,1,0,3,4,5,5]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LIS: 7→5→4→3 =&gt; 3→4→5→7 =(1, 2, 3, 14)</a:t>
            </a:r>
            <a:endParaRPr lang="zh-TW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66932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859D4D-2FF5-44AD-8695-30A20D41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A3148F-B346-45CA-B1FD-E6D9B5E11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ts val="2800"/>
              <a:buNone/>
            </a:pPr>
            <a:endParaRPr lang="en-US" altLang="zh-TW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>
              <a:buSzPts val="2800"/>
            </a:pPr>
            <a:r>
              <a:rPr lang="en-US" altLang="zh-TW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Averge</a:t>
            </a: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case(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不需要使用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binary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search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)</a:t>
            </a:r>
          </a:p>
          <a:p>
            <a:pPr marL="0" indent="0">
              <a:buSzPts val="2800"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Time Complexity: O(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)</a:t>
            </a:r>
          </a:p>
          <a:p>
            <a:pPr marL="0" indent="0">
              <a:buSzPts val="2800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lvl="0">
              <a:buSzPts val="2800"/>
            </a:pPr>
            <a:endParaRPr lang="en-US" altLang="zh-TW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>
              <a:buSzPts val="2800"/>
            </a:pP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Worst case(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需要使用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binary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search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時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)</a:t>
            </a:r>
          </a:p>
          <a:p>
            <a:pPr marL="0" lvl="0" indent="0">
              <a:buSzPts val="2800"/>
              <a:buNone/>
            </a:pP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Time Complexity: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log² n</a:t>
            </a:r>
            <a:r>
              <a:rPr lang="en-US" altLang="zh-TW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)</a:t>
            </a:r>
          </a:p>
          <a:p>
            <a:pPr marL="0" lvl="0" indent="0">
              <a:buSzPts val="2800"/>
              <a:buNone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buSzPts val="2800"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>
              <a:buSzPts val="2800"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-50800">
              <a:buClr>
                <a:schemeClr val="dk1"/>
              </a:buClr>
              <a:buSzPts val="2800"/>
              <a:buNone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188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1C1C21-313F-4967-AA6D-46F053E41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ADDD41-AC32-447C-A2BE-B8366926B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3600" b="1" dirty="0"/>
              <a:t>Thanks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3776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A399A7-1344-485A-B606-D9085347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C9AA34D-388A-4BAD-A342-6BE3CB3C40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782082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sz="2400" kern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exist many optimal (using single and multiple processors) and approximate solutions to the longest increasing subsequence (LIS) problem. Through this paper, we present the enhancement to the divide-and-conquer approach presented in paper. An improved D&amp;C algorithmic solution is proposed which outputs optimal solution in all cases. The proposed algorithm takes O(n log n) time in best and average cases and o(n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14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kern="14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p>
                        <m:r>
                          <a:rPr lang="en-US" altLang="zh-TW" sz="2400" b="0" i="1" kern="14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 kern="14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sz="2400" i="1" kern="14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kern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time in worst case. The portion of the proposed solution can run in parallel using multiprocessors.</a:t>
                </a:r>
                <a:endParaRPr lang="zh-TW" altLang="en-US" sz="2400" kern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C9AA34D-388A-4BAD-A342-6BE3CB3C40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782082"/>
                <a:ext cx="10515600" cy="4351338"/>
              </a:xfrm>
              <a:blipFill>
                <a:blip r:embed="rId2"/>
                <a:stretch>
                  <a:fillRect l="-928" r="-5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601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0D5C00-7314-429D-9E57-D5503E38C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Principal Row of Young Tableau</a:t>
            </a:r>
            <a:r>
              <a:rPr lang="zh-TW" altLang="en-US" b="1" dirty="0">
                <a:latin typeface="Times New Roman"/>
                <a:cs typeface="Times New Roman"/>
              </a:rPr>
              <a:t>（</a:t>
            </a:r>
            <a:r>
              <a:rPr lang="en-US" altLang="zh-TW" b="1" dirty="0">
                <a:latin typeface="Times New Roman"/>
                <a:cs typeface="Times New Roman"/>
              </a:rPr>
              <a:t>PRYT</a:t>
            </a:r>
            <a:r>
              <a:rPr lang="zh-TW" altLang="en-US" b="1" dirty="0">
                <a:latin typeface="Times New Roman"/>
                <a:cs typeface="Times New Roman"/>
              </a:rPr>
              <a:t>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AED252-C8FA-451D-8E6E-2AC857C75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35682"/>
          </a:xfrm>
        </p:spPr>
        <p:txBody>
          <a:bodyPr/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&lt;2, 9, 6, 8, 3, 4, 7, 10&gt;</a:t>
            </a:r>
          </a:p>
          <a:p>
            <a:r>
              <a:rPr lang="es-E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&lt;2, 3, 4, 7, 10&gt; </a:t>
            </a:r>
          </a:p>
          <a:p>
            <a:pPr marL="0" indent="0">
              <a:buNone/>
            </a:pP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A0BB525-D8AD-46FE-BE68-27EA81083563}"/>
              </a:ext>
            </a:extLst>
          </p:cNvPr>
          <p:cNvSpPr txBox="1"/>
          <p:nvPr/>
        </p:nvSpPr>
        <p:spPr>
          <a:xfrm>
            <a:off x="1023043" y="3002512"/>
            <a:ext cx="2951429" cy="188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initial: Y = &lt;2&gt;</a:t>
            </a: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: Y = &lt;2 , 9&gt;</a:t>
            </a: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: Y = &lt;2 , 6&gt;</a:t>
            </a: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: Y = &lt;2 , 6 , 8&gt;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6B7DF57-EDE9-44B5-A7A2-E6F68082F142}"/>
              </a:ext>
            </a:extLst>
          </p:cNvPr>
          <p:cNvSpPr txBox="1"/>
          <p:nvPr/>
        </p:nvSpPr>
        <p:spPr>
          <a:xfrm>
            <a:off x="6189553" y="3002512"/>
            <a:ext cx="60024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 = &lt;2 , 3 , 8&gt;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: Y = &lt;2 , 3 , 4 &gt;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: Y = &lt;2 , 3 , 4 , 7&gt;</a:t>
            </a: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插入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 Y = &lt;2 , 3 , 4 , 7 , 10&gt;</a:t>
            </a:r>
          </a:p>
          <a:p>
            <a:endParaRPr lang="zh-TW" altLang="en-US" sz="200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BB0E677-154B-4CE0-A817-03F5BCA4D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043" y="4802252"/>
            <a:ext cx="13972576" cy="137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以 4 結尾的 LIS 是 ⟨2,3,4⟩，長度為 3。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以 7 結尾的 LIS 是 ⟨2,3,4,7⟩，長度為 4。 </a:t>
            </a:r>
          </a:p>
        </p:txBody>
      </p:sp>
    </p:spTree>
    <p:extLst>
      <p:ext uri="{BB962C8B-B14F-4D97-AF65-F5344CB8AC3E}">
        <p14:creationId xmlns:p14="http://schemas.microsoft.com/office/powerpoint/2010/main" val="252305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40F96F-C8A3-48DA-9C57-3F642154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Divide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C83C35-1D9C-4FFA-B15E-55B48362A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899"/>
            <a:ext cx="10724147" cy="3877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=&lt; 8, 9, 5, 2, 3, 7, 10, 4, 1, 6 &gt;</a:t>
            </a:r>
          </a:p>
          <a:p>
            <a:pPr marL="0" indent="0">
              <a:buNone/>
            </a:pPr>
            <a:endParaRPr lang="en-US" altLang="zh-TW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 = &lt;(5, 3), (2, 4), (3, 5), (4, 8), (1, 9)&gt;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 = &lt;(8, 1), (9, 2), (7, 6), (10, 7), (6, 10)&gt;</a:t>
            </a:r>
          </a:p>
          <a:p>
            <a:pPr marL="0" indent="0">
              <a:buNone/>
            </a:pPr>
            <a:endParaRPr lang="fr-FR" altLang="zh-TW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X11 = &lt; (2, 4), (1, 9) 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X12 = &lt; (5, 3), (3, 5), (4, 8) &gt;</a:t>
            </a:r>
            <a:endParaRPr lang="en-US" altLang="zh-TW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altLang="zh-TW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X111 = &lt; (1, 9) &gt;</a:t>
            </a:r>
            <a:r>
              <a:rPr lang="zh-TW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X112 = &lt; (2, 4) 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X121 = &lt; (3, 5) &gt;</a:t>
            </a:r>
            <a:r>
              <a:rPr lang="zh-TW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endParaRPr lang="en-US" altLang="zh-TW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X1221 = &lt; (4, 8) &gt;</a:t>
            </a:r>
            <a:r>
              <a:rPr lang="zh-TW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X1222 = &lt; (5, 3) 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X211 = &lt; (6, 10) &gt;</a:t>
            </a:r>
            <a:r>
              <a:rPr lang="zh-TW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endParaRPr lang="en-US" altLang="zh-TW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X212 = &lt; (7, 6) 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X221 = &lt; (8, 1) &gt;</a:t>
            </a:r>
            <a:r>
              <a:rPr lang="zh-TW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X2221 = &lt; (9, 2) &gt;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X2222 = &lt; (10, 7) &gt;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02777A7-C569-4A9D-9ED0-D65A48DDA77D}"/>
              </a:ext>
            </a:extLst>
          </p:cNvPr>
          <p:cNvSpPr txBox="1"/>
          <p:nvPr/>
        </p:nvSpPr>
        <p:spPr>
          <a:xfrm>
            <a:off x="838200" y="5730148"/>
            <a:ext cx="64917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Pred[1, 2 ... , index]  = Pred[1, 2 ... , 10] = [0,..., 0]</a:t>
            </a:r>
            <a:endParaRPr lang="fr-FR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3493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34000B-4DD0-44F2-8804-61AD9E88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Combine(X11&amp;X122)</a:t>
            </a:r>
            <a:endParaRPr lang="zh-TW" altLang="en-US" b="1" dirty="0">
              <a:latin typeface="Times New Roman"/>
              <a:cs typeface="Times New Roman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4139E8-F6F4-4B47-B63A-656F596F9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X11 = &lt; (2, 4), (1, 9) &gt;</a:t>
            </a: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X111 = &lt; (1, 9) &gt;</a:t>
            </a:r>
            <a:r>
              <a:rPr lang="zh-TW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X112 = &lt; (2, 4) &gt; </a:t>
            </a:r>
          </a:p>
          <a:p>
            <a:pPr marL="0" indent="0">
              <a:buNone/>
            </a:pP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∈ X112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= 0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且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PRYT = &lt; (2, 4) &gt;</a:t>
            </a:r>
            <a:endParaRPr lang="fr-FR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∈ X11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= 0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且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PRYT = &lt; (1, 9) &gt;</a:t>
            </a:r>
          </a:p>
          <a:p>
            <a:pPr marL="0" indent="0">
              <a:buNone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PRYT = &lt; (1, 9) &gt;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[0,..., 0]</a:t>
            </a:r>
          </a:p>
          <a:p>
            <a:pPr marL="0" indent="0">
              <a:buNone/>
            </a:pPr>
            <a:endParaRPr lang="en-US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X122 = &lt; (5, 3), (4, 8) 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PRYT = &lt; (4, 8) &gt;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[0,..., 0]</a:t>
            </a:r>
          </a:p>
          <a:p>
            <a:pPr marL="0" indent="0">
              <a:buNone/>
            </a:pPr>
            <a:endParaRPr lang="fr-FR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884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74473E-F850-41A9-897E-8B284522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Combine(X12)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1B5A39-F275-47F5-B2E0-E91EF35E7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X12 = &lt; (5, 3), (3, 5), (4, 8) &gt; =&gt;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step 1: 5 ∈ X122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[3]=0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PRYT=&lt;(5,3)&gt;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step 2: 3 ∈ X121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[5]=0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PRYT=&lt;(3,5)&gt;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、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4 ∈ X122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[8]=0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PRYT=&lt;(3,5),(4,8)&gt;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= 5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0, 0, 0, 0, 0, 0, 5, 0, 0]</a:t>
            </a:r>
          </a:p>
        </p:txBody>
      </p:sp>
    </p:spTree>
    <p:extLst>
      <p:ext uri="{BB962C8B-B14F-4D97-AF65-F5344CB8AC3E}">
        <p14:creationId xmlns:p14="http://schemas.microsoft.com/office/powerpoint/2010/main" val="2335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7437A8-0254-458D-8392-D6E4A10FA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Combine(X1)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A38E3B-2940-4855-A5DC-C99FC5058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9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 = &lt;(5, 3), (2, 4), (3, 5), (4, 8), (1, 9)&gt;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 err="1"/>
              <a:t>Pred</a:t>
            </a:r>
            <a:r>
              <a:rPr lang="en-US" altLang="zh-TW" sz="2400" dirty="0"/>
              <a:t>[1 ... 10] = [0, 0, 0, 0, 0, 0, 0, 5, 0, 0]</a:t>
            </a:r>
            <a:endParaRPr lang="fr-FR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X11 = &lt; (2, 4), (1, 9) 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X12 = &lt; (5, 3), (3, 5), (4, 8) &gt;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 :PRYT =&lt; (5, 3) &gt;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PRYT =&lt; (2, 4) &gt;,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PRYT =&lt; (2, 4),(3, 5) &gt;,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4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PRYT =&lt; (2, 4),(3, 5),(4, 8) &gt;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PRYT =&lt; (1, 9),(3, 5),(4, 8) &gt;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0, 0, 0, 4, 0, 0, 5, 0, 0]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35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9CDA45-9322-4D96-8E7E-F7A0AAE81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Combine(X222&amp;X22)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84DAAA-9D85-4B97-B126-49B228B1F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X222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 (9, 2), (10, 7) &gt;</a:t>
            </a:r>
            <a:endParaRPr lang="fr-FR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X2221 = &lt; (9, 2) 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fr-F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X2222 = &lt; (10, 7) &gt;</a:t>
            </a:r>
          </a:p>
          <a:p>
            <a:pPr marL="0" indent="0">
              <a:buNone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PRYT = &lt; (9, 2), (10, 7) &gt;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[0, 0, 0, 0, 4, 0, 2, 5, 0, 0]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X22 = &lt; (8, 1), (9, 2), (10, 7) &gt;</a:t>
            </a:r>
          </a:p>
          <a:p>
            <a:pPr marL="0" indent="0">
              <a:buNone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pl-PL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PRYT = &lt; (8, 1), (9, 2), (10, 7) &gt;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1, 0, 0, 4, 0, 2, 5, 0, 0]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2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5DFB10-13AE-4DEA-B76B-6DFAFAA4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Combine(X2)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D00919-2852-45A2-BC7D-07C6B31A5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3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 = &lt; (8, 1), (9, 2), (7, 6), (10, 7), (6, 10) &gt;</a:t>
            </a:r>
          </a:p>
          <a:p>
            <a:pPr marL="0" indent="0">
              <a:buNone/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1, 0, 0, 4, 0, 2, 5, 0, 0]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PRYT =&lt; (8, 1) &gt;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PRYT =&lt; (8, 1),(9, 2) &gt;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PRYT =&lt; (7, 6),(9, 2) &gt;,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longest_LIS_len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PRYT =&lt; (7, 6),(9, 2),(10, 7) &gt;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PRYT =&lt; (6, 10),(9, 2),(10, 7) &gt;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... 10] = [0, 1, 0, 0, 4, 0, 2, 5, 0, 0]</a:t>
            </a:r>
          </a:p>
          <a:p>
            <a:pPr marL="0" indent="0"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39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5780</TotalTime>
  <Words>2242</Words>
  <Application>Microsoft Office PowerPoint</Application>
  <PresentationFormat>寬螢幕</PresentationFormat>
  <Paragraphs>147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佈景主題</vt:lpstr>
      <vt:lpstr>Improvised divide and conquer approach for the LIS problem</vt:lpstr>
      <vt:lpstr>Abstract</vt:lpstr>
      <vt:lpstr>Principal Row of Young Tableau（PRYT）</vt:lpstr>
      <vt:lpstr>Divide</vt:lpstr>
      <vt:lpstr>Combine(X11&amp;X122)</vt:lpstr>
      <vt:lpstr>Combine(X12)</vt:lpstr>
      <vt:lpstr>Combine(X1)</vt:lpstr>
      <vt:lpstr>Combine(X222&amp;X22)</vt:lpstr>
      <vt:lpstr>Combine(X2)</vt:lpstr>
      <vt:lpstr>Combine(X)(1/2)</vt:lpstr>
      <vt:lpstr>Combine(X)(2/2)</vt:lpstr>
      <vt:lpstr>PowerPoint 簡報</vt:lpstr>
      <vt:lpstr>Example</vt:lpstr>
      <vt:lpstr>Conclusion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  Visualization Algorithm</dc:title>
  <dc:creator>奕勝 陳</dc:creator>
  <cp:lastModifiedBy>pplab</cp:lastModifiedBy>
  <cp:revision>94</cp:revision>
  <dcterms:created xsi:type="dcterms:W3CDTF">2024-09-28T10:43:42Z</dcterms:created>
  <dcterms:modified xsi:type="dcterms:W3CDTF">2024-11-12T12:44:14Z</dcterms:modified>
</cp:coreProperties>
</file>