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  <p:sldId id="276" r:id="rId18"/>
    <p:sldId id="278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70C0"/>
    <a:srgbClr val="ACB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51" autoAdjust="0"/>
  </p:normalViewPr>
  <p:slideViewPr>
    <p:cSldViewPr snapToGrid="0">
      <p:cViewPr varScale="1">
        <p:scale>
          <a:sx n="83" d="100"/>
          <a:sy n="83" d="100"/>
        </p:scale>
        <p:origin x="16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</c:v>
                </c:pt>
                <c:pt idx="1">
                  <c:v>8</c:v>
                </c:pt>
                <c:pt idx="2">
                  <c:v>15</c:v>
                </c:pt>
                <c:pt idx="3">
                  <c:v>24</c:v>
                </c:pt>
                <c:pt idx="4">
                  <c:v>35</c:v>
                </c:pt>
                <c:pt idx="5">
                  <c:v>48</c:v>
                </c:pt>
                <c:pt idx="6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5-4356-B25B-0F2040A26D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1499711"/>
        <c:axId val="971480991"/>
      </c:lineChart>
      <c:catAx>
        <c:axId val="971499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1480991"/>
        <c:crosses val="autoZero"/>
        <c:auto val="1"/>
        <c:lblAlgn val="ctr"/>
        <c:lblOffset val="100"/>
        <c:noMultiLvlLbl val="0"/>
      </c:catAx>
      <c:valAx>
        <c:axId val="971480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1499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</c:v>
                </c:pt>
                <c:pt idx="1">
                  <c:v>8</c:v>
                </c:pt>
                <c:pt idx="2">
                  <c:v>15</c:v>
                </c:pt>
                <c:pt idx="3">
                  <c:v>24</c:v>
                </c:pt>
                <c:pt idx="4">
                  <c:v>35</c:v>
                </c:pt>
                <c:pt idx="5">
                  <c:v>48</c:v>
                </c:pt>
                <c:pt idx="6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5-4356-B25B-0F2040A26D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1499711"/>
        <c:axId val="971480991"/>
      </c:lineChart>
      <c:catAx>
        <c:axId val="971499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1480991"/>
        <c:crosses val="autoZero"/>
        <c:auto val="1"/>
        <c:lblAlgn val="ctr"/>
        <c:lblOffset val="100"/>
        <c:noMultiLvlLbl val="0"/>
      </c:catAx>
      <c:valAx>
        <c:axId val="971480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1499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FD21D-BF96-479C-982E-44D0F1FCD264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800E6-BF8B-4688-BB24-9F5263D571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36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8093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FADD7-1FF3-5329-E934-5CE9596C7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3CB837DA-1B97-618E-929B-47D2A8574A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42061868-2932-6194-94C8-97C3E78799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06C5A6-BF0C-33D8-F9D9-18CBE7E19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22847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39B10-C4A9-1876-2A56-89CBA296D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1396C954-7E4A-D696-543C-7E3E897D04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BF999BAB-EA04-D937-4BA8-AF5D3BACF2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自己畫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613DFD6-0755-01A5-A0B9-6849FE3E4B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6214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62A92-C6F3-3297-6A58-650DDBEA6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79A202FD-9A3B-742E-F752-0921FEE108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97052CCE-7A1B-8711-E82F-723113D8D2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50BD539-B4B9-D5E9-CF40-F5A5529FAA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64207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9E521-2A39-E195-D038-4E4D85445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6325511-8014-019C-CD39-3BA473A6CC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28AF16C5-130D-1B79-6E02-21F69555C1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自己畫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5D519F3-2C10-9160-0492-E2DF88C389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219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243E0-3F41-2A4D-9324-1C3CBE796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7FF39863-1627-E9BE-7532-92F37CECDE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49EC708-5D29-6E21-73E9-DE4F2A89A6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053FCA8-E4BF-6F1E-D55B-7A36EA24C6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924098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81E9B-946D-2E8E-FB1E-1C51FE730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B5081D00-26AA-1EFB-A838-5AEBDD7654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2462AB7B-C58E-EC07-C67E-EF957A5750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657C13A-01A1-6CCF-19E8-69422A37B9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81399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D981D-D577-3946-1BFD-133A32F57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FC63C2D3-36AA-7BA6-D1BE-DEDDD9E321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9F1EB164-2080-0EA8-1267-2181407E11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39B3D04-60E8-D78E-A074-CE9286B830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68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406E2-1B6F-1C26-DF19-3186365DE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C947F8E7-EB5E-2979-A79A-A1D9E76519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03088E6E-49F2-9CD4-B4CA-337F3197F0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191D433-DB7B-132D-B370-F56439F9E5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06732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1609D-CF8C-76A0-A33C-45A8A1EFD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0D9E1D97-9213-17F9-9E95-844A9C2BC6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D2C58FF-35E8-D2C0-4B3D-A13BDB0D48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自己畫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2C7CA8E-0393-2527-6C64-4CC64B5DF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58938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07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4D18F-5DBA-F6DD-DE01-A1107ADEB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91D9164A-1340-80A2-C94A-2D43C02B8A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CE7B08E-DB0B-2760-FF54-73E9345AC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手畫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45FBAD3-85C3-F3FD-7880-D04114418E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4101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DF8BE-8531-0C7D-72B1-B6E52FB83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41AC9854-AB18-FA0B-93D9-67172F1D2A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DD8182E6-A203-BCA8-5336-CDAEA8AFD0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2BD75FA-B040-5DDA-C178-C13808E360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39569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8BDB5-C182-9325-1EE4-D0A422C3C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71C21FB-F19A-655E-E49A-792E4B1588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CBD6FAF-4F50-9D46-E72F-C8B881F961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7D8E9F-0944-F232-A074-B86F44298D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3319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E03CE-8163-0EDC-C529-9BBA43E8F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20EAED5B-F7DF-9F66-58F4-52B0842B39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4C0BC78B-9F67-C6EE-F107-09A8FC285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72DB5A-4EC0-CBE2-3553-35A354045B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92841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23B69-4D87-7B5A-AFD2-F8E231BC5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CB18ACF9-E997-C322-AFFC-1D80270475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557179F8-903F-C4A5-7D8F-9388788E00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8ED93C1-4C3B-F0A0-FD17-7E9BA0922D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681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A9E60-C7C1-CB65-C58E-AB88A3253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7011085F-5F52-C466-98E8-0B6FFCDB50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574E8265-5581-5768-8D20-F11F13164A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E81C416-6417-8762-64C7-1B9A0A71DA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82136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8BFB3-53ED-B705-FAE5-BAFE25CA5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1569F7E3-0E9F-53CF-C6AF-4C36677F2D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70FCCFF-9695-8143-E5A7-4ED6491E50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3056F1F-77D6-F220-5F98-11C51433B3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43904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126B02-21CC-44D0-9CD5-BFC853832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BA36A82-1489-4022-A7E2-28C4C908A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4BD812-B600-45AC-9A66-D776F674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687E7D-6CC2-4166-AA9D-1F6A5631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68B100-1295-438B-90D3-487EE1A4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63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580441-3DEC-46CB-A62D-1D832F4C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93BA409-9C19-42C1-AEC3-F861A6F01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CCF9005-5C9B-4DEA-9D54-9D0E0A73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FECD77-868E-4E36-96C9-516379E7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D635AC-BF23-4F3C-94F0-350145B0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6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80E3CFB-D284-4B79-97E2-FF5ECD6A7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3EEBBB6-FCB7-4849-9F97-0998277EE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1855F-7F47-43A5-A2B7-DED70814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5656E3-AA5E-425A-B2DE-FEF93B8A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000F4D-DD71-4158-947D-29B4D1E5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3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689F37-B6F9-41C9-B3DA-D0FFAE97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A44E87-5769-48EE-B953-AE7D733BE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774CBB-FFEB-482E-81EC-E1239B89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C919CD-6B68-420C-8E81-A414F691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E93167-BE22-4D5C-8B4E-88E4486A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5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01AF9-91BA-4AE1-8483-4DDA45A0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E8BA73-6937-488E-ADE9-BC7576759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47EF2E-E145-4BB6-A827-F4EA10CD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15F903-5930-4990-9E5F-CF36D0EB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1A4792-8DE6-4917-B57D-045E4360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23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38C3C8-75F2-4962-85C0-B1EB75C9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4EA971-6E29-421C-89E5-9BCE2280F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1DFC00-F58B-4359-ABA3-D7400072F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55FEE0-F523-44EC-BEA1-49DA9FC7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CE93FE8-CCFA-4879-9D19-A18AD34B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D1AF11-CF6B-4B1F-95CC-1BAB850E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14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A8B1E0-51A1-4E7A-A18E-76B2330A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4A0E0C-76B6-4EFE-9CD6-54CA82A4C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B60BE0-1A3A-4595-91F3-448F5678F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8CA7E51-0072-46AE-AF25-D9B0B6E97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1B12FEC-3918-4AB1-B8D5-8F579A520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CE5CF0E-FAC2-4640-AF9E-30CC1DE7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9E84CF1-438F-4047-AD85-E271F3EB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32773BD-943B-4F37-B8B1-04B98053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37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93D89-BBAD-4D92-99E2-E835483F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988F47C-1F0E-4762-9A43-B1AE4451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41D9460-7D1D-401A-8CAB-64C0E3B1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DD827AB-51F4-4247-B2B6-C73CFBAF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5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AA9DFDE-82DF-4628-8AF2-11874100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7F0B9EE-F903-4FD0-B4A5-40900DDB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BCE498E-E1BB-4E27-943A-10A5F3E4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36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6CF183-1FDA-46BD-B3C8-197DEF01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70C092-CADF-4E59-A374-8A10B8C29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4E7EA7-402C-4638-A70D-A67C9647F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4061BF-06BE-46A9-87FF-8CB66112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D5B8F5F-B12E-4BF9-823E-AA7A5E59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38B9242-6404-43E8-B8A2-8F4CC8B8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26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BD502F-79C1-41DE-A505-BF47D93B6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96EAB69-801D-4484-9CDB-8743A8A4D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E357D14-9D30-4004-A23F-9C0F5AD15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C85B0A-17F1-4A9C-AFEA-6507B1A2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9FA6154-8029-4D45-9C23-B8E70062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BC0EC0-9CE0-47BF-9656-AFA4D5489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03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756A63A-A313-4520-A4B9-F6025A75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247C57-EF40-4985-81B2-6C8651643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AB606F-6505-43A3-A009-C4A37431E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BC79B-B8D8-4CA3-9AD2-35393C1E2569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D252F0-8A97-4E76-B50A-2AA65C900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2266F1-357C-4F6A-A4D5-BFCF118C1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47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B36ABE-AAF8-A44E-9A2F-7BC45939F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79" y="1041400"/>
            <a:ext cx="10699242" cy="2387600"/>
          </a:xfrm>
        </p:spPr>
        <p:txBody>
          <a:bodyPr>
            <a:noAutofit/>
          </a:bodyPr>
          <a:lstStyle/>
          <a:p>
            <a:r>
              <a:rPr kumimoji="1"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Compression of High-volume Numerical Data from Simulations</a:t>
            </a:r>
            <a:endParaRPr kumimoji="1" lang="en" altLang="zh-TW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5B5F14B-80FA-484A-93C9-1FC3F30E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Vadim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Engelson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Peter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Fritzson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Dag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Fritzson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Linköping University Electronic Press, 2000.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F52706B-9798-8F45-B922-E99F0F5C4CA1}"/>
              </a:ext>
            </a:extLst>
          </p:cNvPr>
          <p:cNvSpPr txBox="1">
            <a:spLocks/>
          </p:cNvSpPr>
          <p:nvPr/>
        </p:nvSpPr>
        <p:spPr>
          <a:xfrm>
            <a:off x="8322197" y="6002973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Y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-Yu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1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5160A-D9C4-E51E-9688-BC09D8234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4B6F84-3282-26DB-9D6D-3D94DE42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Level Relationship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39B29498-9B4D-4EBC-4205-3AD66F4DAE29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39B29498-9B4D-4EBC-4205-3AD66F4DAE29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AA100E-D0BB-EC88-742D-4712CA23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7453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355D7-65DE-55BB-9088-7C3265BEB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682212-298F-2591-5C64-05A4F60D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Level Relationship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5D784C-0648-A043-AB90-EE3E5AD5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BD990E5-E888-676E-0A29-151A73952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412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B2C54-AAD4-8BE0-BBB3-CAA337349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CA3203-7D36-623E-4F87-D03E6F19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Lagrange Extrapolation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16FBD75-3448-7391-9880-32857F05917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46233508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𝑓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16FBD75-3448-7391-9880-32857F05917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46233508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813" r="-664948" b="-413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100813" r="-664948" b="-313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2101B5-12EA-83A2-92F4-DA0D31EC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12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C8B955-838B-9241-FA29-4C93A183E550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F0DB04F-CCDC-AED2-FB70-283B5A6C295C}"/>
              </a:ext>
            </a:extLst>
          </p:cNvPr>
          <p:cNvCxnSpPr/>
          <p:nvPr/>
        </p:nvCxnSpPr>
        <p:spPr>
          <a:xfrm>
            <a:off x="2711618" y="1998617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E96ED43-558F-0421-241F-27FF86139528}"/>
              </a:ext>
            </a:extLst>
          </p:cNvPr>
          <p:cNvSpPr txBox="1"/>
          <p:nvPr/>
        </p:nvSpPr>
        <p:spPr>
          <a:xfrm>
            <a:off x="4111901" y="1290731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653515C7-B366-6275-7CE5-4C6943641ED0}"/>
              </a:ext>
            </a:extLst>
          </p:cNvPr>
          <p:cNvSpPr/>
          <p:nvPr/>
        </p:nvSpPr>
        <p:spPr>
          <a:xfrm>
            <a:off x="2835798" y="2924222"/>
            <a:ext cx="3125164" cy="6986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B0A93487-DDC9-18D0-44F0-271EE23F876F}"/>
              </a:ext>
            </a:extLst>
          </p:cNvPr>
          <p:cNvSpPr/>
          <p:nvPr/>
        </p:nvSpPr>
        <p:spPr>
          <a:xfrm>
            <a:off x="6327492" y="2984728"/>
            <a:ext cx="605743" cy="5776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BAC4ACAA-6D52-F319-0040-83F8998D2B3C}"/>
              </a:ext>
            </a:extLst>
          </p:cNvPr>
          <p:cNvCxnSpPr>
            <a:cxnSpLocks/>
            <a:stCxn id="6" idx="6"/>
            <a:endCxn id="9" idx="2"/>
          </p:cNvCxnSpPr>
          <p:nvPr/>
        </p:nvCxnSpPr>
        <p:spPr>
          <a:xfrm flipV="1">
            <a:off x="5960962" y="3273548"/>
            <a:ext cx="366530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712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F6A52-809D-3D97-78BA-FDDE43BDB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3B57EC-EF6B-07AB-5787-80FEEB8D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Level Relationship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9C26EF1-F224-F6F1-471D-45C99E63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13</a:t>
            </a:fld>
            <a:endParaRPr kumimoji="1" lang="zh-TW" altLang="en-US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5D02AEA-96EC-E05B-66CD-5EC3950B0E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6443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1896241D-FE77-D2BD-442E-CD5C5A36DABD}"/>
              </a:ext>
            </a:extLst>
          </p:cNvPr>
          <p:cNvSpPr/>
          <p:nvPr/>
        </p:nvSpPr>
        <p:spPr>
          <a:xfrm rot="20867247">
            <a:off x="1527859" y="4741449"/>
            <a:ext cx="3125164" cy="6986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DEE41933-2138-D4A2-C071-6AA542694B15}"/>
              </a:ext>
            </a:extLst>
          </p:cNvPr>
          <p:cNvSpPr/>
          <p:nvPr/>
        </p:nvSpPr>
        <p:spPr>
          <a:xfrm>
            <a:off x="5274197" y="4129987"/>
            <a:ext cx="605743" cy="5776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9F05DD39-0E4C-5EA3-F869-94A400EB5270}"/>
              </a:ext>
            </a:extLst>
          </p:cNvPr>
          <p:cNvCxnSpPr>
            <a:cxnSpLocks/>
            <a:stCxn id="3" idx="6"/>
            <a:endCxn id="5" idx="2"/>
          </p:cNvCxnSpPr>
          <p:nvPr/>
        </p:nvCxnSpPr>
        <p:spPr>
          <a:xfrm flipV="1">
            <a:off x="4617661" y="4418807"/>
            <a:ext cx="656536" cy="3414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3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F59BC-2641-94C1-A2DA-9C9760CC9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659328-3D26-60BC-1577-7084B4B6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Lagrange Extrapolation</a:t>
            </a:r>
            <a:r>
              <a:rPr kumimoji="1" lang="zh-TW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Cauculate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1BD5B908-957B-2F75-B433-A02AB3467A6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08900931"/>
                  </p:ext>
                </p:extLst>
              </p:nvPr>
            </p:nvGraphicFramePr>
            <p:xfrm>
              <a:off x="1582783" y="2156619"/>
              <a:ext cx="9026433" cy="149352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𝑓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1BD5B908-957B-2F75-B433-A02AB3467A6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08900931"/>
                  </p:ext>
                </p:extLst>
              </p:nvPr>
            </p:nvGraphicFramePr>
            <p:xfrm>
              <a:off x="1582783" y="2156619"/>
              <a:ext cx="9026433" cy="149352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813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100813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2F4DAA5-7517-F1F1-3BBE-27C4733A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14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19EBF-4DC2-A04C-CE35-79690C800E95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06AF9F-3813-4B8E-70E4-69ECA3875B22}"/>
              </a:ext>
            </a:extLst>
          </p:cNvPr>
          <p:cNvCxnSpPr/>
          <p:nvPr/>
        </p:nvCxnSpPr>
        <p:spPr>
          <a:xfrm>
            <a:off x="2711618" y="3920761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5C485F2-A3E3-E670-292C-9B4FABE72BEC}"/>
              </a:ext>
            </a:extLst>
          </p:cNvPr>
          <p:cNvSpPr txBox="1"/>
          <p:nvPr/>
        </p:nvSpPr>
        <p:spPr>
          <a:xfrm>
            <a:off x="4111900" y="3802734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24E9B22-CD13-5FEB-EB3E-C353D794CABB}"/>
                  </a:ext>
                </a:extLst>
              </p:cNvPr>
              <p:cNvSpPr txBox="1"/>
              <p:nvPr/>
            </p:nvSpPr>
            <p:spPr>
              <a:xfrm>
                <a:off x="1372753" y="4690746"/>
                <a:ext cx="64643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)+…+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24E9B22-CD13-5FEB-EB3E-C353D794CA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753" y="4690746"/>
                <a:ext cx="646439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D600ABCC-095C-A17B-55BA-538E896CEB42}"/>
                  </a:ext>
                </a:extLst>
              </p:cNvPr>
              <p:cNvSpPr txBox="1"/>
              <p:nvPr/>
            </p:nvSpPr>
            <p:spPr>
              <a:xfrm>
                <a:off x="2810904" y="1490904"/>
                <a:ext cx="11855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D600ABCC-095C-A17B-55BA-538E896CE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904" y="1490904"/>
                <a:ext cx="1185517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3D1E06B3-2852-6403-D251-3D51112B0484}"/>
                  </a:ext>
                </a:extLst>
              </p:cNvPr>
              <p:cNvSpPr txBox="1"/>
              <p:nvPr/>
            </p:nvSpPr>
            <p:spPr>
              <a:xfrm>
                <a:off x="3811048" y="1512830"/>
                <a:ext cx="11855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3D1E06B3-2852-6403-D251-3D51112B0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048" y="1512830"/>
                <a:ext cx="1185517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53415042-57EB-8218-8932-78D11E199BB5}"/>
                  </a:ext>
                </a:extLst>
              </p:cNvPr>
              <p:cNvSpPr txBox="1"/>
              <p:nvPr/>
            </p:nvSpPr>
            <p:spPr>
              <a:xfrm>
                <a:off x="5095851" y="1512829"/>
                <a:ext cx="7943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53415042-57EB-8218-8932-78D11E199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851" y="1512829"/>
                <a:ext cx="79438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4A5C3211-A86B-8602-6391-2A9D22B3CFC4}"/>
                  </a:ext>
                </a:extLst>
              </p:cNvPr>
              <p:cNvSpPr txBox="1"/>
              <p:nvPr/>
            </p:nvSpPr>
            <p:spPr>
              <a:xfrm>
                <a:off x="1372753" y="5465243"/>
                <a:ext cx="10052560" cy="1004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…</m:t>
                          </m:r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…(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…(</m:t>
                          </m:r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4A5C3211-A86B-8602-6391-2A9D22B3C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753" y="5465243"/>
                <a:ext cx="10052560" cy="10049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0050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D3C5C-44BC-9EC3-ED92-C87F1A364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5247A8-58B6-127C-387E-61748F261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Lagrange Extrapolation</a:t>
            </a:r>
            <a:r>
              <a:rPr kumimoji="1" lang="zh-TW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Cauculate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AFDE2A98-9E14-03DC-446D-9EA162A53305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582783" y="2156619"/>
              <a:ext cx="9026433" cy="149352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𝑓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US" sz="32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AFDE2A98-9E14-03DC-446D-9EA162A53305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582783" y="2156619"/>
              <a:ext cx="9026433" cy="149352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813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100813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18763AC-C880-2164-DB19-91C93DAFB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15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74C9C7-CFAF-4331-01C3-5E71DC49DA49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156B2EC-DF26-CBCC-6000-DE812FD0ACFA}"/>
              </a:ext>
            </a:extLst>
          </p:cNvPr>
          <p:cNvCxnSpPr/>
          <p:nvPr/>
        </p:nvCxnSpPr>
        <p:spPr>
          <a:xfrm>
            <a:off x="2711618" y="3920761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1610309-AC02-00FE-34AB-1AE4F9B5280F}"/>
              </a:ext>
            </a:extLst>
          </p:cNvPr>
          <p:cNvSpPr txBox="1"/>
          <p:nvPr/>
        </p:nvSpPr>
        <p:spPr>
          <a:xfrm>
            <a:off x="4111900" y="3802734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E8E43119-116C-A88E-E80B-39A5EC8552C3}"/>
                  </a:ext>
                </a:extLst>
              </p:cNvPr>
              <p:cNvSpPr txBox="1"/>
              <p:nvPr/>
            </p:nvSpPr>
            <p:spPr>
              <a:xfrm>
                <a:off x="1372753" y="4690746"/>
                <a:ext cx="64643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)+…+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E8E43119-116C-A88E-E80B-39A5EC855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753" y="4690746"/>
                <a:ext cx="646439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9D57ED5B-6B4C-5DB7-5D03-66F37EDCDC20}"/>
                  </a:ext>
                </a:extLst>
              </p:cNvPr>
              <p:cNvSpPr txBox="1"/>
              <p:nvPr/>
            </p:nvSpPr>
            <p:spPr>
              <a:xfrm>
                <a:off x="2810904" y="1490904"/>
                <a:ext cx="11855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9D57ED5B-6B4C-5DB7-5D03-66F37EDCD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904" y="1490904"/>
                <a:ext cx="1185517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FC19A44B-0662-AC20-C6FD-AD9F2EC70320}"/>
                  </a:ext>
                </a:extLst>
              </p:cNvPr>
              <p:cNvSpPr txBox="1"/>
              <p:nvPr/>
            </p:nvSpPr>
            <p:spPr>
              <a:xfrm>
                <a:off x="3811048" y="1512830"/>
                <a:ext cx="11855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FC19A44B-0662-AC20-C6FD-AD9F2EC70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048" y="1512830"/>
                <a:ext cx="1185517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AF189D0F-8A9A-457C-509C-CD3EDEE30A26}"/>
                  </a:ext>
                </a:extLst>
              </p:cNvPr>
              <p:cNvSpPr txBox="1"/>
              <p:nvPr/>
            </p:nvSpPr>
            <p:spPr>
              <a:xfrm>
                <a:off x="5095851" y="1512829"/>
                <a:ext cx="7943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AF189D0F-8A9A-457C-509C-CD3EDEE30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851" y="1512829"/>
                <a:ext cx="79438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51B0A1F2-ED0C-7381-8534-17C1EF7FC4E4}"/>
                  </a:ext>
                </a:extLst>
              </p:cNvPr>
              <p:cNvSpPr txBox="1"/>
              <p:nvPr/>
            </p:nvSpPr>
            <p:spPr>
              <a:xfrm>
                <a:off x="1372753" y="5465243"/>
                <a:ext cx="10052560" cy="1004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…</m:t>
                          </m:r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…(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…(</m:t>
                          </m:r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51B0A1F2-ED0C-7381-8534-17C1EF7FC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753" y="5465243"/>
                <a:ext cx="10052560" cy="10049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12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60116-AF82-0449-4FD7-E536D4184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310C09-CD1C-BBEE-172C-7D002A40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Lagrange Extrapolation</a:t>
            </a:r>
            <a:r>
              <a:rPr kumimoji="1" lang="zh-TW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EDC4208-8A33-3F90-4A2A-F295D3E1A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16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Content Placeholder 4">
                <a:extLst>
                  <a:ext uri="{FF2B5EF4-FFF2-40B4-BE49-F238E27FC236}">
                    <a16:creationId xmlns:a16="http://schemas.microsoft.com/office/drawing/2014/main" id="{4B59A393-257C-BCED-14E3-51269FA089C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9809278"/>
                  </p:ext>
                </p:extLst>
              </p:nvPr>
            </p:nvGraphicFramePr>
            <p:xfrm>
              <a:off x="1582783" y="2156619"/>
              <a:ext cx="9026435" cy="29870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91248">
                      <a:extLst>
                        <a:ext uri="{9D8B030D-6E8A-4147-A177-3AD203B41FA5}">
                          <a16:colId xmlns:a16="http://schemas.microsoft.com/office/drawing/2014/main" val="813486969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US" altLang="zh-TW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 / 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𝑓</m:t>
                              </m:r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(</m:t>
                              </m:r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 / b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2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n-US" altLang="zh-TW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3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011697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altLang="zh-TW" sz="2800" i="1" kern="100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800" i="1" kern="100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altLang="zh-TW" sz="2800" b="0" i="0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−</m:t>
                                </m:r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28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605630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Content Placeholder 4">
                <a:extLst>
                  <a:ext uri="{FF2B5EF4-FFF2-40B4-BE49-F238E27FC236}">
                    <a16:creationId xmlns:a16="http://schemas.microsoft.com/office/drawing/2014/main" id="{4B59A393-257C-BCED-14E3-51269FA089C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9809278"/>
                  </p:ext>
                </p:extLst>
              </p:nvPr>
            </p:nvGraphicFramePr>
            <p:xfrm>
              <a:off x="1582783" y="2156619"/>
              <a:ext cx="9026435" cy="29870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91248">
                      <a:extLst>
                        <a:ext uri="{9D8B030D-6E8A-4147-A177-3AD203B41FA5}">
                          <a16:colId xmlns:a16="http://schemas.microsoft.com/office/drawing/2014/main" val="813486969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813" r="-332653" b="-313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100813" r="-332653" b="-213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202459" r="-332653" b="-11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011697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300000" r="-332653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6056301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2">
            <a:extLst>
              <a:ext uri="{FF2B5EF4-FFF2-40B4-BE49-F238E27FC236}">
                <a16:creationId xmlns:a16="http://schemas.microsoft.com/office/drawing/2014/main" id="{10872D96-9330-28F2-C427-CE601B6265DA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82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6C133-7BC8-A331-88E2-F8753EFF8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07CEAC-62C2-47CC-EC24-B602BE65B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Compression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C8FD6D-FD33-928D-20EE-F0A891A4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17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Content Placeholder 4">
                <a:extLst>
                  <a:ext uri="{FF2B5EF4-FFF2-40B4-BE49-F238E27FC236}">
                    <a16:creationId xmlns:a16="http://schemas.microsoft.com/office/drawing/2014/main" id="{683A273E-EBF6-F379-9951-72DFD49088B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91644513"/>
                  </p:ext>
                </p:extLst>
              </p:nvPr>
            </p:nvGraphicFramePr>
            <p:xfrm>
              <a:off x="1582783" y="2156619"/>
              <a:ext cx="9026435" cy="29870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91248">
                      <a:extLst>
                        <a:ext uri="{9D8B030D-6E8A-4147-A177-3AD203B41FA5}">
                          <a16:colId xmlns:a16="http://schemas.microsoft.com/office/drawing/2014/main" val="813486969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US" altLang="zh-TW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 / 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𝑓</m:t>
                              </m:r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(</m:t>
                              </m:r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3200" i="1" kern="1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 / b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32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n-US" altLang="zh-TW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3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011697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800" i="1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altLang="zh-TW" sz="2800" i="1" kern="100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800" i="1" kern="100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altLang="zh-TW" sz="2800" b="0" i="0" kern="1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−</m:t>
                                </m:r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d>
                                  <m:d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28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605630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Content Placeholder 4">
                <a:extLst>
                  <a:ext uri="{FF2B5EF4-FFF2-40B4-BE49-F238E27FC236}">
                    <a16:creationId xmlns:a16="http://schemas.microsoft.com/office/drawing/2014/main" id="{683A273E-EBF6-F379-9951-72DFD49088B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91644513"/>
                  </p:ext>
                </p:extLst>
              </p:nvPr>
            </p:nvGraphicFramePr>
            <p:xfrm>
              <a:off x="1582783" y="2156619"/>
              <a:ext cx="9026435" cy="29870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91248">
                      <a:extLst>
                        <a:ext uri="{9D8B030D-6E8A-4147-A177-3AD203B41FA5}">
                          <a16:colId xmlns:a16="http://schemas.microsoft.com/office/drawing/2014/main" val="813486969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967401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000077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813" r="-332653" b="-313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100813" r="-332653" b="-213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b="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202459" r="-332653" b="-11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011697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300000" r="-332653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b="1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6056301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2">
            <a:extLst>
              <a:ext uri="{FF2B5EF4-FFF2-40B4-BE49-F238E27FC236}">
                <a16:creationId xmlns:a16="http://schemas.microsoft.com/office/drawing/2014/main" id="{480543DC-0F58-49A2-9D3E-E5953A45D67E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8AF5E883-DDEB-48DB-A899-2FCFC545079C}"/>
              </a:ext>
            </a:extLst>
          </p:cNvPr>
          <p:cNvSpPr/>
          <p:nvPr/>
        </p:nvSpPr>
        <p:spPr>
          <a:xfrm>
            <a:off x="6655444" y="2951486"/>
            <a:ext cx="2905245" cy="6986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F70FCE7D-6764-6C87-C733-1826943563F6}"/>
              </a:ext>
            </a:extLst>
          </p:cNvPr>
          <p:cNvSpPr/>
          <p:nvPr/>
        </p:nvSpPr>
        <p:spPr>
          <a:xfrm>
            <a:off x="9823047" y="3785111"/>
            <a:ext cx="605743" cy="5776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CF8BF36-B69E-BDC0-B234-3199D1F6EDC8}"/>
              </a:ext>
            </a:extLst>
          </p:cNvPr>
          <p:cNvCxnSpPr>
            <a:cxnSpLocks/>
            <a:stCxn id="3" idx="5"/>
            <a:endCxn id="5" idx="1"/>
          </p:cNvCxnSpPr>
          <p:nvPr/>
        </p:nvCxnSpPr>
        <p:spPr>
          <a:xfrm>
            <a:off x="9135226" y="3547824"/>
            <a:ext cx="776530" cy="32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0BE3812E-9C59-53BD-FEAD-F8DBB98E82D5}"/>
              </a:ext>
            </a:extLst>
          </p:cNvPr>
          <p:cNvCxnSpPr>
            <a:cxnSpLocks/>
            <a:stCxn id="5" idx="6"/>
          </p:cNvCxnSpPr>
          <p:nvPr/>
        </p:nvCxnSpPr>
        <p:spPr>
          <a:xfrm flipV="1">
            <a:off x="10428790" y="3319180"/>
            <a:ext cx="12700" cy="754751"/>
          </a:xfrm>
          <a:prstGeom prst="curvedConnector4">
            <a:avLst>
              <a:gd name="adj1" fmla="val 3668346"/>
              <a:gd name="adj2" fmla="val 10593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接點: 弧形 32">
            <a:extLst>
              <a:ext uri="{FF2B5EF4-FFF2-40B4-BE49-F238E27FC236}">
                <a16:creationId xmlns:a16="http://schemas.microsoft.com/office/drawing/2014/main" id="{595E12A6-124F-B99F-BED4-C7855D5840D3}"/>
              </a:ext>
            </a:extLst>
          </p:cNvPr>
          <p:cNvCxnSpPr>
            <a:cxnSpLocks/>
          </p:cNvCxnSpPr>
          <p:nvPr/>
        </p:nvCxnSpPr>
        <p:spPr>
          <a:xfrm flipH="1" flipV="1">
            <a:off x="10399802" y="3255689"/>
            <a:ext cx="23559" cy="1535660"/>
          </a:xfrm>
          <a:prstGeom prst="curvedConnector4">
            <a:avLst>
              <a:gd name="adj1" fmla="val -3574252"/>
              <a:gd name="adj2" fmla="val 106889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919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90436-1A52-566D-72B4-D51C94CA0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A9B2B3-568B-1E1F-3D6E-32E02BD7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Level Relationship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D0364D-65B3-C61E-665D-744C4408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18</a:t>
            </a:fld>
            <a:endParaRPr kumimoji="1" lang="zh-TW" altLang="en-US" dirty="0"/>
          </a:p>
        </p:txBody>
      </p:sp>
      <p:pic>
        <p:nvPicPr>
          <p:cNvPr id="10" name="內容版面配置區 9">
            <a:extLst>
              <a:ext uri="{FF2B5EF4-FFF2-40B4-BE49-F238E27FC236}">
                <a16:creationId xmlns:a16="http://schemas.microsoft.com/office/drawing/2014/main" id="{6AA566B2-82D1-058A-E31F-310478B5C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95978" y="1690688"/>
            <a:ext cx="5400044" cy="4875151"/>
          </a:xfrm>
        </p:spPr>
      </p:pic>
    </p:spTree>
    <p:extLst>
      <p:ext uri="{BB962C8B-B14F-4D97-AF65-F5344CB8AC3E}">
        <p14:creationId xmlns:p14="http://schemas.microsoft.com/office/powerpoint/2010/main" val="197385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in scientific computing operate with high-volume numerical data and the occupied space should be reduced. Traditional compression algorithms cannot provide sufficient compression ratio for such kinds of data. We propose a lossless algorithm of delta-compression (a variant of predictive coding) that packs the higher-order differences between adjacent data elements. The algorithm takes into account varying domain (typically, time) steps. The algorithm is simple, it has high performance and delivers a high compression ratio for smoothly changing data. Both lossless and lossy variants of the algorithm can be used. The algorithm has been successfully applied to the output from a simulation application that uses a solver of ordinary differential equations.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12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A7FB6-717A-2B09-5F20-A47D6D76BC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8A67D7-D5A6-DC7B-EA09-3158F44DF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Order Difference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C8D4EFDB-1AB6-D5D0-5EAF-52DB14C3709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33450073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C8D4EFDB-1AB6-D5D0-5EAF-52DB14C3709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33450073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01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FA05271-9DCB-5E07-3C13-233DF965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227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D2497-DBD8-1788-6DE8-BA3357F71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DB8B70-F9A6-B715-E29F-B73C1FAB7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Order Difference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35066B79-DE67-A5B9-3443-B95F696C0C7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6703639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35066B79-DE67-A5B9-3443-B95F696C0C7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6703639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427D9D2-F325-0323-A259-B07267D9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392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1F0E6-B574-BA24-8948-F0FD70397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445E22-54AC-141A-216C-C6E75C51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 with m Order Difference(1/2)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4148B6EA-01E0-D87C-2195-AB26A28720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78327154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4148B6EA-01E0-D87C-2195-AB26A28720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78327154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265BD34-77CA-0CC6-257F-E78859E0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040C49-721A-E170-5CFB-B5AD4661BCEE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92E2F0-F863-0EF7-0510-BA0764EA3B40}"/>
              </a:ext>
            </a:extLst>
          </p:cNvPr>
          <p:cNvCxnSpPr/>
          <p:nvPr/>
        </p:nvCxnSpPr>
        <p:spPr>
          <a:xfrm>
            <a:off x="2711618" y="1998617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B3930F4-6888-E759-B1AE-99CDAF65DBE7}"/>
              </a:ext>
            </a:extLst>
          </p:cNvPr>
          <p:cNvSpPr txBox="1"/>
          <p:nvPr/>
        </p:nvSpPr>
        <p:spPr>
          <a:xfrm>
            <a:off x="4111901" y="1290731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109CA49-3AE6-7BA9-076A-2FAB057509E0}"/>
              </a:ext>
            </a:extLst>
          </p:cNvPr>
          <p:cNvCxnSpPr>
            <a:cxnSpLocks/>
          </p:cNvCxnSpPr>
          <p:nvPr/>
        </p:nvCxnSpPr>
        <p:spPr>
          <a:xfrm>
            <a:off x="6095999" y="1998617"/>
            <a:ext cx="4513217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97F7B61-FF36-80D7-8E86-CF24BFE7DA5C}"/>
              </a:ext>
            </a:extLst>
          </p:cNvPr>
          <p:cNvSpPr txBox="1"/>
          <p:nvPr/>
        </p:nvSpPr>
        <p:spPr>
          <a:xfrm>
            <a:off x="8080096" y="1290731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n-m</a:t>
            </a:r>
            <a:endParaRPr lang="zh-TW" alt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22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BB5A6-0279-351B-D476-B34C0A4B4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18EA32-ABFF-49B2-EF0A-B0981FB3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 with m Order Difference(2/2)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6A6D60-8919-AEDA-6257-521EEDBC8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015645"/>
              </p:ext>
            </p:extLst>
          </p:nvPr>
        </p:nvGraphicFramePr>
        <p:xfrm>
          <a:off x="1582783" y="2156619"/>
          <a:ext cx="9026433" cy="1493520"/>
        </p:xfrm>
        <a:graphic>
          <a:graphicData uri="http://schemas.openxmlformats.org/drawingml/2006/table">
            <a:tbl>
              <a:tblPr firstRow="1" firstCol="1" bandRow="1"/>
              <a:tblGrid>
                <a:gridCol w="1182619">
                  <a:extLst>
                    <a:ext uri="{9D8B030D-6E8A-4147-A177-3AD203B41FA5}">
                      <a16:colId xmlns:a16="http://schemas.microsoft.com/office/drawing/2014/main" val="2624212200"/>
                    </a:ext>
                  </a:extLst>
                </a:gridCol>
                <a:gridCol w="1094147">
                  <a:extLst>
                    <a:ext uri="{9D8B030D-6E8A-4147-A177-3AD203B41FA5}">
                      <a16:colId xmlns:a16="http://schemas.microsoft.com/office/drawing/2014/main" val="178360491"/>
                    </a:ext>
                  </a:extLst>
                </a:gridCol>
                <a:gridCol w="1094147">
                  <a:extLst>
                    <a:ext uri="{9D8B030D-6E8A-4147-A177-3AD203B41FA5}">
                      <a16:colId xmlns:a16="http://schemas.microsoft.com/office/drawing/2014/main" val="3530918456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1458060045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1924698951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2813180083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1910214547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2493217943"/>
                    </a:ext>
                  </a:extLst>
                </a:gridCol>
              </a:tblGrid>
              <a:tr h="7467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index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endParaRPr lang="zh-TW" altLang="en-US" sz="3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endParaRPr lang="zh-TW" altLang="en-US" sz="3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endParaRPr lang="zh-TW" altLang="en-US" sz="3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5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12918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endParaRPr lang="zh-TW" altLang="en-US" sz="3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8</a:t>
                      </a:r>
                      <a:endParaRPr lang="zh-TW" altLang="en-US" sz="3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15</a:t>
                      </a:r>
                      <a:endParaRPr lang="zh-TW" altLang="en-US" sz="3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60107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6627481-DB87-00D4-4DB6-409DAF5E7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864A64-29EA-4BFC-ABD2-E69B8E331423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B8A1E2-F348-06C2-3D2C-DE11AD486097}"/>
              </a:ext>
            </a:extLst>
          </p:cNvPr>
          <p:cNvCxnSpPr/>
          <p:nvPr/>
        </p:nvCxnSpPr>
        <p:spPr>
          <a:xfrm>
            <a:off x="2711618" y="1998617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4803153-2554-3EC3-D2E6-A6A1E08DCAF0}"/>
              </a:ext>
            </a:extLst>
          </p:cNvPr>
          <p:cNvSpPr txBox="1"/>
          <p:nvPr/>
        </p:nvSpPr>
        <p:spPr>
          <a:xfrm>
            <a:off x="4111901" y="1290731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501F43-5B62-2B47-DA5F-8EFF47D1399E}"/>
              </a:ext>
            </a:extLst>
          </p:cNvPr>
          <p:cNvCxnSpPr>
            <a:cxnSpLocks/>
          </p:cNvCxnSpPr>
          <p:nvPr/>
        </p:nvCxnSpPr>
        <p:spPr>
          <a:xfrm>
            <a:off x="6095999" y="1998617"/>
            <a:ext cx="4513217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8B1FF7E-97A8-2EFB-46A5-505C5B010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260469"/>
              </p:ext>
            </p:extLst>
          </p:nvPr>
        </p:nvGraphicFramePr>
        <p:xfrm>
          <a:off x="2481216" y="5205959"/>
          <a:ext cx="8128000" cy="518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11175731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9249192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5814903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703170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00490797"/>
                    </a:ext>
                  </a:extLst>
                </a:gridCol>
              </a:tblGrid>
              <a:tr h="518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978275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A7EEC01-8D1C-B834-5CFC-4B1A1B9A0337}"/>
              </a:ext>
            </a:extLst>
          </p:cNvPr>
          <p:cNvCxnSpPr>
            <a:cxnSpLocks/>
          </p:cNvCxnSpPr>
          <p:nvPr/>
        </p:nvCxnSpPr>
        <p:spPr>
          <a:xfrm>
            <a:off x="2481216" y="5913122"/>
            <a:ext cx="4873173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E5E11E-3239-9531-D0C8-9123617969C1}"/>
              </a:ext>
            </a:extLst>
          </p:cNvPr>
          <p:cNvSpPr txBox="1"/>
          <p:nvPr/>
        </p:nvSpPr>
        <p:spPr>
          <a:xfrm>
            <a:off x="4262013" y="6002407"/>
            <a:ext cx="1311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bits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24E8D85-56DE-4DB0-ED5C-F071FDC83B74}"/>
              </a:ext>
            </a:extLst>
          </p:cNvPr>
          <p:cNvCxnSpPr>
            <a:cxnSpLocks/>
          </p:cNvCxnSpPr>
          <p:nvPr/>
        </p:nvCxnSpPr>
        <p:spPr>
          <a:xfrm>
            <a:off x="7354389" y="4985657"/>
            <a:ext cx="82296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96B5318-24B9-3813-F742-A42309F908C1}"/>
              </a:ext>
            </a:extLst>
          </p:cNvPr>
          <p:cNvSpPr txBox="1"/>
          <p:nvPr/>
        </p:nvSpPr>
        <p:spPr>
          <a:xfrm>
            <a:off x="7066102" y="4277771"/>
            <a:ext cx="1311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bits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F4BFCD5-427B-9333-5BF0-8A9714653FDD}"/>
              </a:ext>
            </a:extLst>
          </p:cNvPr>
          <p:cNvCxnSpPr>
            <a:cxnSpLocks/>
          </p:cNvCxnSpPr>
          <p:nvPr/>
        </p:nvCxnSpPr>
        <p:spPr>
          <a:xfrm>
            <a:off x="8177349" y="5926182"/>
            <a:ext cx="82296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9270C0C-6B91-B008-4439-57EF4C8D4511}"/>
              </a:ext>
            </a:extLst>
          </p:cNvPr>
          <p:cNvCxnSpPr>
            <a:cxnSpLocks/>
          </p:cNvCxnSpPr>
          <p:nvPr/>
        </p:nvCxnSpPr>
        <p:spPr>
          <a:xfrm>
            <a:off x="9000309" y="4985657"/>
            <a:ext cx="82296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943B2C5-97C0-6356-83E1-7C3ED0162661}"/>
              </a:ext>
            </a:extLst>
          </p:cNvPr>
          <p:cNvCxnSpPr>
            <a:cxnSpLocks/>
          </p:cNvCxnSpPr>
          <p:nvPr/>
        </p:nvCxnSpPr>
        <p:spPr>
          <a:xfrm>
            <a:off x="9823269" y="5926184"/>
            <a:ext cx="82296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30E73D9-E8C1-E90A-A185-E42A858F3051}"/>
              </a:ext>
            </a:extLst>
          </p:cNvPr>
          <p:cNvSpPr txBox="1"/>
          <p:nvPr/>
        </p:nvSpPr>
        <p:spPr>
          <a:xfrm>
            <a:off x="8670622" y="4277771"/>
            <a:ext cx="1311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bits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708000-871A-AD08-D83C-2C72C55D1EA1}"/>
              </a:ext>
            </a:extLst>
          </p:cNvPr>
          <p:cNvSpPr txBox="1"/>
          <p:nvPr/>
        </p:nvSpPr>
        <p:spPr>
          <a:xfrm>
            <a:off x="7893184" y="6013589"/>
            <a:ext cx="1311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bits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7D242F-9D40-7713-8421-BEC151D101FF}"/>
              </a:ext>
            </a:extLst>
          </p:cNvPr>
          <p:cNvSpPr txBox="1"/>
          <p:nvPr/>
        </p:nvSpPr>
        <p:spPr>
          <a:xfrm>
            <a:off x="9578960" y="6013589"/>
            <a:ext cx="1311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bits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2A315A-8E68-298E-B241-E9FB273D8550}"/>
              </a:ext>
            </a:extLst>
          </p:cNvPr>
          <p:cNvSpPr txBox="1"/>
          <p:nvPr/>
        </p:nvSpPr>
        <p:spPr>
          <a:xfrm>
            <a:off x="8080096" y="1290731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n-m</a:t>
            </a:r>
            <a:endParaRPr lang="zh-TW" alt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71DE93-E1DD-31D7-16AD-8F6184518CE8}"/>
              </a:ext>
            </a:extLst>
          </p:cNvPr>
          <p:cNvCxnSpPr/>
          <p:nvPr/>
        </p:nvCxnSpPr>
        <p:spPr>
          <a:xfrm flipH="1">
            <a:off x="2481216" y="3650139"/>
            <a:ext cx="3614783" cy="1555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950A3AF-8174-F583-BFDE-6B1503E4CE66}"/>
              </a:ext>
            </a:extLst>
          </p:cNvPr>
          <p:cNvCxnSpPr>
            <a:cxnSpLocks/>
          </p:cNvCxnSpPr>
          <p:nvPr/>
        </p:nvCxnSpPr>
        <p:spPr>
          <a:xfrm>
            <a:off x="10604829" y="3650139"/>
            <a:ext cx="0" cy="1555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97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306A3-DCF6-F546-B2E2-5D9F33AFC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D41277-5115-5C47-672E-3DDF71F0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Decompress (1/3)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8AF890A-AC45-B957-4694-3D7F1A2E6C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82783" y="2156619"/>
          <a:ext cx="9026433" cy="1493520"/>
        </p:xfrm>
        <a:graphic>
          <a:graphicData uri="http://schemas.openxmlformats.org/drawingml/2006/table">
            <a:tbl>
              <a:tblPr firstRow="1" firstCol="1" bandRow="1"/>
              <a:tblGrid>
                <a:gridCol w="1182619">
                  <a:extLst>
                    <a:ext uri="{9D8B030D-6E8A-4147-A177-3AD203B41FA5}">
                      <a16:colId xmlns:a16="http://schemas.microsoft.com/office/drawing/2014/main" val="2624212200"/>
                    </a:ext>
                  </a:extLst>
                </a:gridCol>
                <a:gridCol w="1094147">
                  <a:extLst>
                    <a:ext uri="{9D8B030D-6E8A-4147-A177-3AD203B41FA5}">
                      <a16:colId xmlns:a16="http://schemas.microsoft.com/office/drawing/2014/main" val="178360491"/>
                    </a:ext>
                  </a:extLst>
                </a:gridCol>
                <a:gridCol w="1094147">
                  <a:extLst>
                    <a:ext uri="{9D8B030D-6E8A-4147-A177-3AD203B41FA5}">
                      <a16:colId xmlns:a16="http://schemas.microsoft.com/office/drawing/2014/main" val="3530918456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1458060045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1924698951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2813180083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1910214547"/>
                    </a:ext>
                  </a:extLst>
                </a:gridCol>
                <a:gridCol w="1131104">
                  <a:extLst>
                    <a:ext uri="{9D8B030D-6E8A-4147-A177-3AD203B41FA5}">
                      <a16:colId xmlns:a16="http://schemas.microsoft.com/office/drawing/2014/main" val="2493217943"/>
                    </a:ext>
                  </a:extLst>
                </a:gridCol>
              </a:tblGrid>
              <a:tr h="7467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index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endParaRPr lang="zh-TW" altLang="en-US" sz="3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endParaRPr lang="zh-TW" altLang="en-US" sz="3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endParaRPr lang="zh-TW" altLang="en-US" sz="32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5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12918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lang="zh-TW" altLang="en-US" sz="3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endParaRPr lang="zh-TW" altLang="en-US" sz="3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8</a:t>
                      </a:r>
                      <a:endParaRPr lang="zh-TW" altLang="en-US" sz="3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15</a:t>
                      </a:r>
                      <a:endParaRPr lang="zh-TW" altLang="en-US" sz="3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200" b="1" kern="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</a:t>
                      </a:r>
                      <a:endParaRPr lang="zh-TW" altLang="en-US" sz="32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601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78943A7-72A3-B018-EFF3-C2A72E81AE88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B3A84E4-95E7-5A6D-5CA2-C5D7D0B5CD37}"/>
              </a:ext>
            </a:extLst>
          </p:cNvPr>
          <p:cNvCxnSpPr/>
          <p:nvPr/>
        </p:nvCxnSpPr>
        <p:spPr>
          <a:xfrm>
            <a:off x="2711618" y="1998617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C8B830E-CA57-43E2-033C-21FD777B18CC}"/>
              </a:ext>
            </a:extLst>
          </p:cNvPr>
          <p:cNvSpPr txBox="1"/>
          <p:nvPr/>
        </p:nvSpPr>
        <p:spPr>
          <a:xfrm>
            <a:off x="4111901" y="1290731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1A32E9-0A6A-446A-0C27-7AC3B774D76A}"/>
              </a:ext>
            </a:extLst>
          </p:cNvPr>
          <p:cNvCxnSpPr>
            <a:cxnSpLocks/>
          </p:cNvCxnSpPr>
          <p:nvPr/>
        </p:nvCxnSpPr>
        <p:spPr>
          <a:xfrm>
            <a:off x="6095999" y="1998617"/>
            <a:ext cx="4513217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77361FE-784F-EC23-2E49-9BFF8E4848C2}"/>
              </a:ext>
            </a:extLst>
          </p:cNvPr>
          <p:cNvGraphicFramePr>
            <a:graphicFrameLocks noGrp="1"/>
          </p:cNvGraphicFramePr>
          <p:nvPr/>
        </p:nvGraphicFramePr>
        <p:xfrm>
          <a:off x="2481216" y="5205959"/>
          <a:ext cx="8128000" cy="518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11175731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9249192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5814903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703170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00490797"/>
                    </a:ext>
                  </a:extLst>
                </a:gridCol>
              </a:tblGrid>
              <a:tr h="518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978275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3F987F98-1970-021E-6B15-96C9E614E31D}"/>
              </a:ext>
            </a:extLst>
          </p:cNvPr>
          <p:cNvSpPr txBox="1"/>
          <p:nvPr/>
        </p:nvSpPr>
        <p:spPr>
          <a:xfrm>
            <a:off x="8080096" y="1290731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n-m</a:t>
            </a:r>
            <a:endParaRPr lang="zh-TW" alt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2D63B95-6F33-A4CD-A045-1907522C8426}"/>
              </a:ext>
            </a:extLst>
          </p:cNvPr>
          <p:cNvCxnSpPr/>
          <p:nvPr/>
        </p:nvCxnSpPr>
        <p:spPr>
          <a:xfrm flipH="1">
            <a:off x="2481216" y="3650139"/>
            <a:ext cx="3614783" cy="1555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3A6D319-4828-C4FC-309C-A3575D53C409}"/>
              </a:ext>
            </a:extLst>
          </p:cNvPr>
          <p:cNvCxnSpPr>
            <a:cxnSpLocks/>
          </p:cNvCxnSpPr>
          <p:nvPr/>
        </p:nvCxnSpPr>
        <p:spPr>
          <a:xfrm>
            <a:off x="10604829" y="3650139"/>
            <a:ext cx="0" cy="1555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84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43711-2127-5F50-7755-5B91C4FED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434CB2-1928-535B-0F2D-346FAE5FE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Decompress (2/3)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849B7948-176E-D8B5-D07F-0D5A4589001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61355556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849B7948-176E-D8B5-D07F-0D5A4589001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61355556"/>
                  </p:ext>
                </p:extLst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FF21CE1-B669-5EB1-9AC4-45E40895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6C00C-3B9D-5626-330C-5B117F94379A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532C74-74D5-600A-8CD9-294EE8529564}"/>
              </a:ext>
            </a:extLst>
          </p:cNvPr>
          <p:cNvCxnSpPr/>
          <p:nvPr/>
        </p:nvCxnSpPr>
        <p:spPr>
          <a:xfrm>
            <a:off x="2711618" y="1998617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5593A33-1373-78B9-5C02-8130BB55A0FB}"/>
              </a:ext>
            </a:extLst>
          </p:cNvPr>
          <p:cNvSpPr txBox="1"/>
          <p:nvPr/>
        </p:nvSpPr>
        <p:spPr>
          <a:xfrm>
            <a:off x="4111901" y="1290731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5FD333F-6AE9-671E-0B5A-F07FB7A3D413}"/>
              </a:ext>
            </a:extLst>
          </p:cNvPr>
          <p:cNvCxnSpPr>
            <a:cxnSpLocks/>
          </p:cNvCxnSpPr>
          <p:nvPr/>
        </p:nvCxnSpPr>
        <p:spPr>
          <a:xfrm>
            <a:off x="6095999" y="1998617"/>
            <a:ext cx="4513217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718349A-A6E7-013D-8CCE-C7D47C9743DA}"/>
              </a:ext>
            </a:extLst>
          </p:cNvPr>
          <p:cNvSpPr txBox="1"/>
          <p:nvPr/>
        </p:nvSpPr>
        <p:spPr>
          <a:xfrm>
            <a:off x="8080096" y="1290731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n-m</a:t>
            </a:r>
            <a:endParaRPr lang="zh-TW" alt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74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F6320-F87C-0A30-768B-09C9CF9BE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B02ADE-B50B-47DD-8E48-0C732025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Decompress (3/3)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C0F1E451-684C-B95F-99CE-8E80C568D0EC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TW" altLang="en-US" sz="3200" i="1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3200" kern="1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標楷體" panose="03000509000000000000" pitchFamily="65" charset="-120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3200" kern="1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標楷體" panose="03000509000000000000" pitchFamily="65" charset="-120"/>
                                    <a:cs typeface="+mn-cs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C0F1E451-684C-B95F-99CE-8E80C568D0EC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582783" y="2156619"/>
              <a:ext cx="9026433" cy="3733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619">
                      <a:extLst>
                        <a:ext uri="{9D8B030D-6E8A-4147-A177-3AD203B41FA5}">
                          <a16:colId xmlns:a16="http://schemas.microsoft.com/office/drawing/2014/main" val="2624212200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178360491"/>
                        </a:ext>
                      </a:extLst>
                    </a:gridCol>
                    <a:gridCol w="1094147">
                      <a:extLst>
                        <a:ext uri="{9D8B030D-6E8A-4147-A177-3AD203B41FA5}">
                          <a16:colId xmlns:a16="http://schemas.microsoft.com/office/drawing/2014/main" val="3530918456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458060045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24698951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813180083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1910214547"/>
                        </a:ext>
                      </a:extLst>
                    </a:gridCol>
                    <a:gridCol w="1131104">
                      <a:extLst>
                        <a:ext uri="{9D8B030D-6E8A-4147-A177-3AD203B41FA5}">
                          <a16:colId xmlns:a16="http://schemas.microsoft.com/office/drawing/2014/main" val="2493217943"/>
                        </a:ext>
                      </a:extLst>
                    </a:gridCol>
                  </a:tblGrid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index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03612918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b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8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b="1" kern="1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24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35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48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63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560107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202459" r="-664948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7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9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11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13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15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833716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300000" r="-664948" b="-1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2</a:t>
                          </a:r>
                          <a:endParaRPr lang="zh-TW" altLang="en-US" sz="3200" kern="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0222033"/>
                      </a:ext>
                    </a:extLst>
                  </a:tr>
                  <a:tr h="746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5" t="-400000" r="-664948" b="-146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kern="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 </a:t>
                          </a:r>
                          <a:endParaRPr lang="zh-TW" altLang="en-US" sz="3200" kern="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3200" b="1" kern="1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+mn-cs"/>
                            </a:rPr>
                            <a:t>0</a:t>
                          </a:r>
                          <a:endParaRPr lang="zh-TW" altLang="en-US" sz="3200" b="1" kern="100" dirty="0">
                            <a:solidFill>
                              <a:srgbClr val="00B050"/>
                            </a:solidFill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432661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372A439-2BC5-9C18-7E92-890DB2E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5DEB09-8B5A-187D-18C3-ADF7D402B113}"/>
              </a:ext>
            </a:extLst>
          </p:cNvPr>
          <p:cNvSpPr txBox="1"/>
          <p:nvPr/>
        </p:nvSpPr>
        <p:spPr>
          <a:xfrm>
            <a:off x="1582783" y="1392757"/>
            <a:ext cx="11288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m=3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1A97E57-2148-5191-851C-62ABCA50F759}"/>
              </a:ext>
            </a:extLst>
          </p:cNvPr>
          <p:cNvCxnSpPr/>
          <p:nvPr/>
        </p:nvCxnSpPr>
        <p:spPr>
          <a:xfrm>
            <a:off x="2711618" y="1998617"/>
            <a:ext cx="338438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93C20FC-9244-D8C7-C149-57EAF7660204}"/>
              </a:ext>
            </a:extLst>
          </p:cNvPr>
          <p:cNvSpPr txBox="1"/>
          <p:nvPr/>
        </p:nvSpPr>
        <p:spPr>
          <a:xfrm>
            <a:off x="4111901" y="1290731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25E007-544D-6284-A741-2C82D03748A6}"/>
              </a:ext>
            </a:extLst>
          </p:cNvPr>
          <p:cNvCxnSpPr>
            <a:cxnSpLocks/>
          </p:cNvCxnSpPr>
          <p:nvPr/>
        </p:nvCxnSpPr>
        <p:spPr>
          <a:xfrm>
            <a:off x="6095999" y="1998617"/>
            <a:ext cx="4513217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2A7540C-AE1D-7932-907C-640516E9746F}"/>
              </a:ext>
            </a:extLst>
          </p:cNvPr>
          <p:cNvSpPr txBox="1"/>
          <p:nvPr/>
        </p:nvSpPr>
        <p:spPr>
          <a:xfrm>
            <a:off x="8080096" y="1290731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n-m</a:t>
            </a:r>
            <a:endParaRPr lang="zh-TW" alt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19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783</Words>
  <Application>Microsoft Office PowerPoint</Application>
  <PresentationFormat>寬螢幕</PresentationFormat>
  <Paragraphs>473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佈景主題</vt:lpstr>
      <vt:lpstr>Lossless Compression of High-volume Numerical Data from Simulations</vt:lpstr>
      <vt:lpstr>Abstract</vt:lpstr>
      <vt:lpstr>m Order Difference</vt:lpstr>
      <vt:lpstr>m Order Difference</vt:lpstr>
      <vt:lpstr>Compress with m Order Difference(1/2)</vt:lpstr>
      <vt:lpstr>Compress with m Order Difference(2/2)</vt:lpstr>
      <vt:lpstr>Decompress (1/3)</vt:lpstr>
      <vt:lpstr>Decompress (2/3)</vt:lpstr>
      <vt:lpstr>Decompress (3/3)</vt:lpstr>
      <vt:lpstr>High Level Relationship</vt:lpstr>
      <vt:lpstr>High Level Relationship</vt:lpstr>
      <vt:lpstr>Lagrange Extrapolation</vt:lpstr>
      <vt:lpstr>High Level Relationship</vt:lpstr>
      <vt:lpstr>Lagrange Extrapolation Cauculate</vt:lpstr>
      <vt:lpstr>Lagrange Extrapolation Cauculate</vt:lpstr>
      <vt:lpstr>Lagrange Extrapolation Compress</vt:lpstr>
      <vt:lpstr>Lossless Compression</vt:lpstr>
      <vt:lpstr>High Level Relationship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陳彥宇</dc:creator>
  <cp:lastModifiedBy>dockyu</cp:lastModifiedBy>
  <cp:revision>478</cp:revision>
  <dcterms:created xsi:type="dcterms:W3CDTF">2023-09-07T12:25:39Z</dcterms:created>
  <dcterms:modified xsi:type="dcterms:W3CDTF">2024-11-19T17:45:32Z</dcterms:modified>
</cp:coreProperties>
</file>