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88" r:id="rId4"/>
    <p:sldId id="273" r:id="rId5"/>
    <p:sldId id="289" r:id="rId6"/>
    <p:sldId id="294" r:id="rId7"/>
    <p:sldId id="291" r:id="rId8"/>
    <p:sldId id="290" r:id="rId9"/>
    <p:sldId id="292" r:id="rId10"/>
    <p:sldId id="293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jeTilq5NutPlNu3ZIpsQbcDZRt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83416" autoAdjust="0"/>
  </p:normalViewPr>
  <p:slideViewPr>
    <p:cSldViewPr snapToGrid="0">
      <p:cViewPr>
        <p:scale>
          <a:sx n="100" d="100"/>
          <a:sy n="100" d="100"/>
        </p:scale>
        <p:origin x="-948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23" Type="http://customschemas.google.com/relationships/presentationmetadata" Target="metadata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7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in="-136" max="1080" units="cm"/>
        </inkml:traceFormat>
        <inkml:channelProperties>
          <inkml:channelProperty channel="X" name="resolution" value="72.86527" units="1/cm"/>
          <inkml:channelProperty channel="Y" name="resolution" value="41.08108" units="1/cm"/>
        </inkml:channelProperties>
      </inkml:inkSource>
      <inkml:timestamp xml:id="ts0" timeString="2024-09-22T10:43:27.0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23054 4551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313316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1200" dirty="0" smtClean="0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rPr>
              <a:t>3a</a:t>
            </a: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1200" dirty="0" smtClean="0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rPr>
              <a:t>3b</a:t>
            </a: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1200" dirty="0" smtClean="0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rPr>
              <a:t>3b</a:t>
            </a: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0" y="2769961"/>
            <a:ext cx="12432632" cy="832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buSzPts val="4400"/>
            </a:pPr>
            <a:r>
              <a:rPr lang="en-US" sz="4400" dirty="0">
                <a:latin typeface="Times New Roman"/>
                <a:ea typeface="Times New Roman"/>
                <a:cs typeface="Times New Roman"/>
                <a:sym typeface="Times New Roman"/>
              </a:rPr>
              <a:t>Optimization of Two-dimensional Path Optimization </a:t>
            </a:r>
            <a:br>
              <a:rPr lang="en-US" sz="4400" dirty="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400" dirty="0">
                <a:latin typeface="Times New Roman"/>
                <a:ea typeface="Times New Roman"/>
                <a:cs typeface="Times New Roman"/>
                <a:sym typeface="Times New Roman"/>
              </a:rPr>
              <a:t>Algorithm Based on </a:t>
            </a:r>
            <a:r>
              <a:rPr lang="en-US" sz="4400" dirty="0" err="1">
                <a:latin typeface="Times New Roman"/>
                <a:ea typeface="Times New Roman"/>
                <a:cs typeface="Times New Roman"/>
                <a:sym typeface="Times New Roman"/>
              </a:rPr>
              <a:t>Dijkstra</a:t>
            </a:r>
            <a:r>
              <a:rPr lang="en-US" sz="4400" dirty="0">
                <a:latin typeface="Times New Roman"/>
                <a:ea typeface="Times New Roman"/>
                <a:cs typeface="Times New Roman"/>
                <a:sym typeface="Times New Roman"/>
              </a:rPr>
              <a:t> Ant Colony </a:t>
            </a:r>
            <a:br>
              <a:rPr lang="en-US" sz="4400" dirty="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400" dirty="0">
                <a:latin typeface="Times New Roman"/>
                <a:ea typeface="Times New Roman"/>
                <a:cs typeface="Times New Roman"/>
                <a:sym typeface="Times New Roman"/>
              </a:rPr>
              <a:t>Optimization Algorithm</a:t>
            </a:r>
            <a:endParaRPr sz="4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524000" y="3890412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spcBef>
                <a:spcPts val="0"/>
              </a:spcBef>
            </a:pP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Heng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Guo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Qingquan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Liu,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Zhihui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Dang.</a:t>
            </a:r>
          </a:p>
          <a:p>
            <a:pPr marL="0" lvl="0" indent="0">
              <a:spcBef>
                <a:spcPts val="0"/>
              </a:spcBef>
            </a:pP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2024 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2nd International Conference on Signal Processing and Intelligent Computing(SPIC)</a:t>
            </a:r>
          </a:p>
        </p:txBody>
      </p:sp>
      <p:sp>
        <p:nvSpPr>
          <p:cNvPr id="91" name="Google Shape;91;p1"/>
          <p:cNvSpPr txBox="1"/>
          <p:nvPr/>
        </p:nvSpPr>
        <p:spPr>
          <a:xfrm>
            <a:off x="7904957" y="5834548"/>
            <a:ext cx="39201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Presenter: 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Pei-</a:t>
            </a:r>
            <a:r>
              <a:rPr lang="en-US" sz="2400" b="0" i="0" u="none" strike="noStrike" cap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Chian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Lee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 </a:t>
            </a:r>
            <a:r>
              <a:rPr lang="en-US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Nov.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2024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筆跡 2"/>
              <p14:cNvContentPartPr/>
              <p14:nvPr/>
            </p14:nvContentPartPr>
            <p14:xfrm>
              <a:off x="8299440" y="1638360"/>
              <a:ext cx="360" cy="360"/>
            </p14:xfrm>
          </p:contentPart>
        </mc:Choice>
        <mc:Fallback xmlns="">
          <p:pic>
            <p:nvPicPr>
              <p:cNvPr id="3" name="筆跡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90080" y="162900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Conclusions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70147" y="8968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buSzPts val="2800"/>
              <a:buNone/>
            </a:pPr>
            <a:r>
              <a:rPr lang="en-US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Using </a:t>
            </a: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ant colony algorithm to optimize </a:t>
            </a:r>
            <a:r>
              <a:rPr lang="en-US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Dijkstra</a:t>
            </a: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</a:p>
          <a:p>
            <a:pPr marL="0" indent="0">
              <a:buSzPts val="2800"/>
              <a:buNone/>
            </a:pP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algorithm to solve two-dimensional path optimization </a:t>
            </a:r>
          </a:p>
          <a:p>
            <a:pPr marL="0" indent="0">
              <a:buSzPts val="2800"/>
              <a:buNone/>
            </a:pP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problems has a significant improvement compared to </a:t>
            </a:r>
          </a:p>
          <a:p>
            <a:pPr marL="0" indent="0">
              <a:buSzPts val="2800"/>
              <a:buNone/>
            </a:pP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traditional algorithms, and can converge to a better target path </a:t>
            </a:r>
          </a:p>
          <a:p>
            <a:pPr marL="0" indent="0">
              <a:buSzPts val="2800"/>
              <a:buNone/>
            </a:pP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at lower iterations. 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65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1254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indent="0" algn="just">
              <a:buSzPts val="2800"/>
              <a:buNone/>
            </a:pP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To address the limitations of the traditional </a:t>
            </a:r>
            <a:r>
              <a:rPr lang="en-US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Dijkstra</a:t>
            </a: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</a:p>
          <a:p>
            <a:pPr marL="0" indent="0" algn="just">
              <a:buSzPts val="2800"/>
              <a:buNone/>
            </a:pP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algorithm in two-dimensional path optimization problems, this </a:t>
            </a:r>
          </a:p>
          <a:p>
            <a:pPr marL="0" indent="0" algn="just">
              <a:buSzPts val="2800"/>
              <a:buNone/>
            </a:pP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article uses ant colony algorithm to optimize the </a:t>
            </a:r>
            <a:r>
              <a:rPr lang="en-US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Dijkstra</a:t>
            </a: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</a:p>
          <a:p>
            <a:pPr marL="0" indent="0" algn="just">
              <a:buSzPts val="2800"/>
              <a:buNone/>
            </a:pP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algorithm, solving the limitations of the </a:t>
            </a:r>
            <a:r>
              <a:rPr lang="en-US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Dijkstra</a:t>
            </a: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algorithm that </a:t>
            </a:r>
          </a:p>
          <a:p>
            <a:pPr marL="0" indent="0" algn="just">
              <a:buSzPts val="2800"/>
              <a:buNone/>
            </a:pP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requires path optimization in finite node graphs and is difficult </a:t>
            </a:r>
          </a:p>
          <a:p>
            <a:pPr marL="0" indent="0" algn="just">
              <a:buSzPts val="2800"/>
              <a:buNone/>
            </a:pP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to traverse the best path that matches actual situations. Generate </a:t>
            </a:r>
          </a:p>
          <a:p>
            <a:pPr marL="0" indent="0" algn="just">
              <a:buSzPts val="2800"/>
              <a:buNone/>
            </a:pP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initial path through </a:t>
            </a:r>
            <a:r>
              <a:rPr lang="en-US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Dijkstra</a:t>
            </a: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algorithm and allocate pheromones </a:t>
            </a:r>
          </a:p>
          <a:p>
            <a:pPr marL="0" indent="0" algn="just">
              <a:buSzPts val="2800"/>
              <a:buNone/>
            </a:pP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to the initial path through ant colony algorithm for iterative </a:t>
            </a:r>
          </a:p>
          <a:p>
            <a:pPr marL="0" indent="0" algn="just">
              <a:buSzPts val="2800"/>
              <a:buNone/>
            </a:pP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calculation, ultimately converging to the optimal path. Through </a:t>
            </a:r>
          </a:p>
          <a:p>
            <a:pPr marL="0" indent="0" algn="just">
              <a:buSzPts val="2800"/>
              <a:buNone/>
            </a:pP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MATLAB software simulation, the optimized </a:t>
            </a:r>
            <a:r>
              <a:rPr lang="en-US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Dijkstra</a:t>
            </a: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-ant </a:t>
            </a:r>
          </a:p>
          <a:p>
            <a:pPr marL="0" indent="0" algn="just">
              <a:buSzPts val="2800"/>
              <a:buNone/>
            </a:pP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algorithm was compared with the original algorithm, optimized </a:t>
            </a:r>
          </a:p>
          <a:p>
            <a:pPr marL="0" indent="0" algn="just">
              <a:buSzPts val="2800"/>
              <a:buNone/>
            </a:pPr>
            <a:r>
              <a:rPr lang="en-US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algorithm resulted in a better path. </a:t>
            </a:r>
            <a:endParaRPr lang="en-US" sz="32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the difficulty of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Dijkstra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algorithm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4683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buSzPts val="2800"/>
              <a:buNone/>
            </a:pPr>
            <a:endParaRPr lang="en-US" sz="32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6575" y="1155482"/>
            <a:ext cx="5076825" cy="5702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50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Dijkstra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algorithm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4683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buSzPts val="2800"/>
              <a:buNone/>
            </a:pPr>
            <a:endParaRPr lang="en-US" sz="32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550" y="1525854"/>
            <a:ext cx="10058400" cy="5057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01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Ant colony algorithm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70147" y="8968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buSzPts val="2800"/>
              <a:buNone/>
            </a:pPr>
            <a:endParaRPr lang="en-US" sz="32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767" y="1023843"/>
            <a:ext cx="5306166" cy="1343213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244" y="2828841"/>
            <a:ext cx="5449061" cy="1200318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340" y="4314724"/>
            <a:ext cx="8202170" cy="144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58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Ant colony algorithm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70147" y="8968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buSzPts val="2800"/>
              <a:buNone/>
            </a:pPr>
            <a:endParaRPr lang="en-US" sz="32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5776340" y="1342734"/>
            <a:ext cx="28384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m = 3</a:t>
            </a:r>
          </a:p>
          <a:p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𝜌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= 0.1</a:t>
            </a:r>
          </a:p>
          <a:p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𝛼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= 1</a:t>
            </a:r>
          </a:p>
          <a:p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𝛽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= 1</a:t>
            </a:r>
          </a:p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T = 500</a:t>
            </a: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292" y="1131576"/>
            <a:ext cx="4015158" cy="1016405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7836" y="2452854"/>
            <a:ext cx="4172331" cy="919080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215" y="3581399"/>
            <a:ext cx="5238952" cy="92487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7" name="文字方塊 16"/>
              <p:cNvSpPr txBox="1"/>
              <p:nvPr/>
            </p:nvSpPr>
            <p:spPr>
              <a:xfrm>
                <a:off x="3082641" y="4591050"/>
                <a:ext cx="4917096" cy="18094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sz="2400" i="1" smtClean="0"/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/>
                          </a:rPr>
                          <m:t>𝑢𝑝</m:t>
                        </m:r>
                      </m:sub>
                    </m:sSub>
                    <m:r>
                      <a:rPr lang="en-US" altLang="zh-TW" sz="2400" b="0" i="1" smtClean="0">
                        <a:latin typeface="Cambria Math"/>
                      </a:rPr>
                      <m:t>(1)</m:t>
                    </m:r>
                  </m:oMath>
                </a14:m>
                <a:r>
                  <a:rPr lang="zh-TW" alt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zh-TW" sz="24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TW" altLang="zh-TW" sz="2400" i="1"/>
                        </m:ctrlPr>
                      </m:fPr>
                      <m:num>
                        <m:sSup>
                          <m:sSupPr>
                            <m:ctrlPr>
                              <a:rPr lang="zh-TW" altLang="en-US" sz="2400" i="1"/>
                            </m:ctrlPr>
                          </m:sSupPr>
                          <m:e>
                            <m:r>
                              <a:rPr lang="en-US" altLang="zh-TW" sz="2400" b="0" i="1" smtClean="0">
                                <a:latin typeface="Cambria Math"/>
                              </a:rPr>
                              <m:t>1</m:t>
                            </m:r>
                          </m:e>
                          <m:sup>
                            <m:r>
                              <a:rPr lang="en-US" altLang="zh-TW" sz="2400" b="0" i="1" smtClean="0">
                                <a:latin typeface="Cambria Math"/>
                              </a:rPr>
                              <m:t>1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altLang="zh-TW" sz="2400"/>
                          <m:t>×</m:t>
                        </m:r>
                        <m:sSup>
                          <m:sSupPr>
                            <m:ctrlPr>
                              <a:rPr lang="zh-TW" alt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latin typeface="Cambria Math"/>
                              </a:rPr>
                              <m:t>1</m:t>
                            </m:r>
                            <m:r>
                              <a:rPr lang="en-US" altLang="zh-TW" sz="2400" b="0" i="1" smtClean="0">
                                <a:latin typeface="Cambria Math"/>
                              </a:rPr>
                              <m:t>0</m:t>
                            </m:r>
                          </m:e>
                          <m:sup>
                            <m:r>
                              <a:rPr lang="en-US" altLang="zh-TW" sz="2400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zh-TW" sz="2400" i="1">
                                <a:latin typeface="Cambria Math"/>
                              </a:rPr>
                              <m:t>1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zh-TW" alt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latin typeface="Cambria Math"/>
                              </a:rPr>
                              <m:t>1</m:t>
                            </m:r>
                          </m:e>
                          <m:sup>
                            <m:r>
                              <a:rPr lang="en-US" altLang="zh-TW" sz="2400" i="1">
                                <a:latin typeface="Cambria Math"/>
                              </a:rPr>
                              <m:t>1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altLang="zh-TW" sz="2400"/>
                          <m:t>×</m:t>
                        </m:r>
                        <m:sSup>
                          <m:sSupPr>
                            <m:ctrlPr>
                              <a:rPr lang="zh-TW" alt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latin typeface="Cambria Math"/>
                              </a:rPr>
                              <m:t>1</m:t>
                            </m:r>
                            <m:r>
                              <a:rPr lang="en-US" altLang="zh-TW" sz="2400" i="1">
                                <a:latin typeface="Cambria Math"/>
                              </a:rPr>
                              <m:t>0</m:t>
                            </m:r>
                          </m:e>
                          <m:sup>
                            <m:r>
                              <a:rPr lang="en-US" altLang="zh-TW" sz="240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zh-TW" sz="2400" i="1">
                                <a:latin typeface="Cambria Math"/>
                              </a:rPr>
                              <m:t>1</m:t>
                            </m:r>
                          </m:sup>
                        </m:sSup>
                        <m:r>
                          <a:rPr lang="en-US" altLang="zh-TW" sz="2400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zh-TW" alt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latin typeface="Cambria Math"/>
                              </a:rPr>
                              <m:t>1</m:t>
                            </m:r>
                          </m:e>
                          <m:sup>
                            <m:r>
                              <a:rPr lang="en-US" altLang="zh-TW" sz="2400" i="1">
                                <a:latin typeface="Cambria Math"/>
                              </a:rPr>
                              <m:t>1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altLang="zh-TW" sz="2400"/>
                          <m:t>×</m:t>
                        </m:r>
                        <m:sSup>
                          <m:sSupPr>
                            <m:ctrlPr>
                              <a:rPr lang="zh-TW" alt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400" b="0" i="1" smtClean="0">
                                <a:latin typeface="Cambria Math"/>
                              </a:rPr>
                              <m:t>5</m:t>
                            </m:r>
                          </m:e>
                          <m:sup>
                            <m:r>
                              <a:rPr lang="en-US" altLang="zh-TW" sz="240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zh-TW" sz="2400" i="1">
                                <a:latin typeface="Cambria Math"/>
                              </a:rPr>
                              <m:t>1</m:t>
                            </m:r>
                          </m:sup>
                        </m:sSup>
                      </m:den>
                    </m:f>
                    <m:r>
                      <a:rPr lang="en-US" altLang="zh-TW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zh-TW" altLang="zh-TW" sz="2400" i="1"/>
                        </m:ctrlPr>
                      </m:fPr>
                      <m:num>
                        <m:r>
                          <a:rPr lang="en-US" altLang="zh-TW" sz="2400" i="1"/>
                          <m:t>1</m:t>
                        </m:r>
                      </m:num>
                      <m:den>
                        <m:eqArr>
                          <m:eqArrPr>
                            <m:ctrlPr>
                              <a:rPr lang="en-US" altLang="zh-TW" sz="2400" b="0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altLang="zh-TW" sz="2400" b="0" i="1" smtClean="0">
                                <a:latin typeface="Cambria Math"/>
                              </a:rPr>
                              <m:t>3</m:t>
                            </m:r>
                          </m:e>
                          <m:e/>
                        </m:eqArr>
                      </m:den>
                    </m:f>
                  </m:oMath>
                </a14:m>
                <a:endParaRPr lang="zh-TW" altLang="zh-TW" sz="24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/>
                          </a:rPr>
                          <m:t>𝑑𝑜𝑤𝑛</m:t>
                        </m:r>
                      </m:sub>
                    </m:sSub>
                    <m:r>
                      <a:rPr lang="en-US" altLang="zh-TW" sz="2400" i="1">
                        <a:latin typeface="Cambria Math"/>
                      </a:rPr>
                      <m:t>(1)</m:t>
                    </m:r>
                  </m:oMath>
                </a14:m>
                <a:r>
                  <a:rPr lang="zh-TW" alt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TW" altLang="zh-TW" sz="24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zh-TW" alt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latin typeface="Cambria Math"/>
                              </a:rPr>
                              <m:t>1</m:t>
                            </m:r>
                          </m:e>
                          <m:sup>
                            <m:r>
                              <a:rPr lang="en-US" altLang="zh-TW" sz="2400" i="1">
                                <a:latin typeface="Cambria Math"/>
                              </a:rPr>
                              <m:t>1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altLang="zh-TW" sz="2400"/>
                          <m:t>×</m:t>
                        </m:r>
                        <m:sSup>
                          <m:sSupPr>
                            <m:ctrlPr>
                              <a:rPr lang="zh-TW" alt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latin typeface="Cambria Math"/>
                              </a:rPr>
                              <m:t>1</m:t>
                            </m:r>
                            <m:r>
                              <a:rPr lang="en-US" altLang="zh-TW" sz="2400" i="1">
                                <a:latin typeface="Cambria Math"/>
                              </a:rPr>
                              <m:t>0</m:t>
                            </m:r>
                          </m:e>
                          <m:sup>
                            <m:r>
                              <a:rPr lang="en-US" altLang="zh-TW" sz="240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zh-TW" sz="2400" i="1">
                                <a:latin typeface="Cambria Math"/>
                              </a:rPr>
                              <m:t>1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zh-TW" alt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latin typeface="Cambria Math"/>
                              </a:rPr>
                              <m:t>1</m:t>
                            </m:r>
                          </m:e>
                          <m:sup>
                            <m:r>
                              <a:rPr lang="en-US" altLang="zh-TW" sz="2400" i="1">
                                <a:latin typeface="Cambria Math"/>
                              </a:rPr>
                              <m:t>1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altLang="zh-TW" sz="2400"/>
                          <m:t>×</m:t>
                        </m:r>
                        <m:sSup>
                          <m:sSupPr>
                            <m:ctrlPr>
                              <a:rPr lang="zh-TW" alt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altLang="zh-TW" sz="2400" i="1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  <m:r>
                          <a:rPr lang="en-US" altLang="zh-TW" sz="2400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zh-TW" alt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latin typeface="Cambria Math"/>
                              </a:rPr>
                              <m:t>1</m:t>
                            </m:r>
                          </m:e>
                          <m:sup>
                            <m:r>
                              <a:rPr lang="en-US" altLang="zh-TW" sz="2400" i="1">
                                <a:latin typeface="Cambria Math"/>
                              </a:rPr>
                              <m:t>1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altLang="zh-TW" sz="2400"/>
                          <m:t>×</m:t>
                        </m:r>
                        <m:sSup>
                          <m:sSupPr>
                            <m:ctrlPr>
                              <a:rPr lang="zh-TW" alt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latin typeface="Cambria Math"/>
                              </a:rPr>
                              <m:t>5</m:t>
                            </m:r>
                          </m:e>
                          <m:sup>
                            <m:r>
                              <a:rPr lang="en-US" altLang="zh-TW" sz="2400" i="1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den>
                    </m:f>
                    <m:r>
                      <a:rPr lang="en-US" altLang="zh-TW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zh-TW" altLang="zh-TW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sz="24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eqArr>
                          <m:eqArrPr>
                            <m:ctrlPr>
                              <a:rPr lang="en-US" altLang="zh-TW" sz="2400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altLang="zh-TW" sz="2400" i="1">
                                <a:latin typeface="Cambria Math"/>
                              </a:rPr>
                              <m:t>3</m:t>
                            </m:r>
                          </m:e>
                          <m:e/>
                        </m:eqArr>
                      </m:den>
                    </m:f>
                  </m:oMath>
                </a14:m>
                <a:endParaRPr lang="zh-TW" altLang="zh-TW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17" name="文字方塊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641" y="4591050"/>
                <a:ext cx="4917096" cy="180947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文字方塊 17"/>
              <p:cNvSpPr txBox="1"/>
              <p:nvPr/>
            </p:nvSpPr>
            <p:spPr>
              <a:xfrm>
                <a:off x="7353300" y="4248150"/>
                <a:ext cx="4566867" cy="26448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TW" altLang="zh-TW" sz="2400" i="1" smtClean="0"/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altLang="zh-TW" sz="2400" dirty="0"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  <a:sym typeface="Times New Roman"/>
                            </a:rPr>
                            <m:t>𝜏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/>
                            </a:rPr>
                            <m:t>𝑢𝑝</m:t>
                          </m:r>
                        </m:sub>
                      </m:sSub>
                      <m:d>
                        <m:dPr>
                          <m:ctrlPr>
                            <a:rPr lang="en-US" altLang="zh-TW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altLang="zh-TW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zh-TW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/>
                            </a:rPr>
                            <m:t>1−0.1</m:t>
                          </m:r>
                        </m:e>
                      </m:d>
                      <m:r>
                        <a:rPr lang="en-US" altLang="zh-TW" sz="2400" b="0" i="1" smtClean="0">
                          <a:latin typeface="Cambria Math"/>
                        </a:rPr>
                        <m:t>∗1+1∗</m:t>
                      </m:r>
                      <m:f>
                        <m:fPr>
                          <m:ctrlPr>
                            <a:rPr lang="zh-TW" altLang="zh-TW" sz="2400" i="1"/>
                          </m:ctrlPr>
                        </m:fPr>
                        <m:num>
                          <m:r>
                            <a:rPr lang="en-US" altLang="zh-TW" sz="2400" i="1"/>
                            <m:t>1</m:t>
                          </m:r>
                        </m:num>
                        <m:den>
                          <m:r>
                            <a:rPr lang="en-US" altLang="zh-TW" sz="2400" b="0" i="1" smtClean="0">
                              <a:latin typeface="Cambria Math"/>
                            </a:rPr>
                            <m:t>11</m:t>
                          </m:r>
                        </m:den>
                      </m:f>
                      <m:r>
                        <a:rPr lang="en-US" altLang="zh-TW" sz="2400" b="0" i="1" smtClean="0">
                          <a:latin typeface="Cambria Math"/>
                        </a:rPr>
                        <m:t>=0.99…</m:t>
                      </m:r>
                    </m:oMath>
                  </m:oMathPara>
                </a14:m>
                <a:endParaRPr lang="zh-TW" altLang="zh-TW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TW" altLang="zh-TW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altLang="zh-TW" sz="2400" dirty="0"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  <a:sym typeface="Times New Roman"/>
                            </a:rPr>
                            <m:t>𝜏</m:t>
                          </m:r>
                        </m:e>
                        <m:sub>
                          <m:r>
                            <a:rPr lang="en-US" altLang="zh-TW" sz="2400" b="0" i="1" dirty="0" smtClean="0">
                              <a:latin typeface="Cambria Math"/>
                              <a:ea typeface="Times New Roman"/>
                              <a:cs typeface="Times New Roman" panose="02020603050405020304" pitchFamily="18" charset="0"/>
                              <a:sym typeface="Times New Roman"/>
                            </a:rPr>
                            <m:t>𝑑𝑜𝑤𝑛</m:t>
                          </m:r>
                        </m:sub>
                      </m:sSub>
                      <m:d>
                        <m:dPr>
                          <m:ctrlPr>
                            <a:rPr lang="en-US" altLang="zh-TW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altLang="zh-TW" sz="2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zh-TW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/>
                            </a:rPr>
                            <m:t>1−0.1</m:t>
                          </m:r>
                        </m:e>
                      </m:d>
                      <m:r>
                        <a:rPr lang="en-US" altLang="zh-TW" sz="2400" b="0" i="1" smtClean="0">
                          <a:latin typeface="Cambria Math"/>
                        </a:rPr>
                        <m:t>∗1+2∗</m:t>
                      </m:r>
                      <m:f>
                        <m:fPr>
                          <m:ctrlPr>
                            <a:rPr lang="zh-TW" altLang="zh-TW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TW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2400" b="0" i="1" smtClean="0">
                              <a:latin typeface="Cambria Math"/>
                            </a:rPr>
                            <m:t>14</m:t>
                          </m:r>
                        </m:den>
                      </m:f>
                      <m:r>
                        <a:rPr lang="en-US" altLang="zh-TW" sz="2400" i="1">
                          <a:latin typeface="Cambria Math"/>
                        </a:rPr>
                        <m:t>=</m:t>
                      </m:r>
                      <m:r>
                        <a:rPr lang="en-US" altLang="zh-TW" sz="2400" b="0" i="1" smtClean="0">
                          <a:latin typeface="Cambria Math"/>
                        </a:rPr>
                        <m:t>1</m:t>
                      </m:r>
                      <m:r>
                        <a:rPr lang="en-US" altLang="zh-TW" sz="2400" i="1">
                          <a:latin typeface="Cambria Math"/>
                        </a:rPr>
                        <m:t>.</m:t>
                      </m:r>
                      <m:r>
                        <a:rPr lang="en-US" altLang="zh-TW" sz="2400" b="0" i="1" smtClean="0">
                          <a:latin typeface="Cambria Math"/>
                        </a:rPr>
                        <m:t>04</m:t>
                      </m:r>
                      <m:r>
                        <a:rPr lang="en-US" altLang="zh-TW" sz="2400" i="1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US" altLang="zh-TW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zh-TW" altLang="zh-TW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18" name="文字方塊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3300" y="4248150"/>
                <a:ext cx="4566867" cy="264482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圖片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1" y="880727"/>
            <a:ext cx="5022280" cy="3625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37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Exisiting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Integer Hull Algorithm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70147" y="8968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buSzPts val="2800"/>
              <a:buNone/>
            </a:pPr>
            <a:r>
              <a:rPr lang="en-US" altLang="zh-TW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Step1: </a:t>
            </a:r>
            <a:r>
              <a:rPr lang="en-US" altLang="zh-TW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Generate </a:t>
            </a:r>
            <a:r>
              <a:rPr lang="en-US" altLang="zh-TW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Dijkstra</a:t>
            </a:r>
            <a:r>
              <a:rPr lang="en-US" altLang="zh-TW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initial path</a:t>
            </a:r>
            <a:r>
              <a:rPr lang="en-US" altLang="zh-TW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.</a:t>
            </a:r>
            <a:endParaRPr lang="en-US" altLang="zh-TW" sz="32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525" y="1615440"/>
            <a:ext cx="6315640" cy="505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14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Algorithm</a:t>
            </a:r>
            <a:r>
              <a:rPr lang="zh-TW" altLang="en-US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TW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Optimization Process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70147" y="8968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buSzPts val="2800"/>
              <a:buNone/>
            </a:pPr>
            <a:r>
              <a:rPr lang="en-US" altLang="zh-TW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Step2: Use ant colony algorithm.</a:t>
            </a:r>
            <a:endParaRPr lang="en-US" altLang="zh-TW" sz="32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1544876"/>
            <a:ext cx="6143625" cy="5042128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9220200" y="2181225"/>
            <a:ext cx="28384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m = 20</a:t>
            </a:r>
          </a:p>
          <a:p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𝜌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= 0.1</a:t>
            </a:r>
          </a:p>
          <a:p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𝛼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= 1</a:t>
            </a:r>
          </a:p>
          <a:p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𝛽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= 0.5</a:t>
            </a:r>
          </a:p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T = 500</a:t>
            </a:r>
            <a:endParaRPr lang="en-US" altLang="zh-TW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25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Result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70147" y="8968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buSzPts val="2800"/>
              <a:buNone/>
            </a:pPr>
            <a:endParaRPr lang="en-US" altLang="zh-TW" sz="32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150" y="2066861"/>
            <a:ext cx="10058400" cy="275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15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17011</TotalTime>
  <Words>408</Words>
  <Application>Microsoft Office PowerPoint</Application>
  <PresentationFormat>自訂</PresentationFormat>
  <Paragraphs>70</Paragraphs>
  <Slides>10</Slides>
  <Notes>10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Optimization of Two-dimensional Path Optimization  Algorithm Based on Dijkstra Ant Colony  Optimization Algorithm</vt:lpstr>
      <vt:lpstr>Abstract</vt:lpstr>
      <vt:lpstr>the difficulty of Dijkstra algorithm</vt:lpstr>
      <vt:lpstr>Dijkstra algorithm</vt:lpstr>
      <vt:lpstr>Ant colony algorithm</vt:lpstr>
      <vt:lpstr>Ant colony algorithm</vt:lpstr>
      <vt:lpstr>Exisiting Integer Hull Algorithm</vt:lpstr>
      <vt:lpstr>Algorithm Optimization Process</vt:lpstr>
      <vt:lpstr>Result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Longest increasing subsequences  in sliding windows</dc:title>
  <dc:creator>user</dc:creator>
  <cp:lastModifiedBy>user</cp:lastModifiedBy>
  <cp:revision>922</cp:revision>
  <dcterms:created xsi:type="dcterms:W3CDTF">2024-03-29T12:17:05Z</dcterms:created>
  <dcterms:modified xsi:type="dcterms:W3CDTF">2024-11-19T08:47:54Z</dcterms:modified>
</cp:coreProperties>
</file>