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72" r:id="rId4"/>
    <p:sldId id="264" r:id="rId5"/>
    <p:sldId id="273" r:id="rId6"/>
    <p:sldId id="274" r:id="rId7"/>
    <p:sldId id="275" r:id="rId8"/>
    <p:sldId id="276" r:id="rId9"/>
    <p:sldId id="277" r:id="rId10"/>
    <p:sldId id="278" r:id="rId11"/>
    <p:sldId id="279" r:id="rId12"/>
    <p:sldId id="286" r:id="rId13"/>
    <p:sldId id="280" r:id="rId14"/>
    <p:sldId id="281" r:id="rId15"/>
    <p:sldId id="282" r:id="rId16"/>
    <p:sldId id="284" r:id="rId17"/>
    <p:sldId id="283" r:id="rId18"/>
    <p:sldId id="285" r:id="rId19"/>
    <p:sldId id="26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eTilq5NutPlNu3ZIpsQbcDZRt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7" autoAdjust="0"/>
    <p:restoredTop sz="60216" autoAdjust="0"/>
  </p:normalViewPr>
  <p:slideViewPr>
    <p:cSldViewPr snapToGrid="0">
      <p:cViewPr varScale="1">
        <p:scale>
          <a:sx n="67" d="100"/>
          <a:sy n="67" d="100"/>
        </p:scale>
        <p:origin x="24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dirty="0"/>
              <a:t>a Faculty of Arts, Business, Informatics and Education, Central Queensland University, Queensland, Australia </a:t>
            </a:r>
            <a:r>
              <a:rPr lang="en-US" altLang="zh-TW" dirty="0" err="1"/>
              <a:t>bDepartment</a:t>
            </a:r>
            <a:r>
              <a:rPr lang="en-US" altLang="zh-TW" dirty="0"/>
              <a:t> of Computer Science and Computer Engineering, La Trobe University, Melbourne, Victoria 3086, Australia</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baseline="0" dirty="0">
                <a:solidFill>
                  <a:schemeClr val="dk1"/>
                </a:solidFill>
                <a:effectLst/>
                <a:latin typeface="Calibri"/>
                <a:ea typeface="Calibri"/>
                <a:cs typeface="Calibri"/>
                <a:sym typeface="Calibri"/>
              </a:rPr>
              <a:t>接下來會講</a:t>
            </a: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06407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71061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85800" lvl="1" indent="-228600">
              <a:buSzPts val="2800"/>
            </a:pPr>
            <a:endParaRPr lang="en-US" altLang="zh-TW" dirty="0">
              <a:latin typeface="Times New Roman"/>
              <a:ea typeface="Times New Roman"/>
              <a:cs typeface="Times New Roman"/>
              <a:sym typeface="Times New Roman"/>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53956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14192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23468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76136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25559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84711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19340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87299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3390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91401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5430D7A4-4A80-6DE3-8257-9995BEC507A9}"/>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7FC97368-BC1D-ADD3-CB55-12FA57F430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346A404B-1BDC-E0C8-A004-45AAB010DD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a:extLst>
              <a:ext uri="{FF2B5EF4-FFF2-40B4-BE49-F238E27FC236}">
                <a16:creationId xmlns:a16="http://schemas.microsoft.com/office/drawing/2014/main" id="{3FF86435-0262-04FF-798C-52F22CBD94A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49968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89805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22927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baseline="0" dirty="0">
              <a:solidFill>
                <a:schemeClr val="dk1"/>
              </a:solidFill>
              <a:effectLst/>
              <a:latin typeface="Calibri"/>
              <a:ea typeface="Calibri"/>
              <a:cs typeface="Calibri"/>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20420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0" y="2769961"/>
            <a:ext cx="12432632" cy="832077"/>
          </a:xfrm>
          <a:prstGeom prst="rect">
            <a:avLst/>
          </a:prstGeom>
          <a:noFill/>
          <a:ln>
            <a:noFill/>
          </a:ln>
        </p:spPr>
        <p:txBody>
          <a:bodyPr spcFirstLastPara="1" wrap="square" lIns="91425" tIns="45700" rIns="91425" bIns="45700" anchor="b" anchorCtr="0">
            <a:noAutofit/>
          </a:bodyPr>
          <a:lstStyle/>
          <a:p>
            <a:pPr lvl="0">
              <a:buSzPts val="4400"/>
            </a:pPr>
            <a:r>
              <a:rPr lang="en-US" sz="4400" dirty="0">
                <a:latin typeface="Times New Roman"/>
                <a:ea typeface="Times New Roman"/>
                <a:cs typeface="Times New Roman"/>
                <a:sym typeface="Times New Roman"/>
              </a:rPr>
              <a:t>Association rule mining to detect factors which contribute to heart disease in males and females</a:t>
            </a:r>
            <a:endParaRPr sz="4400" dirty="0">
              <a:latin typeface="Times New Roman"/>
              <a:ea typeface="Times New Roman"/>
              <a:cs typeface="Times New Roman"/>
              <a:sym typeface="Times New Roman"/>
            </a:endParaRPr>
          </a:p>
        </p:txBody>
      </p:sp>
      <p:sp>
        <p:nvSpPr>
          <p:cNvPr id="90" name="Google Shape;90;p1"/>
          <p:cNvSpPr txBox="1">
            <a:spLocks noGrp="1"/>
          </p:cNvSpPr>
          <p:nvPr>
            <p:ph type="subTitle" idx="1"/>
          </p:nvPr>
        </p:nvSpPr>
        <p:spPr>
          <a:xfrm>
            <a:off x="1524000" y="3890412"/>
            <a:ext cx="9144000" cy="165576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err="1">
                <a:latin typeface="Times New Roman"/>
                <a:ea typeface="Times New Roman"/>
                <a:cs typeface="Times New Roman"/>
                <a:sym typeface="Times New Roman"/>
              </a:rPr>
              <a:t>Jesmin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Nahar</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Tasadduq</a:t>
            </a:r>
            <a:r>
              <a:rPr lang="en-US" dirty="0">
                <a:latin typeface="Times New Roman"/>
                <a:ea typeface="Times New Roman"/>
                <a:cs typeface="Times New Roman"/>
                <a:sym typeface="Times New Roman"/>
              </a:rPr>
              <a:t> Imam, Kevin S. Tickle, Yi-Ping Phoebe Chen.</a:t>
            </a:r>
          </a:p>
          <a:p>
            <a:pPr marL="0" lvl="0" indent="0">
              <a:spcBef>
                <a:spcPts val="0"/>
              </a:spcBef>
            </a:pPr>
            <a:r>
              <a:rPr lang="en-US" altLang="zh-TW" dirty="0">
                <a:latin typeface="Times New Roman"/>
                <a:ea typeface="Times New Roman"/>
                <a:cs typeface="Times New Roman"/>
                <a:sym typeface="Times New Roman"/>
              </a:rPr>
              <a:t>Expert Systems with Applications </a:t>
            </a:r>
          </a:p>
          <a:p>
            <a:pPr marL="0" lvl="0" indent="0">
              <a:spcBef>
                <a:spcPts val="0"/>
              </a:spcBef>
            </a:pPr>
            <a:r>
              <a:rPr lang="en-US" dirty="0">
                <a:latin typeface="Times New Roman"/>
                <a:ea typeface="Times New Roman"/>
                <a:cs typeface="Times New Roman"/>
                <a:sym typeface="Times New Roman"/>
              </a:rPr>
              <a:t>Vol. 40, 2013, 1086-1093</a:t>
            </a:r>
            <a:endParaRPr dirty="0">
              <a:latin typeface="Times New Roman"/>
              <a:ea typeface="Times New Roman"/>
              <a:cs typeface="Times New Roman"/>
              <a:sym typeface="Times New Roman"/>
            </a:endParaRPr>
          </a:p>
        </p:txBody>
      </p:sp>
      <p:sp>
        <p:nvSpPr>
          <p:cNvPr id="91" name="Google Shape;91;p1"/>
          <p:cNvSpPr txBox="1"/>
          <p:nvPr/>
        </p:nvSpPr>
        <p:spPr>
          <a:xfrm>
            <a:off x="7904957" y="5834548"/>
            <a:ext cx="3920100" cy="800400"/>
          </a:xfrm>
          <a:prstGeom prst="rect">
            <a:avLst/>
          </a:prstGeom>
          <a:noFill/>
          <a:ln>
            <a:noFill/>
          </a:ln>
        </p:spPr>
        <p:txBody>
          <a:bodyPr spcFirstLastPara="1" wrap="square" lIns="91425" tIns="91425" rIns="91425" bIns="91425" anchor="t" anchorCtr="0">
            <a:spAutoFit/>
          </a:bodyPr>
          <a:lstStyle/>
          <a:p>
            <a:pPr marL="0" marR="0" lvl="0" indent="0" algn="r" rtl="0">
              <a:spcBef>
                <a:spcPts val="0"/>
              </a:spcBef>
              <a:spcAft>
                <a:spcPts val="0"/>
              </a:spcAft>
              <a:buClr>
                <a:schemeClr val="dk1"/>
              </a:buClr>
              <a:buSzPts val="2000"/>
              <a:buFont typeface="Times New Roman"/>
              <a:buNone/>
            </a:pPr>
            <a:r>
              <a:rPr lang="en-US" sz="2000" b="0" i="0" u="none" strike="noStrike" cap="none" dirty="0">
                <a:solidFill>
                  <a:schemeClr val="dk1"/>
                </a:solidFill>
                <a:latin typeface="Times New Roman"/>
                <a:ea typeface="Times New Roman"/>
                <a:cs typeface="Times New Roman"/>
                <a:sym typeface="Times New Roman"/>
              </a:rPr>
              <a:t>Presenter: Wan-Ni </a:t>
            </a:r>
            <a:r>
              <a:rPr lang="en-US" sz="2000" b="0" i="0" u="none" strike="noStrike" cap="none" dirty="0" err="1">
                <a:solidFill>
                  <a:schemeClr val="dk1"/>
                </a:solidFill>
                <a:latin typeface="Times New Roman"/>
                <a:ea typeface="Times New Roman"/>
                <a:cs typeface="Times New Roman"/>
                <a:sym typeface="Times New Roman"/>
              </a:rPr>
              <a:t>Ou</a:t>
            </a:r>
            <a:endParaRPr sz="2000" b="0" i="0" u="none" strike="noStrike" cap="none" dirty="0">
              <a:solidFill>
                <a:schemeClr val="dk1"/>
              </a:solidFill>
              <a:latin typeface="Times New Roman"/>
              <a:ea typeface="Times New Roman"/>
              <a:cs typeface="Times New Roman"/>
              <a:sym typeface="Times New Roman"/>
            </a:endParaRPr>
          </a:p>
          <a:p>
            <a:pPr marL="0" marR="0" lvl="0" indent="0" algn="r" rtl="0">
              <a:spcBef>
                <a:spcPts val="0"/>
              </a:spcBef>
              <a:spcAft>
                <a:spcPts val="0"/>
              </a:spcAft>
              <a:buClr>
                <a:schemeClr val="dk1"/>
              </a:buClr>
              <a:buSzPts val="2000"/>
              <a:buFont typeface="Times New Roman"/>
              <a:buNone/>
            </a:pPr>
            <a:r>
              <a:rPr lang="en-US" sz="2000" b="0" i="0" u="none" strike="noStrike" cap="none" dirty="0">
                <a:solidFill>
                  <a:schemeClr val="dk1"/>
                </a:solidFill>
                <a:latin typeface="Times New Roman"/>
                <a:ea typeface="Times New Roman"/>
                <a:cs typeface="Times New Roman"/>
                <a:sym typeface="Times New Roman"/>
              </a:rPr>
              <a:t>Date: </a:t>
            </a:r>
            <a:r>
              <a:rPr lang="en-US" altLang="zh-TW" sz="2000" dirty="0">
                <a:solidFill>
                  <a:schemeClr val="dk1"/>
                </a:solidFill>
                <a:latin typeface="Times New Roman"/>
                <a:ea typeface="Times New Roman"/>
                <a:cs typeface="Times New Roman"/>
                <a:sym typeface="Times New Roman"/>
              </a:rPr>
              <a:t>Nov</a:t>
            </a:r>
            <a:r>
              <a:rPr lang="en-US" sz="2000" dirty="0">
                <a:solidFill>
                  <a:schemeClr val="dk1"/>
                </a:solidFill>
                <a:latin typeface="Times New Roman"/>
                <a:ea typeface="Times New Roman"/>
                <a:cs typeface="Times New Roman"/>
                <a:sym typeface="Times New Roman"/>
              </a:rPr>
              <a:t>.</a:t>
            </a:r>
            <a:r>
              <a:rPr lang="en-US" sz="2000" b="0" i="0" u="none" strike="noStrike" cap="none" dirty="0">
                <a:solidFill>
                  <a:schemeClr val="dk1"/>
                </a:solidFill>
                <a:latin typeface="Times New Roman"/>
                <a:ea typeface="Times New Roman"/>
                <a:cs typeface="Times New Roman"/>
                <a:sym typeface="Times New Roman"/>
              </a:rPr>
              <a:t> </a:t>
            </a:r>
            <a:r>
              <a:rPr lang="en-US" altLang="zh-TW" sz="2000" dirty="0">
                <a:solidFill>
                  <a:schemeClr val="dk1"/>
                </a:solidFill>
                <a:latin typeface="Times New Roman"/>
                <a:ea typeface="Times New Roman"/>
                <a:cs typeface="Times New Roman"/>
                <a:sym typeface="Times New Roman"/>
              </a:rPr>
              <a:t>26</a:t>
            </a:r>
            <a:r>
              <a:rPr lang="en-US" sz="2000" b="0" i="0" u="none" strike="noStrike" cap="none" dirty="0">
                <a:solidFill>
                  <a:schemeClr val="dk1"/>
                </a:solidFill>
                <a:latin typeface="Times New Roman"/>
                <a:ea typeface="Times New Roman"/>
                <a:cs typeface="Times New Roman"/>
                <a:sym typeface="Times New Roman"/>
              </a:rPr>
              <a:t>, 2024</a:t>
            </a:r>
            <a:endParaRPr sz="2000" b="0" i="0" u="none" strike="noStrike" cap="none" dirty="0">
              <a:solidFill>
                <a:schemeClr val="dk1"/>
              </a:solidFill>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err="1">
                <a:latin typeface="Times New Roman"/>
                <a:ea typeface="Times New Roman"/>
                <a:cs typeface="Times New Roman"/>
                <a:sym typeface="Times New Roman"/>
              </a:rPr>
              <a:t>Apriori</a:t>
            </a:r>
            <a:r>
              <a:rPr lang="en-US" altLang="zh-TW" b="1" dirty="0">
                <a:latin typeface="Times New Roman"/>
                <a:ea typeface="Times New Roman"/>
                <a:cs typeface="Times New Roman"/>
                <a:sym typeface="Times New Roman"/>
              </a:rPr>
              <a:t> Algorithm(4/4)</a:t>
            </a:r>
            <a:endParaRPr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189058" y="5647559"/>
            <a:ext cx="11856740" cy="972918"/>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latin typeface="Times New Roman"/>
                <a:ea typeface="Times New Roman"/>
                <a:cs typeface="Times New Roman"/>
                <a:sym typeface="Times New Roman"/>
              </a:rPr>
              <a:t>Confidence( {3, 5} </a:t>
            </a:r>
            <a:r>
              <a:rPr lang="en-US" altLang="zh-TW" dirty="0">
                <a:latin typeface="Times New Roman"/>
                <a:ea typeface="Times New Roman"/>
                <a:cs typeface="Times New Roman"/>
                <a:sym typeface="Times New Roman"/>
              </a:rPr>
              <a:t>⭢ {1}</a:t>
            </a:r>
            <a:r>
              <a:rPr lang="en-US" dirty="0">
                <a:latin typeface="Times New Roman"/>
                <a:ea typeface="Times New Roman"/>
                <a:cs typeface="Times New Roman"/>
                <a:sym typeface="Times New Roman"/>
              </a:rPr>
              <a:t>) = support({1, 3, 5}) / support({3, 5}) = 2/3 = 66%</a:t>
            </a:r>
            <a:endParaRPr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4" name="圖片 3"/>
          <p:cNvPicPr>
            <a:picLocks noChangeAspect="1"/>
          </p:cNvPicPr>
          <p:nvPr/>
        </p:nvPicPr>
        <p:blipFill rotWithShape="1">
          <a:blip r:embed="rId3"/>
          <a:srcRect r="74881"/>
          <a:stretch/>
        </p:blipFill>
        <p:spPr>
          <a:xfrm>
            <a:off x="189057" y="1690688"/>
            <a:ext cx="2816276" cy="3811997"/>
          </a:xfrm>
          <a:prstGeom prst="rect">
            <a:avLst/>
          </a:prstGeom>
        </p:spPr>
      </p:pic>
      <p:pic>
        <p:nvPicPr>
          <p:cNvPr id="6" name="圖片 5"/>
          <p:cNvPicPr>
            <a:picLocks noChangeAspect="1"/>
          </p:cNvPicPr>
          <p:nvPr/>
        </p:nvPicPr>
        <p:blipFill>
          <a:blip r:embed="rId4"/>
          <a:stretch>
            <a:fillRect/>
          </a:stretch>
        </p:blipFill>
        <p:spPr>
          <a:xfrm>
            <a:off x="3238101" y="2141870"/>
            <a:ext cx="2857899" cy="2981741"/>
          </a:xfrm>
          <a:prstGeom prst="rect">
            <a:avLst/>
          </a:prstGeom>
        </p:spPr>
      </p:pic>
      <p:pic>
        <p:nvPicPr>
          <p:cNvPr id="7" name="圖片 6"/>
          <p:cNvPicPr>
            <a:picLocks noChangeAspect="1"/>
          </p:cNvPicPr>
          <p:nvPr/>
        </p:nvPicPr>
        <p:blipFill>
          <a:blip r:embed="rId5"/>
          <a:stretch>
            <a:fillRect/>
          </a:stretch>
        </p:blipFill>
        <p:spPr>
          <a:xfrm>
            <a:off x="6203474" y="2141870"/>
            <a:ext cx="2867425" cy="3505689"/>
          </a:xfrm>
          <a:prstGeom prst="rect">
            <a:avLst/>
          </a:prstGeom>
        </p:spPr>
      </p:pic>
      <p:pic>
        <p:nvPicPr>
          <p:cNvPr id="9" name="圖片 8"/>
          <p:cNvPicPr>
            <a:picLocks noChangeAspect="1"/>
          </p:cNvPicPr>
          <p:nvPr/>
        </p:nvPicPr>
        <p:blipFill>
          <a:blip r:embed="rId6"/>
          <a:stretch>
            <a:fillRect/>
          </a:stretch>
        </p:blipFill>
        <p:spPr>
          <a:xfrm>
            <a:off x="9178373" y="2141870"/>
            <a:ext cx="2867425" cy="2048161"/>
          </a:xfrm>
          <a:prstGeom prst="rect">
            <a:avLst/>
          </a:prstGeom>
        </p:spPr>
      </p:pic>
    </p:spTree>
    <p:extLst>
      <p:ext uri="{BB962C8B-B14F-4D97-AF65-F5344CB8AC3E}">
        <p14:creationId xmlns:p14="http://schemas.microsoft.com/office/powerpoint/2010/main" val="289248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Predictive </a:t>
            </a:r>
            <a:r>
              <a:rPr lang="en-US" altLang="zh-TW" b="1" dirty="0" err="1">
                <a:latin typeface="Times New Roman"/>
                <a:ea typeface="Times New Roman"/>
                <a:cs typeface="Times New Roman"/>
                <a:sym typeface="Times New Roman"/>
              </a:rPr>
              <a:t>Apriori</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buSzPts val="2800"/>
            </a:pPr>
            <a:r>
              <a:rPr lang="en-US" dirty="0">
                <a:latin typeface="Times New Roman"/>
                <a:ea typeface="Times New Roman"/>
                <a:cs typeface="Times New Roman"/>
                <a:sym typeface="Times New Roman"/>
              </a:rPr>
              <a:t>Not only considers confidence but also support while ranking the rules.</a:t>
            </a:r>
          </a:p>
          <a:p>
            <a:pPr marL="228600" lvl="0" indent="-228600">
              <a:buSzPts val="2800"/>
            </a:pPr>
            <a:r>
              <a:rPr lang="en-US" dirty="0">
                <a:latin typeface="Times New Roman"/>
                <a:ea typeface="Times New Roman"/>
                <a:cs typeface="Times New Roman"/>
                <a:sym typeface="Times New Roman"/>
              </a:rPr>
              <a:t>without relying on fixed support or confidence thresholds.</a:t>
            </a:r>
          </a:p>
          <a:p>
            <a:pPr marL="228600" lvl="0" indent="-228600">
              <a:buSzPts val="2800"/>
            </a:pPr>
            <a:r>
              <a:rPr lang="en-US" dirty="0">
                <a:latin typeface="Times New Roman"/>
                <a:ea typeface="Times New Roman"/>
                <a:cs typeface="Times New Roman"/>
                <a:sym typeface="Times New Roman"/>
              </a:rPr>
              <a:t>dynamically adjusts the minimum support threshold.</a:t>
            </a:r>
          </a:p>
          <a:p>
            <a:pPr marL="228600" lvl="0" indent="-228600">
              <a:buSzPts val="2800"/>
            </a:pPr>
            <a:endParaRPr lang="en-US" dirty="0">
              <a:latin typeface="Times New Roman"/>
              <a:ea typeface="Times New Roman"/>
              <a:cs typeface="Times New Roman"/>
              <a:sym typeface="Times New Roman"/>
            </a:endParaRPr>
          </a:p>
          <a:p>
            <a:pPr marL="228600" lvl="0" indent="-228600">
              <a:buSzPts val="2800"/>
            </a:pPr>
            <a:r>
              <a:rPr lang="en-US" dirty="0">
                <a:latin typeface="Times New Roman"/>
                <a:ea typeface="Times New Roman"/>
                <a:cs typeface="Times New Roman"/>
                <a:sym typeface="Times New Roman"/>
              </a:rPr>
              <a:t>Rule 1: {1} </a:t>
            </a:r>
            <a:r>
              <a:rPr lang="en-US" altLang="zh-TW" dirty="0">
                <a:latin typeface="Times New Roman"/>
                <a:ea typeface="Times New Roman"/>
                <a:cs typeface="Times New Roman"/>
                <a:sym typeface="Times New Roman"/>
              </a:rPr>
              <a:t>⭢ {3}</a:t>
            </a:r>
            <a:endParaRPr lang="en-US" dirty="0">
              <a:latin typeface="Times New Roman"/>
              <a:ea typeface="Times New Roman"/>
              <a:cs typeface="Times New Roman"/>
              <a:sym typeface="Times New Roman"/>
            </a:endParaRPr>
          </a:p>
          <a:p>
            <a:pPr marL="228600" lvl="0" indent="-228600">
              <a:buSzPts val="2800"/>
            </a:pPr>
            <a:r>
              <a:rPr lang="en-US" dirty="0">
                <a:latin typeface="Times New Roman"/>
                <a:ea typeface="Times New Roman"/>
                <a:cs typeface="Times New Roman"/>
                <a:sym typeface="Times New Roman"/>
              </a:rPr>
              <a:t>Rule 2: {5} </a:t>
            </a:r>
            <a:r>
              <a:rPr lang="en-US" altLang="zh-TW" dirty="0">
                <a:latin typeface="Times New Roman"/>
                <a:ea typeface="Times New Roman"/>
                <a:cs typeface="Times New Roman"/>
                <a:sym typeface="Times New Roman"/>
              </a:rPr>
              <a:t>⭢ {2}</a:t>
            </a:r>
          </a:p>
          <a:p>
            <a:pPr marL="228600" lvl="0" indent="-228600">
              <a:buSzPts val="2800"/>
            </a:pPr>
            <a:endParaRPr lang="en-US" dirty="0">
              <a:latin typeface="Times New Roman"/>
              <a:ea typeface="Times New Roman"/>
              <a:cs typeface="Times New Roman"/>
              <a:sym typeface="Times New Roman"/>
            </a:endParaRPr>
          </a:p>
          <a:p>
            <a:pPr marL="228600" lvl="0" indent="-228600">
              <a:buSzPts val="2800"/>
            </a:pPr>
            <a:r>
              <a:rPr lang="en-US" dirty="0">
                <a:latin typeface="Times New Roman"/>
                <a:ea typeface="Times New Roman"/>
                <a:cs typeface="Times New Roman"/>
                <a:sym typeface="Times New Roman"/>
              </a:rPr>
              <a:t>Rule 1: </a:t>
            </a:r>
            <a:r>
              <a:rPr lang="en-US" dirty="0" err="1">
                <a:latin typeface="Times New Roman"/>
                <a:ea typeface="Times New Roman"/>
                <a:cs typeface="Times New Roman"/>
                <a:sym typeface="Times New Roman"/>
              </a:rPr>
              <a:t>supp</a:t>
            </a:r>
            <a:r>
              <a:rPr lang="en-US" dirty="0">
                <a:latin typeface="Times New Roman"/>
                <a:ea typeface="Times New Roman"/>
                <a:cs typeface="Times New Roman"/>
                <a:sym typeface="Times New Roman"/>
              </a:rPr>
              <a:t> = 3, </a:t>
            </a:r>
            <a:r>
              <a:rPr lang="en-US" dirty="0" err="1">
                <a:latin typeface="Times New Roman"/>
                <a:ea typeface="Times New Roman"/>
                <a:cs typeface="Times New Roman"/>
                <a:sym typeface="Times New Roman"/>
              </a:rPr>
              <a:t>conf</a:t>
            </a:r>
            <a:r>
              <a:rPr lang="en-US" dirty="0">
                <a:latin typeface="Times New Roman"/>
                <a:ea typeface="Times New Roman"/>
                <a:cs typeface="Times New Roman"/>
                <a:sym typeface="Times New Roman"/>
              </a:rPr>
              <a:t> = 3/3</a:t>
            </a:r>
          </a:p>
          <a:p>
            <a:pPr marL="228600" lvl="0" indent="-228600">
              <a:buSzPts val="2800"/>
            </a:pPr>
            <a:r>
              <a:rPr lang="en-US" altLang="zh-TW" dirty="0">
                <a:latin typeface="Times New Roman"/>
                <a:ea typeface="Times New Roman"/>
                <a:cs typeface="Times New Roman"/>
                <a:sym typeface="Times New Roman"/>
              </a:rPr>
              <a:t>Rule 2: </a:t>
            </a:r>
            <a:r>
              <a:rPr lang="en-US" altLang="zh-TW" dirty="0" err="1">
                <a:latin typeface="Times New Roman"/>
                <a:ea typeface="Times New Roman"/>
                <a:cs typeface="Times New Roman"/>
                <a:sym typeface="Times New Roman"/>
              </a:rPr>
              <a:t>supp</a:t>
            </a:r>
            <a:r>
              <a:rPr lang="en-US" altLang="zh-TW" dirty="0">
                <a:latin typeface="Times New Roman"/>
                <a:ea typeface="Times New Roman"/>
                <a:cs typeface="Times New Roman"/>
                <a:sym typeface="Times New Roman"/>
              </a:rPr>
              <a:t> = 4, </a:t>
            </a:r>
            <a:r>
              <a:rPr lang="en-US" altLang="zh-TW" dirty="0" err="1">
                <a:latin typeface="Times New Roman"/>
                <a:ea typeface="Times New Roman"/>
                <a:cs typeface="Times New Roman"/>
                <a:sym typeface="Times New Roman"/>
              </a:rPr>
              <a:t>conf</a:t>
            </a:r>
            <a:r>
              <a:rPr lang="en-US" altLang="zh-TW" dirty="0">
                <a:latin typeface="Times New Roman"/>
                <a:ea typeface="Times New Roman"/>
                <a:cs typeface="Times New Roman"/>
                <a:sym typeface="Times New Roman"/>
              </a:rPr>
              <a:t> = 4/4</a:t>
            </a:r>
          </a:p>
          <a:p>
            <a:pPr marL="228600" lvl="0" indent="-228600">
              <a:buSzPts val="2800"/>
            </a:pPr>
            <a:endParaRPr lang="en-US" dirty="0">
              <a:latin typeface="Times New Roman"/>
              <a:ea typeface="Times New Roman"/>
              <a:cs typeface="Times New Roman"/>
              <a:sym typeface="Times New Roman"/>
            </a:endParaRPr>
          </a:p>
          <a:p>
            <a:pPr marL="228600" lvl="0" indent="-228600">
              <a:buSzPts val="2800"/>
            </a:pPr>
            <a:r>
              <a:rPr lang="en-US" dirty="0">
                <a:latin typeface="Times New Roman"/>
                <a:ea typeface="Times New Roman"/>
                <a:cs typeface="Times New Roman"/>
                <a:sym typeface="Times New Roman"/>
              </a:rPr>
              <a:t>Rank: Rule 2 &gt; Rule 1</a:t>
            </a:r>
            <a:endParaRPr dirty="0">
              <a:latin typeface="Times New Roman"/>
              <a:ea typeface="Times New Roman"/>
              <a:cs typeface="Times New Roman"/>
              <a:sym typeface="Times New Roman"/>
            </a:endParaRPr>
          </a:p>
        </p:txBody>
      </p:sp>
      <p:grpSp>
        <p:nvGrpSpPr>
          <p:cNvPr id="3" name="Group 2">
            <a:extLst>
              <a:ext uri="{FF2B5EF4-FFF2-40B4-BE49-F238E27FC236}">
                <a16:creationId xmlns:a16="http://schemas.microsoft.com/office/drawing/2014/main" id="{3E2EA3F4-C5D8-C077-4F35-8269EB2944D3}"/>
              </a:ext>
            </a:extLst>
          </p:cNvPr>
          <p:cNvGrpSpPr/>
          <p:nvPr/>
        </p:nvGrpSpPr>
        <p:grpSpPr>
          <a:xfrm>
            <a:off x="6376778" y="3293361"/>
            <a:ext cx="4977022" cy="2852549"/>
            <a:chOff x="5608320" y="2204720"/>
            <a:chExt cx="6380480" cy="3840480"/>
          </a:xfrm>
        </p:grpSpPr>
        <p:grpSp>
          <p:nvGrpSpPr>
            <p:cNvPr id="8" name="群組 7"/>
            <p:cNvGrpSpPr/>
            <p:nvPr/>
          </p:nvGrpSpPr>
          <p:grpSpPr>
            <a:xfrm>
              <a:off x="5608320" y="2204720"/>
              <a:ext cx="6380480" cy="3840480"/>
              <a:chOff x="5954796" y="2270674"/>
              <a:chExt cx="5832798" cy="3505689"/>
            </a:xfrm>
          </p:grpSpPr>
          <p:pic>
            <p:nvPicPr>
              <p:cNvPr id="11" name="圖片 10"/>
              <p:cNvPicPr>
                <a:picLocks noChangeAspect="1"/>
              </p:cNvPicPr>
              <p:nvPr/>
            </p:nvPicPr>
            <p:blipFill>
              <a:blip r:embed="rId3"/>
              <a:stretch>
                <a:fillRect/>
              </a:stretch>
            </p:blipFill>
            <p:spPr>
              <a:xfrm>
                <a:off x="8920169" y="2270674"/>
                <a:ext cx="2867425" cy="3505689"/>
              </a:xfrm>
              <a:prstGeom prst="rect">
                <a:avLst/>
              </a:prstGeom>
            </p:spPr>
          </p:pic>
          <p:pic>
            <p:nvPicPr>
              <p:cNvPr id="13" name="圖片 12"/>
              <p:cNvPicPr>
                <a:picLocks noChangeAspect="1"/>
              </p:cNvPicPr>
              <p:nvPr/>
            </p:nvPicPr>
            <p:blipFill>
              <a:blip r:embed="rId4"/>
              <a:stretch>
                <a:fillRect/>
              </a:stretch>
            </p:blipFill>
            <p:spPr>
              <a:xfrm>
                <a:off x="5954796" y="2270674"/>
                <a:ext cx="2857899" cy="2981741"/>
              </a:xfrm>
              <a:prstGeom prst="rect">
                <a:avLst/>
              </a:prstGeom>
            </p:spPr>
          </p:pic>
        </p:grpSp>
        <p:sp>
          <p:nvSpPr>
            <p:cNvPr id="5" name="文字方塊 4"/>
            <p:cNvSpPr txBox="1"/>
            <p:nvPr/>
          </p:nvSpPr>
          <p:spPr>
            <a:xfrm>
              <a:off x="11019788" y="4928906"/>
              <a:ext cx="652748" cy="461665"/>
            </a:xfrm>
            <a:prstGeom prst="rect">
              <a:avLst/>
            </a:prstGeom>
            <a:solidFill>
              <a:schemeClr val="bg1"/>
            </a:solid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4</a:t>
              </a:r>
              <a:endParaRPr lang="zh-TW" alt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8735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err="1">
                <a:latin typeface="Times New Roman"/>
                <a:ea typeface="Times New Roman"/>
                <a:cs typeface="Times New Roman"/>
                <a:sym typeface="Times New Roman"/>
              </a:rPr>
              <a:t>Tertius</a:t>
            </a:r>
            <a:r>
              <a:rPr lang="zh-TW" altLang="en-US" b="1" dirty="0">
                <a:latin typeface="Times New Roman"/>
                <a:ea typeface="Times New Roman"/>
                <a:cs typeface="Times New Roman"/>
                <a:sym typeface="Times New Roman"/>
              </a:rPr>
              <a:t> </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lvl="0" indent="0">
              <a:buSzPts val="2800"/>
              <a:buNone/>
            </a:pPr>
            <a:endPar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marL="685800" lvl="1" indent="-228600">
              <a:buSzPts val="2800"/>
            </a:pPr>
            <a:r>
              <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Unexpectedness</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marL="457200" lvl="1" indent="0">
              <a:buSzPts val="280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rPr>
              <a:t>	e.g. {age &gt; 60} ⭢ {blood pressure = high}</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不稀有</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marL="457200" lvl="1" indent="0">
              <a:buSzPts val="2800"/>
              <a:buNone/>
            </a:pPr>
            <a:r>
              <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	       {having an apple everyday} </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rPr>
              <a:t>⭢ {blood pressure = low}</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稀有</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marL="457200" lvl="1" indent="0">
              <a:buSzPts val="2800"/>
              <a:buNone/>
            </a:pPr>
            <a:endPar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marL="685800" lvl="1" indent="-228600">
              <a:buSzPts val="2800"/>
            </a:pP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rPr>
              <a:t>F</a:t>
            </a:r>
            <a:r>
              <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raction of expected counter-instances </a:t>
            </a:r>
          </a:p>
          <a:p>
            <a:pPr marL="457200" lvl="1" indent="0">
              <a:buSzPts val="2800"/>
              <a:buNone/>
            </a:pPr>
            <a:r>
              <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	e.g. {age &lt; 40} </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rPr>
              <a:t>⭢ {heart disease probability = low}</a:t>
            </a:r>
          </a:p>
          <a:p>
            <a:pPr marL="457200" lvl="1" indent="0">
              <a:buSzPts val="2800"/>
              <a:buNone/>
            </a:pPr>
            <a:r>
              <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Times New Roman"/>
              </a:rPr>
              <a:t>反例：</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a:rPr>
              <a:t>age &lt; 30, but has heart disease.</a:t>
            </a:r>
            <a:endParaRPr lang="en-US" dirty="0">
              <a:latin typeface="Times New Roman" panose="02020603050405020304" pitchFamily="18" charset="0"/>
              <a:ea typeface="標楷體" panose="03000509000000000000" pitchFamily="65" charset="-120"/>
              <a:cs typeface="Times New Roman" panose="02020603050405020304" pitchFamily="18" charset="0"/>
              <a:sym typeface="Times New Roman"/>
            </a:endParaRPr>
          </a:p>
        </p:txBody>
      </p:sp>
    </p:spTree>
    <p:extLst>
      <p:ext uri="{BB962C8B-B14F-4D97-AF65-F5344CB8AC3E}">
        <p14:creationId xmlns:p14="http://schemas.microsoft.com/office/powerpoint/2010/main" val="189932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Results(1/5)</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pic>
        <p:nvPicPr>
          <p:cNvPr id="3" name="圖片 2"/>
          <p:cNvPicPr>
            <a:picLocks noChangeAspect="1"/>
          </p:cNvPicPr>
          <p:nvPr/>
        </p:nvPicPr>
        <p:blipFill>
          <a:blip r:embed="rId3"/>
          <a:stretch>
            <a:fillRect/>
          </a:stretch>
        </p:blipFill>
        <p:spPr>
          <a:xfrm>
            <a:off x="99804" y="1574465"/>
            <a:ext cx="12092196" cy="3641779"/>
          </a:xfrm>
          <a:prstGeom prst="rect">
            <a:avLst/>
          </a:prstGeom>
        </p:spPr>
      </p:pic>
    </p:spTree>
    <p:extLst>
      <p:ext uri="{BB962C8B-B14F-4D97-AF65-F5344CB8AC3E}">
        <p14:creationId xmlns:p14="http://schemas.microsoft.com/office/powerpoint/2010/main" val="3206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Results(2/5)</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pic>
        <p:nvPicPr>
          <p:cNvPr id="4" name="圖片 3"/>
          <p:cNvPicPr>
            <a:picLocks noChangeAspect="1"/>
          </p:cNvPicPr>
          <p:nvPr/>
        </p:nvPicPr>
        <p:blipFill>
          <a:blip r:embed="rId3"/>
          <a:stretch>
            <a:fillRect/>
          </a:stretch>
        </p:blipFill>
        <p:spPr>
          <a:xfrm>
            <a:off x="41375" y="1612814"/>
            <a:ext cx="12109249" cy="4066539"/>
          </a:xfrm>
          <a:prstGeom prst="rect">
            <a:avLst/>
          </a:prstGeom>
        </p:spPr>
      </p:pic>
    </p:spTree>
    <p:extLst>
      <p:ext uri="{BB962C8B-B14F-4D97-AF65-F5344CB8AC3E}">
        <p14:creationId xmlns:p14="http://schemas.microsoft.com/office/powerpoint/2010/main" val="222895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Results(3/5)</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pic>
        <p:nvPicPr>
          <p:cNvPr id="3" name="圖片 2"/>
          <p:cNvPicPr>
            <a:picLocks noChangeAspect="1"/>
          </p:cNvPicPr>
          <p:nvPr/>
        </p:nvPicPr>
        <p:blipFill>
          <a:blip r:embed="rId3"/>
          <a:stretch>
            <a:fillRect/>
          </a:stretch>
        </p:blipFill>
        <p:spPr>
          <a:xfrm>
            <a:off x="0" y="1690688"/>
            <a:ext cx="12094174" cy="4150759"/>
          </a:xfrm>
          <a:prstGeom prst="rect">
            <a:avLst/>
          </a:prstGeom>
        </p:spPr>
      </p:pic>
    </p:spTree>
    <p:extLst>
      <p:ext uri="{BB962C8B-B14F-4D97-AF65-F5344CB8AC3E}">
        <p14:creationId xmlns:p14="http://schemas.microsoft.com/office/powerpoint/2010/main" val="119589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Results(</a:t>
            </a:r>
            <a:r>
              <a:rPr lang="en-US" altLang="zh-TW" b="1" dirty="0">
                <a:latin typeface="Times New Roman"/>
                <a:ea typeface="Times New Roman"/>
                <a:cs typeface="Times New Roman"/>
                <a:sym typeface="Times New Roman"/>
              </a:rPr>
              <a:t>4</a:t>
            </a:r>
            <a:r>
              <a:rPr lang="en-US" b="1" dirty="0">
                <a:latin typeface="Times New Roman"/>
                <a:ea typeface="Times New Roman"/>
                <a:cs typeface="Times New Roman"/>
                <a:sym typeface="Times New Roman"/>
              </a:rPr>
              <a:t>/5)</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pic>
        <p:nvPicPr>
          <p:cNvPr id="3" name="圖片 2"/>
          <p:cNvPicPr>
            <a:picLocks noChangeAspect="1"/>
          </p:cNvPicPr>
          <p:nvPr/>
        </p:nvPicPr>
        <p:blipFill>
          <a:blip r:embed="rId3"/>
          <a:stretch>
            <a:fillRect/>
          </a:stretch>
        </p:blipFill>
        <p:spPr>
          <a:xfrm>
            <a:off x="339118" y="1690688"/>
            <a:ext cx="11548082" cy="4184208"/>
          </a:xfrm>
          <a:prstGeom prst="rect">
            <a:avLst/>
          </a:prstGeom>
        </p:spPr>
      </p:pic>
    </p:spTree>
    <p:extLst>
      <p:ext uri="{BB962C8B-B14F-4D97-AF65-F5344CB8AC3E}">
        <p14:creationId xmlns:p14="http://schemas.microsoft.com/office/powerpoint/2010/main" val="140103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Results(</a:t>
            </a:r>
            <a:r>
              <a:rPr lang="en-US" altLang="zh-TW" b="1" dirty="0">
                <a:latin typeface="Times New Roman"/>
                <a:ea typeface="Times New Roman"/>
                <a:cs typeface="Times New Roman"/>
                <a:sym typeface="Times New Roman"/>
              </a:rPr>
              <a:t>5</a:t>
            </a:r>
            <a:r>
              <a:rPr lang="en-US" b="1" dirty="0">
                <a:latin typeface="Times New Roman"/>
                <a:ea typeface="Times New Roman"/>
                <a:cs typeface="Times New Roman"/>
                <a:sym typeface="Times New Roman"/>
              </a:rPr>
              <a:t>/5)</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pic>
        <p:nvPicPr>
          <p:cNvPr id="4" name="圖片 3"/>
          <p:cNvPicPr>
            <a:picLocks noChangeAspect="1"/>
          </p:cNvPicPr>
          <p:nvPr/>
        </p:nvPicPr>
        <p:blipFill rotWithShape="1">
          <a:blip r:embed="rId3"/>
          <a:srcRect l="6239"/>
          <a:stretch/>
        </p:blipFill>
        <p:spPr>
          <a:xfrm>
            <a:off x="946655" y="1309208"/>
            <a:ext cx="10537121" cy="5489377"/>
          </a:xfrm>
          <a:prstGeom prst="rect">
            <a:avLst/>
          </a:prstGeom>
        </p:spPr>
      </p:pic>
    </p:spTree>
    <p:extLst>
      <p:ext uri="{BB962C8B-B14F-4D97-AF65-F5344CB8AC3E}">
        <p14:creationId xmlns:p14="http://schemas.microsoft.com/office/powerpoint/2010/main" val="423502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Conclusion</a:t>
            </a:r>
            <a:endParaRPr b="1"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10"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latin typeface="Times New Roman"/>
                <a:ea typeface="Times New Roman"/>
                <a:cs typeface="Times New Roman"/>
                <a:sym typeface="Times New Roman"/>
              </a:rPr>
              <a:t>presented a rule extraction experiment on heart disease data using three rule mining algorithms.</a:t>
            </a:r>
          </a:p>
          <a:p>
            <a:pPr marL="228600" lvl="0" indent="-228600">
              <a:buSzPts val="2800"/>
            </a:pPr>
            <a:endParaRPr lang="en-US" dirty="0">
              <a:latin typeface="Times New Roman"/>
              <a:ea typeface="Times New Roman"/>
              <a:cs typeface="Times New Roman"/>
              <a:sym typeface="Times New Roman"/>
            </a:endParaRPr>
          </a:p>
          <a:p>
            <a:pPr marL="228600" lvl="0" indent="-228600">
              <a:buSzPts val="2800"/>
            </a:pPr>
            <a:r>
              <a:rPr lang="en-US" dirty="0">
                <a:latin typeface="Times New Roman"/>
                <a:ea typeface="Times New Roman"/>
                <a:cs typeface="Times New Roman"/>
                <a:sym typeface="Times New Roman"/>
              </a:rPr>
              <a:t>significant risk factors for heart disease were found for both men and women.</a:t>
            </a:r>
          </a:p>
          <a:p>
            <a:pPr marL="685800" lvl="1" indent="-228600">
              <a:buSzPts val="2800"/>
            </a:pPr>
            <a:r>
              <a:rPr lang="en-US" altLang="zh-TW" dirty="0">
                <a:latin typeface="Times New Roman"/>
                <a:ea typeface="Times New Roman"/>
                <a:cs typeface="Times New Roman"/>
                <a:sym typeface="Times New Roman"/>
              </a:rPr>
              <a:t>Men: Resting ECG =</a:t>
            </a:r>
            <a:r>
              <a:rPr lang="zh-TW" altLang="en-US" dirty="0">
                <a:latin typeface="Times New Roman"/>
                <a:ea typeface="Times New Roman"/>
                <a:cs typeface="Times New Roman"/>
                <a:sym typeface="Times New Roman"/>
              </a:rPr>
              <a:t> </a:t>
            </a:r>
            <a:r>
              <a:rPr lang="en-US" altLang="zh-TW" dirty="0">
                <a:latin typeface="Times New Roman"/>
                <a:ea typeface="Times New Roman"/>
                <a:cs typeface="Times New Roman"/>
                <a:sym typeface="Times New Roman"/>
              </a:rPr>
              <a:t>hyper.</a:t>
            </a:r>
            <a:endParaRPr lang="en-US" dirty="0">
              <a:latin typeface="Times New Roman"/>
              <a:ea typeface="Times New Roman"/>
              <a:cs typeface="Times New Roman"/>
              <a:sym typeface="Times New Roman"/>
            </a:endParaRPr>
          </a:p>
          <a:p>
            <a:pPr marL="685800" lvl="1" indent="-228600">
              <a:buSzPts val="2800"/>
            </a:pPr>
            <a:r>
              <a:rPr lang="en-US" dirty="0">
                <a:latin typeface="Times New Roman"/>
                <a:ea typeface="Times New Roman"/>
                <a:cs typeface="Times New Roman"/>
                <a:sym typeface="Times New Roman"/>
              </a:rPr>
              <a:t>Women: </a:t>
            </a:r>
            <a:r>
              <a:rPr lang="en-US" altLang="zh-TW" dirty="0">
                <a:latin typeface="Times New Roman"/>
                <a:ea typeface="Times New Roman"/>
                <a:cs typeface="Times New Roman"/>
                <a:sym typeface="Times New Roman"/>
              </a:rPr>
              <a:t>(</a:t>
            </a:r>
            <a:r>
              <a:rPr lang="en-US" dirty="0">
                <a:latin typeface="Times New Roman"/>
                <a:ea typeface="Times New Roman"/>
                <a:cs typeface="Times New Roman"/>
                <a:sym typeface="Times New Roman"/>
              </a:rPr>
              <a:t>Resting ECG </a:t>
            </a:r>
            <a:r>
              <a:rPr lang="en-US" altLang="zh-TW" dirty="0">
                <a:latin typeface="Times New Roman"/>
                <a:ea typeface="Times New Roman"/>
                <a:cs typeface="Times New Roman"/>
                <a:sym typeface="Times New Roman"/>
              </a:rPr>
              <a:t>=</a:t>
            </a:r>
            <a:r>
              <a:rPr lang="zh-TW" altLang="en-US"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normal or hyper</a:t>
            </a:r>
            <a:r>
              <a:rPr lang="en-US" altLang="zh-TW" dirty="0">
                <a:latin typeface="Times New Roman"/>
                <a:ea typeface="Times New Roman"/>
                <a:cs typeface="Times New Roman"/>
                <a:sym typeface="Times New Roman"/>
              </a:rPr>
              <a:t>)</a:t>
            </a:r>
            <a:r>
              <a:rPr lang="en-US" dirty="0">
                <a:latin typeface="Times New Roman"/>
                <a:ea typeface="Times New Roman"/>
                <a:cs typeface="Times New Roman"/>
                <a:sym typeface="Times New Roman"/>
              </a:rPr>
              <a:t> and ST slope</a:t>
            </a:r>
            <a:r>
              <a:rPr lang="zh-TW" altLang="en-US" dirty="0">
                <a:latin typeface="Times New Roman"/>
                <a:ea typeface="Times New Roman"/>
                <a:cs typeface="Times New Roman"/>
                <a:sym typeface="Times New Roman"/>
              </a:rPr>
              <a:t> </a:t>
            </a:r>
            <a:r>
              <a:rPr lang="en-US" altLang="zh-TW" dirty="0">
                <a:latin typeface="Times New Roman"/>
                <a:ea typeface="Times New Roman"/>
                <a:cs typeface="Times New Roman"/>
                <a:sym typeface="Times New Roman"/>
              </a:rPr>
              <a:t>=</a:t>
            </a:r>
            <a:r>
              <a:rPr lang="zh-TW" altLang="en-US" dirty="0">
                <a:latin typeface="Times New Roman"/>
                <a:ea typeface="Times New Roman"/>
                <a:cs typeface="Times New Roman"/>
                <a:sym typeface="Times New Roman"/>
              </a:rPr>
              <a:t> </a:t>
            </a:r>
            <a:r>
              <a:rPr lang="en-US" altLang="zh-TW" dirty="0">
                <a:latin typeface="Times New Roman"/>
                <a:ea typeface="Times New Roman"/>
                <a:cs typeface="Times New Roman"/>
                <a:sym typeface="Times New Roman"/>
              </a:rPr>
              <a:t>flat</a:t>
            </a:r>
          </a:p>
          <a:p>
            <a:pPr marL="685800" lvl="1" indent="-228600">
              <a:buSzPts val="2800"/>
            </a:pPr>
            <a:endParaRPr lang="en-US" dirty="0">
              <a:latin typeface="Times New Roman"/>
              <a:ea typeface="Times New Roman"/>
              <a:cs typeface="Times New Roman"/>
              <a:sym typeface="Times New Roman"/>
            </a:endParaRPr>
          </a:p>
          <a:p>
            <a:pPr marL="228600" indent="-228600">
              <a:buSzPts val="2800"/>
            </a:pPr>
            <a:r>
              <a:rPr lang="en-US" altLang="zh-TW" dirty="0">
                <a:latin typeface="Times New Roman"/>
                <a:ea typeface="Times New Roman"/>
                <a:cs typeface="Times New Roman"/>
                <a:sym typeface="Times New Roman"/>
              </a:rPr>
              <a:t>coronary heart disease risk: Men &gt; Women</a:t>
            </a:r>
          </a:p>
          <a:p>
            <a:pPr marL="228600" lvl="0" indent="-228600">
              <a:buSzPts val="2800"/>
            </a:pPr>
            <a:endParaRPr lang="en-US" dirty="0">
              <a:latin typeface="Times New Roman"/>
              <a:ea typeface="Times New Roman"/>
              <a:cs typeface="Times New Roman"/>
              <a:sym typeface="Times New Roman"/>
            </a:endParaRPr>
          </a:p>
          <a:p>
            <a:pPr marL="228600" lvl="0" indent="-228600">
              <a:buSzPts val="2800"/>
            </a:pP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06646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body" idx="1"/>
          </p:nvPr>
        </p:nvSpPr>
        <p:spPr>
          <a:xfrm>
            <a:off x="294968" y="1690688"/>
            <a:ext cx="11897032" cy="1166812"/>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Clr>
                <a:schemeClr val="dk1"/>
              </a:buClr>
              <a:buSzPts val="2400"/>
              <a:buNone/>
            </a:pPr>
            <a:endParaRPr sz="2400">
              <a:latin typeface="Times New Roman"/>
              <a:ea typeface="Times New Roman"/>
              <a:cs typeface="Times New Roman"/>
              <a:sym typeface="Times New Roman"/>
            </a:endParaRPr>
          </a:p>
        </p:txBody>
      </p:sp>
      <p:sp>
        <p:nvSpPr>
          <p:cNvPr id="147" name="Google Shape;147;p8"/>
          <p:cNvSpPr txBox="1">
            <a:spLocks noGrp="1"/>
          </p:cNvSpPr>
          <p:nvPr>
            <p:ph type="title"/>
          </p:nvPr>
        </p:nvSpPr>
        <p:spPr>
          <a:xfrm>
            <a:off x="4955318" y="2633763"/>
            <a:ext cx="257633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Times New Roman"/>
              <a:buNone/>
            </a:pPr>
            <a:r>
              <a:rPr lang="en-US" sz="3200" b="1">
                <a:latin typeface="Times New Roman"/>
                <a:ea typeface="Times New Roman"/>
                <a:cs typeface="Times New Roman"/>
                <a:sym typeface="Times New Roman"/>
              </a:rPr>
              <a:t>Thanks</a:t>
            </a:r>
            <a:endParaRPr sz="3200" b="1">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b="1" dirty="0">
                <a:latin typeface="Times New Roman"/>
                <a:ea typeface="Times New Roman"/>
                <a:cs typeface="Times New Roman"/>
                <a:sym typeface="Times New Roman"/>
              </a:rPr>
              <a:t>Abstract(1/2)</a:t>
            </a:r>
            <a:endParaRPr b="1" dirty="0">
              <a:latin typeface="Times New Roman"/>
              <a:ea typeface="Times New Roman"/>
              <a:cs typeface="Times New Roman"/>
              <a:sym typeface="Times New Roman"/>
            </a:endParaRPr>
          </a:p>
        </p:txBody>
      </p:sp>
      <p:sp>
        <p:nvSpPr>
          <p:cNvPr id="98" name="Google Shape;98;p2"/>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0" lvl="0" indent="0" algn="just">
              <a:spcBef>
                <a:spcPts val="0"/>
              </a:spcBef>
              <a:buSzPts val="3200"/>
              <a:buNone/>
            </a:pPr>
            <a:r>
              <a:rPr lang="en-US" altLang="zh-TW" dirty="0">
                <a:latin typeface="Times New Roman" panose="02020603050405020304" pitchFamily="18" charset="0"/>
                <a:cs typeface="Times New Roman" panose="02020603050405020304" pitchFamily="18" charset="0"/>
              </a:rPr>
              <a:t>This paper investigates the sick and healthy factors which contribute to heart disease for males and females. Association rule mining, a computational intelligence approach, is used to identify these factors and the UCI Cleveland dataset, a biological database, is considered along with the three rule generation algorithms – </a:t>
            </a:r>
            <a:r>
              <a:rPr lang="en-US" altLang="zh-TW" dirty="0" err="1">
                <a:latin typeface="Times New Roman" panose="02020603050405020304" pitchFamily="18" charset="0"/>
                <a:cs typeface="Times New Roman" panose="02020603050405020304" pitchFamily="18" charset="0"/>
              </a:rPr>
              <a:t>Apriori</a:t>
            </a:r>
            <a:r>
              <a:rPr lang="en-US" altLang="zh-TW" dirty="0">
                <a:latin typeface="Times New Roman" panose="02020603050405020304" pitchFamily="18" charset="0"/>
                <a:cs typeface="Times New Roman" panose="02020603050405020304" pitchFamily="18" charset="0"/>
              </a:rPr>
              <a:t>, Predictive </a:t>
            </a:r>
            <a:r>
              <a:rPr lang="en-US" altLang="zh-TW" dirty="0" err="1">
                <a:latin typeface="Times New Roman" panose="02020603050405020304" pitchFamily="18" charset="0"/>
                <a:cs typeface="Times New Roman" panose="02020603050405020304" pitchFamily="18" charset="0"/>
              </a:rPr>
              <a:t>Apriori</a:t>
            </a:r>
            <a:r>
              <a:rPr lang="en-US" altLang="zh-TW" dirty="0">
                <a:latin typeface="Times New Roman" panose="02020603050405020304" pitchFamily="18" charset="0"/>
                <a:cs typeface="Times New Roman" panose="02020603050405020304" pitchFamily="18" charset="0"/>
              </a:rPr>
              <a:t> and </a:t>
            </a:r>
            <a:r>
              <a:rPr lang="en-US" altLang="zh-TW" dirty="0" err="1">
                <a:latin typeface="Times New Roman" panose="02020603050405020304" pitchFamily="18" charset="0"/>
                <a:cs typeface="Times New Roman" panose="02020603050405020304" pitchFamily="18" charset="0"/>
              </a:rPr>
              <a:t>Tertius</a:t>
            </a:r>
            <a:r>
              <a:rPr lang="en-US" altLang="zh-TW" dirty="0">
                <a:latin typeface="Times New Roman" panose="02020603050405020304" pitchFamily="18" charset="0"/>
                <a:cs typeface="Times New Roman" panose="02020603050405020304" pitchFamily="18" charset="0"/>
              </a:rPr>
              <a:t>. Analyzing the information available on sick and healthy individuals and taking confidence as an indicator, females are seen to have less chance of coronary heart disease then males. Also, the attributes indicating healthy and sick conditions were identified. It is seen that factors such as chest pain being asymptomatic and the presence of exercise-induced angina indicate the likely existence of heart disease for both men and women.</a:t>
            </a: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b="1" dirty="0">
                <a:latin typeface="Times New Roman"/>
                <a:ea typeface="Times New Roman"/>
                <a:cs typeface="Times New Roman"/>
                <a:sym typeface="Times New Roman"/>
              </a:rPr>
              <a:t>Abstract(2/2)</a:t>
            </a:r>
            <a:endParaRPr b="1" dirty="0">
              <a:latin typeface="Times New Roman"/>
              <a:ea typeface="Times New Roman"/>
              <a:cs typeface="Times New Roman"/>
              <a:sym typeface="Times New Roman"/>
            </a:endParaRPr>
          </a:p>
        </p:txBody>
      </p:sp>
      <p:sp>
        <p:nvSpPr>
          <p:cNvPr id="98" name="Google Shape;98;p2"/>
          <p:cNvSpPr txBox="1">
            <a:spLocks noGrp="1"/>
          </p:cNvSpPr>
          <p:nvPr>
            <p:ph type="body" idx="1"/>
          </p:nvPr>
        </p:nvSpPr>
        <p:spPr>
          <a:xfrm>
            <a:off x="838200" y="1454714"/>
            <a:ext cx="10515600" cy="4351338"/>
          </a:xfrm>
          <a:prstGeom prst="rect">
            <a:avLst/>
          </a:prstGeom>
          <a:noFill/>
          <a:ln>
            <a:noFill/>
          </a:ln>
        </p:spPr>
        <p:txBody>
          <a:bodyPr spcFirstLastPara="1" wrap="square" lIns="91425" tIns="45700" rIns="91425" bIns="45700" anchor="t" anchorCtr="0">
            <a:noAutofit/>
          </a:bodyPr>
          <a:lstStyle/>
          <a:p>
            <a:pPr marL="0" lvl="0" indent="0" algn="just">
              <a:spcBef>
                <a:spcPts val="0"/>
              </a:spcBef>
              <a:buSzPts val="3200"/>
              <a:buNone/>
            </a:pPr>
            <a:r>
              <a:rPr lang="en-US" altLang="zh-TW" dirty="0">
                <a:latin typeface="Times New Roman" panose="02020603050405020304" pitchFamily="18" charset="0"/>
                <a:cs typeface="Times New Roman" panose="02020603050405020304" pitchFamily="18" charset="0"/>
              </a:rPr>
              <a:t>However, resting ECG being either normal or hyper and slope being flat are potential high risk factors for women only. For men, on the other hand, only a single rule expressing resting ECG being hyper was shown to be a significant factor. This means, for women, resting ECG status is a key distinct factor for heart disease prediction. Comparing the healthy status of men and women, slope being up, number of </a:t>
            </a:r>
            <a:r>
              <a:rPr lang="en-US" altLang="zh-TW" dirty="0" err="1">
                <a:latin typeface="Times New Roman" panose="02020603050405020304" pitchFamily="18" charset="0"/>
                <a:cs typeface="Times New Roman" panose="02020603050405020304" pitchFamily="18" charset="0"/>
              </a:rPr>
              <a:t>coloured</a:t>
            </a:r>
            <a:r>
              <a:rPr lang="en-US" altLang="zh-TW" dirty="0">
                <a:latin typeface="Times New Roman" panose="02020603050405020304" pitchFamily="18" charset="0"/>
                <a:cs typeface="Times New Roman" panose="02020603050405020304" pitchFamily="18" charset="0"/>
              </a:rPr>
              <a:t> vessels being zero, and </a:t>
            </a:r>
            <a:r>
              <a:rPr lang="en-US" altLang="zh-TW" dirty="0" err="1">
                <a:latin typeface="Times New Roman" panose="02020603050405020304" pitchFamily="18" charset="0"/>
                <a:cs typeface="Times New Roman" panose="02020603050405020304" pitchFamily="18" charset="0"/>
              </a:rPr>
              <a:t>oldpeak</a:t>
            </a:r>
            <a:r>
              <a:rPr lang="en-US" altLang="zh-TW" dirty="0">
                <a:latin typeface="Times New Roman" panose="02020603050405020304" pitchFamily="18" charset="0"/>
                <a:cs typeface="Times New Roman" panose="02020603050405020304" pitchFamily="18" charset="0"/>
              </a:rPr>
              <a:t> being less than or equal to 0.56 indicate a healthy status for both genders.</a:t>
            </a:r>
            <a:endParaRPr lang="en-US" altLang="zh-TW" sz="2400"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17613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endParaRPr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3" name="圖片 2"/>
          <p:cNvPicPr>
            <a:picLocks noChangeAspect="1"/>
          </p:cNvPicPr>
          <p:nvPr/>
        </p:nvPicPr>
        <p:blipFill>
          <a:blip r:embed="rId3"/>
          <a:stretch>
            <a:fillRect/>
          </a:stretch>
        </p:blipFill>
        <p:spPr>
          <a:xfrm>
            <a:off x="1105750" y="1468376"/>
            <a:ext cx="9980500" cy="4214946"/>
          </a:xfrm>
          <a:prstGeom prst="rect">
            <a:avLst/>
          </a:prstGeom>
        </p:spPr>
      </p:pic>
    </p:spTree>
    <p:extLst>
      <p:ext uri="{BB962C8B-B14F-4D97-AF65-F5344CB8AC3E}">
        <p14:creationId xmlns:p14="http://schemas.microsoft.com/office/powerpoint/2010/main" val="295239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766916" y="828028"/>
            <a:ext cx="10515600" cy="924976"/>
          </a:xfrm>
          <a:prstGeom prst="rect">
            <a:avLst/>
          </a:prstGeom>
          <a:noFill/>
          <a:ln>
            <a:noFill/>
          </a:ln>
        </p:spPr>
        <p:txBody>
          <a:bodyPr spcFirstLastPara="1" wrap="square" lIns="91425" tIns="45700" rIns="91425" bIns="45700" anchor="ctr" anchorCtr="0">
            <a:normAutofit/>
          </a:bodyPr>
          <a:lstStyle/>
          <a:p>
            <a:pPr lvl="0">
              <a:buSzPts val="4400"/>
            </a:pPr>
            <a:r>
              <a:rPr lang="en-US" sz="4000" b="1" dirty="0">
                <a:latin typeface="Times New Roman"/>
                <a:ea typeface="Times New Roman"/>
                <a:cs typeface="Times New Roman"/>
                <a:sym typeface="Times New Roman"/>
              </a:rPr>
              <a:t>Data set</a:t>
            </a:r>
            <a:endParaRPr sz="4000"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7"/>
            <a:ext cx="10775553" cy="1325562"/>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latin typeface="Times New Roman"/>
                <a:ea typeface="Times New Roman"/>
                <a:cs typeface="Times New Roman"/>
                <a:sym typeface="Times New Roman"/>
              </a:rPr>
              <a:t>UCI heart</a:t>
            </a:r>
            <a:r>
              <a:rPr lang="zh-TW" altLang="en-US"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disease dataset</a:t>
            </a:r>
          </a:p>
          <a:p>
            <a:pPr marL="228600" lvl="0" indent="-228600">
              <a:buSzPts val="2800"/>
            </a:pPr>
            <a:r>
              <a:rPr lang="en-US" dirty="0">
                <a:latin typeface="Times New Roman"/>
                <a:ea typeface="Times New Roman"/>
                <a:cs typeface="Times New Roman"/>
                <a:sym typeface="Times New Roman"/>
              </a:rPr>
              <a:t>Features: 14</a:t>
            </a:r>
          </a:p>
          <a:p>
            <a:pPr marL="228600" lvl="0" indent="-228600">
              <a:buSzPts val="2800"/>
            </a:pPr>
            <a:endParaRPr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Google Shape;138;p7">
            <a:extLst>
              <a:ext uri="{FF2B5EF4-FFF2-40B4-BE49-F238E27FC236}">
                <a16:creationId xmlns:a16="http://schemas.microsoft.com/office/drawing/2014/main" id="{B663C26C-FE42-942D-995F-4F247F150590}"/>
              </a:ext>
            </a:extLst>
          </p:cNvPr>
          <p:cNvSpPr txBox="1">
            <a:spLocks/>
          </p:cNvSpPr>
          <p:nvPr/>
        </p:nvSpPr>
        <p:spPr>
          <a:xfrm>
            <a:off x="766916" y="2926116"/>
            <a:ext cx="10515600" cy="10057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ltLang="zh-TW" sz="4000" b="1" dirty="0">
                <a:latin typeface="Times New Roman"/>
                <a:ea typeface="Times New Roman"/>
                <a:cs typeface="Times New Roman"/>
                <a:sym typeface="Times New Roman"/>
              </a:rPr>
              <a:t>Algorithms</a:t>
            </a:r>
            <a:endParaRPr lang="en-US" sz="4000" b="1" dirty="0">
              <a:latin typeface="Times New Roman"/>
              <a:ea typeface="Times New Roman"/>
              <a:cs typeface="Times New Roman"/>
              <a:sym typeface="Times New Roman"/>
            </a:endParaRPr>
          </a:p>
        </p:txBody>
      </p:sp>
      <p:sp>
        <p:nvSpPr>
          <p:cNvPr id="4" name="Google Shape;139;p7">
            <a:extLst>
              <a:ext uri="{FF2B5EF4-FFF2-40B4-BE49-F238E27FC236}">
                <a16:creationId xmlns:a16="http://schemas.microsoft.com/office/drawing/2014/main" id="{7FF9D640-CFF1-A36E-05FF-AC4AE06B0136}"/>
              </a:ext>
            </a:extLst>
          </p:cNvPr>
          <p:cNvSpPr txBox="1">
            <a:spLocks/>
          </p:cNvSpPr>
          <p:nvPr/>
        </p:nvSpPr>
        <p:spPr>
          <a:xfrm>
            <a:off x="766916" y="3577395"/>
            <a:ext cx="10775553" cy="29154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buSzPts val="2800"/>
            </a:pPr>
            <a:r>
              <a:rPr lang="en-US" dirty="0" err="1">
                <a:latin typeface="Times New Roman"/>
                <a:ea typeface="Times New Roman"/>
                <a:cs typeface="Times New Roman"/>
                <a:sym typeface="Times New Roman"/>
              </a:rPr>
              <a:t>Apriori</a:t>
            </a:r>
            <a:endParaRPr lang="en-US" dirty="0">
              <a:latin typeface="Times New Roman"/>
              <a:ea typeface="Times New Roman"/>
              <a:cs typeface="Times New Roman"/>
              <a:sym typeface="Times New Roman"/>
            </a:endParaRPr>
          </a:p>
          <a:p>
            <a:pPr marL="228600" indent="-228600">
              <a:buSzPts val="2800"/>
            </a:pPr>
            <a:r>
              <a:rPr lang="en-US" dirty="0">
                <a:latin typeface="Times New Roman"/>
                <a:ea typeface="Times New Roman"/>
                <a:cs typeface="Times New Roman"/>
                <a:sym typeface="Times New Roman"/>
              </a:rPr>
              <a:t>Predictive </a:t>
            </a:r>
            <a:r>
              <a:rPr lang="en-US" dirty="0" err="1">
                <a:latin typeface="Times New Roman"/>
                <a:ea typeface="Times New Roman"/>
                <a:cs typeface="Times New Roman"/>
                <a:sym typeface="Times New Roman"/>
              </a:rPr>
              <a:t>Apriori</a:t>
            </a:r>
            <a:r>
              <a:rPr lang="en-US" dirty="0">
                <a:latin typeface="Times New Roman"/>
                <a:ea typeface="Times New Roman"/>
                <a:cs typeface="Times New Roman"/>
                <a:sym typeface="Times New Roman"/>
              </a:rPr>
              <a:t> </a:t>
            </a:r>
          </a:p>
          <a:p>
            <a:pPr marL="228600" indent="-228600">
              <a:buSzPts val="2800"/>
            </a:pPr>
            <a:r>
              <a:rPr lang="en-US" dirty="0">
                <a:latin typeface="Times New Roman"/>
                <a:ea typeface="Times New Roman"/>
                <a:cs typeface="Times New Roman"/>
                <a:sym typeface="Times New Roman"/>
              </a:rPr>
              <a:t>Tertius </a:t>
            </a:r>
          </a:p>
        </p:txBody>
      </p:sp>
      <p:grpSp>
        <p:nvGrpSpPr>
          <p:cNvPr id="8" name="群組 7"/>
          <p:cNvGrpSpPr/>
          <p:nvPr/>
        </p:nvGrpSpPr>
        <p:grpSpPr>
          <a:xfrm>
            <a:off x="5288973" y="158078"/>
            <a:ext cx="5829300" cy="6626850"/>
            <a:chOff x="5299364" y="442768"/>
            <a:chExt cx="5702597" cy="6381509"/>
          </a:xfrm>
        </p:grpSpPr>
        <p:pic>
          <p:nvPicPr>
            <p:cNvPr id="5" name="圖片 4"/>
            <p:cNvPicPr>
              <a:picLocks noChangeAspect="1"/>
            </p:cNvPicPr>
            <p:nvPr/>
          </p:nvPicPr>
          <p:blipFill>
            <a:blip r:embed="rId3"/>
            <a:stretch>
              <a:fillRect/>
            </a:stretch>
          </p:blipFill>
          <p:spPr>
            <a:xfrm>
              <a:off x="5312940" y="442768"/>
              <a:ext cx="3886199" cy="585138"/>
            </a:xfrm>
            <a:prstGeom prst="rect">
              <a:avLst/>
            </a:prstGeom>
          </p:spPr>
        </p:pic>
        <p:pic>
          <p:nvPicPr>
            <p:cNvPr id="7" name="圖片 6"/>
            <p:cNvPicPr>
              <a:picLocks noChangeAspect="1"/>
            </p:cNvPicPr>
            <p:nvPr/>
          </p:nvPicPr>
          <p:blipFill>
            <a:blip r:embed="rId4"/>
            <a:stretch>
              <a:fillRect/>
            </a:stretch>
          </p:blipFill>
          <p:spPr>
            <a:xfrm>
              <a:off x="5299364" y="902971"/>
              <a:ext cx="5702597" cy="5921306"/>
            </a:xfrm>
            <a:prstGeom prst="rect">
              <a:avLst/>
            </a:prstGeom>
          </p:spPr>
        </p:pic>
      </p:grpSp>
    </p:spTree>
    <p:extLst>
      <p:ext uri="{BB962C8B-B14F-4D97-AF65-F5344CB8AC3E}">
        <p14:creationId xmlns:p14="http://schemas.microsoft.com/office/powerpoint/2010/main" val="282712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BD5BC59C-2436-C7C0-3C90-451BB64A81D5}"/>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351E2F64-9FBC-0FF7-9B7B-7A3848AC712C}"/>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Association rule</a:t>
            </a:r>
            <a:endParaRPr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59B305B2-FDD3-3BC3-F3AD-2A5476BE0602}"/>
              </a:ext>
            </a:extLst>
          </p:cNvPr>
          <p:cNvSpPr txBox="1">
            <a:spLocks noGrp="1"/>
          </p:cNvSpPr>
          <p:nvPr>
            <p:ph type="body" idx="1"/>
          </p:nvPr>
        </p:nvSpPr>
        <p:spPr>
          <a:xfrm>
            <a:off x="838200" y="4974817"/>
            <a:ext cx="10775553" cy="1645659"/>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latin typeface="Times New Roman"/>
                <a:ea typeface="Times New Roman"/>
                <a:cs typeface="Times New Roman"/>
                <a:sym typeface="Times New Roman"/>
              </a:rPr>
              <a:t>support( {3, 5} ) = 3/5 = 60%</a:t>
            </a:r>
          </a:p>
          <a:p>
            <a:pPr marL="228600" lvl="0" indent="-228600">
              <a:buSzPts val="2800"/>
            </a:pPr>
            <a:r>
              <a:rPr lang="en-US" dirty="0">
                <a:latin typeface="Times New Roman"/>
                <a:ea typeface="Times New Roman"/>
                <a:cs typeface="Times New Roman"/>
                <a:sym typeface="Times New Roman"/>
              </a:rPr>
              <a:t>confidence({3, 5} ⭢ {2} ) = 2/3 = 66%</a:t>
            </a:r>
          </a:p>
        </p:txBody>
      </p:sp>
      <p:sp>
        <p:nvSpPr>
          <p:cNvPr id="2" name="投影片編號版面配置區 1">
            <a:extLst>
              <a:ext uri="{FF2B5EF4-FFF2-40B4-BE49-F238E27FC236}">
                <a16:creationId xmlns:a16="http://schemas.microsoft.com/office/drawing/2014/main" id="{2D054EBF-DD98-265D-3062-109B6C361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3" name="圖片 2"/>
          <p:cNvPicPr>
            <a:picLocks noChangeAspect="1"/>
          </p:cNvPicPr>
          <p:nvPr/>
        </p:nvPicPr>
        <p:blipFill>
          <a:blip r:embed="rId3"/>
          <a:stretch>
            <a:fillRect/>
          </a:stretch>
        </p:blipFill>
        <p:spPr>
          <a:xfrm>
            <a:off x="8610600" y="2155496"/>
            <a:ext cx="2876951" cy="3010320"/>
          </a:xfrm>
          <a:prstGeom prst="rect">
            <a:avLst/>
          </a:prstGeom>
        </p:spPr>
      </p:pic>
      <p:pic>
        <p:nvPicPr>
          <p:cNvPr id="1026" name="Picture 2" descr="https://miro.medium.com/v2/resize:fit:675/1*7TlXNsS14mviiulB9y33iQ.png"/>
          <p:cNvPicPr>
            <a:picLocks noChangeAspect="1" noChangeArrowheads="1"/>
          </p:cNvPicPr>
          <p:nvPr/>
        </p:nvPicPr>
        <p:blipFill rotWithShape="1">
          <a:blip r:embed="rId4">
            <a:extLst>
              <a:ext uri="{28A0092B-C50C-407E-A947-70E740481C1C}">
                <a14:useLocalDpi xmlns:a14="http://schemas.microsoft.com/office/drawing/2010/main" val="0"/>
              </a:ext>
            </a:extLst>
          </a:blip>
          <a:srcRect r="76315"/>
          <a:stretch/>
        </p:blipFill>
        <p:spPr bwMode="auto">
          <a:xfrm>
            <a:off x="578247" y="1498332"/>
            <a:ext cx="1810992" cy="2591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o.medium.com/v2/resize:fit:675/1*7TlXNsS14mviiulB9y33iQ.png"/>
          <p:cNvPicPr>
            <a:picLocks noChangeAspect="1" noChangeArrowheads="1"/>
          </p:cNvPicPr>
          <p:nvPr/>
        </p:nvPicPr>
        <p:blipFill rotWithShape="1">
          <a:blip r:embed="rId4">
            <a:extLst>
              <a:ext uri="{28A0092B-C50C-407E-A947-70E740481C1C}">
                <a14:useLocalDpi xmlns:a14="http://schemas.microsoft.com/office/drawing/2010/main" val="0"/>
              </a:ext>
            </a:extLst>
          </a:blip>
          <a:srcRect l="42395" b="32624"/>
          <a:stretch/>
        </p:blipFill>
        <p:spPr bwMode="auto">
          <a:xfrm>
            <a:off x="3533587" y="2038430"/>
            <a:ext cx="4404613" cy="174585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p:cNvCxnSpPr/>
          <p:nvPr/>
        </p:nvCxnSpPr>
        <p:spPr>
          <a:xfrm flipV="1">
            <a:off x="2522094" y="2418735"/>
            <a:ext cx="914280" cy="375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504273" y="2793938"/>
            <a:ext cx="932101" cy="46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47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err="1">
                <a:latin typeface="Times New Roman"/>
                <a:ea typeface="Times New Roman"/>
                <a:cs typeface="Times New Roman"/>
                <a:sym typeface="Times New Roman"/>
              </a:rPr>
              <a:t>Apriori</a:t>
            </a:r>
            <a:r>
              <a:rPr lang="en-US" altLang="zh-TW" b="1" dirty="0">
                <a:latin typeface="Times New Roman"/>
                <a:ea typeface="Times New Roman"/>
                <a:cs typeface="Times New Roman"/>
                <a:sym typeface="Times New Roman"/>
              </a:rPr>
              <a:t> Algorithm(1/4)</a:t>
            </a:r>
            <a:endParaRPr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4" name="圖片 3"/>
          <p:cNvPicPr>
            <a:picLocks noChangeAspect="1"/>
          </p:cNvPicPr>
          <p:nvPr/>
        </p:nvPicPr>
        <p:blipFill>
          <a:blip r:embed="rId3"/>
          <a:stretch>
            <a:fillRect/>
          </a:stretch>
        </p:blipFill>
        <p:spPr>
          <a:xfrm>
            <a:off x="620098" y="1679308"/>
            <a:ext cx="11211756" cy="3811997"/>
          </a:xfrm>
          <a:prstGeom prst="rect">
            <a:avLst/>
          </a:prstGeom>
        </p:spPr>
      </p:pic>
      <p:cxnSp>
        <p:nvCxnSpPr>
          <p:cNvPr id="8" name="直線單箭頭接點 7"/>
          <p:cNvCxnSpPr/>
          <p:nvPr/>
        </p:nvCxnSpPr>
        <p:spPr>
          <a:xfrm>
            <a:off x="7949381" y="4044426"/>
            <a:ext cx="988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71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504252" y="2128535"/>
            <a:ext cx="7327603" cy="3831782"/>
          </a:xfrm>
          <a:prstGeom prst="rect">
            <a:avLst/>
          </a:prstGeom>
        </p:spPr>
      </p:pic>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err="1">
                <a:latin typeface="Times New Roman"/>
                <a:ea typeface="Times New Roman"/>
                <a:cs typeface="Times New Roman"/>
                <a:sym typeface="Times New Roman"/>
              </a:rPr>
              <a:t>Apriori</a:t>
            </a:r>
            <a:r>
              <a:rPr lang="en-US" altLang="zh-TW" b="1" dirty="0">
                <a:latin typeface="Times New Roman"/>
                <a:ea typeface="Times New Roman"/>
                <a:cs typeface="Times New Roman"/>
                <a:sym typeface="Times New Roman"/>
              </a:rPr>
              <a:t> Algorithm(2/4)</a:t>
            </a:r>
            <a:endParaRPr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4" name="圖片 3"/>
          <p:cNvPicPr>
            <a:picLocks noChangeAspect="1"/>
          </p:cNvPicPr>
          <p:nvPr/>
        </p:nvPicPr>
        <p:blipFill rotWithShape="1">
          <a:blip r:embed="rId4"/>
          <a:srcRect r="74881"/>
          <a:stretch/>
        </p:blipFill>
        <p:spPr>
          <a:xfrm>
            <a:off x="620098" y="1679308"/>
            <a:ext cx="2816276" cy="3811997"/>
          </a:xfrm>
          <a:prstGeom prst="rect">
            <a:avLst/>
          </a:prstGeom>
        </p:spPr>
      </p:pic>
      <p:cxnSp>
        <p:nvCxnSpPr>
          <p:cNvPr id="8" name="直線單箭頭接點 7"/>
          <p:cNvCxnSpPr/>
          <p:nvPr/>
        </p:nvCxnSpPr>
        <p:spPr>
          <a:xfrm>
            <a:off x="7949381" y="4044426"/>
            <a:ext cx="988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83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4203290" y="2138753"/>
            <a:ext cx="7275945" cy="3352552"/>
          </a:xfrm>
          <a:prstGeom prst="rect">
            <a:avLst/>
          </a:prstGeom>
        </p:spPr>
      </p:pic>
      <p:pic>
        <p:nvPicPr>
          <p:cNvPr id="3" name="圖片 2"/>
          <p:cNvPicPr>
            <a:picLocks noChangeAspect="1"/>
          </p:cNvPicPr>
          <p:nvPr/>
        </p:nvPicPr>
        <p:blipFill rotWithShape="1">
          <a:blip r:embed="rId4"/>
          <a:srcRect r="54997"/>
          <a:stretch/>
        </p:blipFill>
        <p:spPr>
          <a:xfrm>
            <a:off x="6591940" y="-5377"/>
            <a:ext cx="2060447" cy="2394188"/>
          </a:xfrm>
          <a:prstGeom prst="rect">
            <a:avLst/>
          </a:prstGeom>
        </p:spPr>
      </p:pic>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err="1">
                <a:latin typeface="Times New Roman"/>
                <a:ea typeface="Times New Roman"/>
                <a:cs typeface="Times New Roman"/>
                <a:sym typeface="Times New Roman"/>
              </a:rPr>
              <a:t>Apriori</a:t>
            </a:r>
            <a:r>
              <a:rPr lang="en-US" altLang="zh-TW" b="1" dirty="0">
                <a:latin typeface="Times New Roman"/>
                <a:ea typeface="Times New Roman"/>
                <a:cs typeface="Times New Roman"/>
                <a:sym typeface="Times New Roman"/>
              </a:rPr>
              <a:t> Algorithm(3/4)</a:t>
            </a:r>
            <a:endParaRPr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err="1">
                <a:latin typeface="Times New Roman"/>
                <a:ea typeface="Times New Roman"/>
                <a:cs typeface="Times New Roman"/>
                <a:sym typeface="Times New Roman"/>
              </a:rPr>
              <a:t>Contai</a:t>
            </a:r>
            <a:endParaRPr dirty="0">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4" name="圖片 3"/>
          <p:cNvPicPr>
            <a:picLocks noChangeAspect="1"/>
          </p:cNvPicPr>
          <p:nvPr/>
        </p:nvPicPr>
        <p:blipFill rotWithShape="1">
          <a:blip r:embed="rId5"/>
          <a:srcRect r="74881"/>
          <a:stretch/>
        </p:blipFill>
        <p:spPr>
          <a:xfrm>
            <a:off x="620098" y="1679308"/>
            <a:ext cx="2816276" cy="3811997"/>
          </a:xfrm>
          <a:prstGeom prst="rect">
            <a:avLst/>
          </a:prstGeom>
        </p:spPr>
      </p:pic>
      <p:cxnSp>
        <p:nvCxnSpPr>
          <p:cNvPr id="8" name="直線單箭頭接點 7"/>
          <p:cNvCxnSpPr/>
          <p:nvPr/>
        </p:nvCxnSpPr>
        <p:spPr>
          <a:xfrm>
            <a:off x="7622458" y="3557730"/>
            <a:ext cx="988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508343"/>
      </p:ext>
    </p:extLst>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8227</TotalTime>
  <Words>716</Words>
  <Application>Microsoft Office PowerPoint</Application>
  <PresentationFormat>Widescreen</PresentationFormat>
  <Paragraphs>110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佈景主題</vt:lpstr>
      <vt:lpstr>Association rule mining to detect factors which contribute to heart disease in males and females</vt:lpstr>
      <vt:lpstr>Abstract(1/2)</vt:lpstr>
      <vt:lpstr>Abstract(2/2)</vt:lpstr>
      <vt:lpstr>PowerPoint Presentation</vt:lpstr>
      <vt:lpstr>Data set</vt:lpstr>
      <vt:lpstr>Association rule</vt:lpstr>
      <vt:lpstr>Apriori Algorithm(1/4)</vt:lpstr>
      <vt:lpstr>Apriori Algorithm(2/4)</vt:lpstr>
      <vt:lpstr>Apriori Algorithm(3/4)</vt:lpstr>
      <vt:lpstr>Apriori Algorithm(4/4)</vt:lpstr>
      <vt:lpstr>Predictive Apriori</vt:lpstr>
      <vt:lpstr>Tertius </vt:lpstr>
      <vt:lpstr>Results(1/5)</vt:lpstr>
      <vt:lpstr>Results(2/5)</vt:lpstr>
      <vt:lpstr>Results(3/5)</vt:lpstr>
      <vt:lpstr>Results(4/5)</vt:lpstr>
      <vt:lpstr>Results(5/5)</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Longest increasing subsequences  in sliding windows</dc:title>
  <dc:creator>user</dc:creator>
  <cp:lastModifiedBy>user</cp:lastModifiedBy>
  <cp:revision>1492</cp:revision>
  <dcterms:created xsi:type="dcterms:W3CDTF">2024-03-29T12:17:05Z</dcterms:created>
  <dcterms:modified xsi:type="dcterms:W3CDTF">2024-11-26T10:31:28Z</dcterms:modified>
</cp:coreProperties>
</file>