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Times New Roman" charset="1" panose="02030502070405020303"/>
      <p:regular r:id="rId22"/>
    </p:embeddedFont>
    <p:embeddedFont>
      <p:font typeface="Arimo" charset="1" panose="020B0604020202020204"/>
      <p:regular r:id="rId23"/>
    </p:embeddedFont>
    <p:embeddedFont>
      <p:font typeface="Times New Roman Bold" charset="1" panose="02030802070405020303"/>
      <p:regular r:id="rId24"/>
    </p:embeddedFont>
    <p:embeddedFont>
      <p:font typeface="Arimo Bold" charset="1" panose="020B0704020202020204"/>
      <p:regular r:id="rId30"/>
    </p:embeddedFont>
    <p:embeddedFont>
      <p:font typeface="WenQuanYi" charset="1" panose="020B06060308040202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notesMasters/notesMaster1.xml" Type="http://schemas.openxmlformats.org/officeDocument/2006/relationships/notesMaster"/><Relationship Id="rId26" Target="theme/theme2.xml" Type="http://schemas.openxmlformats.org/officeDocument/2006/relationships/theme"/><Relationship Id="rId27" Target="notesSlides/notesSlide1.xml" Type="http://schemas.openxmlformats.org/officeDocument/2006/relationships/notesSlide"/><Relationship Id="rId28" Target="notesSlides/notesSlide2.xml" Type="http://schemas.openxmlformats.org/officeDocument/2006/relationships/notesSlide"/><Relationship Id="rId29" Target="notesSlides/notesSlide3.xml" Type="http://schemas.openxmlformats.org/officeDocument/2006/relationships/note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notesSlides/notesSlide4.xml" Type="http://schemas.openxmlformats.org/officeDocument/2006/relationships/notesSlide"/><Relationship Id="rId33" Target="notesSlides/notesSlide5.xml" Type="http://schemas.openxmlformats.org/officeDocument/2006/relationships/notesSlide"/><Relationship Id="rId34" Target="notesSlides/notesSlide6.xml" Type="http://schemas.openxmlformats.org/officeDocument/2006/relationships/notesSlide"/><Relationship Id="rId35" Target="notesSlides/notesSlide7.xml" Type="http://schemas.openxmlformats.org/officeDocument/2006/relationships/notesSlide"/><Relationship Id="rId36" Target="notesSlides/notesSlide8.xml" Type="http://schemas.openxmlformats.org/officeDocument/2006/relationships/notesSlide"/><Relationship Id="rId37" Target="notesSlides/notesSlide9.xml" Type="http://schemas.openxmlformats.org/officeDocument/2006/relationships/notesSlide"/><Relationship Id="rId38" Target="notesSlides/notesSlide10.xml" Type="http://schemas.openxmlformats.org/officeDocument/2006/relationships/notesSlide"/><Relationship Id="rId39" Target="notesSlides/notesSlide11.xml" Type="http://schemas.openxmlformats.org/officeDocument/2006/relationships/notesSlide"/><Relationship Id="rId4" Target="theme/theme1.xml" Type="http://schemas.openxmlformats.org/officeDocument/2006/relationships/theme"/><Relationship Id="rId40" Target="notesSlides/notesSlide12.xml" Type="http://schemas.openxmlformats.org/officeDocument/2006/relationships/notesSlide"/><Relationship Id="rId41" Target="notesSlides/notesSlide13.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1.2e的使用者，在中國騎電動自行車不需要駕照且不用戴安全帽，但在2020年時已規定要戴安全帽，故此此篇論文沒考慮到安全措施所帶來的影響。</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限速50km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騎乘者年齡的影響：</a:t>
            </a:r>
          </a:p>
          <a:p>
            <a:r>
              <a:rPr lang="en-US"/>
              <a:t>年齡超過 25 歲的騎士發生電動自行車致命撞車事故的可能性大幅增加 9.313 倍。這顯示年紀較大的騎乘者可能因為各種因素而有較大風險，例如身體脆弱或對電動自行車騎乘動態經驗較少。</a:t>
            </a:r>
          </a:p>
          <a:p>
            <a:r>
              <a:rPr lang="en-US"/>
              <a:t>電動自行車在轉彎時，嚴重受傷的可能性增加 2.695 倍。這顯示轉彎時發生車禍的風險較高，可能是因為能見度降低或對交通互動判斷錯誤。</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建議機動車道和VRUs人群中多一道護欄，增加安全性。</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在近幾年ebike出車禍率有大幅增加，且在瑞士也有人在研究相關的內容。data collection的部分會那麼少有可能是因為沒有人員傷亡時就不會記錄在案</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你賭晚上會出車禍贏的機率，而非晚上出車禍的機率</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死亡case占22%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夜間騎車的致死率高於白天</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星期三發生最多，星期六最少</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相比在寒冷環境，溫暖的環境比較讓人想騎車，且月分和致死率沒有相對的關係。</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可以發現巴士佔了一定的比例，因為有些時候巴士的駕駛者都不守規矩，且司機們都缺乏安全駕駛的意識。</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直行車輛發生意外的比例高於轉彎車輛。且開車的人，有95%是男性，5%是女性。</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11008" y="2968752"/>
            <a:ext cx="15865983" cy="2129028"/>
          </a:xfrm>
          <a:prstGeom prst="rect">
            <a:avLst/>
          </a:prstGeom>
        </p:spPr>
        <p:txBody>
          <a:bodyPr anchor="t" rtlCol="false" tIns="0" lIns="0" bIns="0" rIns="0">
            <a:spAutoFit/>
          </a:bodyPr>
          <a:lstStyle/>
          <a:p>
            <a:pPr algn="ctr">
              <a:lnSpc>
                <a:spcPts val="7776"/>
              </a:lnSpc>
            </a:pPr>
            <a:r>
              <a:rPr lang="en-US" sz="7200">
                <a:solidFill>
                  <a:srgbClr val="000000"/>
                </a:solidFill>
                <a:latin typeface="Times New Roman"/>
                <a:ea typeface="Times New Roman"/>
                <a:cs typeface="Times New Roman"/>
                <a:sym typeface="Times New Roman"/>
              </a:rPr>
              <a:t>What factors impact injury severity of vehicle to electric bike crashes in China?</a:t>
            </a:r>
          </a:p>
        </p:txBody>
      </p:sp>
      <p:sp>
        <p:nvSpPr>
          <p:cNvPr name="TextBox 3" id="3"/>
          <p:cNvSpPr txBox="true"/>
          <p:nvPr/>
        </p:nvSpPr>
        <p:spPr>
          <a:xfrm rot="0">
            <a:off x="1794224" y="5753577"/>
            <a:ext cx="14699552" cy="1493139"/>
          </a:xfrm>
          <a:prstGeom prst="rect">
            <a:avLst/>
          </a:prstGeom>
        </p:spPr>
        <p:txBody>
          <a:bodyPr anchor="t" rtlCol="false" tIns="0" lIns="0" bIns="0" rIns="0">
            <a:spAutoFit/>
          </a:bodyPr>
          <a:lstStyle/>
          <a:p>
            <a:pPr algn="ctr">
              <a:lnSpc>
                <a:spcPts val="3888"/>
              </a:lnSpc>
            </a:pPr>
            <a:r>
              <a:rPr lang="en-US" sz="3600">
                <a:solidFill>
                  <a:srgbClr val="000000"/>
                </a:solidFill>
                <a:latin typeface="Arimo"/>
                <a:ea typeface="Arimo"/>
                <a:cs typeface="Arimo"/>
                <a:sym typeface="Arimo"/>
              </a:rPr>
              <a:t>Quan Yuan , Haiquan Yang , Jing Huang , Shengjie Kou , Yibing Li and Athanasios Theofilatos</a:t>
            </a:r>
          </a:p>
          <a:p>
            <a:pPr algn="ctr">
              <a:lnSpc>
                <a:spcPts val="3888"/>
              </a:lnSpc>
            </a:pPr>
            <a:r>
              <a:rPr lang="en-US" sz="3600">
                <a:solidFill>
                  <a:srgbClr val="000000"/>
                </a:solidFill>
                <a:latin typeface="Arimo"/>
                <a:ea typeface="Arimo"/>
                <a:cs typeface="Arimo"/>
                <a:sym typeface="Arimo"/>
              </a:rPr>
              <a:t>Sage Journal Advances in Mechanical Engineering 2017, Vol. 9(8) 1–10</a:t>
            </a:r>
          </a:p>
        </p:txBody>
      </p:sp>
      <p:sp>
        <p:nvSpPr>
          <p:cNvPr name="TextBox 4" id="4"/>
          <p:cNvSpPr txBox="true"/>
          <p:nvPr/>
        </p:nvSpPr>
        <p:spPr>
          <a:xfrm rot="0">
            <a:off x="12574736" y="8901191"/>
            <a:ext cx="5466666" cy="949874"/>
          </a:xfrm>
          <a:prstGeom prst="rect">
            <a:avLst/>
          </a:prstGeom>
        </p:spPr>
        <p:txBody>
          <a:bodyPr anchor="t" rtlCol="false" tIns="0" lIns="0" bIns="0" rIns="0">
            <a:spAutoFit/>
          </a:bodyPr>
          <a:lstStyle/>
          <a:p>
            <a:pPr algn="ctr">
              <a:lnSpc>
                <a:spcPts val="3511"/>
              </a:lnSpc>
            </a:pPr>
            <a:r>
              <a:rPr lang="en-US" sz="3221">
                <a:solidFill>
                  <a:srgbClr val="000000"/>
                </a:solidFill>
                <a:latin typeface="Times New Roman"/>
                <a:ea typeface="Times New Roman"/>
                <a:cs typeface="Times New Roman"/>
                <a:sym typeface="Times New Roman"/>
              </a:rPr>
              <a:t>Presenter: Tse-Ying Huang</a:t>
            </a:r>
          </a:p>
          <a:p>
            <a:pPr algn="ctr">
              <a:lnSpc>
                <a:spcPts val="3511"/>
              </a:lnSpc>
            </a:pPr>
            <a:r>
              <a:rPr lang="en-US" sz="3221">
                <a:solidFill>
                  <a:srgbClr val="000000"/>
                </a:solidFill>
                <a:latin typeface="Times New Roman"/>
                <a:ea typeface="Times New Roman"/>
                <a:cs typeface="Times New Roman"/>
                <a:sym typeface="Times New Roman"/>
              </a:rPr>
              <a:t>Date: Nov. 26, 2024</a:t>
            </a:r>
          </a:p>
        </p:txBody>
      </p:sp>
      <p:sp>
        <p:nvSpPr>
          <p:cNvPr name="TextBox 5" id="5"/>
          <p:cNvSpPr txBox="true"/>
          <p:nvPr/>
        </p:nvSpPr>
        <p:spPr>
          <a:xfrm rot="0">
            <a:off x="14356080" y="10001250"/>
            <a:ext cx="3931920" cy="285750"/>
          </a:xfrm>
          <a:prstGeom prst="rect">
            <a:avLst/>
          </a:prstGeom>
        </p:spPr>
        <p:txBody>
          <a:bodyPr anchor="t" rtlCol="false" tIns="0" lIns="0" bIns="0" rIns="0">
            <a:spAutoFit/>
          </a:bodyPr>
          <a:lstStyle/>
          <a:p>
            <a:pPr algn="r">
              <a:lnSpc>
                <a:spcPts val="2160"/>
              </a:lnSpc>
            </a:pPr>
            <a:r>
              <a:rPr lang="en-US" sz="1800">
                <a:solidFill>
                  <a:srgbClr val="898989"/>
                </a:solidFill>
                <a:latin typeface="Arimo"/>
                <a:ea typeface="Arimo"/>
                <a:cs typeface="Arimo"/>
                <a:sym typeface="Arimo"/>
              </a:rPr>
              <a:t>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776614" y="2732484"/>
            <a:ext cx="10734773" cy="6360564"/>
          </a:xfrm>
          <a:custGeom>
            <a:avLst/>
            <a:gdLst/>
            <a:ahLst/>
            <a:cxnLst/>
            <a:rect r="r" b="b" t="t" l="l"/>
            <a:pathLst>
              <a:path h="6360564" w="10734773">
                <a:moveTo>
                  <a:pt x="0" y="0"/>
                </a:moveTo>
                <a:lnTo>
                  <a:pt x="10734772" y="0"/>
                </a:lnTo>
                <a:lnTo>
                  <a:pt x="10734772" y="6360565"/>
                </a:lnTo>
                <a:lnTo>
                  <a:pt x="0" y="6360565"/>
                </a:lnTo>
                <a:lnTo>
                  <a:pt x="0" y="0"/>
                </a:lnTo>
                <a:close/>
              </a:path>
            </a:pathLst>
          </a:custGeom>
          <a:blipFill>
            <a:blip r:embed="rId3"/>
            <a:stretch>
              <a:fillRect l="0" t="0" r="0" b="0"/>
            </a:stretch>
          </a:blipFill>
        </p:spPr>
      </p:sp>
      <p:sp>
        <p:nvSpPr>
          <p:cNvPr name="TextBox 3" id="3"/>
          <p:cNvSpPr txBox="true"/>
          <p:nvPr/>
        </p:nvSpPr>
        <p:spPr>
          <a:xfrm rot="0">
            <a:off x="777240" y="578644"/>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Result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07983" y="2426764"/>
            <a:ext cx="11556845" cy="1843545"/>
          </a:xfrm>
          <a:custGeom>
            <a:avLst/>
            <a:gdLst/>
            <a:ahLst/>
            <a:cxnLst/>
            <a:rect r="r" b="b" t="t" l="l"/>
            <a:pathLst>
              <a:path h="1843545" w="11556845">
                <a:moveTo>
                  <a:pt x="0" y="0"/>
                </a:moveTo>
                <a:lnTo>
                  <a:pt x="11556845" y="0"/>
                </a:lnTo>
                <a:lnTo>
                  <a:pt x="11556845" y="1843545"/>
                </a:lnTo>
                <a:lnTo>
                  <a:pt x="0" y="1843545"/>
                </a:lnTo>
                <a:lnTo>
                  <a:pt x="0" y="0"/>
                </a:lnTo>
                <a:close/>
              </a:path>
            </a:pathLst>
          </a:custGeom>
          <a:blipFill>
            <a:blip r:embed="rId3"/>
            <a:stretch>
              <a:fillRect l="0" t="0" r="0" b="0"/>
            </a:stretch>
          </a:blipFill>
        </p:spPr>
      </p:sp>
      <p:sp>
        <p:nvSpPr>
          <p:cNvPr name="TextBox 3" id="3"/>
          <p:cNvSpPr txBox="true"/>
          <p:nvPr/>
        </p:nvSpPr>
        <p:spPr>
          <a:xfrm rot="0">
            <a:off x="830818" y="468820"/>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Result</a:t>
            </a:r>
          </a:p>
        </p:txBody>
      </p:sp>
      <p:sp>
        <p:nvSpPr>
          <p:cNvPr name="TextBox 4" id="4"/>
          <p:cNvSpPr txBox="true"/>
          <p:nvPr/>
        </p:nvSpPr>
        <p:spPr>
          <a:xfrm rot="0">
            <a:off x="4304671" y="5057775"/>
            <a:ext cx="8642813" cy="3794759"/>
          </a:xfrm>
          <a:prstGeom prst="rect">
            <a:avLst/>
          </a:prstGeom>
        </p:spPr>
        <p:txBody>
          <a:bodyPr anchor="t" rtlCol="false" tIns="0" lIns="0" bIns="0" rIns="0">
            <a:spAutoFit/>
          </a:bodyPr>
          <a:lstStyle/>
          <a:p>
            <a:pPr algn="l" marL="647706" indent="-323853" lvl="1">
              <a:lnSpc>
                <a:spcPts val="4320"/>
              </a:lnSpc>
              <a:buFont typeface="Arial"/>
              <a:buChar char="•"/>
            </a:pPr>
            <a:r>
              <a:rPr lang="en-US" sz="3000">
                <a:solidFill>
                  <a:srgbClr val="000000"/>
                </a:solidFill>
                <a:latin typeface="Arimo"/>
                <a:ea typeface="Arimo"/>
                <a:cs typeface="Arimo"/>
                <a:sym typeface="Arimo"/>
              </a:rPr>
              <a:t>Types of Vehicles Involved</a:t>
            </a:r>
          </a:p>
          <a:p>
            <a:pPr algn="l">
              <a:lnSpc>
                <a:spcPts val="4320"/>
              </a:lnSpc>
            </a:pPr>
          </a:p>
          <a:p>
            <a:pPr algn="l" marL="647706" indent="-323853" lvl="1">
              <a:lnSpc>
                <a:spcPts val="4320"/>
              </a:lnSpc>
              <a:buAutoNum type="arabicPeriod" startAt="1"/>
            </a:pPr>
            <a:r>
              <a:rPr lang="en-US" sz="3000">
                <a:solidFill>
                  <a:srgbClr val="000000"/>
                </a:solidFill>
                <a:latin typeface="Arimo"/>
                <a:ea typeface="Arimo"/>
                <a:cs typeface="Arimo"/>
                <a:sym typeface="Arimo"/>
              </a:rPr>
              <a:t>Passenger Cars: 70%</a:t>
            </a:r>
          </a:p>
          <a:p>
            <a:pPr algn="l" marL="647706" indent="-323853" lvl="1">
              <a:lnSpc>
                <a:spcPts val="4320"/>
              </a:lnSpc>
              <a:buAutoNum type="arabicPeriod" startAt="1"/>
            </a:pPr>
            <a:r>
              <a:rPr lang="en-US" sz="3000">
                <a:solidFill>
                  <a:srgbClr val="000000"/>
                </a:solidFill>
                <a:latin typeface="Arimo"/>
                <a:ea typeface="Arimo"/>
                <a:cs typeface="Arimo"/>
                <a:sym typeface="Arimo"/>
              </a:rPr>
              <a:t>Minibuses and Light Buses: 26%</a:t>
            </a:r>
          </a:p>
          <a:p>
            <a:pPr algn="l" marL="647706" indent="-323853" lvl="1">
              <a:lnSpc>
                <a:spcPts val="4320"/>
              </a:lnSpc>
              <a:buAutoNum type="arabicPeriod" startAt="1"/>
            </a:pPr>
            <a:r>
              <a:rPr lang="en-US" sz="3000">
                <a:solidFill>
                  <a:srgbClr val="000000"/>
                </a:solidFill>
                <a:latin typeface="Arimo"/>
                <a:ea typeface="Arimo"/>
                <a:cs typeface="Arimo"/>
                <a:sym typeface="Arimo"/>
              </a:rPr>
              <a:t>Others: 4%</a:t>
            </a:r>
          </a:p>
          <a:p>
            <a:pPr algn="l">
              <a:lnSpc>
                <a:spcPts val="4320"/>
              </a:lnSpc>
            </a:pPr>
          </a:p>
          <a:p>
            <a:pPr algn="l">
              <a:lnSpc>
                <a:spcPts val="4320"/>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81178" y="2245805"/>
            <a:ext cx="8967457" cy="5239808"/>
          </a:xfrm>
          <a:custGeom>
            <a:avLst/>
            <a:gdLst/>
            <a:ahLst/>
            <a:cxnLst/>
            <a:rect r="r" b="b" t="t" l="l"/>
            <a:pathLst>
              <a:path h="5239808" w="8967457">
                <a:moveTo>
                  <a:pt x="0" y="0"/>
                </a:moveTo>
                <a:lnTo>
                  <a:pt x="8967457" y="0"/>
                </a:lnTo>
                <a:lnTo>
                  <a:pt x="8967457" y="5239807"/>
                </a:lnTo>
                <a:lnTo>
                  <a:pt x="0" y="5239807"/>
                </a:lnTo>
                <a:lnTo>
                  <a:pt x="0" y="0"/>
                </a:lnTo>
                <a:close/>
              </a:path>
            </a:pathLst>
          </a:custGeom>
          <a:blipFill>
            <a:blip r:embed="rId3"/>
            <a:stretch>
              <a:fillRect l="0" t="0" r="0" b="0"/>
            </a:stretch>
          </a:blipFill>
        </p:spPr>
      </p:sp>
      <p:sp>
        <p:nvSpPr>
          <p:cNvPr name="TextBox 3" id="3"/>
          <p:cNvSpPr txBox="true"/>
          <p:nvPr/>
        </p:nvSpPr>
        <p:spPr>
          <a:xfrm rot="0">
            <a:off x="830818" y="468820"/>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Result</a:t>
            </a:r>
          </a:p>
        </p:txBody>
      </p:sp>
      <p:sp>
        <p:nvSpPr>
          <p:cNvPr name="TextBox 4" id="4"/>
          <p:cNvSpPr txBox="true"/>
          <p:nvPr/>
        </p:nvSpPr>
        <p:spPr>
          <a:xfrm rot="0">
            <a:off x="9144000" y="220578"/>
            <a:ext cx="8183375" cy="10270900"/>
          </a:xfrm>
          <a:prstGeom prst="rect">
            <a:avLst/>
          </a:prstGeom>
        </p:spPr>
        <p:txBody>
          <a:bodyPr anchor="t" rtlCol="false" tIns="0" lIns="0" bIns="0" rIns="0">
            <a:spAutoFit/>
          </a:bodyPr>
          <a:lstStyle/>
          <a:p>
            <a:pPr algn="l" marL="613275" indent="-306638" lvl="1">
              <a:lnSpc>
                <a:spcPts val="4090"/>
              </a:lnSpc>
              <a:buFont typeface="Arial"/>
              <a:buChar char="•"/>
            </a:pPr>
            <a:r>
              <a:rPr lang="en-US" sz="2840">
                <a:solidFill>
                  <a:srgbClr val="000000"/>
                </a:solidFill>
                <a:latin typeface="Arimo"/>
                <a:ea typeface="Arimo"/>
                <a:cs typeface="Arimo"/>
                <a:sym typeface="Arimo"/>
              </a:rPr>
              <a:t>Impact Scenarios</a:t>
            </a:r>
          </a:p>
          <a:p>
            <a:pPr algn="l" marL="1226551" indent="-408850" lvl="2">
              <a:lnSpc>
                <a:spcPts val="4090"/>
              </a:lnSpc>
              <a:buFont typeface="Arial"/>
              <a:buChar char="⚬"/>
            </a:pPr>
            <a:r>
              <a:rPr lang="en-US" sz="2840">
                <a:solidFill>
                  <a:srgbClr val="000000"/>
                </a:solidFill>
                <a:latin typeface="Arimo"/>
                <a:ea typeface="Arimo"/>
                <a:cs typeface="Arimo"/>
                <a:sym typeface="Arimo"/>
              </a:rPr>
              <a:t>Scenario A: 67 cases (about 45%).</a:t>
            </a:r>
          </a:p>
          <a:p>
            <a:pPr algn="l" marL="1226551" indent="-408850" lvl="2">
              <a:lnSpc>
                <a:spcPts val="4090"/>
              </a:lnSpc>
              <a:buFont typeface="Arial"/>
              <a:buChar char="⚬"/>
            </a:pPr>
            <a:r>
              <a:rPr lang="en-US" sz="2840">
                <a:solidFill>
                  <a:srgbClr val="000000"/>
                </a:solidFill>
                <a:latin typeface="Arimo"/>
                <a:ea typeface="Arimo"/>
                <a:cs typeface="Arimo"/>
                <a:sym typeface="Arimo"/>
              </a:rPr>
              <a:t>Scenario D: 35 cases (about 23%).</a:t>
            </a:r>
          </a:p>
          <a:p>
            <a:pPr algn="l" marL="1226551" indent="-408850" lvl="2">
              <a:lnSpc>
                <a:spcPts val="4090"/>
              </a:lnSpc>
              <a:buFont typeface="Arial"/>
              <a:buChar char="⚬"/>
            </a:pPr>
            <a:r>
              <a:rPr lang="en-US" sz="2840">
                <a:solidFill>
                  <a:srgbClr val="000000"/>
                </a:solidFill>
                <a:latin typeface="Arimo"/>
                <a:ea typeface="Arimo"/>
                <a:cs typeface="Arimo"/>
                <a:sym typeface="Arimo"/>
              </a:rPr>
              <a:t>Scenario F:  only 4 cases.</a:t>
            </a:r>
          </a:p>
          <a:p>
            <a:pPr algn="l" marL="613275" indent="-306638" lvl="1">
              <a:lnSpc>
                <a:spcPts val="4090"/>
              </a:lnSpc>
              <a:buFont typeface="Arial"/>
              <a:buChar char="•"/>
            </a:pPr>
            <a:r>
              <a:rPr lang="en-US" sz="2840">
                <a:solidFill>
                  <a:srgbClr val="000000"/>
                </a:solidFill>
                <a:latin typeface="Arimo"/>
                <a:ea typeface="Arimo"/>
                <a:cs typeface="Arimo"/>
                <a:sym typeface="Arimo"/>
              </a:rPr>
              <a:t>Vehicle Direction and Crash Frequency</a:t>
            </a:r>
          </a:p>
          <a:p>
            <a:pPr algn="l" marL="1226551" indent="-408850" lvl="2">
              <a:lnSpc>
                <a:spcPts val="4090"/>
              </a:lnSpc>
              <a:buFont typeface="Arial"/>
              <a:buChar char="⚬"/>
            </a:pPr>
            <a:r>
              <a:rPr lang="en-US" sz="2840">
                <a:solidFill>
                  <a:srgbClr val="000000"/>
                </a:solidFill>
                <a:latin typeface="Arimo"/>
                <a:ea typeface="Arimo"/>
                <a:cs typeface="Arimo"/>
                <a:sym typeface="Arimo"/>
              </a:rPr>
              <a:t>Straight Travel: The majority of crashes (122 cases, 81%) involve vehicles traveling straight on the road. </a:t>
            </a:r>
          </a:p>
          <a:p>
            <a:pPr algn="l" marL="1226551" indent="-408850" lvl="2">
              <a:lnSpc>
                <a:spcPts val="4090"/>
              </a:lnSpc>
              <a:buFont typeface="Arial"/>
              <a:buChar char="⚬"/>
            </a:pPr>
            <a:r>
              <a:rPr lang="en-US" sz="2840">
                <a:solidFill>
                  <a:srgbClr val="000000"/>
                </a:solidFill>
                <a:latin typeface="Arimo"/>
                <a:ea typeface="Arimo"/>
                <a:cs typeface="Arimo"/>
                <a:sym typeface="Arimo"/>
              </a:rPr>
              <a:t>Turning Vehicles: Only 19% of crashes </a:t>
            </a:r>
          </a:p>
          <a:p>
            <a:pPr algn="l" marL="613275" indent="-306638" lvl="1">
              <a:lnSpc>
                <a:spcPts val="4090"/>
              </a:lnSpc>
              <a:buFont typeface="Arial"/>
              <a:buChar char="•"/>
            </a:pPr>
            <a:r>
              <a:rPr lang="en-US" sz="2840">
                <a:solidFill>
                  <a:srgbClr val="000000"/>
                </a:solidFill>
                <a:latin typeface="Arimo"/>
                <a:ea typeface="Arimo"/>
                <a:cs typeface="Arimo"/>
                <a:sym typeface="Arimo"/>
              </a:rPr>
              <a:t>Driver </a:t>
            </a:r>
            <a:r>
              <a:rPr lang="en-US" sz="2840">
                <a:solidFill>
                  <a:srgbClr val="000000"/>
                </a:solidFill>
                <a:latin typeface="Arimo"/>
                <a:ea typeface="Arimo"/>
                <a:cs typeface="Arimo"/>
                <a:sym typeface="Arimo"/>
              </a:rPr>
              <a:t>Gender</a:t>
            </a:r>
          </a:p>
          <a:p>
            <a:pPr algn="l" marL="1226551" indent="-408850" lvl="2">
              <a:lnSpc>
                <a:spcPts val="4090"/>
              </a:lnSpc>
              <a:buFont typeface="Arial"/>
              <a:buChar char="⚬"/>
            </a:pPr>
            <a:r>
              <a:rPr lang="en-US" sz="2840">
                <a:solidFill>
                  <a:srgbClr val="000000"/>
                </a:solidFill>
                <a:latin typeface="Arimo"/>
                <a:ea typeface="Arimo"/>
                <a:cs typeface="Arimo"/>
                <a:sym typeface="Arimo"/>
              </a:rPr>
              <a:t>Male:95%</a:t>
            </a:r>
          </a:p>
          <a:p>
            <a:pPr algn="l" marL="1226551" indent="-408850" lvl="2">
              <a:lnSpc>
                <a:spcPts val="4090"/>
              </a:lnSpc>
              <a:buFont typeface="Arial"/>
              <a:buChar char="⚬"/>
            </a:pPr>
            <a:r>
              <a:rPr lang="en-US" sz="2840">
                <a:solidFill>
                  <a:srgbClr val="000000"/>
                </a:solidFill>
                <a:latin typeface="Arimo"/>
                <a:ea typeface="Arimo"/>
                <a:cs typeface="Arimo"/>
                <a:sym typeface="Arimo"/>
              </a:rPr>
              <a:t>Female:5%</a:t>
            </a:r>
          </a:p>
          <a:p>
            <a:pPr algn="l" marL="613275" indent="-306638" lvl="1">
              <a:lnSpc>
                <a:spcPts val="4090"/>
              </a:lnSpc>
              <a:buFont typeface="Arial"/>
              <a:buChar char="•"/>
            </a:pPr>
            <a:r>
              <a:rPr lang="en-US" sz="2840">
                <a:solidFill>
                  <a:srgbClr val="000000"/>
                </a:solidFill>
                <a:latin typeface="Arimo"/>
                <a:ea typeface="Arimo"/>
                <a:cs typeface="Arimo"/>
                <a:sym typeface="Arimo"/>
              </a:rPr>
              <a:t>Age Statistics: The ages of the drivers ranged from 18 to 69 years, with a mean age of 36.8 years and a median age of 35 years. In fatal crash cases, the mean age decreased to 32.1 years, with a median of 31 years, indicating that younger drivers are disproportionately involved in fatal incidents</a:t>
            </a:r>
          </a:p>
          <a:p>
            <a:pPr algn="l">
              <a:lnSpc>
                <a:spcPts val="4090"/>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tretch>
            <a:fillRect/>
          </a:stretch>
        </p:blipFill>
        <p:spPr>
          <a:xfrm rot="0">
            <a:off x="-288488" y="1047056"/>
            <a:ext cx="6676548" cy="5366629"/>
          </a:xfrm>
          <a:prstGeom prst="rect">
            <a:avLst/>
          </a:prstGeom>
        </p:spPr>
      </p:pic>
      <p:sp>
        <p:nvSpPr>
          <p:cNvPr name="TextBox 3" id="3"/>
          <p:cNvSpPr txBox="true"/>
          <p:nvPr/>
        </p:nvSpPr>
        <p:spPr>
          <a:xfrm rot="0">
            <a:off x="830818" y="468820"/>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Result</a:t>
            </a:r>
          </a:p>
        </p:txBody>
      </p:sp>
      <p:sp>
        <p:nvSpPr>
          <p:cNvPr name="TextBox 4" id="4"/>
          <p:cNvSpPr txBox="true"/>
          <p:nvPr/>
        </p:nvSpPr>
        <p:spPr>
          <a:xfrm rot="0">
            <a:off x="5026298" y="132080"/>
            <a:ext cx="7199561" cy="896620"/>
          </a:xfrm>
          <a:prstGeom prst="rect">
            <a:avLst/>
          </a:prstGeom>
        </p:spPr>
        <p:txBody>
          <a:bodyPr anchor="t" rtlCol="false" tIns="0" lIns="0" bIns="0" rIns="0">
            <a:spAutoFit/>
          </a:bodyPr>
          <a:lstStyle/>
          <a:p>
            <a:pPr algn="ctr">
              <a:lnSpc>
                <a:spcPts val="7279"/>
              </a:lnSpc>
            </a:pPr>
            <a:r>
              <a:rPr lang="en-US" sz="5199">
                <a:solidFill>
                  <a:srgbClr val="000000"/>
                </a:solidFill>
                <a:latin typeface="WenQuanYi"/>
                <a:ea typeface="WenQuanYi"/>
                <a:cs typeface="WenQuanYi"/>
                <a:sym typeface="WenQuanYi"/>
              </a:rPr>
              <a:t>Place and Environement</a:t>
            </a:r>
          </a:p>
        </p:txBody>
      </p:sp>
      <p:pic>
        <p:nvPicPr>
          <p:cNvPr name="Picture 5" id="5"/>
          <p:cNvPicPr>
            <a:picLocks noChangeAspect="true"/>
          </p:cNvPicPr>
          <p:nvPr/>
        </p:nvPicPr>
        <p:blipFill>
          <a:blip r:embed="rId4"/>
          <a:stretch>
            <a:fillRect/>
          </a:stretch>
        </p:blipFill>
        <p:spPr>
          <a:xfrm rot="0">
            <a:off x="7831802" y="606301"/>
            <a:ext cx="5835621" cy="6600979"/>
          </a:xfrm>
          <a:prstGeom prst="rect">
            <a:avLst/>
          </a:prstGeom>
        </p:spPr>
      </p:pic>
      <p:pic>
        <p:nvPicPr>
          <p:cNvPr name="Picture 6" id="6"/>
          <p:cNvPicPr>
            <a:picLocks noChangeAspect="true"/>
          </p:cNvPicPr>
          <p:nvPr/>
        </p:nvPicPr>
        <p:blipFill>
          <a:blip r:embed="rId5"/>
          <a:stretch>
            <a:fillRect/>
          </a:stretch>
        </p:blipFill>
        <p:spPr>
          <a:xfrm rot="0">
            <a:off x="11181326" y="4592012"/>
            <a:ext cx="7140455" cy="6047138"/>
          </a:xfrm>
          <a:prstGeom prst="rect">
            <a:avLst/>
          </a:prstGeom>
        </p:spPr>
      </p:pic>
      <p:pic>
        <p:nvPicPr>
          <p:cNvPr name="Picture 7" id="7"/>
          <p:cNvPicPr>
            <a:picLocks noChangeAspect="true"/>
          </p:cNvPicPr>
          <p:nvPr/>
        </p:nvPicPr>
        <p:blipFill>
          <a:blip r:embed="rId6"/>
          <a:stretch>
            <a:fillRect/>
          </a:stretch>
        </p:blipFill>
        <p:spPr>
          <a:xfrm rot="0">
            <a:off x="3004564" y="4612255"/>
            <a:ext cx="5925662" cy="5925662"/>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509072" y="2032615"/>
            <a:ext cx="11828309" cy="5149740"/>
          </a:xfrm>
          <a:custGeom>
            <a:avLst/>
            <a:gdLst/>
            <a:ahLst/>
            <a:cxnLst/>
            <a:rect r="r" b="b" t="t" l="l"/>
            <a:pathLst>
              <a:path h="5149740" w="11828309">
                <a:moveTo>
                  <a:pt x="0" y="0"/>
                </a:moveTo>
                <a:lnTo>
                  <a:pt x="11828310" y="0"/>
                </a:lnTo>
                <a:lnTo>
                  <a:pt x="11828310" y="5149740"/>
                </a:lnTo>
                <a:lnTo>
                  <a:pt x="0" y="5149740"/>
                </a:lnTo>
                <a:lnTo>
                  <a:pt x="0" y="0"/>
                </a:lnTo>
                <a:close/>
              </a:path>
            </a:pathLst>
          </a:custGeom>
          <a:blipFill>
            <a:blip r:embed="rId3"/>
            <a:stretch>
              <a:fillRect l="0" t="0" r="0" b="0"/>
            </a:stretch>
          </a:blipFill>
        </p:spPr>
      </p:sp>
      <p:sp>
        <p:nvSpPr>
          <p:cNvPr name="TextBox 3" id="3"/>
          <p:cNvSpPr txBox="true"/>
          <p:nvPr/>
        </p:nvSpPr>
        <p:spPr>
          <a:xfrm rot="0">
            <a:off x="830818" y="468820"/>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Result</a:t>
            </a:r>
          </a:p>
        </p:txBody>
      </p:sp>
      <p:sp>
        <p:nvSpPr>
          <p:cNvPr name="TextBox 4" id="4"/>
          <p:cNvSpPr txBox="true"/>
          <p:nvPr/>
        </p:nvSpPr>
        <p:spPr>
          <a:xfrm rot="0">
            <a:off x="2389214" y="7864396"/>
            <a:ext cx="6928545" cy="1790065"/>
          </a:xfrm>
          <a:prstGeom prst="rect">
            <a:avLst/>
          </a:prstGeom>
        </p:spPr>
        <p:txBody>
          <a:bodyPr anchor="t" rtlCol="false" tIns="0" lIns="0" bIns="0" rIns="0">
            <a:spAutoFit/>
          </a:bodyPr>
          <a:lstStyle/>
          <a:p>
            <a:pPr algn="l">
              <a:lnSpc>
                <a:spcPts val="4759"/>
              </a:lnSpc>
            </a:pPr>
            <a:r>
              <a:rPr lang="en-US" sz="3399">
                <a:solidFill>
                  <a:srgbClr val="000000"/>
                </a:solidFill>
                <a:latin typeface="WenQuanYi"/>
                <a:ea typeface="WenQuanYi"/>
                <a:cs typeface="WenQuanYi"/>
                <a:sym typeface="WenQuanYi"/>
              </a:rPr>
              <a:t>EB turning :2.695 fold</a:t>
            </a:r>
          </a:p>
          <a:p>
            <a:pPr algn="just">
              <a:lnSpc>
                <a:spcPts val="4759"/>
              </a:lnSpc>
            </a:pPr>
            <a:r>
              <a:rPr lang="en-US" sz="3399">
                <a:solidFill>
                  <a:srgbClr val="000000"/>
                </a:solidFill>
                <a:latin typeface="WenQuanYi"/>
                <a:ea typeface="WenQuanYi"/>
                <a:cs typeface="WenQuanYi"/>
                <a:sym typeface="WenQuanYi"/>
              </a:rPr>
              <a:t>Rider's age 25+:9.313 fold</a:t>
            </a:r>
          </a:p>
          <a:p>
            <a:pPr algn="ctr">
              <a:lnSpc>
                <a:spcPts val="4759"/>
              </a:lnSpc>
            </a:pPr>
            <a:r>
              <a:rPr lang="en-US" sz="3399">
                <a:solidFill>
                  <a:srgbClr val="000000"/>
                </a:solidFill>
                <a:latin typeface="WenQuanYi"/>
                <a:ea typeface="WenQuanYi"/>
                <a:cs typeface="WenQuanYi"/>
                <a:sym typeface="WenQuanYi"/>
              </a:rPr>
              <a:t>Off-peak hour decrease the severity</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30818" y="468820"/>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Conclusion</a:t>
            </a:r>
          </a:p>
        </p:txBody>
      </p:sp>
      <p:sp>
        <p:nvSpPr>
          <p:cNvPr name="TextBox 3" id="3"/>
          <p:cNvSpPr txBox="true"/>
          <p:nvPr/>
        </p:nvSpPr>
        <p:spPr>
          <a:xfrm rot="0">
            <a:off x="830818" y="1455229"/>
            <a:ext cx="17457182" cy="5990590"/>
          </a:xfrm>
          <a:prstGeom prst="rect">
            <a:avLst/>
          </a:prstGeom>
        </p:spPr>
        <p:txBody>
          <a:bodyPr anchor="t" rtlCol="false" tIns="0" lIns="0" bIns="0" rIns="0">
            <a:spAutoFit/>
          </a:bodyPr>
          <a:lstStyle/>
          <a:p>
            <a:pPr algn="l">
              <a:lnSpc>
                <a:spcPts val="4759"/>
              </a:lnSpc>
            </a:pPr>
            <a:r>
              <a:rPr lang="en-US" sz="3399">
                <a:solidFill>
                  <a:srgbClr val="000000"/>
                </a:solidFill>
                <a:latin typeface="WenQuanYi"/>
                <a:ea typeface="WenQuanYi"/>
                <a:cs typeface="WenQuanYi"/>
                <a:sym typeface="WenQuanYi"/>
              </a:rPr>
              <a:t>Key Findings</a:t>
            </a:r>
          </a:p>
          <a:p>
            <a:pPr algn="l" marL="734059" indent="-367030" lvl="1">
              <a:lnSpc>
                <a:spcPts val="4759"/>
              </a:lnSpc>
              <a:buFont typeface="Arial"/>
              <a:buChar char="•"/>
            </a:pPr>
            <a:r>
              <a:rPr lang="en-US" sz="3399">
                <a:solidFill>
                  <a:srgbClr val="000000"/>
                </a:solidFill>
                <a:latin typeface="WenQuanYi"/>
                <a:ea typeface="WenQuanYi"/>
                <a:cs typeface="WenQuanYi"/>
                <a:sym typeface="WenQuanYi"/>
              </a:rPr>
              <a:t>Crash Timing: Rush hour (7:00–7:59 AM). Mortality rates :night&gt;morning</a:t>
            </a:r>
          </a:p>
          <a:p>
            <a:pPr algn="l" marL="734059" indent="-367030" lvl="1">
              <a:lnSpc>
                <a:spcPts val="4759"/>
              </a:lnSpc>
              <a:buFont typeface="Arial"/>
              <a:buChar char="•"/>
            </a:pPr>
            <a:r>
              <a:rPr lang="en-US" sz="3399">
                <a:solidFill>
                  <a:srgbClr val="000000"/>
                </a:solidFill>
                <a:latin typeface="WenQuanYi"/>
                <a:ea typeface="WenQuanYi"/>
                <a:cs typeface="WenQuanYi"/>
                <a:sym typeface="WenQuanYi"/>
              </a:rPr>
              <a:t>Vehicle Dynamics: Crashes involving vehicles traveling straight are associated with higher frequencies and severities. </a:t>
            </a:r>
          </a:p>
          <a:p>
            <a:pPr algn="l" marL="734059" indent="-367030" lvl="1">
              <a:lnSpc>
                <a:spcPts val="4759"/>
              </a:lnSpc>
              <a:buFont typeface="Arial"/>
              <a:buChar char="•"/>
            </a:pPr>
            <a:r>
              <a:rPr lang="en-US" sz="3399">
                <a:solidFill>
                  <a:srgbClr val="000000"/>
                </a:solidFill>
                <a:latin typeface="WenQuanYi"/>
                <a:ea typeface="WenQuanYi"/>
                <a:cs typeface="WenQuanYi"/>
                <a:sym typeface="WenQuanYi"/>
              </a:rPr>
              <a:t>Driver age: </a:t>
            </a:r>
            <a:r>
              <a:rPr lang="en-US" sz="3399">
                <a:solidFill>
                  <a:srgbClr val="000000"/>
                </a:solidFill>
                <a:latin typeface="WenQuanYi"/>
                <a:ea typeface="WenQuanYi"/>
                <a:cs typeface="WenQuanYi"/>
                <a:sym typeface="WenQuanYi"/>
              </a:rPr>
              <a:t>Younger riders are more prone to fatal crashes.</a:t>
            </a:r>
          </a:p>
          <a:p>
            <a:pPr algn="l" marL="734059" indent="-367030" lvl="1">
              <a:lnSpc>
                <a:spcPts val="4759"/>
              </a:lnSpc>
              <a:buFont typeface="Arial"/>
              <a:buChar char="•"/>
            </a:pPr>
            <a:r>
              <a:rPr lang="en-US" sz="3399">
                <a:solidFill>
                  <a:srgbClr val="000000"/>
                </a:solidFill>
                <a:latin typeface="WenQuanYi"/>
                <a:ea typeface="WenQuanYi"/>
                <a:cs typeface="WenQuanYi"/>
                <a:sym typeface="WenQuanYi"/>
              </a:rPr>
              <a:t>Crash Locations: The most crash-prone areas include suburban regions, intersections, and motor-vehicle lanes. </a:t>
            </a:r>
          </a:p>
          <a:p>
            <a:pPr algn="l" marL="734059" indent="-367030" lvl="1">
              <a:lnSpc>
                <a:spcPts val="4759"/>
              </a:lnSpc>
              <a:buFont typeface="Arial"/>
              <a:buChar char="•"/>
            </a:pPr>
            <a:r>
              <a:rPr lang="en-US" sz="3399">
                <a:solidFill>
                  <a:srgbClr val="000000"/>
                </a:solidFill>
                <a:latin typeface="WenQuanYi"/>
                <a:ea typeface="WenQuanYi"/>
                <a:cs typeface="WenQuanYi"/>
                <a:sym typeface="WenQuanYi"/>
              </a:rPr>
              <a:t>The</a:t>
            </a:r>
            <a:r>
              <a:rPr lang="en-US" sz="3399">
                <a:solidFill>
                  <a:srgbClr val="000000"/>
                </a:solidFill>
                <a:latin typeface="WenQuanYi"/>
                <a:ea typeface="WenQuanYi"/>
                <a:cs typeface="WenQuanYi"/>
                <a:sym typeface="WenQuanYi"/>
              </a:rPr>
              <a:t>Higher speed limits correlate with increased crash frequency.</a:t>
            </a:r>
          </a:p>
          <a:p>
            <a:pPr algn="l">
              <a:lnSpc>
                <a:spcPts val="4759"/>
              </a:lnSpc>
            </a:pPr>
            <a:r>
              <a:rPr lang="en-US" sz="3399">
                <a:solidFill>
                  <a:srgbClr val="000000"/>
                </a:solidFill>
                <a:latin typeface="WenQuanYi"/>
                <a:ea typeface="WenQuanYi"/>
                <a:cs typeface="WenQuanYi"/>
                <a:sym typeface="WenQuanYi"/>
              </a:rPr>
              <a:t> </a:t>
            </a:r>
          </a:p>
          <a:p>
            <a:pPr algn="ctr">
              <a:lnSpc>
                <a:spcPts val="4759"/>
              </a:lnSpc>
            </a:pP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30818" y="468820"/>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Conclusion</a:t>
            </a:r>
          </a:p>
        </p:txBody>
      </p:sp>
      <p:sp>
        <p:nvSpPr>
          <p:cNvPr name="TextBox 3" id="3"/>
          <p:cNvSpPr txBox="true"/>
          <p:nvPr/>
        </p:nvSpPr>
        <p:spPr>
          <a:xfrm rot="0">
            <a:off x="830818" y="1455229"/>
            <a:ext cx="17457182" cy="7790815"/>
          </a:xfrm>
          <a:prstGeom prst="rect">
            <a:avLst/>
          </a:prstGeom>
        </p:spPr>
        <p:txBody>
          <a:bodyPr anchor="t" rtlCol="false" tIns="0" lIns="0" bIns="0" rIns="0">
            <a:spAutoFit/>
          </a:bodyPr>
          <a:lstStyle/>
          <a:p>
            <a:pPr algn="l">
              <a:lnSpc>
                <a:spcPts val="4759"/>
              </a:lnSpc>
            </a:pPr>
            <a:r>
              <a:rPr lang="en-US" sz="3399">
                <a:solidFill>
                  <a:srgbClr val="000000"/>
                </a:solidFill>
                <a:latin typeface="WenQuanYi"/>
                <a:ea typeface="WenQuanYi"/>
                <a:cs typeface="WenQuanYi"/>
                <a:sym typeface="WenQuanYi"/>
              </a:rPr>
              <a:t>Logistic Regression Insights</a:t>
            </a:r>
          </a:p>
          <a:p>
            <a:pPr algn="l" marL="734059" indent="-367030" lvl="1">
              <a:lnSpc>
                <a:spcPts val="4759"/>
              </a:lnSpc>
              <a:buFont typeface="Arial"/>
              <a:buChar char="•"/>
            </a:pPr>
            <a:r>
              <a:rPr lang="en-US" sz="3399">
                <a:solidFill>
                  <a:srgbClr val="000000"/>
                </a:solidFill>
                <a:latin typeface="WenQuanYi"/>
                <a:ea typeface="WenQuanYi"/>
                <a:cs typeface="WenQuanYi"/>
                <a:sym typeface="WenQuanYi"/>
              </a:rPr>
              <a:t>The logistic regression model indicates that older riders (age 25 and above) and e-bike turning maneuvers significantly increase injury severity. Conversely, crashes during off-peak hours and involving older drivers reduce the likelihood of fatalities.</a:t>
            </a:r>
          </a:p>
          <a:p>
            <a:pPr algn="l">
              <a:lnSpc>
                <a:spcPts val="4759"/>
              </a:lnSpc>
            </a:pPr>
            <a:r>
              <a:rPr lang="en-US" sz="3399">
                <a:solidFill>
                  <a:srgbClr val="000000"/>
                </a:solidFill>
                <a:latin typeface="WenQuanYi"/>
                <a:ea typeface="WenQuanYi"/>
                <a:cs typeface="WenQuanYi"/>
                <a:sym typeface="WenQuanYi"/>
              </a:rPr>
              <a:t>R</a:t>
            </a:r>
            <a:r>
              <a:rPr lang="en-US" sz="3399">
                <a:solidFill>
                  <a:srgbClr val="000000"/>
                </a:solidFill>
                <a:latin typeface="WenQuanYi"/>
                <a:ea typeface="WenQuanYi"/>
                <a:cs typeface="WenQuanYi"/>
                <a:sym typeface="WenQuanYi"/>
              </a:rPr>
              <a:t>ecommendations for Safety Improvements</a:t>
            </a:r>
          </a:p>
          <a:p>
            <a:pPr algn="l" marL="734059" indent="-367030" lvl="1">
              <a:lnSpc>
                <a:spcPts val="4759"/>
              </a:lnSpc>
              <a:buFont typeface="Arial"/>
              <a:buChar char="•"/>
            </a:pPr>
            <a:r>
              <a:rPr lang="en-US" sz="3399">
                <a:solidFill>
                  <a:srgbClr val="000000"/>
                </a:solidFill>
                <a:latin typeface="WenQuanYi"/>
                <a:ea typeface="WenQuanYi"/>
                <a:cs typeface="WenQuanYi"/>
                <a:sym typeface="WenQuanYi"/>
              </a:rPr>
              <a:t>Infrastructure Enhancements: To enhance safety, it is recommended to improve road designs by separating vulnerable road users (VRUs) from motor vehicles, such as by adding guardrails between motorways and bicycle lanes.</a:t>
            </a:r>
          </a:p>
          <a:p>
            <a:pPr algn="l" marL="734059" indent="-367030" lvl="1">
              <a:lnSpc>
                <a:spcPts val="4759"/>
              </a:lnSpc>
              <a:buFont typeface="Arial"/>
              <a:buChar char="•"/>
            </a:pPr>
            <a:r>
              <a:rPr lang="en-US" sz="3399">
                <a:solidFill>
                  <a:srgbClr val="000000"/>
                </a:solidFill>
                <a:latin typeface="WenQuanYi"/>
                <a:ea typeface="WenQuanYi"/>
                <a:cs typeface="WenQuanYi"/>
                <a:sym typeface="WenQuanYi"/>
              </a:rPr>
              <a:t>Education and Management: There is a pressing need for effective management strategies and educational programs for e-bike riders. This includes promoting helmet use, adherence to traffic rules, training on safe driving behaviors, and raising safety awareness.</a:t>
            </a:r>
          </a:p>
          <a:p>
            <a:pPr algn="ctr">
              <a:lnSpc>
                <a:spcPts val="4759"/>
              </a:lnSpc>
            </a:pP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48740" y="536257"/>
            <a:ext cx="15590520" cy="1954054"/>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Abstract </a:t>
            </a:r>
          </a:p>
        </p:txBody>
      </p:sp>
      <p:sp>
        <p:nvSpPr>
          <p:cNvPr name="TextBox 3" id="3"/>
          <p:cNvSpPr txBox="true"/>
          <p:nvPr/>
        </p:nvSpPr>
        <p:spPr>
          <a:xfrm rot="0">
            <a:off x="1348740" y="1663066"/>
            <a:ext cx="16112826" cy="7595234"/>
          </a:xfrm>
          <a:prstGeom prst="rect">
            <a:avLst/>
          </a:prstGeom>
        </p:spPr>
        <p:txBody>
          <a:bodyPr anchor="t" rtlCol="false" tIns="0" lIns="0" bIns="0" rIns="0">
            <a:spAutoFit/>
          </a:bodyPr>
          <a:lstStyle/>
          <a:p>
            <a:pPr algn="l">
              <a:lnSpc>
                <a:spcPts val="4320"/>
              </a:lnSpc>
            </a:pPr>
            <a:r>
              <a:rPr lang="en-US" sz="3000">
                <a:solidFill>
                  <a:srgbClr val="000000"/>
                </a:solidFill>
                <a:latin typeface="Arimo"/>
                <a:ea typeface="Arimo"/>
                <a:cs typeface="Arimo"/>
                <a:sym typeface="Arimo"/>
              </a:rPr>
              <a:t>In place of pedestrians and bikes, crashes involving electric bikes have become a large portion of crashes in China in these years. Crash data from Beijing, China, from the year 2009 to 2015 are used to identify how the factors impact injury severity of vehicle to electric bike crashes. A total of 150 crash samples are collected in order to investigate the influence of human, vehicle, road, and environment characteristics on injury severity. For that reason, a binary logistic model is established to analyze the significance of main contributing factors of crashes. This article describes the sample data, which includes time of incident, road users’ age and gender, crash patterns, and characteristics of road and environment. The results of descriptive statistics reveal that older riders and younger drivers are more likely to be involved in fatal crashes; the crashes have much higher frequency in motor vehicle roads, in suburban area, and in roads with higher speed limitation. The logistic regression model shows that older riders (age . 25) and electric bike turning increased the injury severity. On the contrary, the off-peak hour and the older driver (age . 25) of vehicle reduced the likelihood of fatal crash. These findings are hopeful to react on related research for accident prevention and injury reduction.</a:t>
            </a:r>
          </a:p>
        </p:txBody>
      </p:sp>
      <p:sp>
        <p:nvSpPr>
          <p:cNvPr name="TextBox 4" id="4"/>
          <p:cNvSpPr txBox="true"/>
          <p:nvPr/>
        </p:nvSpPr>
        <p:spPr>
          <a:xfrm rot="0">
            <a:off x="14356080" y="10039826"/>
            <a:ext cx="3931920" cy="475298"/>
          </a:xfrm>
          <a:prstGeom prst="rect">
            <a:avLst/>
          </a:prstGeom>
        </p:spPr>
        <p:txBody>
          <a:bodyPr anchor="t" rtlCol="false" tIns="0" lIns="0" bIns="0" rIns="0">
            <a:spAutoFit/>
          </a:bodyPr>
          <a:lstStyle/>
          <a:p>
            <a:pPr algn="r">
              <a:lnSpc>
                <a:spcPts val="2160"/>
              </a:lnSpc>
            </a:pPr>
            <a:r>
              <a:rPr lang="en-US" sz="1800">
                <a:solidFill>
                  <a:srgbClr val="898989"/>
                </a:solidFill>
                <a:latin typeface="Arimo"/>
                <a:ea typeface="Arimo"/>
                <a:cs typeface="Arimo"/>
                <a:sym typeface="Arimo"/>
              </a:rPr>
              <a:t>2</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48740" y="971550"/>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Introduction 1/2</a:t>
            </a:r>
          </a:p>
        </p:txBody>
      </p:sp>
      <p:sp>
        <p:nvSpPr>
          <p:cNvPr name="TextBox 3" id="3"/>
          <p:cNvSpPr txBox="true"/>
          <p:nvPr/>
        </p:nvSpPr>
        <p:spPr>
          <a:xfrm rot="0">
            <a:off x="1348740" y="2205991"/>
            <a:ext cx="16112826" cy="6509384"/>
          </a:xfrm>
          <a:prstGeom prst="rect">
            <a:avLst/>
          </a:prstGeom>
        </p:spPr>
        <p:txBody>
          <a:bodyPr anchor="t" rtlCol="false" tIns="0" lIns="0" bIns="0" rIns="0">
            <a:spAutoFit/>
          </a:bodyPr>
          <a:lstStyle/>
          <a:p>
            <a:pPr algn="l">
              <a:lnSpc>
                <a:spcPts val="4320"/>
              </a:lnSpc>
            </a:pPr>
            <a:r>
              <a:rPr lang="en-US" sz="3000">
                <a:solidFill>
                  <a:srgbClr val="000000"/>
                </a:solidFill>
                <a:latin typeface="Arimo"/>
                <a:ea typeface="Arimo"/>
                <a:cs typeface="Arimo"/>
                <a:sym typeface="Arimo"/>
              </a:rPr>
              <a:t>Overview of E-Bike Usage in China</a:t>
            </a:r>
          </a:p>
          <a:p>
            <a:pPr algn="l" marL="647706" indent="-323853" lvl="1">
              <a:lnSpc>
                <a:spcPts val="4320"/>
              </a:lnSpc>
              <a:buFont typeface="Arial"/>
              <a:buChar char="•"/>
            </a:pPr>
            <a:r>
              <a:rPr lang="en-US" sz="3000">
                <a:solidFill>
                  <a:srgbClr val="000000"/>
                </a:solidFill>
                <a:latin typeface="Arimo"/>
                <a:ea typeface="Arimo"/>
                <a:cs typeface="Arimo"/>
                <a:sym typeface="Arimo"/>
              </a:rPr>
              <a:t>Increase in E-Bike Popularity: E-bikes have become increasingly popular in China, with estimates suggesting over 120 million e-bikes in use by 2010, reflecting their advantages in cost, energy efficiency, and convenience.</a:t>
            </a:r>
          </a:p>
          <a:p>
            <a:pPr algn="l" marL="647706" indent="-323853" lvl="1">
              <a:lnSpc>
                <a:spcPts val="4320"/>
              </a:lnSpc>
              <a:buFont typeface="Arial"/>
              <a:buChar char="•"/>
            </a:pPr>
            <a:r>
              <a:rPr lang="en-US" sz="3000">
                <a:solidFill>
                  <a:srgbClr val="000000"/>
                </a:solidFill>
                <a:latin typeface="Arimo"/>
                <a:ea typeface="Arimo"/>
                <a:cs typeface="Arimo"/>
                <a:sym typeface="Arimo"/>
              </a:rPr>
              <a:t>Regulatory Classification: In China, e-bikes are classified as non-motorized vehicles, allowing them to operate on bike lanes without requiring licenses or insurance.</a:t>
            </a:r>
          </a:p>
          <a:p>
            <a:pPr algn="l">
              <a:lnSpc>
                <a:spcPts val="4320"/>
              </a:lnSpc>
            </a:pPr>
            <a:r>
              <a:rPr lang="en-US" sz="3000">
                <a:solidFill>
                  <a:srgbClr val="000000"/>
                </a:solidFill>
                <a:latin typeface="Arimo"/>
                <a:ea typeface="Arimo"/>
                <a:cs typeface="Arimo"/>
                <a:sym typeface="Arimo"/>
              </a:rPr>
              <a:t>Safety Concerns for Vulnerable Road Users (VRUs)</a:t>
            </a:r>
          </a:p>
          <a:p>
            <a:pPr algn="l" marL="647706" indent="-323853" lvl="1">
              <a:lnSpc>
                <a:spcPts val="4320"/>
              </a:lnSpc>
              <a:buFont typeface="Arial"/>
              <a:buChar char="•"/>
            </a:pPr>
            <a:r>
              <a:rPr lang="en-US" sz="3000">
                <a:solidFill>
                  <a:srgbClr val="000000"/>
                </a:solidFill>
                <a:latin typeface="Arimo"/>
                <a:ea typeface="Arimo"/>
                <a:cs typeface="Arimo"/>
                <a:sym typeface="Arimo"/>
              </a:rPr>
              <a:t>Challenges for VRUs: The safety of vulnerable road users, including e-bike riders, is expected to </a:t>
            </a:r>
            <a:r>
              <a:rPr lang="en-US" sz="3000">
                <a:solidFill>
                  <a:srgbClr val="000000"/>
                </a:solidFill>
                <a:latin typeface="Arimo"/>
                <a:ea typeface="Arimo"/>
                <a:cs typeface="Arimo"/>
                <a:sym typeface="Arimo"/>
              </a:rPr>
              <a:t>face significant challenges due to the rising number of crashes involving these vehicles.</a:t>
            </a:r>
          </a:p>
          <a:p>
            <a:pPr algn="l">
              <a:lnSpc>
                <a:spcPts val="4320"/>
              </a:lnSpc>
            </a:pPr>
          </a:p>
          <a:p>
            <a:pPr algn="l">
              <a:lnSpc>
                <a:spcPts val="4320"/>
              </a:lnSpc>
            </a:pP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48740" y="971550"/>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Introduction 2/2</a:t>
            </a:r>
          </a:p>
        </p:txBody>
      </p:sp>
      <p:sp>
        <p:nvSpPr>
          <p:cNvPr name="TextBox 3" id="3"/>
          <p:cNvSpPr txBox="true"/>
          <p:nvPr/>
        </p:nvSpPr>
        <p:spPr>
          <a:xfrm rot="0">
            <a:off x="1087587" y="2366725"/>
            <a:ext cx="16112826" cy="7052309"/>
          </a:xfrm>
          <a:prstGeom prst="rect">
            <a:avLst/>
          </a:prstGeom>
        </p:spPr>
        <p:txBody>
          <a:bodyPr anchor="t" rtlCol="false" tIns="0" lIns="0" bIns="0" rIns="0">
            <a:spAutoFit/>
          </a:bodyPr>
          <a:lstStyle/>
          <a:p>
            <a:pPr algn="l">
              <a:lnSpc>
                <a:spcPts val="4320"/>
              </a:lnSpc>
            </a:pPr>
            <a:r>
              <a:rPr lang="en-US" sz="3000">
                <a:solidFill>
                  <a:srgbClr val="000000"/>
                </a:solidFill>
                <a:latin typeface="Arimo"/>
                <a:ea typeface="Arimo"/>
                <a:cs typeface="Arimo"/>
                <a:sym typeface="Arimo"/>
              </a:rPr>
              <a:t>Research Significance</a:t>
            </a:r>
          </a:p>
          <a:p>
            <a:pPr algn="l" marL="647706" indent="-323853" lvl="1">
              <a:lnSpc>
                <a:spcPts val="4320"/>
              </a:lnSpc>
              <a:buFont typeface="Arial"/>
              <a:buChar char="•"/>
            </a:pPr>
            <a:r>
              <a:rPr lang="en-US" sz="3000">
                <a:solidFill>
                  <a:srgbClr val="000000"/>
                </a:solidFill>
                <a:latin typeface="Arimo"/>
                <a:ea typeface="Arimo"/>
                <a:cs typeface="Arimo"/>
                <a:sym typeface="Arimo"/>
              </a:rPr>
              <a:t>Need for Study: The paper emphasizes the necessity for research focused on e-bike-related crashes, given their increasing prevalence and associated injuries.</a:t>
            </a:r>
          </a:p>
          <a:p>
            <a:pPr algn="l" marL="647706" indent="-323853" lvl="1">
              <a:lnSpc>
                <a:spcPts val="4320"/>
              </a:lnSpc>
              <a:buFont typeface="Arial"/>
              <a:buChar char="•"/>
            </a:pPr>
            <a:r>
              <a:rPr lang="en-US" sz="3000">
                <a:solidFill>
                  <a:srgbClr val="000000"/>
                </a:solidFill>
                <a:latin typeface="Arimo"/>
                <a:ea typeface="Arimo"/>
                <a:cs typeface="Arimo"/>
                <a:sym typeface="Arimo"/>
              </a:rPr>
              <a:t>Previous Research Insights: Various studies have highlighted factors contributing to crash severity among cyclists and e-bike users, indicating that demographics such as age and gender play a crucial role in fatality risks.</a:t>
            </a:r>
          </a:p>
          <a:p>
            <a:pPr algn="l">
              <a:lnSpc>
                <a:spcPts val="4320"/>
              </a:lnSpc>
            </a:pPr>
            <a:r>
              <a:rPr lang="en-US" sz="3000">
                <a:solidFill>
                  <a:srgbClr val="000000"/>
                </a:solidFill>
                <a:latin typeface="Arimo"/>
                <a:ea typeface="Arimo"/>
                <a:cs typeface="Arimo"/>
                <a:sym typeface="Arimo"/>
              </a:rPr>
              <a:t>Objectives of the Current Study</a:t>
            </a:r>
          </a:p>
          <a:p>
            <a:pPr algn="l" marL="647706" indent="-323853" lvl="1">
              <a:lnSpc>
                <a:spcPts val="4320"/>
              </a:lnSpc>
              <a:buFont typeface="Arial"/>
              <a:buChar char="•"/>
            </a:pPr>
            <a:r>
              <a:rPr lang="en-US" sz="3000">
                <a:solidFill>
                  <a:srgbClr val="000000"/>
                </a:solidFill>
                <a:latin typeface="Arimo"/>
                <a:ea typeface="Arimo"/>
                <a:cs typeface="Arimo"/>
                <a:sym typeface="Arimo"/>
              </a:rPr>
              <a:t>Data Collection: The study aims to analyze 150 serious crash cases involving passenger vehicles and e-bikes in Beijing from 2009 to 2015.</a:t>
            </a:r>
          </a:p>
          <a:p>
            <a:pPr algn="l" marL="647706" indent="-323853" lvl="1">
              <a:lnSpc>
                <a:spcPts val="4320"/>
              </a:lnSpc>
              <a:buFont typeface="Arial"/>
              <a:buChar char="•"/>
            </a:pPr>
            <a:r>
              <a:rPr lang="en-US" sz="3000">
                <a:solidFill>
                  <a:srgbClr val="000000"/>
                </a:solidFill>
                <a:latin typeface="Arimo"/>
                <a:ea typeface="Arimo"/>
                <a:cs typeface="Arimo"/>
                <a:sym typeface="Arimo"/>
              </a:rPr>
              <a:t>Analysis Goals: It seeks to identify contributing factors related to human behavior, vehicle characteristics, road conditions, and environmental influences that affect injury severity in these crashes.</a:t>
            </a:r>
          </a:p>
          <a:p>
            <a:pPr algn="l">
              <a:lnSpc>
                <a:spcPts val="432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63585" y="1778719"/>
            <a:ext cx="13560830" cy="6729562"/>
          </a:xfrm>
          <a:custGeom>
            <a:avLst/>
            <a:gdLst/>
            <a:ahLst/>
            <a:cxnLst/>
            <a:rect r="r" b="b" t="t" l="l"/>
            <a:pathLst>
              <a:path h="6729562" w="13560830">
                <a:moveTo>
                  <a:pt x="0" y="0"/>
                </a:moveTo>
                <a:lnTo>
                  <a:pt x="13560830" y="0"/>
                </a:lnTo>
                <a:lnTo>
                  <a:pt x="13560830" y="6729562"/>
                </a:lnTo>
                <a:lnTo>
                  <a:pt x="0" y="6729562"/>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48740" y="2205991"/>
            <a:ext cx="16112826" cy="6509384"/>
          </a:xfrm>
          <a:prstGeom prst="rect">
            <a:avLst/>
          </a:prstGeom>
        </p:spPr>
        <p:txBody>
          <a:bodyPr anchor="t" rtlCol="false" tIns="0" lIns="0" bIns="0" rIns="0">
            <a:spAutoFit/>
          </a:bodyPr>
          <a:lstStyle/>
          <a:p>
            <a:pPr algn="l">
              <a:lnSpc>
                <a:spcPts val="4320"/>
              </a:lnSpc>
            </a:pPr>
            <a:r>
              <a:rPr lang="en-US" sz="3000">
                <a:solidFill>
                  <a:srgbClr val="000000"/>
                </a:solidFill>
                <a:latin typeface="Arimo"/>
                <a:ea typeface="Arimo"/>
                <a:cs typeface="Arimo"/>
                <a:sym typeface="Arimo"/>
              </a:rPr>
              <a:t>Statistical Techniques</a:t>
            </a:r>
          </a:p>
          <a:p>
            <a:pPr algn="l" marL="647706" indent="-323853" lvl="1">
              <a:lnSpc>
                <a:spcPts val="4320"/>
              </a:lnSpc>
              <a:buFont typeface="Arial"/>
              <a:buChar char="•"/>
            </a:pPr>
            <a:r>
              <a:rPr lang="en-US" sz="3000">
                <a:solidFill>
                  <a:srgbClr val="000000"/>
                </a:solidFill>
                <a:latin typeface="Arimo"/>
                <a:ea typeface="Arimo"/>
                <a:cs typeface="Arimo"/>
                <a:sym typeface="Arimo"/>
              </a:rPr>
              <a:t>Descriptive Statistics: Initial analysis includes descriptive statistics to summarize the crash data, providing insights into the characteristics of the involved parties and incidents.</a:t>
            </a:r>
          </a:p>
          <a:p>
            <a:pPr algn="l">
              <a:lnSpc>
                <a:spcPts val="4320"/>
              </a:lnSpc>
            </a:pPr>
          </a:p>
          <a:p>
            <a:pPr algn="l" marL="647706" indent="-323853" lvl="1">
              <a:lnSpc>
                <a:spcPts val="4320"/>
              </a:lnSpc>
              <a:buFont typeface="Arial"/>
              <a:buChar char="•"/>
            </a:pPr>
            <a:r>
              <a:rPr lang="en-US" sz="3000">
                <a:solidFill>
                  <a:srgbClr val="000000"/>
                </a:solidFill>
                <a:latin typeface="Arimo"/>
                <a:ea typeface="Arimo"/>
                <a:cs typeface="Arimo"/>
                <a:sym typeface="Arimo"/>
              </a:rPr>
              <a:t>Binary Logistic Regression Model: A binary logistic model is established to analyze the relationship between various independent variables (such as driver, vehicle, road user, and environmental factors) and the dependent variable, which is the injury severity of e-bike riders. </a:t>
            </a:r>
          </a:p>
          <a:p>
            <a:pPr algn="l">
              <a:lnSpc>
                <a:spcPts val="4320"/>
              </a:lnSpc>
            </a:pPr>
            <a:r>
              <a:rPr lang="en-US" sz="3000">
                <a:solidFill>
                  <a:srgbClr val="000000"/>
                </a:solidFill>
                <a:latin typeface="Arimo"/>
                <a:ea typeface="Arimo"/>
                <a:cs typeface="Arimo"/>
                <a:sym typeface="Arimo"/>
              </a:rPr>
              <a:t>      This model categorizes injury severity into two groups:</a:t>
            </a:r>
          </a:p>
          <a:p>
            <a:pPr algn="l" marL="1295413" indent="-431804" lvl="2">
              <a:lnSpc>
                <a:spcPts val="4320"/>
              </a:lnSpc>
              <a:buFont typeface="Arial"/>
              <a:buChar char="⚬"/>
            </a:pPr>
            <a:r>
              <a:rPr lang="en-US" sz="3000">
                <a:solidFill>
                  <a:srgbClr val="000000"/>
                </a:solidFill>
                <a:latin typeface="Arimo"/>
                <a:ea typeface="Arimo"/>
                <a:cs typeface="Arimo"/>
                <a:sym typeface="Arimo"/>
              </a:rPr>
              <a:t>Non-fatal injuries (coded as 0)</a:t>
            </a:r>
          </a:p>
          <a:p>
            <a:pPr algn="l" marL="1295413" indent="-431804" lvl="2">
              <a:lnSpc>
                <a:spcPts val="4320"/>
              </a:lnSpc>
              <a:buFont typeface="Arial"/>
              <a:buChar char="⚬"/>
            </a:pPr>
            <a:r>
              <a:rPr lang="en-US" sz="3000">
                <a:solidFill>
                  <a:srgbClr val="000000"/>
                </a:solidFill>
                <a:latin typeface="Arimo"/>
                <a:ea typeface="Arimo"/>
                <a:cs typeface="Arimo"/>
                <a:sym typeface="Arimo"/>
              </a:rPr>
              <a:t>Fatalities (coded as 1)</a:t>
            </a:r>
          </a:p>
          <a:p>
            <a:pPr algn="l">
              <a:lnSpc>
                <a:spcPts val="4320"/>
              </a:lnSpc>
            </a:pPr>
          </a:p>
        </p:txBody>
      </p:sp>
      <p:graphicFrame>
        <p:nvGraphicFramePr>
          <p:cNvPr name="Table 3" id="3"/>
          <p:cNvGraphicFramePr>
            <a:graphicFrameLocks noGrp="true"/>
          </p:cNvGraphicFramePr>
          <p:nvPr/>
        </p:nvGraphicFramePr>
        <p:xfrm>
          <a:off x="11570732" y="7257745"/>
          <a:ext cx="5529262" cy="3029255"/>
        </p:xfrm>
        <a:graphic>
          <a:graphicData uri="http://schemas.openxmlformats.org/drawingml/2006/table">
            <a:tbl>
              <a:tblPr/>
              <a:tblGrid>
                <a:gridCol w="1843088"/>
                <a:gridCol w="1843088"/>
                <a:gridCol w="1843088"/>
              </a:tblGrid>
              <a:tr h="800645">
                <a:tc>
                  <a:txBody>
                    <a:bodyPr anchor="t" rtlCol="false"/>
                    <a:lstStyle/>
                    <a:p>
                      <a:pPr algn="ctr">
                        <a:lnSpc>
                          <a:spcPts val="2520"/>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rimo"/>
                          <a:ea typeface="Arimo"/>
                          <a:cs typeface="Arimo"/>
                          <a:sym typeface="Arimo"/>
                        </a:rPr>
                        <a:t>Night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b="true">
                          <a:solidFill>
                            <a:srgbClr val="000000"/>
                          </a:solidFill>
                          <a:latin typeface="Arimo Bold"/>
                          <a:ea typeface="Arimo Bold"/>
                          <a:cs typeface="Arimo Bold"/>
                          <a:sym typeface="Arimo Bold"/>
                        </a:rPr>
                        <a:t>Morning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09636">
                <a:tc>
                  <a:txBody>
                    <a:bodyPr anchor="t" rtlCol="false"/>
                    <a:lstStyle/>
                    <a:p>
                      <a:pPr algn="ctr">
                        <a:lnSpc>
                          <a:spcPts val="2520"/>
                        </a:lnSpc>
                        <a:defRPr/>
                      </a:pPr>
                      <a:r>
                        <a:rPr lang="en-US" sz="1800">
                          <a:solidFill>
                            <a:srgbClr val="000000"/>
                          </a:solidFill>
                          <a:latin typeface="Arimo"/>
                          <a:ea typeface="Arimo"/>
                          <a:cs typeface="Arimo"/>
                          <a:sym typeface="Arimo"/>
                        </a:rPr>
                        <a:t>Fatalities</a:t>
                      </a:r>
                      <a:r>
                        <a:rPr lang="en-US" sz="1800">
                          <a:solidFill>
                            <a:srgbClr val="000000"/>
                          </a:solidFill>
                          <a:latin typeface="Arimo"/>
                          <a:ea typeface="Arimo"/>
                          <a:cs typeface="Arimo"/>
                          <a:sym typeface="Arimo"/>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rimo"/>
                          <a:ea typeface="Arimo"/>
                          <a:cs typeface="Arimo"/>
                          <a:sym typeface="Arimo"/>
                        </a:rPr>
                        <a:t>40</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rimo"/>
                          <a:ea typeface="Arimo"/>
                          <a:cs typeface="Arimo"/>
                          <a:sym typeface="Arimo"/>
                        </a:rPr>
                        <a:t>30</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18974">
                <a:tc>
                  <a:txBody>
                    <a:bodyPr anchor="t" rtlCol="false"/>
                    <a:lstStyle/>
                    <a:p>
                      <a:pPr algn="ctr">
                        <a:lnSpc>
                          <a:spcPts val="2520"/>
                        </a:lnSpc>
                        <a:defRPr/>
                      </a:pPr>
                      <a:r>
                        <a:rPr lang="en-US" sz="1800">
                          <a:solidFill>
                            <a:srgbClr val="000000"/>
                          </a:solidFill>
                          <a:latin typeface="Arimo"/>
                          <a:ea typeface="Arimo"/>
                          <a:cs typeface="Arimo"/>
                          <a:sym typeface="Arimo"/>
                        </a:rPr>
                        <a:t>Non-fatal injuries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rimo"/>
                          <a:ea typeface="Arimo"/>
                          <a:cs typeface="Arimo"/>
                          <a:sym typeface="Arimo"/>
                        </a:rPr>
                        <a:t>10</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rimo"/>
                          <a:ea typeface="Arimo"/>
                          <a:cs typeface="Arimo"/>
                          <a:sym typeface="Arimo"/>
                        </a:rPr>
                        <a:t>10</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1348740" y="971550"/>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Methodolgy</a:t>
            </a:r>
          </a:p>
        </p:txBody>
      </p:sp>
      <p:sp>
        <p:nvSpPr>
          <p:cNvPr name="TextBox 5" id="5"/>
          <p:cNvSpPr txBox="true"/>
          <p:nvPr/>
        </p:nvSpPr>
        <p:spPr>
          <a:xfrm rot="0">
            <a:off x="12208014" y="6067755"/>
            <a:ext cx="4254698" cy="1189990"/>
          </a:xfrm>
          <a:prstGeom prst="rect">
            <a:avLst/>
          </a:prstGeom>
        </p:spPr>
        <p:txBody>
          <a:bodyPr anchor="t" rtlCol="false" tIns="0" lIns="0" bIns="0" rIns="0">
            <a:spAutoFit/>
          </a:bodyPr>
          <a:lstStyle/>
          <a:p>
            <a:pPr algn="ctr">
              <a:lnSpc>
                <a:spcPts val="4759"/>
              </a:lnSpc>
            </a:pPr>
            <a:r>
              <a:rPr lang="en-US" sz="3399">
                <a:solidFill>
                  <a:srgbClr val="000000"/>
                </a:solidFill>
                <a:latin typeface="WenQuanYi"/>
                <a:ea typeface="WenQuanYi"/>
                <a:cs typeface="WenQuanYi"/>
                <a:sym typeface="WenQuanYi"/>
              </a:rPr>
              <a:t>OR(Odds Ratio勝算比)</a:t>
            </a:r>
          </a:p>
          <a:p>
            <a:pPr algn="ctr">
              <a:lnSpc>
                <a:spcPts val="4759"/>
              </a:lnSpc>
            </a:pPr>
            <a:r>
              <a:rPr lang="en-US" sz="3399">
                <a:solidFill>
                  <a:srgbClr val="000000"/>
                </a:solidFill>
                <a:latin typeface="WenQuanYi"/>
                <a:ea typeface="WenQuanYi"/>
                <a:cs typeface="WenQuanYi"/>
                <a:sym typeface="WenQuanYi"/>
              </a:rPr>
              <a:t>=(40×10)÷(30×10)=1.3</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642813" y="1513570"/>
            <a:ext cx="9197883" cy="8498789"/>
          </a:xfrm>
          <a:custGeom>
            <a:avLst/>
            <a:gdLst/>
            <a:ahLst/>
            <a:cxnLst/>
            <a:rect r="r" b="b" t="t" l="l"/>
            <a:pathLst>
              <a:path h="8498789" w="9197883">
                <a:moveTo>
                  <a:pt x="0" y="0"/>
                </a:moveTo>
                <a:lnTo>
                  <a:pt x="9197883" y="0"/>
                </a:lnTo>
                <a:lnTo>
                  <a:pt x="9197883" y="8498789"/>
                </a:lnTo>
                <a:lnTo>
                  <a:pt x="0" y="8498789"/>
                </a:lnTo>
                <a:lnTo>
                  <a:pt x="0" y="0"/>
                </a:lnTo>
                <a:close/>
              </a:path>
            </a:pathLst>
          </a:custGeom>
          <a:blipFill>
            <a:blip r:embed="rId3"/>
            <a:stretch>
              <a:fillRect l="0" t="0" r="0" b="0"/>
            </a:stretch>
          </a:blipFill>
        </p:spPr>
      </p:sp>
      <p:sp>
        <p:nvSpPr>
          <p:cNvPr name="TextBox 3" id="3"/>
          <p:cNvSpPr txBox="true"/>
          <p:nvPr/>
        </p:nvSpPr>
        <p:spPr>
          <a:xfrm rot="0">
            <a:off x="1348740" y="667941"/>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Result</a:t>
            </a:r>
          </a:p>
        </p:txBody>
      </p:sp>
      <p:sp>
        <p:nvSpPr>
          <p:cNvPr name="TextBox 4" id="4"/>
          <p:cNvSpPr txBox="true"/>
          <p:nvPr/>
        </p:nvSpPr>
        <p:spPr>
          <a:xfrm rot="0">
            <a:off x="0" y="2016682"/>
            <a:ext cx="8642813" cy="3251834"/>
          </a:xfrm>
          <a:prstGeom prst="rect">
            <a:avLst/>
          </a:prstGeom>
        </p:spPr>
        <p:txBody>
          <a:bodyPr anchor="t" rtlCol="false" tIns="0" lIns="0" bIns="0" rIns="0">
            <a:spAutoFit/>
          </a:bodyPr>
          <a:lstStyle/>
          <a:p>
            <a:pPr algn="l" marL="647706" indent="-323853" lvl="1">
              <a:lnSpc>
                <a:spcPts val="4320"/>
              </a:lnSpc>
              <a:buFont typeface="Arial"/>
              <a:buChar char="•"/>
            </a:pPr>
            <a:r>
              <a:rPr lang="en-US" sz="3000">
                <a:solidFill>
                  <a:srgbClr val="000000"/>
                </a:solidFill>
                <a:latin typeface="Arimo"/>
                <a:ea typeface="Arimo"/>
                <a:cs typeface="Arimo"/>
                <a:sym typeface="Arimo"/>
              </a:rPr>
              <a:t>Fatal Crash Cases:22% of all incidents.</a:t>
            </a:r>
          </a:p>
          <a:p>
            <a:pPr algn="l" marL="647706" indent="-323853" lvl="1">
              <a:lnSpc>
                <a:spcPts val="4320"/>
              </a:lnSpc>
              <a:buFont typeface="Arial"/>
              <a:buChar char="•"/>
            </a:pPr>
            <a:r>
              <a:rPr lang="en-US" sz="3000">
                <a:solidFill>
                  <a:srgbClr val="000000"/>
                </a:solidFill>
                <a:latin typeface="Arimo"/>
                <a:ea typeface="Arimo"/>
                <a:cs typeface="Arimo"/>
                <a:sym typeface="Arimo"/>
              </a:rPr>
              <a:t>Male Riders: representing 63% of the total.</a:t>
            </a:r>
          </a:p>
          <a:p>
            <a:pPr algn="l" marL="647706" indent="-323853" lvl="1">
              <a:lnSpc>
                <a:spcPts val="4320"/>
              </a:lnSpc>
              <a:buFont typeface="Arial"/>
              <a:buChar char="•"/>
            </a:pPr>
            <a:r>
              <a:rPr lang="en-US" sz="3000">
                <a:solidFill>
                  <a:srgbClr val="000000"/>
                </a:solidFill>
                <a:latin typeface="Arimo"/>
                <a:ea typeface="Arimo"/>
                <a:cs typeface="Arimo"/>
                <a:sym typeface="Arimo"/>
              </a:rPr>
              <a:t>Mortality Rates: The mortality rate for e-bike riders is noted to be 0.22, while for passengers, it is considerably lower at 0.056</a:t>
            </a:r>
          </a:p>
          <a:p>
            <a:pPr algn="l">
              <a:lnSpc>
                <a:spcPts val="432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661085" y="1840005"/>
            <a:ext cx="12965829" cy="7293279"/>
          </a:xfrm>
          <a:custGeom>
            <a:avLst/>
            <a:gdLst/>
            <a:ahLst/>
            <a:cxnLst/>
            <a:rect r="r" b="b" t="t" l="l"/>
            <a:pathLst>
              <a:path h="7293279" w="12965829">
                <a:moveTo>
                  <a:pt x="0" y="0"/>
                </a:moveTo>
                <a:lnTo>
                  <a:pt x="12965830" y="0"/>
                </a:lnTo>
                <a:lnTo>
                  <a:pt x="12965830" y="7293279"/>
                </a:lnTo>
                <a:lnTo>
                  <a:pt x="0" y="7293279"/>
                </a:lnTo>
                <a:lnTo>
                  <a:pt x="0" y="0"/>
                </a:lnTo>
                <a:close/>
              </a:path>
            </a:pathLst>
          </a:custGeom>
          <a:blipFill>
            <a:blip r:embed="rId3"/>
            <a:stretch>
              <a:fillRect l="0" t="0" r="0" b="0"/>
            </a:stretch>
          </a:blipFill>
        </p:spPr>
      </p:sp>
      <p:sp>
        <p:nvSpPr>
          <p:cNvPr name="TextBox 3" id="3"/>
          <p:cNvSpPr txBox="true"/>
          <p:nvPr/>
        </p:nvSpPr>
        <p:spPr>
          <a:xfrm rot="0">
            <a:off x="1348740" y="667941"/>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Result</a:t>
            </a:r>
          </a:p>
        </p:txBody>
      </p:sp>
      <p:sp>
        <p:nvSpPr>
          <p:cNvPr name="TextBox 4" id="4"/>
          <p:cNvSpPr txBox="true"/>
          <p:nvPr/>
        </p:nvSpPr>
        <p:spPr>
          <a:xfrm rot="0">
            <a:off x="3303984" y="9047559"/>
            <a:ext cx="11428876" cy="537209"/>
          </a:xfrm>
          <a:prstGeom prst="rect">
            <a:avLst/>
          </a:prstGeom>
        </p:spPr>
        <p:txBody>
          <a:bodyPr anchor="t" rtlCol="false" tIns="0" lIns="0" bIns="0" rIns="0">
            <a:spAutoFit/>
          </a:bodyPr>
          <a:lstStyle/>
          <a:p>
            <a:pPr algn="l">
              <a:lnSpc>
                <a:spcPts val="4320"/>
              </a:lnSpc>
            </a:pPr>
            <a:r>
              <a:rPr lang="en-US" sz="3000">
                <a:solidFill>
                  <a:srgbClr val="000000"/>
                </a:solidFill>
                <a:latin typeface="Arimo"/>
                <a:ea typeface="Arimo"/>
                <a:cs typeface="Arimo"/>
                <a:sym typeface="Arimo"/>
              </a:rPr>
              <a:t>Peak Hours:7:00 and 7:59  and 14:00 to 14:59 and 18:00 to 19:59</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631081" y="2440065"/>
            <a:ext cx="11586232" cy="6818235"/>
          </a:xfrm>
          <a:custGeom>
            <a:avLst/>
            <a:gdLst/>
            <a:ahLst/>
            <a:cxnLst/>
            <a:rect r="r" b="b" t="t" l="l"/>
            <a:pathLst>
              <a:path h="6818235" w="11586232">
                <a:moveTo>
                  <a:pt x="0" y="0"/>
                </a:moveTo>
                <a:lnTo>
                  <a:pt x="11586232" y="0"/>
                </a:lnTo>
                <a:lnTo>
                  <a:pt x="11586232" y="6818235"/>
                </a:lnTo>
                <a:lnTo>
                  <a:pt x="0" y="6818235"/>
                </a:lnTo>
                <a:lnTo>
                  <a:pt x="0" y="0"/>
                </a:lnTo>
                <a:close/>
              </a:path>
            </a:pathLst>
          </a:custGeom>
          <a:blipFill>
            <a:blip r:embed="rId3"/>
            <a:stretch>
              <a:fillRect l="0" t="0" r="0" b="0"/>
            </a:stretch>
          </a:blipFill>
        </p:spPr>
      </p:sp>
      <p:sp>
        <p:nvSpPr>
          <p:cNvPr name="TextBox 3" id="3"/>
          <p:cNvSpPr txBox="true"/>
          <p:nvPr/>
        </p:nvSpPr>
        <p:spPr>
          <a:xfrm rot="0">
            <a:off x="777240" y="578644"/>
            <a:ext cx="15590520" cy="1062609"/>
          </a:xfrm>
          <a:prstGeom prst="rect">
            <a:avLst/>
          </a:prstGeom>
        </p:spPr>
        <p:txBody>
          <a:bodyPr anchor="t" rtlCol="false" tIns="0" lIns="0" bIns="0" rIns="0">
            <a:spAutoFit/>
          </a:bodyPr>
          <a:lstStyle/>
          <a:p>
            <a:pPr algn="l">
              <a:lnSpc>
                <a:spcPts val="7128"/>
              </a:lnSpc>
            </a:pPr>
            <a:r>
              <a:rPr lang="en-US" sz="6600" b="true">
                <a:solidFill>
                  <a:srgbClr val="000000"/>
                </a:solidFill>
                <a:latin typeface="Times New Roman Bold"/>
                <a:ea typeface="Times New Roman Bold"/>
                <a:cs typeface="Times New Roman Bold"/>
                <a:sym typeface="Times New Roman Bold"/>
              </a:rPr>
              <a:t>Result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DAGXcibhKo8</dc:identifier>
  <dcterms:modified xsi:type="dcterms:W3CDTF">2011-08-01T06:04:30Z</dcterms:modified>
  <cp:revision>1</cp:revision>
  <dc:title>Presenter: Tse-Ying Huang Date: Nov. 5, 2024</dc:title>
</cp:coreProperties>
</file>