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403" r:id="rId4"/>
    <p:sldId id="414" r:id="rId5"/>
    <p:sldId id="415" r:id="rId6"/>
    <p:sldId id="416" r:id="rId7"/>
    <p:sldId id="417" r:id="rId8"/>
    <p:sldId id="418" r:id="rId9"/>
    <p:sldId id="419" r:id="rId10"/>
    <p:sldId id="420" r:id="rId11"/>
    <p:sldId id="363" r:id="rId1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楊景翔" initials="楊" lastIdx="22" clrIdx="0">
    <p:extLst>
      <p:ext uri="{19B8F6BF-5375-455C-9EA6-DF929625EA0E}">
        <p15:presenceInfo xmlns:p15="http://schemas.microsoft.com/office/powerpoint/2012/main" userId="S::1082941@ncyu.edu.tw::045835ec-170e-42bc-81c6-09db8fcf29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autoAdjust="0"/>
    <p:restoredTop sz="85597" autoAdjust="0"/>
  </p:normalViewPr>
  <p:slideViewPr>
    <p:cSldViewPr snapToGrid="0">
      <p:cViewPr varScale="1">
        <p:scale>
          <a:sx n="98" d="100"/>
          <a:sy n="98" d="100"/>
        </p:scale>
        <p:origin x="13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BF28-E50E-4388-A3E5-4D39E480B765}" type="datetimeFigureOut">
              <a:rPr lang="zh-TW" altLang="en-US" smtClean="0"/>
              <a:t>2024/11/26</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2711A4-5F0E-4DF4-937D-81F030A1E9AA}" type="slidenum">
              <a:rPr lang="zh-TW" altLang="en-US" smtClean="0"/>
              <a:t>‹#›</a:t>
            </a:fld>
            <a:endParaRPr lang="zh-TW" altLang="en-US"/>
          </a:p>
        </p:txBody>
      </p:sp>
    </p:spTree>
    <p:extLst>
      <p:ext uri="{BB962C8B-B14F-4D97-AF65-F5344CB8AC3E}">
        <p14:creationId xmlns:p14="http://schemas.microsoft.com/office/powerpoint/2010/main" val="200425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i="0" dirty="0">
                <a:solidFill>
                  <a:srgbClr val="FFFFFF"/>
                </a:solidFill>
                <a:effectLst/>
                <a:latin typeface="Arial" panose="020B0604020202020204" pitchFamily="34" charset="0"/>
              </a:rPr>
              <a:t>RSI=[</a:t>
            </a:r>
            <a:r>
              <a:rPr lang="zh-TW" altLang="en-US" b="0" i="0" dirty="0">
                <a:solidFill>
                  <a:srgbClr val="FFFFFF"/>
                </a:solidFill>
                <a:effectLst/>
                <a:latin typeface="Arial" panose="020B0604020202020204" pitchFamily="34" charset="0"/>
              </a:rPr>
              <a:t>上升平均數</a:t>
            </a:r>
            <a:r>
              <a:rPr lang="en-US" altLang="zh-TW" b="0" i="0" dirty="0">
                <a:solidFill>
                  <a:srgbClr val="FFFFFF"/>
                </a:solidFill>
                <a:effectLst/>
                <a:latin typeface="Arial" panose="020B0604020202020204" pitchFamily="34" charset="0"/>
              </a:rPr>
              <a:t>÷(</a:t>
            </a:r>
            <a:r>
              <a:rPr lang="zh-TW" altLang="en-US" b="0" i="0" dirty="0">
                <a:solidFill>
                  <a:srgbClr val="FFFFFF"/>
                </a:solidFill>
                <a:effectLst/>
                <a:latin typeface="Arial" panose="020B0604020202020204" pitchFamily="34" charset="0"/>
              </a:rPr>
              <a:t>上升平均數</a:t>
            </a:r>
            <a:r>
              <a:rPr lang="en-US" altLang="zh-TW" b="0" i="0" dirty="0">
                <a:solidFill>
                  <a:srgbClr val="FFFFFF"/>
                </a:solidFill>
                <a:effectLst/>
                <a:latin typeface="Arial" panose="020B0604020202020204" pitchFamily="34" charset="0"/>
              </a:rPr>
              <a:t>+</a:t>
            </a:r>
            <a:r>
              <a:rPr lang="zh-TW" altLang="en-US" b="0" i="0" dirty="0">
                <a:solidFill>
                  <a:srgbClr val="FFFFFF"/>
                </a:solidFill>
                <a:effectLst/>
                <a:latin typeface="Arial" panose="020B0604020202020204" pitchFamily="34" charset="0"/>
              </a:rPr>
              <a:t>下跌平均數</a:t>
            </a:r>
            <a:r>
              <a:rPr lang="en-US" altLang="zh-TW" b="0" i="0" dirty="0">
                <a:solidFill>
                  <a:srgbClr val="FFFFFF"/>
                </a:solidFill>
                <a:effectLst/>
                <a:latin typeface="Arial" panose="020B0604020202020204" pitchFamily="34" charset="0"/>
              </a:rPr>
              <a:t>)]×100</a:t>
            </a:r>
            <a:endParaRPr lang="zh-TW" altLang="en-US" dirty="0"/>
          </a:p>
        </p:txBody>
      </p:sp>
      <p:sp>
        <p:nvSpPr>
          <p:cNvPr id="4" name="投影片編號版面配置區 3"/>
          <p:cNvSpPr>
            <a:spLocks noGrp="1"/>
          </p:cNvSpPr>
          <p:nvPr>
            <p:ph type="sldNum" sz="quarter" idx="5"/>
          </p:nvPr>
        </p:nvSpPr>
        <p:spPr/>
        <p:txBody>
          <a:bodyPr/>
          <a:lstStyle/>
          <a:p>
            <a:fld id="{7D2711A4-5F0E-4DF4-937D-81F030A1E9AA}" type="slidenum">
              <a:rPr lang="zh-TW" altLang="en-US" smtClean="0"/>
              <a:t>7</a:t>
            </a:fld>
            <a:endParaRPr lang="zh-TW" altLang="en-US"/>
          </a:p>
        </p:txBody>
      </p:sp>
    </p:spTree>
    <p:extLst>
      <p:ext uri="{BB962C8B-B14F-4D97-AF65-F5344CB8AC3E}">
        <p14:creationId xmlns:p14="http://schemas.microsoft.com/office/powerpoint/2010/main" val="3131412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結論 </a:t>
            </a:r>
            <a:r>
              <a:rPr lang="en-US" altLang="zh-TW" dirty="0"/>
              <a:t>:</a:t>
            </a:r>
            <a:r>
              <a:rPr lang="zh-TW" altLang="en-US" dirty="0"/>
              <a:t> 透過將冷冰冰德技術分析數值，轉換成更高層次的趨勢訊息，可以更好的幫助傳統機器學習進行股票趨勢的判斷  </a:t>
            </a:r>
            <a:r>
              <a:rPr lang="en-US" altLang="zh-TW" dirty="0"/>
              <a:t>(</a:t>
            </a:r>
            <a:r>
              <a:rPr lang="zh-TW" altLang="en-US" dirty="0"/>
              <a:t>因為傳統機器學習是直接根據輸入資料 </a:t>
            </a:r>
            <a:r>
              <a:rPr lang="en-US" altLang="zh-TW" dirty="0"/>
              <a:t>maybe </a:t>
            </a:r>
            <a:r>
              <a:rPr lang="zh-TW" altLang="en-US" dirty="0"/>
              <a:t>做統計上的分析來得出解果</a:t>
            </a:r>
            <a:r>
              <a:rPr lang="en-US" altLang="zh-TW" dirty="0"/>
              <a:t>)</a:t>
            </a:r>
          </a:p>
          <a:p>
            <a:endParaRPr lang="en-US" altLang="zh-TW" dirty="0"/>
          </a:p>
          <a:p>
            <a:r>
              <a:rPr lang="zh-TW" altLang="en-US" dirty="0"/>
              <a:t>如果套用到深度學習不確定會不會變得更準  </a:t>
            </a:r>
            <a:r>
              <a:rPr lang="en-US" altLang="zh-TW" dirty="0"/>
              <a:t>(</a:t>
            </a:r>
            <a:r>
              <a:rPr lang="zh-TW" altLang="en-US" dirty="0"/>
              <a:t>因為其實將 </a:t>
            </a:r>
            <a:r>
              <a:rPr lang="en-US" altLang="zh-TW" dirty="0"/>
              <a:t>raw </a:t>
            </a:r>
            <a:r>
              <a:rPr lang="zh-TW" altLang="en-US" dirty="0"/>
              <a:t>的技術指標數據送到深層網路，網路神經元的權重 </a:t>
            </a:r>
            <a:r>
              <a:rPr lang="en-US" altLang="zh-TW" dirty="0" err="1"/>
              <a:t>somhow</a:t>
            </a:r>
            <a:r>
              <a:rPr lang="en-US" altLang="zh-TW" dirty="0"/>
              <a:t> </a:t>
            </a:r>
            <a:r>
              <a:rPr lang="zh-TW" altLang="en-US" dirty="0"/>
              <a:t>就已經歸納出淺在地股票走向的趨勢了</a:t>
            </a:r>
            <a:r>
              <a:rPr lang="en-US" altLang="zh-TW" dirty="0"/>
              <a:t>)</a:t>
            </a:r>
          </a:p>
        </p:txBody>
      </p:sp>
      <p:sp>
        <p:nvSpPr>
          <p:cNvPr id="4" name="投影片編號版面配置區 3"/>
          <p:cNvSpPr>
            <a:spLocks noGrp="1"/>
          </p:cNvSpPr>
          <p:nvPr>
            <p:ph type="sldNum" sz="quarter" idx="5"/>
          </p:nvPr>
        </p:nvSpPr>
        <p:spPr/>
        <p:txBody>
          <a:bodyPr/>
          <a:lstStyle/>
          <a:p>
            <a:fld id="{7D2711A4-5F0E-4DF4-937D-81F030A1E9AA}" type="slidenum">
              <a:rPr lang="zh-TW" altLang="en-US" smtClean="0"/>
              <a:t>10</a:t>
            </a:fld>
            <a:endParaRPr lang="zh-TW" altLang="en-US"/>
          </a:p>
        </p:txBody>
      </p:sp>
    </p:spTree>
    <p:extLst>
      <p:ext uri="{BB962C8B-B14F-4D97-AF65-F5344CB8AC3E}">
        <p14:creationId xmlns:p14="http://schemas.microsoft.com/office/powerpoint/2010/main" val="2601867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0C6C96-9558-5AB5-D1F9-BCC335655A0D}"/>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5DFA7C56-9105-1E14-A17F-8A26FE9B3E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55C84251-D4BA-53DC-3BEF-977567CB82AB}"/>
              </a:ext>
            </a:extLst>
          </p:cNvPr>
          <p:cNvSpPr>
            <a:spLocks noGrp="1"/>
          </p:cNvSpPr>
          <p:nvPr>
            <p:ph type="dt" sz="half" idx="10"/>
          </p:nvPr>
        </p:nvSpPr>
        <p:spPr/>
        <p:txBody>
          <a:bodyPr/>
          <a:lstStyle/>
          <a:p>
            <a:fld id="{CA8AC1E3-A6AB-47A3-8E64-C9F1D5D81A55}" type="datetime1">
              <a:rPr lang="zh-TW" altLang="en-US" smtClean="0"/>
              <a:t>2024/11/26</a:t>
            </a:fld>
            <a:endParaRPr lang="zh-TW" altLang="en-US"/>
          </a:p>
        </p:txBody>
      </p:sp>
      <p:sp>
        <p:nvSpPr>
          <p:cNvPr id="5" name="頁尾版面配置區 4">
            <a:extLst>
              <a:ext uri="{FF2B5EF4-FFF2-40B4-BE49-F238E27FC236}">
                <a16:creationId xmlns:a16="http://schemas.microsoft.com/office/drawing/2014/main" id="{64D25A00-DB5F-6575-598E-1BDA96E3230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C1AD27D-3D20-5E6D-7527-6A46BDF3ED17}"/>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2677338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EE39347-557F-B5D8-678D-276F907F4FD5}"/>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A8EED0EF-2EFC-0A2C-A1A1-566E81CDA31F}"/>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A42852E-12ED-C0F2-A102-7A6CE771DF50}"/>
              </a:ext>
            </a:extLst>
          </p:cNvPr>
          <p:cNvSpPr>
            <a:spLocks noGrp="1"/>
          </p:cNvSpPr>
          <p:nvPr>
            <p:ph type="dt" sz="half" idx="10"/>
          </p:nvPr>
        </p:nvSpPr>
        <p:spPr/>
        <p:txBody>
          <a:bodyPr/>
          <a:lstStyle/>
          <a:p>
            <a:fld id="{5B06E588-B95B-4AB0-81F5-2FBB811781EB}" type="datetime1">
              <a:rPr lang="zh-TW" altLang="en-US" smtClean="0"/>
              <a:t>2024/11/26</a:t>
            </a:fld>
            <a:endParaRPr lang="zh-TW" altLang="en-US"/>
          </a:p>
        </p:txBody>
      </p:sp>
      <p:sp>
        <p:nvSpPr>
          <p:cNvPr id="5" name="頁尾版面配置區 4">
            <a:extLst>
              <a:ext uri="{FF2B5EF4-FFF2-40B4-BE49-F238E27FC236}">
                <a16:creationId xmlns:a16="http://schemas.microsoft.com/office/drawing/2014/main" id="{1D930DA9-725C-5B7A-5BFB-0B94FF48611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8B92A56-D44A-B10D-C20D-AC8706D7822B}"/>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299100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EB36CFAD-7B1A-4F41-7AA1-3F5865D1345D}"/>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0A3AE268-50FA-2DB3-85DF-75AC97871EF2}"/>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969F98A-EAB9-3D3B-7A32-3741EF289F77}"/>
              </a:ext>
            </a:extLst>
          </p:cNvPr>
          <p:cNvSpPr>
            <a:spLocks noGrp="1"/>
          </p:cNvSpPr>
          <p:nvPr>
            <p:ph type="dt" sz="half" idx="10"/>
          </p:nvPr>
        </p:nvSpPr>
        <p:spPr/>
        <p:txBody>
          <a:bodyPr/>
          <a:lstStyle/>
          <a:p>
            <a:fld id="{6FF611F3-4FA6-41B2-81A4-6CC88E543A04}" type="datetime1">
              <a:rPr lang="zh-TW" altLang="en-US" smtClean="0"/>
              <a:t>2024/11/26</a:t>
            </a:fld>
            <a:endParaRPr lang="zh-TW" altLang="en-US"/>
          </a:p>
        </p:txBody>
      </p:sp>
      <p:sp>
        <p:nvSpPr>
          <p:cNvPr id="5" name="頁尾版面配置區 4">
            <a:extLst>
              <a:ext uri="{FF2B5EF4-FFF2-40B4-BE49-F238E27FC236}">
                <a16:creationId xmlns:a16="http://schemas.microsoft.com/office/drawing/2014/main" id="{AB6F795B-0E4E-9263-5414-6CF7A28738E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E952AC5-C821-BDC5-2B56-1AC08DD08A64}"/>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4091923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1BFF06-C706-AE49-8BDC-162AE3DCC49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B6BB920A-B9BC-CE2C-E727-40FC0B9BE257}"/>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6AEF194-C880-0ED0-C3B1-F5AA4AC7963D}"/>
              </a:ext>
            </a:extLst>
          </p:cNvPr>
          <p:cNvSpPr>
            <a:spLocks noGrp="1"/>
          </p:cNvSpPr>
          <p:nvPr>
            <p:ph type="dt" sz="half" idx="10"/>
          </p:nvPr>
        </p:nvSpPr>
        <p:spPr/>
        <p:txBody>
          <a:bodyPr/>
          <a:lstStyle/>
          <a:p>
            <a:fld id="{08FE8941-C9FC-4970-9D6F-BA72DC037752}" type="datetime1">
              <a:rPr lang="zh-TW" altLang="en-US" smtClean="0"/>
              <a:t>2024/11/26</a:t>
            </a:fld>
            <a:endParaRPr lang="zh-TW" altLang="en-US"/>
          </a:p>
        </p:txBody>
      </p:sp>
      <p:sp>
        <p:nvSpPr>
          <p:cNvPr id="5" name="頁尾版面配置區 4">
            <a:extLst>
              <a:ext uri="{FF2B5EF4-FFF2-40B4-BE49-F238E27FC236}">
                <a16:creationId xmlns:a16="http://schemas.microsoft.com/office/drawing/2014/main" id="{ACAB75C9-C024-B558-D45F-78577087743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5F45A64-F99E-C099-B11A-50A95E098FEF}"/>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33856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37508B-BEB1-C8F9-B516-0922DF72FB65}"/>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F803A960-423A-63C2-DE35-5ECFB4DE1D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C49DDC9D-F9A5-2607-75C3-0D12FFEC815E}"/>
              </a:ext>
            </a:extLst>
          </p:cNvPr>
          <p:cNvSpPr>
            <a:spLocks noGrp="1"/>
          </p:cNvSpPr>
          <p:nvPr>
            <p:ph type="dt" sz="half" idx="10"/>
          </p:nvPr>
        </p:nvSpPr>
        <p:spPr/>
        <p:txBody>
          <a:bodyPr/>
          <a:lstStyle/>
          <a:p>
            <a:fld id="{2039AE5F-5202-44CB-B5B5-2322DF70600B}" type="datetime1">
              <a:rPr lang="zh-TW" altLang="en-US" smtClean="0"/>
              <a:t>2024/11/26</a:t>
            </a:fld>
            <a:endParaRPr lang="zh-TW" altLang="en-US"/>
          </a:p>
        </p:txBody>
      </p:sp>
      <p:sp>
        <p:nvSpPr>
          <p:cNvPr id="5" name="頁尾版面配置區 4">
            <a:extLst>
              <a:ext uri="{FF2B5EF4-FFF2-40B4-BE49-F238E27FC236}">
                <a16:creationId xmlns:a16="http://schemas.microsoft.com/office/drawing/2014/main" id="{51737579-99A5-787F-A156-A914AC26919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DCF7EE7-94C2-1869-DD60-727D9699176B}"/>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176895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D93191-4D6D-0ABD-4FD0-D3DAEBA57EEE}"/>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801ED2BA-D421-7A64-DC46-93172086D236}"/>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4A07B58A-5369-F605-DA10-8BA9C02942FE}"/>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0069A846-5B55-BD04-2DAB-0D2726E962A7}"/>
              </a:ext>
            </a:extLst>
          </p:cNvPr>
          <p:cNvSpPr>
            <a:spLocks noGrp="1"/>
          </p:cNvSpPr>
          <p:nvPr>
            <p:ph type="dt" sz="half" idx="10"/>
          </p:nvPr>
        </p:nvSpPr>
        <p:spPr/>
        <p:txBody>
          <a:bodyPr/>
          <a:lstStyle/>
          <a:p>
            <a:fld id="{0C3542C7-36FE-4BA7-9A3F-4A6D1DADBE08}" type="datetime1">
              <a:rPr lang="zh-TW" altLang="en-US" smtClean="0"/>
              <a:t>2024/11/26</a:t>
            </a:fld>
            <a:endParaRPr lang="zh-TW" altLang="en-US"/>
          </a:p>
        </p:txBody>
      </p:sp>
      <p:sp>
        <p:nvSpPr>
          <p:cNvPr id="6" name="頁尾版面配置區 5">
            <a:extLst>
              <a:ext uri="{FF2B5EF4-FFF2-40B4-BE49-F238E27FC236}">
                <a16:creationId xmlns:a16="http://schemas.microsoft.com/office/drawing/2014/main" id="{1502D24C-E889-D7B0-44D9-CE81B159E96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06439EF-16EE-FA12-79F3-B87E3982803B}"/>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3898087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6F3233-C6E5-0B44-D100-310DB38E5811}"/>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CED436CD-1CD4-D11C-BEAA-C417119007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91A8C39C-C632-D3AD-5AEA-87AD3CE7E477}"/>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2A78D980-ADEE-0381-3898-A79271B830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B4163D17-2951-4369-D786-C80C0E0AC83F}"/>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D1A71428-24ED-C03C-2120-A1D148D10B70}"/>
              </a:ext>
            </a:extLst>
          </p:cNvPr>
          <p:cNvSpPr>
            <a:spLocks noGrp="1"/>
          </p:cNvSpPr>
          <p:nvPr>
            <p:ph type="dt" sz="half" idx="10"/>
          </p:nvPr>
        </p:nvSpPr>
        <p:spPr/>
        <p:txBody>
          <a:bodyPr/>
          <a:lstStyle/>
          <a:p>
            <a:fld id="{6719B4E3-C1A0-407D-A8C4-223029942A11}" type="datetime1">
              <a:rPr lang="zh-TW" altLang="en-US" smtClean="0"/>
              <a:t>2024/11/26</a:t>
            </a:fld>
            <a:endParaRPr lang="zh-TW" altLang="en-US"/>
          </a:p>
        </p:txBody>
      </p:sp>
      <p:sp>
        <p:nvSpPr>
          <p:cNvPr id="8" name="頁尾版面配置區 7">
            <a:extLst>
              <a:ext uri="{FF2B5EF4-FFF2-40B4-BE49-F238E27FC236}">
                <a16:creationId xmlns:a16="http://schemas.microsoft.com/office/drawing/2014/main" id="{82E1BEDD-6B2B-9839-FD27-D8A7C04DBCCF}"/>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5D55D63F-D8D7-440D-968C-FBBBB351775C}"/>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60010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201DAD-B1A7-6913-F8C4-3128A369DFE2}"/>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3EEEE96D-DCE2-0290-7CB8-E2A347F5FB2E}"/>
              </a:ext>
            </a:extLst>
          </p:cNvPr>
          <p:cNvSpPr>
            <a:spLocks noGrp="1"/>
          </p:cNvSpPr>
          <p:nvPr>
            <p:ph type="dt" sz="half" idx="10"/>
          </p:nvPr>
        </p:nvSpPr>
        <p:spPr/>
        <p:txBody>
          <a:bodyPr/>
          <a:lstStyle/>
          <a:p>
            <a:fld id="{610827EF-4BCA-4B2D-96BC-800DE09072A1}" type="datetime1">
              <a:rPr lang="zh-TW" altLang="en-US" smtClean="0"/>
              <a:t>2024/11/26</a:t>
            </a:fld>
            <a:endParaRPr lang="zh-TW" altLang="en-US"/>
          </a:p>
        </p:txBody>
      </p:sp>
      <p:sp>
        <p:nvSpPr>
          <p:cNvPr id="4" name="頁尾版面配置區 3">
            <a:extLst>
              <a:ext uri="{FF2B5EF4-FFF2-40B4-BE49-F238E27FC236}">
                <a16:creationId xmlns:a16="http://schemas.microsoft.com/office/drawing/2014/main" id="{27DFB4F6-EB62-78FE-A3B6-223303180182}"/>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12C0C14C-28CD-EC7E-4309-732F432A8E7A}"/>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175894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958279C0-CD55-F003-AC5E-186052697790}"/>
              </a:ext>
            </a:extLst>
          </p:cNvPr>
          <p:cNvSpPr>
            <a:spLocks noGrp="1"/>
          </p:cNvSpPr>
          <p:nvPr>
            <p:ph type="dt" sz="half" idx="10"/>
          </p:nvPr>
        </p:nvSpPr>
        <p:spPr/>
        <p:txBody>
          <a:bodyPr/>
          <a:lstStyle/>
          <a:p>
            <a:fld id="{F1579947-85DC-4C95-80F0-0C9A313E1A00}" type="datetime1">
              <a:rPr lang="zh-TW" altLang="en-US" smtClean="0"/>
              <a:t>2024/11/26</a:t>
            </a:fld>
            <a:endParaRPr lang="zh-TW" altLang="en-US"/>
          </a:p>
        </p:txBody>
      </p:sp>
      <p:sp>
        <p:nvSpPr>
          <p:cNvPr id="3" name="頁尾版面配置區 2">
            <a:extLst>
              <a:ext uri="{FF2B5EF4-FFF2-40B4-BE49-F238E27FC236}">
                <a16:creationId xmlns:a16="http://schemas.microsoft.com/office/drawing/2014/main" id="{36E7F1EF-FFA4-134D-A4B0-3774C78AC96B}"/>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6AFB60E8-5211-F688-2F76-36E5498719CE}"/>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1495588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D1827A-CB14-C4D4-25E3-41710BF6EA74}"/>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6C3446C2-058B-FE7C-C4EA-39142F7D7E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A2B9FA26-62A1-F41D-42AE-4B9FA400E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701A1DA-69F3-C87D-CD25-E5F434BE3BE3}"/>
              </a:ext>
            </a:extLst>
          </p:cNvPr>
          <p:cNvSpPr>
            <a:spLocks noGrp="1"/>
          </p:cNvSpPr>
          <p:nvPr>
            <p:ph type="dt" sz="half" idx="10"/>
          </p:nvPr>
        </p:nvSpPr>
        <p:spPr/>
        <p:txBody>
          <a:bodyPr/>
          <a:lstStyle/>
          <a:p>
            <a:fld id="{E504CBE8-F2E5-4D8C-86BB-4F11DA33B21D}" type="datetime1">
              <a:rPr lang="zh-TW" altLang="en-US" smtClean="0"/>
              <a:t>2024/11/26</a:t>
            </a:fld>
            <a:endParaRPr lang="zh-TW" altLang="en-US"/>
          </a:p>
        </p:txBody>
      </p:sp>
      <p:sp>
        <p:nvSpPr>
          <p:cNvPr id="6" name="頁尾版面配置區 5">
            <a:extLst>
              <a:ext uri="{FF2B5EF4-FFF2-40B4-BE49-F238E27FC236}">
                <a16:creationId xmlns:a16="http://schemas.microsoft.com/office/drawing/2014/main" id="{BE909FB9-26BE-EFF1-A2A0-2EDEAD11E9C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880F42F7-4924-ACAA-4B7E-81847CCAE6B1}"/>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4061708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F3A632-06E7-2518-793D-34E8E6D78B2E}"/>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B659DF59-8B59-165B-FC2D-788F2972E7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B81BBEC0-7FEE-EE4F-6278-6FC2F230D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3F0A4099-AD40-6407-4A6E-440F0C9ED57D}"/>
              </a:ext>
            </a:extLst>
          </p:cNvPr>
          <p:cNvSpPr>
            <a:spLocks noGrp="1"/>
          </p:cNvSpPr>
          <p:nvPr>
            <p:ph type="dt" sz="half" idx="10"/>
          </p:nvPr>
        </p:nvSpPr>
        <p:spPr/>
        <p:txBody>
          <a:bodyPr/>
          <a:lstStyle/>
          <a:p>
            <a:fld id="{D81B16DB-9686-447D-9D68-9652B275986F}" type="datetime1">
              <a:rPr lang="zh-TW" altLang="en-US" smtClean="0"/>
              <a:t>2024/11/26</a:t>
            </a:fld>
            <a:endParaRPr lang="zh-TW" altLang="en-US"/>
          </a:p>
        </p:txBody>
      </p:sp>
      <p:sp>
        <p:nvSpPr>
          <p:cNvPr id="6" name="頁尾版面配置區 5">
            <a:extLst>
              <a:ext uri="{FF2B5EF4-FFF2-40B4-BE49-F238E27FC236}">
                <a16:creationId xmlns:a16="http://schemas.microsoft.com/office/drawing/2014/main" id="{F165FF51-855C-82B4-240E-D1AF0254030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C02CF40C-AF6C-C9FF-89A1-58A1B03B6C4B}"/>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349678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9A69BABF-6143-6E99-0B49-97D885BD74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7B1DF635-42A0-B056-4EB4-97F7B309A0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7B49324-9375-D069-B743-3683D64388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CC5AE-261C-4E50-A59B-D2A2B1270A69}" type="datetime1">
              <a:rPr lang="zh-TW" altLang="en-US" smtClean="0"/>
              <a:t>2024/11/26</a:t>
            </a:fld>
            <a:endParaRPr lang="zh-TW" altLang="en-US"/>
          </a:p>
        </p:txBody>
      </p:sp>
      <p:sp>
        <p:nvSpPr>
          <p:cNvPr id="5" name="頁尾版面配置區 4">
            <a:extLst>
              <a:ext uri="{FF2B5EF4-FFF2-40B4-BE49-F238E27FC236}">
                <a16:creationId xmlns:a16="http://schemas.microsoft.com/office/drawing/2014/main" id="{28584CA7-762E-3A5A-304E-1EAAB6D161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EA5B41FD-5E7A-AF87-9639-CB90546025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4289768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5D6ECA-8C9F-6ADC-F8D7-2A82572058E8}"/>
              </a:ext>
            </a:extLst>
          </p:cNvPr>
          <p:cNvSpPr>
            <a:spLocks noGrp="1"/>
          </p:cNvSpPr>
          <p:nvPr>
            <p:ph type="ctrTitle"/>
          </p:nvPr>
        </p:nvSpPr>
        <p:spPr>
          <a:xfrm>
            <a:off x="681162" y="763535"/>
            <a:ext cx="10829676" cy="2387600"/>
          </a:xfrm>
        </p:spPr>
        <p:txBody>
          <a:bodyPr>
            <a:noAutofit/>
          </a:bodyPr>
          <a:lstStyle/>
          <a:p>
            <a:r>
              <a:rPr lang="en-US" altLang="zh-TW" sz="4800" dirty="0">
                <a:latin typeface="Times New Roman" panose="02020603050405020304" pitchFamily="18" charset="0"/>
                <a:cs typeface="Times New Roman" panose="02020603050405020304" pitchFamily="18" charset="0"/>
              </a:rPr>
              <a:t>Predicting stock and stock price index movement using Trend Deterministic Data Preparation and machine learning techniques</a:t>
            </a:r>
            <a:endParaRPr lang="en-US" altLang="zh-TW" sz="4800" b="0" i="0" dirty="0">
              <a:solidFill>
                <a:srgbClr val="1F1F1F"/>
              </a:solidFill>
              <a:effectLst/>
              <a:latin typeface="Times New Roman" panose="02020603050405020304" pitchFamily="18" charset="0"/>
              <a:cs typeface="Times New Roman" panose="02020603050405020304" pitchFamily="18" charset="0"/>
            </a:endParaRPr>
          </a:p>
        </p:txBody>
      </p:sp>
      <p:sp>
        <p:nvSpPr>
          <p:cNvPr id="3" name="副標題 2">
            <a:extLst>
              <a:ext uri="{FF2B5EF4-FFF2-40B4-BE49-F238E27FC236}">
                <a16:creationId xmlns:a16="http://schemas.microsoft.com/office/drawing/2014/main" id="{B6739F88-A29A-4C56-52FA-D407B32738E9}"/>
              </a:ext>
            </a:extLst>
          </p:cNvPr>
          <p:cNvSpPr>
            <a:spLocks noGrp="1"/>
          </p:cNvSpPr>
          <p:nvPr>
            <p:ph type="subTitle" idx="1"/>
          </p:nvPr>
        </p:nvSpPr>
        <p:spPr>
          <a:xfrm>
            <a:off x="1524000" y="3372388"/>
            <a:ext cx="9144000" cy="1655762"/>
          </a:xfrm>
        </p:spPr>
        <p:txBody>
          <a:bodyPr/>
          <a:lstStyle/>
          <a:p>
            <a:r>
              <a:rPr lang="en-US" altLang="zh-TW" b="0" i="0" dirty="0">
                <a:solidFill>
                  <a:srgbClr val="222222"/>
                </a:solidFill>
                <a:effectLst/>
                <a:latin typeface="Times New Roman" panose="02020603050405020304" pitchFamily="18" charset="0"/>
                <a:cs typeface="Times New Roman" panose="02020603050405020304" pitchFamily="18" charset="0"/>
              </a:rPr>
              <a:t>Patel, J., Shah, S., Thakkar, P., &amp; Kotecha, K. (2015). </a:t>
            </a:r>
          </a:p>
          <a:p>
            <a:r>
              <a:rPr lang="en-US" altLang="zh-TW" b="0" i="1" dirty="0">
                <a:solidFill>
                  <a:srgbClr val="222222"/>
                </a:solidFill>
                <a:effectLst/>
                <a:latin typeface="Times New Roman" panose="02020603050405020304" pitchFamily="18" charset="0"/>
                <a:cs typeface="Times New Roman" panose="02020603050405020304" pitchFamily="18" charset="0"/>
              </a:rPr>
              <a:t>Expert systems with applications</a:t>
            </a:r>
            <a:r>
              <a:rPr lang="en-US" altLang="zh-TW" b="0" i="0" dirty="0">
                <a:solidFill>
                  <a:srgbClr val="222222"/>
                </a:solidFill>
                <a:effectLst/>
                <a:latin typeface="Times New Roman" panose="02020603050405020304" pitchFamily="18" charset="0"/>
                <a:cs typeface="Times New Roman" panose="02020603050405020304" pitchFamily="18" charset="0"/>
              </a:rPr>
              <a:t>, </a:t>
            </a:r>
            <a:r>
              <a:rPr lang="en-US" altLang="zh-TW" b="0" i="1" dirty="0">
                <a:solidFill>
                  <a:srgbClr val="222222"/>
                </a:solidFill>
                <a:effectLst/>
                <a:latin typeface="Times New Roman" panose="02020603050405020304" pitchFamily="18" charset="0"/>
                <a:cs typeface="Times New Roman" panose="02020603050405020304" pitchFamily="18" charset="0"/>
              </a:rPr>
              <a:t>42</a:t>
            </a:r>
            <a:r>
              <a:rPr lang="en-US" altLang="zh-TW" b="0" i="0" dirty="0">
                <a:solidFill>
                  <a:srgbClr val="222222"/>
                </a:solidFill>
                <a:effectLst/>
                <a:latin typeface="Times New Roman" panose="02020603050405020304" pitchFamily="18" charset="0"/>
                <a:cs typeface="Times New Roman" panose="02020603050405020304" pitchFamily="18" charset="0"/>
              </a:rPr>
              <a:t>(1), 259-268.</a:t>
            </a:r>
            <a:endParaRPr lang="zh-TW" altLang="en-US" dirty="0">
              <a:solidFill>
                <a:srgbClr val="333333"/>
              </a:solidFill>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D6BC2F8A-F57D-93E1-25E0-DACED7728107}"/>
              </a:ext>
            </a:extLst>
          </p:cNvPr>
          <p:cNvSpPr txBox="1"/>
          <p:nvPr/>
        </p:nvSpPr>
        <p:spPr>
          <a:xfrm>
            <a:off x="8410112" y="5913844"/>
            <a:ext cx="3657600" cy="830997"/>
          </a:xfrm>
          <a:prstGeom prst="rect">
            <a:avLst/>
          </a:prstGeom>
          <a:noFill/>
        </p:spPr>
        <p:txBody>
          <a:bodyPr wrap="square" rtlCol="0">
            <a:spAutoFit/>
          </a:bodyPr>
          <a:lstStyle/>
          <a:p>
            <a:r>
              <a:rPr lang="en-US" altLang="zh-TW" sz="2400" dirty="0">
                <a:latin typeface="Times New Roman" panose="02020603050405020304" pitchFamily="18" charset="0"/>
                <a:cs typeface="Times New Roman" panose="02020603050405020304" pitchFamily="18" charset="0"/>
              </a:rPr>
              <a:t>Presenter : Jing-Xiang</a:t>
            </a:r>
            <a:r>
              <a:rPr lang="zh-TW" altLang="en-US" sz="2400" dirty="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Yang</a:t>
            </a:r>
          </a:p>
          <a:p>
            <a:r>
              <a:rPr lang="en-US" altLang="zh-TW" sz="2400" dirty="0">
                <a:latin typeface="Times New Roman" panose="02020603050405020304" pitchFamily="18" charset="0"/>
                <a:cs typeface="Times New Roman" panose="02020603050405020304" pitchFamily="18" charset="0"/>
              </a:rPr>
              <a:t>Date : </a:t>
            </a:r>
            <a:r>
              <a:rPr lang="en-US" altLang="zh-TW" sz="2400" dirty="0">
                <a:solidFill>
                  <a:srgbClr val="202124"/>
                </a:solidFill>
                <a:latin typeface="Times New Roman" panose="02020603050405020304" pitchFamily="18" charset="0"/>
                <a:cs typeface="Times New Roman" panose="02020603050405020304" pitchFamily="18" charset="0"/>
              </a:rPr>
              <a:t>Nov</a:t>
            </a:r>
            <a:r>
              <a:rPr lang="en-US" altLang="zh-TW" sz="2400" b="0" i="0" dirty="0">
                <a:solidFill>
                  <a:srgbClr val="202124"/>
                </a:solidFill>
                <a:effectLst/>
                <a:latin typeface="Times New Roman" panose="02020603050405020304" pitchFamily="18" charset="0"/>
                <a:cs typeface="Times New Roman" panose="02020603050405020304" pitchFamily="18" charset="0"/>
              </a:rPr>
              <a:t> 26, </a:t>
            </a:r>
            <a:r>
              <a:rPr lang="en-US" altLang="zh-TW" sz="2400" dirty="0">
                <a:latin typeface="Times New Roman" panose="02020603050405020304" pitchFamily="18" charset="0"/>
                <a:cs typeface="Times New Roman" panose="02020603050405020304" pitchFamily="18" charset="0"/>
              </a:rPr>
              <a:t>2024</a:t>
            </a:r>
            <a:endParaRPr lang="zh-TW" altLang="en-US" sz="2400" dirty="0">
              <a:latin typeface="Times New Roman" panose="02020603050405020304" pitchFamily="18" charset="0"/>
              <a:cs typeface="Times New Roman" panose="02020603050405020304" pitchFamily="18" charset="0"/>
            </a:endParaRPr>
          </a:p>
        </p:txBody>
      </p:sp>
      <p:sp>
        <p:nvSpPr>
          <p:cNvPr id="5" name="投影片編號版面配置區 4">
            <a:extLst>
              <a:ext uri="{FF2B5EF4-FFF2-40B4-BE49-F238E27FC236}">
                <a16:creationId xmlns:a16="http://schemas.microsoft.com/office/drawing/2014/main" id="{FCE74A8C-340A-9F93-5512-3E18A247C87B}"/>
              </a:ext>
            </a:extLst>
          </p:cNvPr>
          <p:cNvSpPr>
            <a:spLocks noGrp="1"/>
          </p:cNvSpPr>
          <p:nvPr>
            <p:ph type="sldNum" sz="quarter" idx="12"/>
          </p:nvPr>
        </p:nvSpPr>
        <p:spPr/>
        <p:txBody>
          <a:bodyPr/>
          <a:lstStyle/>
          <a:p>
            <a:fld id="{EFAEC03B-316C-4507-8207-D997BB28EB64}" type="slidenum">
              <a:rPr lang="zh-TW" altLang="en-US" smtClean="0"/>
              <a:t>1</a:t>
            </a:fld>
            <a:endParaRPr lang="zh-TW" altLang="en-US" dirty="0"/>
          </a:p>
        </p:txBody>
      </p:sp>
    </p:spTree>
    <p:extLst>
      <p:ext uri="{BB962C8B-B14F-4D97-AF65-F5344CB8AC3E}">
        <p14:creationId xmlns:p14="http://schemas.microsoft.com/office/powerpoint/2010/main" val="1694615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73342-B7A9-D10B-2FE9-77BB0B6FFFD1}"/>
            </a:ext>
          </a:extLst>
        </p:cNvPr>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C53675DA-7A43-C60E-0987-E7BD3C905DB9}"/>
              </a:ext>
            </a:extLst>
          </p:cNvPr>
          <p:cNvSpPr>
            <a:spLocks noGrp="1"/>
          </p:cNvSpPr>
          <p:nvPr>
            <p:ph type="sldNum" sz="quarter" idx="12"/>
          </p:nvPr>
        </p:nvSpPr>
        <p:spPr/>
        <p:txBody>
          <a:bodyPr/>
          <a:lstStyle/>
          <a:p>
            <a:fld id="{EFAEC03B-316C-4507-8207-D997BB28EB64}" type="slidenum">
              <a:rPr lang="zh-TW" altLang="en-US" smtClean="0"/>
              <a:t>10</a:t>
            </a:fld>
            <a:endParaRPr lang="zh-TW" altLang="en-US"/>
          </a:p>
        </p:txBody>
      </p:sp>
      <p:sp>
        <p:nvSpPr>
          <p:cNvPr id="3" name="標題 1">
            <a:extLst>
              <a:ext uri="{FF2B5EF4-FFF2-40B4-BE49-F238E27FC236}">
                <a16:creationId xmlns:a16="http://schemas.microsoft.com/office/drawing/2014/main" id="{F5C77F89-A42E-B8D7-0528-AA96B0C0E80D}"/>
              </a:ext>
            </a:extLst>
          </p:cNvPr>
          <p:cNvSpPr txBox="1">
            <a:spLocks/>
          </p:cNvSpPr>
          <p:nvPr/>
        </p:nvSpPr>
        <p:spPr>
          <a:xfrm>
            <a:off x="1031630" y="1365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800" dirty="0">
                <a:latin typeface="Times New Roman" panose="02020603050405020304" pitchFamily="18" charset="0"/>
                <a:cs typeface="Times New Roman" panose="02020603050405020304" pitchFamily="18" charset="0"/>
              </a:rPr>
              <a:t>Experiment</a:t>
            </a:r>
            <a:endParaRPr lang="zh-TW" altLang="en-US" sz="4800" dirty="0">
              <a:latin typeface="Times New Roman" panose="02020603050405020304" pitchFamily="18" charset="0"/>
              <a:cs typeface="Times New Roman" panose="02020603050405020304" pitchFamily="18" charset="0"/>
            </a:endParaRPr>
          </a:p>
        </p:txBody>
      </p:sp>
      <p:sp>
        <p:nvSpPr>
          <p:cNvPr id="8" name="標題 1">
            <a:extLst>
              <a:ext uri="{FF2B5EF4-FFF2-40B4-BE49-F238E27FC236}">
                <a16:creationId xmlns:a16="http://schemas.microsoft.com/office/drawing/2014/main" id="{2E6A6365-78D9-55A9-D055-C74366275BDA}"/>
              </a:ext>
            </a:extLst>
          </p:cNvPr>
          <p:cNvSpPr txBox="1">
            <a:spLocks/>
          </p:cNvSpPr>
          <p:nvPr/>
        </p:nvSpPr>
        <p:spPr>
          <a:xfrm>
            <a:off x="76668" y="1356503"/>
            <a:ext cx="3130062" cy="5862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3000" dirty="0">
                <a:latin typeface="Times New Roman" panose="02020603050405020304" pitchFamily="18" charset="0"/>
                <a:cs typeface="Times New Roman" panose="02020603050405020304" pitchFamily="18" charset="0"/>
              </a:rPr>
              <a:t>Proposed</a:t>
            </a:r>
            <a:endParaRPr lang="zh-TW" altLang="en-US" sz="3000" dirty="0">
              <a:latin typeface="Times New Roman" panose="02020603050405020304" pitchFamily="18" charset="0"/>
              <a:cs typeface="Times New Roman" panose="02020603050405020304" pitchFamily="18" charset="0"/>
            </a:endParaRPr>
          </a:p>
        </p:txBody>
      </p:sp>
      <p:pic>
        <p:nvPicPr>
          <p:cNvPr id="6" name="圖片 5">
            <a:extLst>
              <a:ext uri="{FF2B5EF4-FFF2-40B4-BE49-F238E27FC236}">
                <a16:creationId xmlns:a16="http://schemas.microsoft.com/office/drawing/2014/main" id="{EA586687-5E29-206F-0A81-5E9731CF88F2}"/>
              </a:ext>
            </a:extLst>
          </p:cNvPr>
          <p:cNvPicPr>
            <a:picLocks noChangeAspect="1"/>
          </p:cNvPicPr>
          <p:nvPr/>
        </p:nvPicPr>
        <p:blipFill>
          <a:blip r:embed="rId3"/>
          <a:stretch>
            <a:fillRect/>
          </a:stretch>
        </p:blipFill>
        <p:spPr>
          <a:xfrm>
            <a:off x="2955918" y="1239364"/>
            <a:ext cx="7106642" cy="5029902"/>
          </a:xfrm>
          <a:prstGeom prst="rect">
            <a:avLst/>
          </a:prstGeom>
        </p:spPr>
      </p:pic>
    </p:spTree>
    <p:extLst>
      <p:ext uri="{BB962C8B-B14F-4D97-AF65-F5344CB8AC3E}">
        <p14:creationId xmlns:p14="http://schemas.microsoft.com/office/powerpoint/2010/main" val="1292415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5C1E6732-26AB-25E9-233F-66AD325391FC}"/>
              </a:ext>
            </a:extLst>
          </p:cNvPr>
          <p:cNvSpPr>
            <a:spLocks noGrp="1"/>
          </p:cNvSpPr>
          <p:nvPr>
            <p:ph type="sldNum" sz="quarter" idx="12"/>
          </p:nvPr>
        </p:nvSpPr>
        <p:spPr/>
        <p:txBody>
          <a:bodyPr/>
          <a:lstStyle/>
          <a:p>
            <a:fld id="{EFAEC03B-316C-4507-8207-D997BB28EB64}" type="slidenum">
              <a:rPr lang="zh-TW" altLang="en-US" smtClean="0"/>
              <a:t>11</a:t>
            </a:fld>
            <a:endParaRPr lang="zh-TW" altLang="en-US"/>
          </a:p>
        </p:txBody>
      </p:sp>
      <p:sp>
        <p:nvSpPr>
          <p:cNvPr id="3" name="文字方塊 2">
            <a:extLst>
              <a:ext uri="{FF2B5EF4-FFF2-40B4-BE49-F238E27FC236}">
                <a16:creationId xmlns:a16="http://schemas.microsoft.com/office/drawing/2014/main" id="{614C6CA9-168D-F29C-FA1F-A046A0C4930D}"/>
              </a:ext>
            </a:extLst>
          </p:cNvPr>
          <p:cNvSpPr txBox="1"/>
          <p:nvPr/>
        </p:nvSpPr>
        <p:spPr>
          <a:xfrm>
            <a:off x="4915949" y="2598003"/>
            <a:ext cx="6761526" cy="830997"/>
          </a:xfrm>
          <a:prstGeom prst="rect">
            <a:avLst/>
          </a:prstGeom>
          <a:noFill/>
        </p:spPr>
        <p:txBody>
          <a:bodyPr wrap="square" rtlCol="0">
            <a:spAutoFit/>
          </a:bodyPr>
          <a:lstStyle/>
          <a:p>
            <a:r>
              <a:rPr lang="en-US" altLang="zh-TW" sz="4800" dirty="0">
                <a:solidFill>
                  <a:srgbClr val="1F1F1F"/>
                </a:solidFill>
                <a:latin typeface="Times New Roman" panose="02020603050405020304" pitchFamily="18" charset="0"/>
                <a:ea typeface="+mj-ea"/>
                <a:cs typeface="Times New Roman" panose="02020603050405020304" pitchFamily="18" charset="0"/>
              </a:rPr>
              <a:t>Thanks</a:t>
            </a:r>
            <a:endParaRPr lang="zh-TW" altLang="en-US" sz="4800" dirty="0">
              <a:solidFill>
                <a:srgbClr val="1F1F1F"/>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990259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86FCF2-9C67-4E71-A2AE-11F3068C8104}"/>
              </a:ext>
            </a:extLst>
          </p:cNvPr>
          <p:cNvSpPr>
            <a:spLocks noGrp="1"/>
          </p:cNvSpPr>
          <p:nvPr>
            <p:ph type="title"/>
          </p:nvPr>
        </p:nvSpPr>
        <p:spPr>
          <a:xfrm>
            <a:off x="838200" y="256068"/>
            <a:ext cx="10515600" cy="1325563"/>
          </a:xfrm>
        </p:spPr>
        <p:txBody>
          <a:bodyPr/>
          <a:lstStyle/>
          <a:p>
            <a:pPr algn="ctr"/>
            <a:r>
              <a:rPr lang="en-US" altLang="zh-TW" sz="4800" dirty="0">
                <a:latin typeface="Times New Roman" panose="02020603050405020304" pitchFamily="18" charset="0"/>
                <a:cs typeface="Times New Roman" panose="02020603050405020304" pitchFamily="18" charset="0"/>
              </a:rPr>
              <a:t>ABSTRACT</a:t>
            </a:r>
            <a:endParaRPr lang="zh-TW" altLang="en-US" sz="4800"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E295AD0F-78B0-3EC9-0878-946F93F0535E}"/>
              </a:ext>
            </a:extLst>
          </p:cNvPr>
          <p:cNvSpPr>
            <a:spLocks noGrp="1"/>
          </p:cNvSpPr>
          <p:nvPr>
            <p:ph idx="1"/>
          </p:nvPr>
        </p:nvSpPr>
        <p:spPr>
          <a:xfrm>
            <a:off x="838200" y="1453551"/>
            <a:ext cx="10515600" cy="4351338"/>
          </a:xfrm>
        </p:spPr>
        <p:txBody>
          <a:bodyPr>
            <a:noAutofit/>
          </a:bodyPr>
          <a:lstStyle/>
          <a:p>
            <a:pPr marL="0" indent="0" algn="just">
              <a:buNone/>
            </a:pPr>
            <a:r>
              <a:rPr lang="en-US" altLang="zh-TW" sz="2400" dirty="0">
                <a:latin typeface="Times New Roman" panose="02020603050405020304" pitchFamily="18" charset="0"/>
                <a:cs typeface="Times New Roman" panose="02020603050405020304" pitchFamily="18" charset="0"/>
              </a:rPr>
              <a:t>This paper addresses problem of predicting direction of movement of stock and stock price index for Indian stock markets. The study compares four prediction models, Artificial Neural Network (ANN), Support Vector Machine (SVM), random forest and naive-Bayes with two approaches for input to these models. The first approach for input data involves computation of ten technical parameters using stock trading data (open, high, low &amp; close prices) while the second approach focuses on representing these technical parameters as trend deterministic data. Accuracy of each of the prediction models for each of the two input approaches is evaluated. Evaluation is carried out on 10 years of historical data from 2003 to 2012 of two stocks namely Reliance Industries and Infosys Ltd. and two stock price indices CNX Nifty and S&amp;P Bombay Stock Exchange (BSE) Sensex. The experimental results suggest that for the first approach of input data where ten technical parameters are represented as continuous values, random forest outperforms other three prediction models on overall performance. Experimental results also show that the performance of all the prediction models improve when these technical parameters are represented as trend deterministic data.</a:t>
            </a:r>
            <a:endParaRPr lang="zh-TW" altLang="en-US" sz="2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441EABE3-FE2B-DB6E-974D-8180EF68BD5E}"/>
              </a:ext>
            </a:extLst>
          </p:cNvPr>
          <p:cNvSpPr>
            <a:spLocks noGrp="1"/>
          </p:cNvSpPr>
          <p:nvPr>
            <p:ph type="sldNum" sz="quarter" idx="12"/>
          </p:nvPr>
        </p:nvSpPr>
        <p:spPr/>
        <p:txBody>
          <a:bodyPr/>
          <a:lstStyle/>
          <a:p>
            <a:fld id="{EFAEC03B-316C-4507-8207-D997BB28EB64}" type="slidenum">
              <a:rPr lang="zh-TW" altLang="en-US" smtClean="0"/>
              <a:t>2</a:t>
            </a:fld>
            <a:endParaRPr lang="zh-TW" altLang="en-US"/>
          </a:p>
        </p:txBody>
      </p:sp>
    </p:spTree>
    <p:extLst>
      <p:ext uri="{BB962C8B-B14F-4D97-AF65-F5344CB8AC3E}">
        <p14:creationId xmlns:p14="http://schemas.microsoft.com/office/powerpoint/2010/main" val="1272369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100CF-A005-C9BE-DF15-8A493CD21353}"/>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36014CE8-1F0E-0B3E-8632-404AC7E3BAE7}"/>
              </a:ext>
            </a:extLst>
          </p:cNvPr>
          <p:cNvSpPr>
            <a:spLocks noGrp="1"/>
          </p:cNvSpPr>
          <p:nvPr>
            <p:ph type="title"/>
          </p:nvPr>
        </p:nvSpPr>
        <p:spPr>
          <a:xfrm>
            <a:off x="838200" y="136525"/>
            <a:ext cx="10515600" cy="1325563"/>
          </a:xfrm>
        </p:spPr>
        <p:txBody>
          <a:bodyPr/>
          <a:lstStyle/>
          <a:p>
            <a:pPr algn="ctr"/>
            <a:r>
              <a:rPr lang="en-US" altLang="zh-TW" sz="4800" dirty="0">
                <a:latin typeface="Times New Roman" panose="02020603050405020304" pitchFamily="18" charset="0"/>
                <a:cs typeface="Times New Roman" panose="02020603050405020304" pitchFamily="18" charset="0"/>
              </a:rPr>
              <a:t>Contribution</a:t>
            </a:r>
            <a:endParaRPr lang="zh-TW" altLang="en-US" sz="4800"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240C1D6E-33BA-9451-668B-E7420503DB3F}"/>
              </a:ext>
            </a:extLst>
          </p:cNvPr>
          <p:cNvSpPr>
            <a:spLocks noGrp="1"/>
          </p:cNvSpPr>
          <p:nvPr>
            <p:ph idx="1"/>
          </p:nvPr>
        </p:nvSpPr>
        <p:spPr>
          <a:xfrm>
            <a:off x="838200" y="1472089"/>
            <a:ext cx="10515600" cy="4351338"/>
          </a:xfrm>
        </p:spPr>
        <p:txBody>
          <a:bodyPr>
            <a:noAutofit/>
          </a:bodyPr>
          <a:lstStyle/>
          <a:p>
            <a:pPr algn="just"/>
            <a:r>
              <a:rPr lang="en-US" altLang="zh-TW" sz="2400" dirty="0">
                <a:latin typeface="Times New Roman" panose="02020603050405020304" pitchFamily="18" charset="0"/>
                <a:cs typeface="Times New Roman" panose="02020603050405020304" pitchFamily="18" charset="0"/>
              </a:rPr>
              <a:t>Proposes </a:t>
            </a:r>
            <a:r>
              <a:rPr lang="en-US" altLang="zh-TW" sz="2400" dirty="0">
                <a:solidFill>
                  <a:srgbClr val="FF0000"/>
                </a:solidFill>
                <a:latin typeface="Times New Roman" panose="02020603050405020304" pitchFamily="18" charset="0"/>
                <a:cs typeface="Times New Roman" panose="02020603050405020304" pitchFamily="18" charset="0"/>
              </a:rPr>
              <a:t>Trend Deterministic Data Preparation Layer</a:t>
            </a:r>
          </a:p>
          <a:p>
            <a:pPr marL="0" indent="0" algn="just">
              <a:buNone/>
            </a:pPr>
            <a:endParaRPr lang="en-US" altLang="zh-TW" sz="2400" dirty="0">
              <a:solidFill>
                <a:srgbClr val="FF0000"/>
              </a:solidFill>
              <a:latin typeface="Times New Roman" panose="02020603050405020304" pitchFamily="18" charset="0"/>
              <a:cs typeface="Times New Roman" panose="02020603050405020304" pitchFamily="18" charset="0"/>
            </a:endParaRPr>
          </a:p>
          <a:p>
            <a:pPr marL="0" indent="0" algn="just">
              <a:buNone/>
            </a:pPr>
            <a:r>
              <a:rPr lang="en-US" altLang="zh-TW" sz="2400" dirty="0">
                <a:solidFill>
                  <a:srgbClr val="FF0000"/>
                </a:solidFill>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Convert continuous technical indicator values into discrete trend signals.</a:t>
            </a:r>
            <a:endParaRPr lang="en-US" altLang="zh-TW" sz="2400" dirty="0">
              <a:solidFill>
                <a:srgbClr val="FF0000"/>
              </a:solidFill>
              <a:latin typeface="Times New Roman" panose="02020603050405020304" pitchFamily="18" charset="0"/>
              <a:cs typeface="Times New Roman" panose="02020603050405020304" pitchFamily="18" charset="0"/>
            </a:endParaRPr>
          </a:p>
          <a:p>
            <a:pPr marL="0" indent="0" algn="just">
              <a:buNone/>
            </a:pPr>
            <a:r>
              <a:rPr lang="en-US" altLang="zh-TW" sz="2400" dirty="0">
                <a:solidFill>
                  <a:srgbClr val="FF0000"/>
                </a:solidFill>
                <a:latin typeface="Times New Roman" panose="02020603050405020304" pitchFamily="18" charset="0"/>
                <a:cs typeface="Times New Roman" panose="02020603050405020304" pitchFamily="18" charset="0"/>
              </a:rPr>
              <a:t>             </a:t>
            </a:r>
          </a:p>
          <a:p>
            <a:pPr marL="0" indent="0" algn="just">
              <a:buNone/>
            </a:pPr>
            <a:endParaRPr lang="en-US" altLang="zh-TW" sz="2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A709D371-DD86-7076-E2FB-96A08967F740}"/>
              </a:ext>
            </a:extLst>
          </p:cNvPr>
          <p:cNvSpPr>
            <a:spLocks noGrp="1"/>
          </p:cNvSpPr>
          <p:nvPr>
            <p:ph type="sldNum" sz="quarter" idx="12"/>
          </p:nvPr>
        </p:nvSpPr>
        <p:spPr/>
        <p:txBody>
          <a:bodyPr/>
          <a:lstStyle/>
          <a:p>
            <a:fld id="{EFAEC03B-316C-4507-8207-D997BB28EB64}" type="slidenum">
              <a:rPr lang="zh-TW" altLang="en-US" smtClean="0"/>
              <a:t>3</a:t>
            </a:fld>
            <a:endParaRPr lang="zh-TW" altLang="en-US"/>
          </a:p>
        </p:txBody>
      </p:sp>
      <p:sp>
        <p:nvSpPr>
          <p:cNvPr id="15" name="箭號: 向右 14">
            <a:extLst>
              <a:ext uri="{FF2B5EF4-FFF2-40B4-BE49-F238E27FC236}">
                <a16:creationId xmlns:a16="http://schemas.microsoft.com/office/drawing/2014/main" id="{965D08B6-1543-C0FD-511D-F85788A2D6C8}"/>
              </a:ext>
            </a:extLst>
          </p:cNvPr>
          <p:cNvSpPr/>
          <p:nvPr/>
        </p:nvSpPr>
        <p:spPr>
          <a:xfrm>
            <a:off x="884382" y="2374757"/>
            <a:ext cx="498763" cy="35812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83684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1E7B786-3FC5-784D-041D-BA6E19AB688E}"/>
              </a:ext>
            </a:extLst>
          </p:cNvPr>
          <p:cNvSpPr>
            <a:spLocks noGrp="1"/>
          </p:cNvSpPr>
          <p:nvPr>
            <p:ph type="sldNum" sz="quarter" idx="12"/>
          </p:nvPr>
        </p:nvSpPr>
        <p:spPr/>
        <p:txBody>
          <a:bodyPr/>
          <a:lstStyle/>
          <a:p>
            <a:fld id="{EFAEC03B-316C-4507-8207-D997BB28EB64}" type="slidenum">
              <a:rPr lang="zh-TW" altLang="en-US" smtClean="0"/>
              <a:t>4</a:t>
            </a:fld>
            <a:endParaRPr lang="zh-TW" altLang="en-US"/>
          </a:p>
        </p:txBody>
      </p:sp>
      <p:sp>
        <p:nvSpPr>
          <p:cNvPr id="3" name="標題 1">
            <a:extLst>
              <a:ext uri="{FF2B5EF4-FFF2-40B4-BE49-F238E27FC236}">
                <a16:creationId xmlns:a16="http://schemas.microsoft.com/office/drawing/2014/main" id="{6266FB92-D5B2-18B6-0BFD-FD355232C039}"/>
              </a:ext>
            </a:extLst>
          </p:cNvPr>
          <p:cNvSpPr txBox="1">
            <a:spLocks/>
          </p:cNvSpPr>
          <p:nvPr/>
        </p:nvSpPr>
        <p:spPr>
          <a:xfrm>
            <a:off x="838200" y="37667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800" dirty="0">
                <a:latin typeface="Times New Roman" panose="02020603050405020304" pitchFamily="18" charset="0"/>
                <a:cs typeface="Times New Roman" panose="02020603050405020304" pitchFamily="18" charset="0"/>
              </a:rPr>
              <a:t>Baseline</a:t>
            </a:r>
            <a:endParaRPr lang="zh-TW" altLang="en-US" sz="4800" dirty="0">
              <a:latin typeface="Times New Roman" panose="02020603050405020304" pitchFamily="18" charset="0"/>
              <a:cs typeface="Times New Roman" panose="02020603050405020304" pitchFamily="18" charset="0"/>
            </a:endParaRPr>
          </a:p>
        </p:txBody>
      </p:sp>
      <p:pic>
        <p:nvPicPr>
          <p:cNvPr id="4" name="圖片 3">
            <a:extLst>
              <a:ext uri="{FF2B5EF4-FFF2-40B4-BE49-F238E27FC236}">
                <a16:creationId xmlns:a16="http://schemas.microsoft.com/office/drawing/2014/main" id="{D2E83ED8-D9B0-FDB8-B6F2-DEF80CF06A4A}"/>
              </a:ext>
            </a:extLst>
          </p:cNvPr>
          <p:cNvPicPr>
            <a:picLocks noChangeAspect="1"/>
          </p:cNvPicPr>
          <p:nvPr/>
        </p:nvPicPr>
        <p:blipFill>
          <a:blip r:embed="rId2"/>
          <a:stretch>
            <a:fillRect/>
          </a:stretch>
        </p:blipFill>
        <p:spPr>
          <a:xfrm>
            <a:off x="1924406" y="1459346"/>
            <a:ext cx="8343188" cy="4525818"/>
          </a:xfrm>
          <a:prstGeom prst="rect">
            <a:avLst/>
          </a:prstGeom>
        </p:spPr>
      </p:pic>
    </p:spTree>
    <p:extLst>
      <p:ext uri="{BB962C8B-B14F-4D97-AF65-F5344CB8AC3E}">
        <p14:creationId xmlns:p14="http://schemas.microsoft.com/office/powerpoint/2010/main" val="3885383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48EA3641-2E03-D9B6-ABB0-0667E6F6677D}"/>
              </a:ext>
            </a:extLst>
          </p:cNvPr>
          <p:cNvSpPr>
            <a:spLocks noGrp="1"/>
          </p:cNvSpPr>
          <p:nvPr>
            <p:ph type="sldNum" sz="quarter" idx="12"/>
          </p:nvPr>
        </p:nvSpPr>
        <p:spPr/>
        <p:txBody>
          <a:bodyPr/>
          <a:lstStyle/>
          <a:p>
            <a:fld id="{EFAEC03B-316C-4507-8207-D997BB28EB64}" type="slidenum">
              <a:rPr lang="zh-TW" altLang="en-US" smtClean="0"/>
              <a:t>5</a:t>
            </a:fld>
            <a:endParaRPr lang="zh-TW" altLang="en-US"/>
          </a:p>
        </p:txBody>
      </p:sp>
      <p:pic>
        <p:nvPicPr>
          <p:cNvPr id="3" name="圖片 2">
            <a:extLst>
              <a:ext uri="{FF2B5EF4-FFF2-40B4-BE49-F238E27FC236}">
                <a16:creationId xmlns:a16="http://schemas.microsoft.com/office/drawing/2014/main" id="{8C0E680F-CFAD-C947-82F0-6A73A8E83FA6}"/>
              </a:ext>
            </a:extLst>
          </p:cNvPr>
          <p:cNvPicPr>
            <a:picLocks noChangeAspect="1"/>
          </p:cNvPicPr>
          <p:nvPr/>
        </p:nvPicPr>
        <p:blipFill>
          <a:blip r:embed="rId2"/>
          <a:stretch>
            <a:fillRect/>
          </a:stretch>
        </p:blipFill>
        <p:spPr>
          <a:xfrm>
            <a:off x="2118590" y="1564743"/>
            <a:ext cx="8965056" cy="4632857"/>
          </a:xfrm>
          <a:prstGeom prst="rect">
            <a:avLst/>
          </a:prstGeom>
        </p:spPr>
      </p:pic>
      <p:sp>
        <p:nvSpPr>
          <p:cNvPr id="4" name="標題 1">
            <a:extLst>
              <a:ext uri="{FF2B5EF4-FFF2-40B4-BE49-F238E27FC236}">
                <a16:creationId xmlns:a16="http://schemas.microsoft.com/office/drawing/2014/main" id="{C65689AD-8A6A-C565-207C-B5C3F27F5F43}"/>
              </a:ext>
            </a:extLst>
          </p:cNvPr>
          <p:cNvSpPr txBox="1">
            <a:spLocks/>
          </p:cNvSpPr>
          <p:nvPr/>
        </p:nvSpPr>
        <p:spPr>
          <a:xfrm>
            <a:off x="274782" y="396198"/>
            <a:ext cx="1128914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800" dirty="0">
                <a:latin typeface="Times New Roman" panose="02020603050405020304" pitchFamily="18" charset="0"/>
                <a:cs typeface="Times New Roman" panose="02020603050405020304" pitchFamily="18" charset="0"/>
              </a:rPr>
              <a:t>Trend Deterministic Data Preparation Layer</a:t>
            </a:r>
            <a:endParaRPr lang="zh-TW" alt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6468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2151E746-59AD-48FC-029E-49933C5F1D40}"/>
              </a:ext>
            </a:extLst>
          </p:cNvPr>
          <p:cNvSpPr>
            <a:spLocks noGrp="1"/>
          </p:cNvSpPr>
          <p:nvPr>
            <p:ph type="sldNum" sz="quarter" idx="12"/>
          </p:nvPr>
        </p:nvSpPr>
        <p:spPr/>
        <p:txBody>
          <a:bodyPr/>
          <a:lstStyle/>
          <a:p>
            <a:fld id="{EFAEC03B-316C-4507-8207-D997BB28EB64}" type="slidenum">
              <a:rPr lang="zh-TW" altLang="en-US" smtClean="0"/>
              <a:t>6</a:t>
            </a:fld>
            <a:endParaRPr lang="zh-TW" altLang="en-US"/>
          </a:p>
        </p:txBody>
      </p:sp>
      <p:sp>
        <p:nvSpPr>
          <p:cNvPr id="3" name="標題 1">
            <a:extLst>
              <a:ext uri="{FF2B5EF4-FFF2-40B4-BE49-F238E27FC236}">
                <a16:creationId xmlns:a16="http://schemas.microsoft.com/office/drawing/2014/main" id="{CCB0983B-7A28-30A6-C2B0-BAE0FAD799C5}"/>
              </a:ext>
            </a:extLst>
          </p:cNvPr>
          <p:cNvSpPr txBox="1">
            <a:spLocks/>
          </p:cNvSpPr>
          <p:nvPr/>
        </p:nvSpPr>
        <p:spPr>
          <a:xfrm>
            <a:off x="838200" y="1365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800" dirty="0">
                <a:latin typeface="Times New Roman" panose="02020603050405020304" pitchFamily="18" charset="0"/>
                <a:cs typeface="Times New Roman" panose="02020603050405020304" pitchFamily="18" charset="0"/>
              </a:rPr>
              <a:t>Technical Indicator</a:t>
            </a:r>
            <a:endParaRPr lang="zh-TW" altLang="en-US" sz="4800" dirty="0">
              <a:latin typeface="Times New Roman" panose="02020603050405020304" pitchFamily="18" charset="0"/>
              <a:cs typeface="Times New Roman" panose="02020603050405020304" pitchFamily="18" charset="0"/>
            </a:endParaRPr>
          </a:p>
        </p:txBody>
      </p:sp>
      <p:pic>
        <p:nvPicPr>
          <p:cNvPr id="5" name="圖片 4">
            <a:extLst>
              <a:ext uri="{FF2B5EF4-FFF2-40B4-BE49-F238E27FC236}">
                <a16:creationId xmlns:a16="http://schemas.microsoft.com/office/drawing/2014/main" id="{E5AB5177-F3A0-CA35-614F-5B0C3404B889}"/>
              </a:ext>
            </a:extLst>
          </p:cNvPr>
          <p:cNvPicPr>
            <a:picLocks noChangeAspect="1"/>
          </p:cNvPicPr>
          <p:nvPr/>
        </p:nvPicPr>
        <p:blipFill>
          <a:blip r:embed="rId2"/>
          <a:stretch>
            <a:fillRect/>
          </a:stretch>
        </p:blipFill>
        <p:spPr>
          <a:xfrm>
            <a:off x="0" y="1823947"/>
            <a:ext cx="12192000" cy="3210106"/>
          </a:xfrm>
          <a:prstGeom prst="rect">
            <a:avLst/>
          </a:prstGeom>
        </p:spPr>
      </p:pic>
    </p:spTree>
    <p:extLst>
      <p:ext uri="{BB962C8B-B14F-4D97-AF65-F5344CB8AC3E}">
        <p14:creationId xmlns:p14="http://schemas.microsoft.com/office/powerpoint/2010/main" val="4172599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7E5014A-021E-615D-FA24-B6AB05E04B78}"/>
              </a:ext>
            </a:extLst>
          </p:cNvPr>
          <p:cNvSpPr>
            <a:spLocks noGrp="1"/>
          </p:cNvSpPr>
          <p:nvPr>
            <p:ph type="sldNum" sz="quarter" idx="12"/>
          </p:nvPr>
        </p:nvSpPr>
        <p:spPr/>
        <p:txBody>
          <a:bodyPr/>
          <a:lstStyle/>
          <a:p>
            <a:fld id="{EFAEC03B-316C-4507-8207-D997BB28EB64}" type="slidenum">
              <a:rPr lang="zh-TW" altLang="en-US" smtClean="0"/>
              <a:t>7</a:t>
            </a:fld>
            <a:endParaRPr lang="zh-TW" altLang="en-US"/>
          </a:p>
        </p:txBody>
      </p:sp>
      <p:sp>
        <p:nvSpPr>
          <p:cNvPr id="3" name="標題 1">
            <a:extLst>
              <a:ext uri="{FF2B5EF4-FFF2-40B4-BE49-F238E27FC236}">
                <a16:creationId xmlns:a16="http://schemas.microsoft.com/office/drawing/2014/main" id="{F289A83F-24E4-B157-9FB0-147CCB3B0069}"/>
              </a:ext>
            </a:extLst>
          </p:cNvPr>
          <p:cNvSpPr txBox="1">
            <a:spLocks/>
          </p:cNvSpPr>
          <p:nvPr/>
        </p:nvSpPr>
        <p:spPr>
          <a:xfrm>
            <a:off x="451427" y="303834"/>
            <a:ext cx="1128914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800" dirty="0">
                <a:latin typeface="Times New Roman" panose="02020603050405020304" pitchFamily="18" charset="0"/>
                <a:cs typeface="Times New Roman" panose="02020603050405020304" pitchFamily="18" charset="0"/>
              </a:rPr>
              <a:t>Trend Deterministic Data Preparation Layer</a:t>
            </a:r>
            <a:endParaRPr lang="zh-TW" altLang="en-US" sz="4800" dirty="0">
              <a:latin typeface="Times New Roman" panose="02020603050405020304" pitchFamily="18" charset="0"/>
              <a:cs typeface="Times New Roman" panose="02020603050405020304" pitchFamily="18" charset="0"/>
            </a:endParaRPr>
          </a:p>
        </p:txBody>
      </p:sp>
      <p:sp>
        <p:nvSpPr>
          <p:cNvPr id="4" name="矩形: 圓角 3">
            <a:extLst>
              <a:ext uri="{FF2B5EF4-FFF2-40B4-BE49-F238E27FC236}">
                <a16:creationId xmlns:a16="http://schemas.microsoft.com/office/drawing/2014/main" id="{5CAB7D0C-6AFB-1E59-F48E-82F2D76598EF}"/>
              </a:ext>
            </a:extLst>
          </p:cNvPr>
          <p:cNvSpPr/>
          <p:nvPr/>
        </p:nvSpPr>
        <p:spPr>
          <a:xfrm>
            <a:off x="610755" y="2469906"/>
            <a:ext cx="1670627" cy="3693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t>Today SMA</a:t>
            </a:r>
            <a:endParaRPr lang="zh-TW" altLang="en-US" dirty="0"/>
          </a:p>
        </p:txBody>
      </p:sp>
      <p:cxnSp>
        <p:nvCxnSpPr>
          <p:cNvPr id="7" name="直線單箭頭接點 6">
            <a:extLst>
              <a:ext uri="{FF2B5EF4-FFF2-40B4-BE49-F238E27FC236}">
                <a16:creationId xmlns:a16="http://schemas.microsoft.com/office/drawing/2014/main" id="{16474DF8-9318-4D0A-CB02-F8E5B35C5766}"/>
              </a:ext>
            </a:extLst>
          </p:cNvPr>
          <p:cNvCxnSpPr>
            <a:cxnSpLocks/>
          </p:cNvCxnSpPr>
          <p:nvPr/>
        </p:nvCxnSpPr>
        <p:spPr>
          <a:xfrm flipV="1">
            <a:off x="2406074" y="2239034"/>
            <a:ext cx="2313708" cy="376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a:extLst>
              <a:ext uri="{FF2B5EF4-FFF2-40B4-BE49-F238E27FC236}">
                <a16:creationId xmlns:a16="http://schemas.microsoft.com/office/drawing/2014/main" id="{0D971457-F03D-9D2C-C599-E01E7FBDAE94}"/>
              </a:ext>
            </a:extLst>
          </p:cNvPr>
          <p:cNvCxnSpPr>
            <a:cxnSpLocks/>
          </p:cNvCxnSpPr>
          <p:nvPr/>
        </p:nvCxnSpPr>
        <p:spPr>
          <a:xfrm>
            <a:off x="2406074" y="2671703"/>
            <a:ext cx="2309090" cy="2978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文字方塊 10">
            <a:extLst>
              <a:ext uri="{FF2B5EF4-FFF2-40B4-BE49-F238E27FC236}">
                <a16:creationId xmlns:a16="http://schemas.microsoft.com/office/drawing/2014/main" id="{EF1BBE88-45B5-177F-3FDF-2515E356E7A6}"/>
              </a:ext>
            </a:extLst>
          </p:cNvPr>
          <p:cNvSpPr txBox="1"/>
          <p:nvPr/>
        </p:nvSpPr>
        <p:spPr>
          <a:xfrm>
            <a:off x="2332183" y="1964988"/>
            <a:ext cx="2456872" cy="400110"/>
          </a:xfrm>
          <a:prstGeom prst="rect">
            <a:avLst/>
          </a:prstGeom>
          <a:noFill/>
        </p:spPr>
        <p:txBody>
          <a:bodyPr wrap="square" rtlCol="0">
            <a:spAutoFit/>
          </a:bodyPr>
          <a:lstStyle/>
          <a:p>
            <a:r>
              <a:rPr lang="en-US" altLang="zh-TW" sz="2000" dirty="0">
                <a:latin typeface="Times New Roman" panose="02020603050405020304" pitchFamily="18" charset="0"/>
                <a:cs typeface="Times New Roman" panose="02020603050405020304" pitchFamily="18" charset="0"/>
              </a:rPr>
              <a:t>Close Price &gt; SMA</a:t>
            </a:r>
            <a:endParaRPr lang="zh-TW" altLang="en-US" sz="2000" dirty="0">
              <a:latin typeface="Times New Roman" panose="02020603050405020304" pitchFamily="18" charset="0"/>
              <a:cs typeface="Times New Roman" panose="02020603050405020304" pitchFamily="18" charset="0"/>
            </a:endParaRPr>
          </a:p>
        </p:txBody>
      </p:sp>
      <p:sp>
        <p:nvSpPr>
          <p:cNvPr id="16" name="文字方塊 15">
            <a:extLst>
              <a:ext uri="{FF2B5EF4-FFF2-40B4-BE49-F238E27FC236}">
                <a16:creationId xmlns:a16="http://schemas.microsoft.com/office/drawing/2014/main" id="{C77418A1-418C-2681-FBF3-08218C4FE6F1}"/>
              </a:ext>
            </a:extLst>
          </p:cNvPr>
          <p:cNvSpPr txBox="1"/>
          <p:nvPr/>
        </p:nvSpPr>
        <p:spPr>
          <a:xfrm>
            <a:off x="2281382" y="2873026"/>
            <a:ext cx="2456872" cy="400110"/>
          </a:xfrm>
          <a:prstGeom prst="rect">
            <a:avLst/>
          </a:prstGeom>
          <a:noFill/>
        </p:spPr>
        <p:txBody>
          <a:bodyPr wrap="square" rtlCol="0">
            <a:spAutoFit/>
          </a:bodyPr>
          <a:lstStyle/>
          <a:p>
            <a:r>
              <a:rPr lang="en-US" altLang="zh-TW" sz="2000" dirty="0">
                <a:latin typeface="Times New Roman" panose="02020603050405020304" pitchFamily="18" charset="0"/>
                <a:cs typeface="Times New Roman" panose="02020603050405020304" pitchFamily="18" charset="0"/>
              </a:rPr>
              <a:t>Close Price &lt; SMA</a:t>
            </a:r>
            <a:endParaRPr lang="zh-TW" altLang="en-US" sz="2000" dirty="0">
              <a:latin typeface="Times New Roman" panose="02020603050405020304" pitchFamily="18" charset="0"/>
              <a:cs typeface="Times New Roman" panose="02020603050405020304" pitchFamily="18" charset="0"/>
            </a:endParaRPr>
          </a:p>
        </p:txBody>
      </p:sp>
      <p:sp>
        <p:nvSpPr>
          <p:cNvPr id="17" name="矩形: 圓角 16">
            <a:extLst>
              <a:ext uri="{FF2B5EF4-FFF2-40B4-BE49-F238E27FC236}">
                <a16:creationId xmlns:a16="http://schemas.microsoft.com/office/drawing/2014/main" id="{6F2955B3-2804-F767-BA2F-AD50A71A88E8}"/>
              </a:ext>
            </a:extLst>
          </p:cNvPr>
          <p:cNvSpPr/>
          <p:nvPr/>
        </p:nvSpPr>
        <p:spPr>
          <a:xfrm>
            <a:off x="4913747" y="1886528"/>
            <a:ext cx="914400" cy="687747"/>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18" name="矩形: 圓角 17">
            <a:extLst>
              <a:ext uri="{FF2B5EF4-FFF2-40B4-BE49-F238E27FC236}">
                <a16:creationId xmlns:a16="http://schemas.microsoft.com/office/drawing/2014/main" id="{51BA6DB5-25F3-BAEB-B43F-21AEEFE1F554}"/>
              </a:ext>
            </a:extLst>
          </p:cNvPr>
          <p:cNvSpPr/>
          <p:nvPr/>
        </p:nvSpPr>
        <p:spPr>
          <a:xfrm>
            <a:off x="4913747" y="2742504"/>
            <a:ext cx="914400" cy="687747"/>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19" name="矩形: 圓角 18">
            <a:extLst>
              <a:ext uri="{FF2B5EF4-FFF2-40B4-BE49-F238E27FC236}">
                <a16:creationId xmlns:a16="http://schemas.microsoft.com/office/drawing/2014/main" id="{C1BA92BC-41A2-E741-01D8-3650E9417BAE}"/>
              </a:ext>
            </a:extLst>
          </p:cNvPr>
          <p:cNvSpPr/>
          <p:nvPr/>
        </p:nvSpPr>
        <p:spPr>
          <a:xfrm>
            <a:off x="610755" y="4619766"/>
            <a:ext cx="1670627" cy="3693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t>Today MACD</a:t>
            </a:r>
            <a:endParaRPr lang="zh-TW" altLang="en-US" dirty="0"/>
          </a:p>
        </p:txBody>
      </p:sp>
      <p:cxnSp>
        <p:nvCxnSpPr>
          <p:cNvPr id="20" name="直線單箭頭接點 19">
            <a:extLst>
              <a:ext uri="{FF2B5EF4-FFF2-40B4-BE49-F238E27FC236}">
                <a16:creationId xmlns:a16="http://schemas.microsoft.com/office/drawing/2014/main" id="{D06269A9-2C37-BCD9-AB3A-B19043281F67}"/>
              </a:ext>
            </a:extLst>
          </p:cNvPr>
          <p:cNvCxnSpPr>
            <a:cxnSpLocks/>
          </p:cNvCxnSpPr>
          <p:nvPr/>
        </p:nvCxnSpPr>
        <p:spPr>
          <a:xfrm flipV="1">
            <a:off x="2382981" y="4378581"/>
            <a:ext cx="2313708" cy="376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a16="http://schemas.microsoft.com/office/drawing/2014/main" id="{2C7BEEED-39BA-F881-0FBB-1EA49B11850C}"/>
              </a:ext>
            </a:extLst>
          </p:cNvPr>
          <p:cNvCxnSpPr>
            <a:cxnSpLocks/>
          </p:cNvCxnSpPr>
          <p:nvPr/>
        </p:nvCxnSpPr>
        <p:spPr>
          <a:xfrm>
            <a:off x="2387599" y="4825183"/>
            <a:ext cx="2309090" cy="327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文字方塊 21">
            <a:extLst>
              <a:ext uri="{FF2B5EF4-FFF2-40B4-BE49-F238E27FC236}">
                <a16:creationId xmlns:a16="http://schemas.microsoft.com/office/drawing/2014/main" id="{D7F48CE5-43B1-D725-1EF1-CEE32F81562E}"/>
              </a:ext>
            </a:extLst>
          </p:cNvPr>
          <p:cNvSpPr txBox="1"/>
          <p:nvPr/>
        </p:nvSpPr>
        <p:spPr>
          <a:xfrm>
            <a:off x="2311399" y="3985813"/>
            <a:ext cx="2456872" cy="400110"/>
          </a:xfrm>
          <a:prstGeom prst="rect">
            <a:avLst/>
          </a:prstGeom>
          <a:noFill/>
        </p:spPr>
        <p:txBody>
          <a:bodyPr wrap="square" rtlCol="0">
            <a:spAutoFit/>
          </a:bodyPr>
          <a:lstStyle/>
          <a:p>
            <a:r>
              <a:rPr lang="en-US" altLang="zh-TW" sz="2000" dirty="0" err="1">
                <a:latin typeface="Times New Roman" panose="02020603050405020304" pitchFamily="18" charset="0"/>
                <a:cs typeface="Times New Roman" panose="02020603050405020304" pitchFamily="18" charset="0"/>
              </a:rPr>
              <a:t>MACD</a:t>
            </a:r>
            <a:r>
              <a:rPr lang="en-US" altLang="zh-TW" sz="2000" baseline="-25000" dirty="0" err="1">
                <a:latin typeface="Times New Roman" panose="02020603050405020304" pitchFamily="18" charset="0"/>
                <a:cs typeface="Times New Roman" panose="02020603050405020304" pitchFamily="18" charset="0"/>
              </a:rPr>
              <a:t>t</a:t>
            </a:r>
            <a:r>
              <a:rPr lang="en-US" altLang="zh-TW" sz="2000" dirty="0">
                <a:latin typeface="Times New Roman" panose="02020603050405020304" pitchFamily="18" charset="0"/>
                <a:cs typeface="Times New Roman" panose="02020603050405020304" pitchFamily="18" charset="0"/>
              </a:rPr>
              <a:t> &gt; MACD</a:t>
            </a:r>
            <a:r>
              <a:rPr lang="en-US" altLang="zh-TW" sz="2000" baseline="-25000" dirty="0">
                <a:latin typeface="Times New Roman" panose="02020603050405020304" pitchFamily="18" charset="0"/>
                <a:cs typeface="Times New Roman" panose="02020603050405020304" pitchFamily="18" charset="0"/>
              </a:rPr>
              <a:t>t-1</a:t>
            </a:r>
            <a:endParaRPr lang="zh-TW" altLang="en-US" sz="2000" baseline="-25000" dirty="0">
              <a:latin typeface="Times New Roman" panose="02020603050405020304" pitchFamily="18" charset="0"/>
              <a:cs typeface="Times New Roman" panose="02020603050405020304" pitchFamily="18" charset="0"/>
            </a:endParaRPr>
          </a:p>
        </p:txBody>
      </p:sp>
      <p:sp>
        <p:nvSpPr>
          <p:cNvPr id="23" name="文字方塊 22">
            <a:extLst>
              <a:ext uri="{FF2B5EF4-FFF2-40B4-BE49-F238E27FC236}">
                <a16:creationId xmlns:a16="http://schemas.microsoft.com/office/drawing/2014/main" id="{C9666B99-1B1B-C52D-EADE-E4BC478F15AF}"/>
              </a:ext>
            </a:extLst>
          </p:cNvPr>
          <p:cNvSpPr txBox="1"/>
          <p:nvPr/>
        </p:nvSpPr>
        <p:spPr>
          <a:xfrm>
            <a:off x="2281382" y="5033811"/>
            <a:ext cx="2576946" cy="400110"/>
          </a:xfrm>
          <a:prstGeom prst="rect">
            <a:avLst/>
          </a:prstGeom>
          <a:noFill/>
        </p:spPr>
        <p:txBody>
          <a:bodyPr wrap="square" rtlCol="0">
            <a:spAutoFit/>
          </a:bodyPr>
          <a:lstStyle/>
          <a:p>
            <a:r>
              <a:rPr lang="en-US" altLang="zh-TW" sz="2000" dirty="0" err="1">
                <a:latin typeface="Times New Roman" panose="02020603050405020304" pitchFamily="18" charset="0"/>
                <a:cs typeface="Times New Roman" panose="02020603050405020304" pitchFamily="18" charset="0"/>
              </a:rPr>
              <a:t>MACD</a:t>
            </a:r>
            <a:r>
              <a:rPr lang="en-US" altLang="zh-TW" sz="2000" baseline="-25000" dirty="0" err="1">
                <a:latin typeface="Times New Roman" panose="02020603050405020304" pitchFamily="18" charset="0"/>
                <a:cs typeface="Times New Roman" panose="02020603050405020304" pitchFamily="18" charset="0"/>
              </a:rPr>
              <a:t>t</a:t>
            </a:r>
            <a:r>
              <a:rPr lang="en-US" altLang="zh-TW" sz="2000" dirty="0">
                <a:latin typeface="Times New Roman" panose="02020603050405020304" pitchFamily="18" charset="0"/>
                <a:cs typeface="Times New Roman" panose="02020603050405020304" pitchFamily="18" charset="0"/>
              </a:rPr>
              <a:t> &lt; MACD</a:t>
            </a:r>
            <a:r>
              <a:rPr lang="en-US" altLang="zh-TW" sz="2000" baseline="-25000" dirty="0">
                <a:latin typeface="Times New Roman" panose="02020603050405020304" pitchFamily="18" charset="0"/>
                <a:cs typeface="Times New Roman" panose="02020603050405020304" pitchFamily="18" charset="0"/>
              </a:rPr>
              <a:t>t-1</a:t>
            </a:r>
            <a:endParaRPr lang="zh-TW" altLang="en-US" sz="2000" baseline="-25000" dirty="0">
              <a:latin typeface="Times New Roman" panose="02020603050405020304" pitchFamily="18" charset="0"/>
              <a:cs typeface="Times New Roman" panose="02020603050405020304" pitchFamily="18" charset="0"/>
            </a:endParaRPr>
          </a:p>
        </p:txBody>
      </p:sp>
      <p:sp>
        <p:nvSpPr>
          <p:cNvPr id="25" name="矩形: 圓角 24">
            <a:extLst>
              <a:ext uri="{FF2B5EF4-FFF2-40B4-BE49-F238E27FC236}">
                <a16:creationId xmlns:a16="http://schemas.microsoft.com/office/drawing/2014/main" id="{FCBB9FEB-9408-C8D0-A1EF-EC3D459FB4B9}"/>
              </a:ext>
            </a:extLst>
          </p:cNvPr>
          <p:cNvSpPr/>
          <p:nvPr/>
        </p:nvSpPr>
        <p:spPr>
          <a:xfrm>
            <a:off x="4913747" y="3985813"/>
            <a:ext cx="914400" cy="687747"/>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26" name="矩形: 圓角 25">
            <a:extLst>
              <a:ext uri="{FF2B5EF4-FFF2-40B4-BE49-F238E27FC236}">
                <a16:creationId xmlns:a16="http://schemas.microsoft.com/office/drawing/2014/main" id="{EED0DD01-466D-F743-ED61-CCF07900C250}"/>
              </a:ext>
            </a:extLst>
          </p:cNvPr>
          <p:cNvSpPr/>
          <p:nvPr/>
        </p:nvSpPr>
        <p:spPr>
          <a:xfrm>
            <a:off x="4913747" y="4989097"/>
            <a:ext cx="914400" cy="687747"/>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27" name="矩形: 圓角 26">
            <a:extLst>
              <a:ext uri="{FF2B5EF4-FFF2-40B4-BE49-F238E27FC236}">
                <a16:creationId xmlns:a16="http://schemas.microsoft.com/office/drawing/2014/main" id="{A0038704-D51F-C550-2B78-F0A2D971CA08}"/>
              </a:ext>
            </a:extLst>
          </p:cNvPr>
          <p:cNvSpPr/>
          <p:nvPr/>
        </p:nvSpPr>
        <p:spPr>
          <a:xfrm>
            <a:off x="6672118" y="3623541"/>
            <a:ext cx="1670627" cy="3693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t>Today RSI</a:t>
            </a:r>
            <a:endParaRPr lang="zh-TW" altLang="en-US" dirty="0"/>
          </a:p>
        </p:txBody>
      </p:sp>
      <p:cxnSp>
        <p:nvCxnSpPr>
          <p:cNvPr id="28" name="直線單箭頭接點 27">
            <a:extLst>
              <a:ext uri="{FF2B5EF4-FFF2-40B4-BE49-F238E27FC236}">
                <a16:creationId xmlns:a16="http://schemas.microsoft.com/office/drawing/2014/main" id="{9EF235C4-E9D8-4DAD-308F-E0CE8428B1FA}"/>
              </a:ext>
            </a:extLst>
          </p:cNvPr>
          <p:cNvCxnSpPr>
            <a:cxnSpLocks/>
          </p:cNvCxnSpPr>
          <p:nvPr/>
        </p:nvCxnSpPr>
        <p:spPr>
          <a:xfrm flipV="1">
            <a:off x="8435109" y="2615857"/>
            <a:ext cx="2082801" cy="10341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a:extLst>
              <a:ext uri="{FF2B5EF4-FFF2-40B4-BE49-F238E27FC236}">
                <a16:creationId xmlns:a16="http://schemas.microsoft.com/office/drawing/2014/main" id="{FE7E579F-1F22-C388-2914-43F9492DF83E}"/>
              </a:ext>
            </a:extLst>
          </p:cNvPr>
          <p:cNvCxnSpPr>
            <a:cxnSpLocks/>
          </p:cNvCxnSpPr>
          <p:nvPr/>
        </p:nvCxnSpPr>
        <p:spPr>
          <a:xfrm flipV="1">
            <a:off x="8435109" y="3493887"/>
            <a:ext cx="2082801" cy="31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31">
            <a:extLst>
              <a:ext uri="{FF2B5EF4-FFF2-40B4-BE49-F238E27FC236}">
                <a16:creationId xmlns:a16="http://schemas.microsoft.com/office/drawing/2014/main" id="{A8295033-1DB1-0278-BF61-A25297B04582}"/>
              </a:ext>
            </a:extLst>
          </p:cNvPr>
          <p:cNvCxnSpPr>
            <a:cxnSpLocks/>
          </p:cNvCxnSpPr>
          <p:nvPr/>
        </p:nvCxnSpPr>
        <p:spPr>
          <a:xfrm>
            <a:off x="8415483" y="3941193"/>
            <a:ext cx="2102427" cy="476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32">
            <a:extLst>
              <a:ext uri="{FF2B5EF4-FFF2-40B4-BE49-F238E27FC236}">
                <a16:creationId xmlns:a16="http://schemas.microsoft.com/office/drawing/2014/main" id="{32005150-7941-E2CF-EA69-174DA8AC64F7}"/>
              </a:ext>
            </a:extLst>
          </p:cNvPr>
          <p:cNvCxnSpPr>
            <a:cxnSpLocks/>
          </p:cNvCxnSpPr>
          <p:nvPr/>
        </p:nvCxnSpPr>
        <p:spPr>
          <a:xfrm>
            <a:off x="8342745" y="4099441"/>
            <a:ext cx="2175165" cy="1233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矩形: 圓角 41">
            <a:extLst>
              <a:ext uri="{FF2B5EF4-FFF2-40B4-BE49-F238E27FC236}">
                <a16:creationId xmlns:a16="http://schemas.microsoft.com/office/drawing/2014/main" id="{98FFA087-A80C-B621-D71F-5A0A40F69851}"/>
              </a:ext>
            </a:extLst>
          </p:cNvPr>
          <p:cNvSpPr/>
          <p:nvPr/>
        </p:nvSpPr>
        <p:spPr>
          <a:xfrm>
            <a:off x="10666845" y="2230401"/>
            <a:ext cx="914400" cy="687747"/>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43" name="矩形: 圓角 42">
            <a:extLst>
              <a:ext uri="{FF2B5EF4-FFF2-40B4-BE49-F238E27FC236}">
                <a16:creationId xmlns:a16="http://schemas.microsoft.com/office/drawing/2014/main" id="{EE30D959-576F-A0ED-E81B-738D5AC4C852}"/>
              </a:ext>
            </a:extLst>
          </p:cNvPr>
          <p:cNvSpPr/>
          <p:nvPr/>
        </p:nvSpPr>
        <p:spPr>
          <a:xfrm>
            <a:off x="10666845" y="4127961"/>
            <a:ext cx="914400" cy="687747"/>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44" name="矩形: 圓角 43">
            <a:extLst>
              <a:ext uri="{FF2B5EF4-FFF2-40B4-BE49-F238E27FC236}">
                <a16:creationId xmlns:a16="http://schemas.microsoft.com/office/drawing/2014/main" id="{4CA45034-6ED2-749C-8DCC-2F64D6BEA354}"/>
              </a:ext>
            </a:extLst>
          </p:cNvPr>
          <p:cNvSpPr/>
          <p:nvPr/>
        </p:nvSpPr>
        <p:spPr>
          <a:xfrm>
            <a:off x="10666845" y="3151679"/>
            <a:ext cx="914400" cy="687747"/>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45" name="矩形: 圓角 44">
            <a:extLst>
              <a:ext uri="{FF2B5EF4-FFF2-40B4-BE49-F238E27FC236}">
                <a16:creationId xmlns:a16="http://schemas.microsoft.com/office/drawing/2014/main" id="{54B20D2A-B9E9-5A91-95B8-A64615EB40D1}"/>
              </a:ext>
            </a:extLst>
          </p:cNvPr>
          <p:cNvSpPr/>
          <p:nvPr/>
        </p:nvSpPr>
        <p:spPr>
          <a:xfrm>
            <a:off x="10666845" y="5090047"/>
            <a:ext cx="914400" cy="687747"/>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51" name="文字方塊 50">
            <a:extLst>
              <a:ext uri="{FF2B5EF4-FFF2-40B4-BE49-F238E27FC236}">
                <a16:creationId xmlns:a16="http://schemas.microsoft.com/office/drawing/2014/main" id="{F44BA8FC-8BFD-575D-22BA-DC9A6090F226}"/>
              </a:ext>
            </a:extLst>
          </p:cNvPr>
          <p:cNvSpPr txBox="1"/>
          <p:nvPr/>
        </p:nvSpPr>
        <p:spPr>
          <a:xfrm>
            <a:off x="8896928" y="2873470"/>
            <a:ext cx="2456872" cy="400110"/>
          </a:xfrm>
          <a:prstGeom prst="rect">
            <a:avLst/>
          </a:prstGeom>
          <a:noFill/>
        </p:spPr>
        <p:txBody>
          <a:bodyPr wrap="square" rtlCol="0">
            <a:spAutoFit/>
          </a:bodyPr>
          <a:lstStyle/>
          <a:p>
            <a:r>
              <a:rPr lang="en-US" altLang="zh-TW" sz="2000" dirty="0">
                <a:latin typeface="Times New Roman" panose="02020603050405020304" pitchFamily="18" charset="0"/>
                <a:cs typeface="Times New Roman" panose="02020603050405020304" pitchFamily="18" charset="0"/>
              </a:rPr>
              <a:t>RSI &lt; 30</a:t>
            </a:r>
            <a:endParaRPr lang="zh-TW" altLang="en-US" sz="2000" dirty="0">
              <a:latin typeface="Times New Roman" panose="02020603050405020304" pitchFamily="18" charset="0"/>
              <a:cs typeface="Times New Roman" panose="02020603050405020304" pitchFamily="18" charset="0"/>
            </a:endParaRPr>
          </a:p>
        </p:txBody>
      </p:sp>
      <p:sp>
        <p:nvSpPr>
          <p:cNvPr id="52" name="文字方塊 51">
            <a:extLst>
              <a:ext uri="{FF2B5EF4-FFF2-40B4-BE49-F238E27FC236}">
                <a16:creationId xmlns:a16="http://schemas.microsoft.com/office/drawing/2014/main" id="{5590380A-9BFD-E576-4CF6-A9993FB21644}"/>
              </a:ext>
            </a:extLst>
          </p:cNvPr>
          <p:cNvSpPr txBox="1"/>
          <p:nvPr/>
        </p:nvSpPr>
        <p:spPr>
          <a:xfrm>
            <a:off x="9018156" y="3440214"/>
            <a:ext cx="2456872" cy="400110"/>
          </a:xfrm>
          <a:prstGeom prst="rect">
            <a:avLst/>
          </a:prstGeom>
          <a:noFill/>
        </p:spPr>
        <p:txBody>
          <a:bodyPr wrap="square" rtlCol="0">
            <a:spAutoFit/>
          </a:bodyPr>
          <a:lstStyle/>
          <a:p>
            <a:r>
              <a:rPr lang="en-US" altLang="zh-TW" sz="2000" dirty="0">
                <a:latin typeface="Times New Roman" panose="02020603050405020304" pitchFamily="18" charset="0"/>
                <a:cs typeface="Times New Roman" panose="02020603050405020304" pitchFamily="18" charset="0"/>
              </a:rPr>
              <a:t>RSI &gt; 70</a:t>
            </a:r>
            <a:endParaRPr lang="zh-TW" altLang="en-US" sz="2000" dirty="0">
              <a:latin typeface="Times New Roman" panose="02020603050405020304" pitchFamily="18" charset="0"/>
              <a:cs typeface="Times New Roman" panose="02020603050405020304" pitchFamily="18" charset="0"/>
            </a:endParaRPr>
          </a:p>
        </p:txBody>
      </p:sp>
      <p:sp>
        <p:nvSpPr>
          <p:cNvPr id="53" name="文字方塊 52">
            <a:extLst>
              <a:ext uri="{FF2B5EF4-FFF2-40B4-BE49-F238E27FC236}">
                <a16:creationId xmlns:a16="http://schemas.microsoft.com/office/drawing/2014/main" id="{C23A3D95-D380-0D12-F0FA-2DE0FB497674}"/>
              </a:ext>
            </a:extLst>
          </p:cNvPr>
          <p:cNvSpPr txBox="1"/>
          <p:nvPr/>
        </p:nvSpPr>
        <p:spPr>
          <a:xfrm>
            <a:off x="8896928" y="3945368"/>
            <a:ext cx="2456872" cy="400110"/>
          </a:xfrm>
          <a:prstGeom prst="rect">
            <a:avLst/>
          </a:prstGeom>
          <a:noFill/>
        </p:spPr>
        <p:txBody>
          <a:bodyPr wrap="square" rtlCol="0">
            <a:spAutoFit/>
          </a:bodyPr>
          <a:lstStyle/>
          <a:p>
            <a:r>
              <a:rPr lang="en-US" altLang="zh-TW" sz="2000" dirty="0" err="1">
                <a:latin typeface="Times New Roman" panose="02020603050405020304" pitchFamily="18" charset="0"/>
                <a:cs typeface="Times New Roman" panose="02020603050405020304" pitchFamily="18" charset="0"/>
              </a:rPr>
              <a:t>RSI</a:t>
            </a:r>
            <a:r>
              <a:rPr lang="en-US" altLang="zh-TW" sz="2000" baseline="-25000" dirty="0" err="1">
                <a:latin typeface="Times New Roman" panose="02020603050405020304" pitchFamily="18" charset="0"/>
                <a:cs typeface="Times New Roman" panose="02020603050405020304" pitchFamily="18" charset="0"/>
              </a:rPr>
              <a:t>t</a:t>
            </a:r>
            <a:r>
              <a:rPr lang="en-US" altLang="zh-TW" sz="2000" dirty="0">
                <a:latin typeface="Times New Roman" panose="02020603050405020304" pitchFamily="18" charset="0"/>
                <a:cs typeface="Times New Roman" panose="02020603050405020304" pitchFamily="18" charset="0"/>
              </a:rPr>
              <a:t> &gt; RSI</a:t>
            </a:r>
            <a:r>
              <a:rPr lang="en-US" altLang="zh-TW" sz="2000" baseline="-25000" dirty="0">
                <a:latin typeface="Times New Roman" panose="02020603050405020304" pitchFamily="18" charset="0"/>
                <a:cs typeface="Times New Roman" panose="02020603050405020304" pitchFamily="18" charset="0"/>
              </a:rPr>
              <a:t>t-1</a:t>
            </a:r>
            <a:endParaRPr lang="zh-TW" altLang="en-US" sz="2000" baseline="-25000" dirty="0">
              <a:latin typeface="Times New Roman" panose="02020603050405020304" pitchFamily="18" charset="0"/>
              <a:cs typeface="Times New Roman" panose="02020603050405020304" pitchFamily="18" charset="0"/>
            </a:endParaRPr>
          </a:p>
        </p:txBody>
      </p:sp>
      <p:sp>
        <p:nvSpPr>
          <p:cNvPr id="54" name="文字方塊 53">
            <a:extLst>
              <a:ext uri="{FF2B5EF4-FFF2-40B4-BE49-F238E27FC236}">
                <a16:creationId xmlns:a16="http://schemas.microsoft.com/office/drawing/2014/main" id="{8A634098-F022-3DA7-E9E9-30796CAC2AF7}"/>
              </a:ext>
            </a:extLst>
          </p:cNvPr>
          <p:cNvSpPr txBox="1"/>
          <p:nvPr/>
        </p:nvSpPr>
        <p:spPr>
          <a:xfrm>
            <a:off x="8896928" y="4593253"/>
            <a:ext cx="2456872" cy="400110"/>
          </a:xfrm>
          <a:prstGeom prst="rect">
            <a:avLst/>
          </a:prstGeom>
          <a:noFill/>
        </p:spPr>
        <p:txBody>
          <a:bodyPr wrap="square" rtlCol="0">
            <a:spAutoFit/>
          </a:bodyPr>
          <a:lstStyle/>
          <a:p>
            <a:r>
              <a:rPr lang="en-US" altLang="zh-TW" sz="2000" dirty="0" err="1">
                <a:latin typeface="Times New Roman" panose="02020603050405020304" pitchFamily="18" charset="0"/>
                <a:cs typeface="Times New Roman" panose="02020603050405020304" pitchFamily="18" charset="0"/>
              </a:rPr>
              <a:t>RSI</a:t>
            </a:r>
            <a:r>
              <a:rPr lang="en-US" altLang="zh-TW" sz="2000" baseline="-25000" dirty="0" err="1">
                <a:latin typeface="Times New Roman" panose="02020603050405020304" pitchFamily="18" charset="0"/>
                <a:cs typeface="Times New Roman" panose="02020603050405020304" pitchFamily="18" charset="0"/>
              </a:rPr>
              <a:t>t</a:t>
            </a:r>
            <a:r>
              <a:rPr lang="en-US" altLang="zh-TW" sz="2000" dirty="0">
                <a:latin typeface="Times New Roman" panose="02020603050405020304" pitchFamily="18" charset="0"/>
                <a:cs typeface="Times New Roman" panose="02020603050405020304" pitchFamily="18" charset="0"/>
              </a:rPr>
              <a:t> &lt; RSI</a:t>
            </a:r>
            <a:r>
              <a:rPr lang="en-US" altLang="zh-TW" sz="2000" baseline="-25000" dirty="0">
                <a:latin typeface="Times New Roman" panose="02020603050405020304" pitchFamily="18" charset="0"/>
                <a:cs typeface="Times New Roman" panose="02020603050405020304" pitchFamily="18" charset="0"/>
              </a:rPr>
              <a:t>t-1</a:t>
            </a:r>
            <a:endParaRPr lang="zh-TW" altLang="en-US" sz="2000"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0242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D7B71958-10E7-57D3-FA9E-1768DF260A76}"/>
              </a:ext>
            </a:extLst>
          </p:cNvPr>
          <p:cNvSpPr>
            <a:spLocks noGrp="1"/>
          </p:cNvSpPr>
          <p:nvPr>
            <p:ph type="sldNum" sz="quarter" idx="12"/>
          </p:nvPr>
        </p:nvSpPr>
        <p:spPr/>
        <p:txBody>
          <a:bodyPr/>
          <a:lstStyle/>
          <a:p>
            <a:fld id="{EFAEC03B-316C-4507-8207-D997BB28EB64}" type="slidenum">
              <a:rPr lang="zh-TW" altLang="en-US" smtClean="0"/>
              <a:t>8</a:t>
            </a:fld>
            <a:endParaRPr lang="zh-TW" altLang="en-US"/>
          </a:p>
        </p:txBody>
      </p:sp>
      <p:sp>
        <p:nvSpPr>
          <p:cNvPr id="3" name="標題 1">
            <a:extLst>
              <a:ext uri="{FF2B5EF4-FFF2-40B4-BE49-F238E27FC236}">
                <a16:creationId xmlns:a16="http://schemas.microsoft.com/office/drawing/2014/main" id="{F5772772-CE15-C357-511A-F7E91F3BA09F}"/>
              </a:ext>
            </a:extLst>
          </p:cNvPr>
          <p:cNvSpPr txBox="1">
            <a:spLocks/>
          </p:cNvSpPr>
          <p:nvPr/>
        </p:nvSpPr>
        <p:spPr>
          <a:xfrm>
            <a:off x="838200" y="25961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800" dirty="0">
                <a:latin typeface="Times New Roman" panose="02020603050405020304" pitchFamily="18" charset="0"/>
                <a:cs typeface="Times New Roman" panose="02020603050405020304" pitchFamily="18" charset="0"/>
              </a:rPr>
              <a:t>Data Set</a:t>
            </a:r>
            <a:endParaRPr lang="zh-TW" altLang="en-US" sz="4800" dirty="0">
              <a:latin typeface="Times New Roman" panose="02020603050405020304" pitchFamily="18" charset="0"/>
              <a:cs typeface="Times New Roman" panose="02020603050405020304" pitchFamily="18" charset="0"/>
            </a:endParaRPr>
          </a:p>
        </p:txBody>
      </p:sp>
      <p:sp>
        <p:nvSpPr>
          <p:cNvPr id="5" name="內容版面配置區 2">
            <a:extLst>
              <a:ext uri="{FF2B5EF4-FFF2-40B4-BE49-F238E27FC236}">
                <a16:creationId xmlns:a16="http://schemas.microsoft.com/office/drawing/2014/main" id="{76E1A5ED-4367-8891-E653-B75841CFC7BB}"/>
              </a:ext>
            </a:extLst>
          </p:cNvPr>
          <p:cNvSpPr txBox="1">
            <a:spLocks/>
          </p:cNvSpPr>
          <p:nvPr/>
        </p:nvSpPr>
        <p:spPr>
          <a:xfrm>
            <a:off x="838200" y="1392958"/>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zh-TW" sz="2400" dirty="0" err="1">
                <a:latin typeface="Times New Roman" panose="02020603050405020304" pitchFamily="18" charset="0"/>
                <a:cs typeface="Times New Roman" panose="02020603050405020304" pitchFamily="18" charset="0"/>
              </a:rPr>
              <a:t>CNXNifty</a:t>
            </a:r>
            <a:r>
              <a:rPr lang="en-US" altLang="zh-TW" sz="2400" dirty="0">
                <a:latin typeface="Times New Roman" panose="02020603050405020304" pitchFamily="18" charset="0"/>
                <a:cs typeface="Times New Roman" panose="02020603050405020304" pitchFamily="18" charset="0"/>
              </a:rPr>
              <a:t>   (2003~2012)</a:t>
            </a:r>
          </a:p>
          <a:p>
            <a:pPr algn="just"/>
            <a:r>
              <a:rPr lang="en-US" altLang="zh-TW" sz="2400" dirty="0">
                <a:latin typeface="Times New Roman" panose="02020603050405020304" pitchFamily="18" charset="0"/>
                <a:cs typeface="Times New Roman" panose="02020603050405020304" pitchFamily="18" charset="0"/>
              </a:rPr>
              <a:t>S&amp;P </a:t>
            </a:r>
            <a:r>
              <a:rPr lang="en-US" altLang="zh-TW" sz="2400" dirty="0" err="1">
                <a:latin typeface="Times New Roman" panose="02020603050405020304" pitchFamily="18" charset="0"/>
                <a:cs typeface="Times New Roman" panose="02020603050405020304" pitchFamily="18" charset="0"/>
              </a:rPr>
              <a:t>BSESensex</a:t>
            </a:r>
            <a:r>
              <a:rPr lang="en-US" altLang="zh-TW" sz="2400" dirty="0">
                <a:latin typeface="Times New Roman" panose="02020603050405020304" pitchFamily="18" charset="0"/>
                <a:cs typeface="Times New Roman" panose="02020603050405020304" pitchFamily="18" charset="0"/>
              </a:rPr>
              <a:t>  (2003~2012)</a:t>
            </a:r>
          </a:p>
          <a:p>
            <a:pPr algn="just"/>
            <a:r>
              <a:rPr lang="en-US" altLang="zh-TW" sz="2400" dirty="0" err="1">
                <a:latin typeface="Times New Roman" panose="02020603050405020304" pitchFamily="18" charset="0"/>
                <a:cs typeface="Times New Roman" panose="02020603050405020304" pitchFamily="18" charset="0"/>
              </a:rPr>
              <a:t>RelianceIndustries</a:t>
            </a:r>
            <a:r>
              <a:rPr lang="en-US" altLang="zh-TW" sz="2400" dirty="0">
                <a:latin typeface="Times New Roman" panose="02020603050405020304" pitchFamily="18" charset="0"/>
                <a:cs typeface="Times New Roman" panose="02020603050405020304" pitchFamily="18" charset="0"/>
              </a:rPr>
              <a:t>  (2003~2012)</a:t>
            </a:r>
          </a:p>
          <a:p>
            <a:pPr algn="just"/>
            <a:r>
              <a:rPr lang="en-US" altLang="zh-TW" sz="2400" dirty="0">
                <a:latin typeface="Times New Roman" panose="02020603050405020304" pitchFamily="18" charset="0"/>
                <a:cs typeface="Times New Roman" panose="02020603050405020304" pitchFamily="18" charset="0"/>
              </a:rPr>
              <a:t>Infosys  (2003~2012)</a:t>
            </a:r>
            <a:endParaRPr lang="en-US" altLang="zh-TW" sz="2400" dirty="0">
              <a:solidFill>
                <a:srgbClr val="FF0000"/>
              </a:solidFill>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en-US" altLang="zh-TW" sz="2400" dirty="0">
                <a:solidFill>
                  <a:srgbClr val="FF0000"/>
                </a:solidFill>
                <a:latin typeface="Times New Roman" panose="02020603050405020304" pitchFamily="18" charset="0"/>
                <a:cs typeface="Times New Roman" panose="02020603050405020304" pitchFamily="18" charset="0"/>
              </a:rPr>
              <a:t>                     </a:t>
            </a:r>
          </a:p>
          <a:p>
            <a:pPr marL="0" indent="0" algn="just">
              <a:buFont typeface="Arial" panose="020B0604020202020204" pitchFamily="34" charset="0"/>
              <a:buNone/>
            </a:pPr>
            <a:endParaRPr lang="en-US" altLang="zh-TW" sz="2400" dirty="0">
              <a:latin typeface="Times New Roman" panose="02020603050405020304" pitchFamily="18" charset="0"/>
              <a:cs typeface="Times New Roman" panose="02020603050405020304" pitchFamily="18" charset="0"/>
            </a:endParaRPr>
          </a:p>
        </p:txBody>
      </p:sp>
      <p:pic>
        <p:nvPicPr>
          <p:cNvPr id="7" name="圖片 6">
            <a:extLst>
              <a:ext uri="{FF2B5EF4-FFF2-40B4-BE49-F238E27FC236}">
                <a16:creationId xmlns:a16="http://schemas.microsoft.com/office/drawing/2014/main" id="{A2F77CDE-4F80-C588-8765-2ECBFF5BDFE9}"/>
              </a:ext>
            </a:extLst>
          </p:cNvPr>
          <p:cNvPicPr>
            <a:picLocks noChangeAspect="1"/>
          </p:cNvPicPr>
          <p:nvPr/>
        </p:nvPicPr>
        <p:blipFill>
          <a:blip r:embed="rId2"/>
          <a:stretch>
            <a:fillRect/>
          </a:stretch>
        </p:blipFill>
        <p:spPr>
          <a:xfrm>
            <a:off x="202391" y="3209208"/>
            <a:ext cx="5893609" cy="3648792"/>
          </a:xfrm>
          <a:prstGeom prst="rect">
            <a:avLst/>
          </a:prstGeom>
        </p:spPr>
      </p:pic>
      <p:pic>
        <p:nvPicPr>
          <p:cNvPr id="9" name="圖片 8">
            <a:extLst>
              <a:ext uri="{FF2B5EF4-FFF2-40B4-BE49-F238E27FC236}">
                <a16:creationId xmlns:a16="http://schemas.microsoft.com/office/drawing/2014/main" id="{262D22BE-1A69-9620-B08C-7374FDE0E8C0}"/>
              </a:ext>
            </a:extLst>
          </p:cNvPr>
          <p:cNvPicPr>
            <a:picLocks noChangeAspect="1"/>
          </p:cNvPicPr>
          <p:nvPr/>
        </p:nvPicPr>
        <p:blipFill>
          <a:blip r:embed="rId3"/>
          <a:stretch>
            <a:fillRect/>
          </a:stretch>
        </p:blipFill>
        <p:spPr>
          <a:xfrm>
            <a:off x="6251330" y="3046322"/>
            <a:ext cx="5675915" cy="3716104"/>
          </a:xfrm>
          <a:prstGeom prst="rect">
            <a:avLst/>
          </a:prstGeom>
        </p:spPr>
      </p:pic>
    </p:spTree>
    <p:extLst>
      <p:ext uri="{BB962C8B-B14F-4D97-AF65-F5344CB8AC3E}">
        <p14:creationId xmlns:p14="http://schemas.microsoft.com/office/powerpoint/2010/main" val="1412476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C34DF2E0-BCD1-082A-4D02-91E86BD9086D}"/>
              </a:ext>
            </a:extLst>
          </p:cNvPr>
          <p:cNvSpPr>
            <a:spLocks noGrp="1"/>
          </p:cNvSpPr>
          <p:nvPr>
            <p:ph type="sldNum" sz="quarter" idx="12"/>
          </p:nvPr>
        </p:nvSpPr>
        <p:spPr/>
        <p:txBody>
          <a:bodyPr/>
          <a:lstStyle/>
          <a:p>
            <a:fld id="{EFAEC03B-316C-4507-8207-D997BB28EB64}" type="slidenum">
              <a:rPr lang="zh-TW" altLang="en-US" smtClean="0"/>
              <a:t>9</a:t>
            </a:fld>
            <a:endParaRPr lang="zh-TW" altLang="en-US"/>
          </a:p>
        </p:txBody>
      </p:sp>
      <p:sp>
        <p:nvSpPr>
          <p:cNvPr id="3" name="標題 1">
            <a:extLst>
              <a:ext uri="{FF2B5EF4-FFF2-40B4-BE49-F238E27FC236}">
                <a16:creationId xmlns:a16="http://schemas.microsoft.com/office/drawing/2014/main" id="{F4291471-223A-67DA-376C-20ED6A60F707}"/>
              </a:ext>
            </a:extLst>
          </p:cNvPr>
          <p:cNvSpPr txBox="1">
            <a:spLocks/>
          </p:cNvSpPr>
          <p:nvPr/>
        </p:nvSpPr>
        <p:spPr>
          <a:xfrm>
            <a:off x="1031630" y="1365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800" dirty="0">
                <a:latin typeface="Times New Roman" panose="02020603050405020304" pitchFamily="18" charset="0"/>
                <a:cs typeface="Times New Roman" panose="02020603050405020304" pitchFamily="18" charset="0"/>
              </a:rPr>
              <a:t>Experiment</a:t>
            </a:r>
            <a:endParaRPr lang="zh-TW" altLang="en-US" sz="4800" dirty="0">
              <a:latin typeface="Times New Roman" panose="02020603050405020304" pitchFamily="18" charset="0"/>
              <a:cs typeface="Times New Roman" panose="02020603050405020304" pitchFamily="18" charset="0"/>
            </a:endParaRPr>
          </a:p>
        </p:txBody>
      </p:sp>
      <p:pic>
        <p:nvPicPr>
          <p:cNvPr id="5" name="圖片 4">
            <a:extLst>
              <a:ext uri="{FF2B5EF4-FFF2-40B4-BE49-F238E27FC236}">
                <a16:creationId xmlns:a16="http://schemas.microsoft.com/office/drawing/2014/main" id="{F692152F-09FD-070E-4F27-E480213DDE4E}"/>
              </a:ext>
            </a:extLst>
          </p:cNvPr>
          <p:cNvPicPr>
            <a:picLocks noChangeAspect="1"/>
          </p:cNvPicPr>
          <p:nvPr/>
        </p:nvPicPr>
        <p:blipFill>
          <a:blip r:embed="rId2"/>
          <a:stretch>
            <a:fillRect/>
          </a:stretch>
        </p:blipFill>
        <p:spPr>
          <a:xfrm>
            <a:off x="2925376" y="1312897"/>
            <a:ext cx="7144747" cy="5191850"/>
          </a:xfrm>
          <a:prstGeom prst="rect">
            <a:avLst/>
          </a:prstGeom>
        </p:spPr>
      </p:pic>
      <p:sp>
        <p:nvSpPr>
          <p:cNvPr id="8" name="標題 1">
            <a:extLst>
              <a:ext uri="{FF2B5EF4-FFF2-40B4-BE49-F238E27FC236}">
                <a16:creationId xmlns:a16="http://schemas.microsoft.com/office/drawing/2014/main" id="{172D24D0-0AEE-C202-AC0E-B87FB38883E8}"/>
              </a:ext>
            </a:extLst>
          </p:cNvPr>
          <p:cNvSpPr txBox="1">
            <a:spLocks/>
          </p:cNvSpPr>
          <p:nvPr/>
        </p:nvSpPr>
        <p:spPr>
          <a:xfrm>
            <a:off x="76668" y="1356503"/>
            <a:ext cx="3130062" cy="5862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3000" dirty="0">
                <a:latin typeface="Times New Roman" panose="02020603050405020304" pitchFamily="18" charset="0"/>
                <a:cs typeface="Times New Roman" panose="02020603050405020304" pitchFamily="18" charset="0"/>
              </a:rPr>
              <a:t>Baseline</a:t>
            </a:r>
            <a:endParaRPr lang="zh-TW" alt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9484445"/>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9504</TotalTime>
  <Words>492</Words>
  <Application>Microsoft Office PowerPoint</Application>
  <PresentationFormat>寬螢幕</PresentationFormat>
  <Paragraphs>63</Paragraphs>
  <Slides>11</Slides>
  <Notes>2</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11</vt:i4>
      </vt:variant>
    </vt:vector>
  </HeadingPairs>
  <TitlesOfParts>
    <vt:vector size="16" baseType="lpstr">
      <vt:lpstr>Arial</vt:lpstr>
      <vt:lpstr>Calibri</vt:lpstr>
      <vt:lpstr>Calibri Light</vt:lpstr>
      <vt:lpstr>Times New Roman</vt:lpstr>
      <vt:lpstr>Office 佈景主題</vt:lpstr>
      <vt:lpstr>Predicting stock and stock price index movement using Trend Deterministic Data Preparation and machine learning techniques</vt:lpstr>
      <vt:lpstr>ABSTRACT</vt:lpstr>
      <vt:lpstr>Contribution</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Stock Prediction Based on Genetic Algorithm Feature Selection and Long Short-Term Memory Neural Network </dc:title>
  <dc:creator>楊景翔</dc:creator>
  <cp:lastModifiedBy>楊景翔</cp:lastModifiedBy>
  <cp:revision>51</cp:revision>
  <dcterms:created xsi:type="dcterms:W3CDTF">2023-09-05T08:57:34Z</dcterms:created>
  <dcterms:modified xsi:type="dcterms:W3CDTF">2024-11-26T09:22:42Z</dcterms:modified>
</cp:coreProperties>
</file>