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52" r:id="rId3"/>
    <p:sldId id="331" r:id="rId4"/>
    <p:sldId id="353" r:id="rId5"/>
    <p:sldId id="354" r:id="rId6"/>
    <p:sldId id="355" r:id="rId7"/>
    <p:sldId id="356" r:id="rId8"/>
    <p:sldId id="358" r:id="rId9"/>
    <p:sldId id="357" r:id="rId10"/>
    <p:sldId id="359" r:id="rId11"/>
    <p:sldId id="360" r:id="rId12"/>
    <p:sldId id="291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FF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88272" autoAdjust="0"/>
  </p:normalViewPr>
  <p:slideViewPr>
    <p:cSldViewPr snapToGrid="0" snapToObjects="1">
      <p:cViewPr varScale="1">
        <p:scale>
          <a:sx n="61" d="100"/>
          <a:sy n="61" d="100"/>
        </p:scale>
        <p:origin x="10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87B1E-D7BB-234A-BB61-4186E7CB5889}" type="datetimeFigureOut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56A01-BB7F-2749-98D2-EC6EAA37179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944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0C0F12"/>
                </a:solidFill>
                <a:effectLst/>
                <a:latin typeface="Elsevier Sans"/>
              </a:rPr>
              <a:t>奧地利 </a:t>
            </a:r>
            <a:r>
              <a:rPr lang="zh-TW" altLang="en-US" b="0" i="0" dirty="0">
                <a:solidFill>
                  <a:srgbClr val="CDCDCD"/>
                </a:solidFill>
                <a:effectLst/>
                <a:latin typeface="Arial" panose="020B0604020202020204" pitchFamily="34" charset="0"/>
              </a:rPr>
              <a:t>多瑙河畔克雷姆斯</a:t>
            </a:r>
            <a:endParaRPr lang="en-US" altLang="zh-TW" b="0" i="0" dirty="0">
              <a:solidFill>
                <a:srgbClr val="0C0F12"/>
              </a:solidFill>
              <a:effectLst/>
              <a:latin typeface="Elsevier San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90038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905EE-328B-241D-348D-4A47444C4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BCB17B0F-94DC-E640-926D-93F521ED39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EE88C4C5-E4CC-8016-1584-A0FBCD39FE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B45CD5C-02B9-B3B0-603D-331B4BDC0E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62077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FC9A5-3E59-86FA-A85F-CB61F9118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49A04FC7-43E5-85BD-CC05-F92C142C47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183DAAF-031B-7E63-3C71-09461A8DBE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A84FBB2-350C-1029-AB37-07FC34579A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53514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0553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39707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2847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28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比對過程中快速篩選出不匹配的候選子字串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3611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15BC26-7185-A768-4C90-103544424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EE55BB3D-ECEB-CC4D-FA74-ACE85A7968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8922200F-5FF5-AC99-D055-4C065EFD5B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94DD1A-695D-A74D-9D23-CCBA7F647A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43825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4B6544-8177-CC3D-817C-E1B0B6DD16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D411D72D-2FD8-50DD-9954-8D4B652F20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8DFF4FA0-4CE4-600A-22FF-997F85DBB0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415314-84FA-8ADF-2A87-AE55EE0CD9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03698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AC8597-E3ED-7974-7ED7-0B0B80053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BCCB3BD4-93A5-8FFF-86F1-078E8AC628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BDAE2E3-076A-C9C7-158D-5803F82FA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821546-2A66-06BB-3248-EB743DF65A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2165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9569C7-9092-8B58-AC72-FEFC5D4CC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5C71793C-B850-69C8-A96D-4F6AE0F44F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D4220592-6964-FCAB-E6BF-AD04BA78C4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538B92-E791-B865-39AF-38A99F64E8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A56A01-BB7F-2749-98D2-EC6EAA37179B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5289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D501DD-7617-CF45-952C-148738FE8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49E178-73AA-644C-8223-66BF7136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653253A-849A-4D45-A3E7-4D1991E4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653D5-883A-5840-B916-BEC4DF4506D5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ECDC78-3D4D-404B-AFA4-5B8A4BFD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6C002C-0479-C74D-9FB3-84645C0A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580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D6AB28-6653-9C49-A992-A4247978B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6E57488-2CEC-AB48-B522-A9BF17B67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9DC675-96A7-5740-944C-CAFED91F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BB45-072B-E944-9661-5DAAF6BF234C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E19B60E-DE36-CE48-92C7-29C90404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11CB14-7E7D-DA4F-95BF-F4F6A71A7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3784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3137A97-13EF-684A-A0A9-0B2C4B915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14D9E75-6CF5-DE45-9FA4-3A5D546C8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846D7A-FDC0-584E-83DF-7CFDFE86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D0E93-5293-2E45-810C-52C7374A43E9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05227D2-8B70-D046-B3FE-419A3723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29F65E-93FE-3541-912C-7DF85AF2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5396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7A464A-FDF4-3341-B07B-24B820E4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FA333E2-9D9C-8C49-8592-A408903C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D6F474-7FB1-5646-B2F2-525F8D17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429E5-98E1-4140-9D90-8AD9B393DC63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34CE80-A870-164A-A65F-809FC9C0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5BB9FA6-21BE-FF46-A0DD-80A4E3E45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3856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6485C0-58BA-C248-AFEC-796DBE7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E020E7-FE89-E04B-A373-97BD15E9B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132D52-ED19-E540-984A-CB07B5F7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0C34D-36C3-F34E-AF6E-5E7D513EECD1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6BDAE5-6429-1646-BE72-C577966D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1FD161E-0E50-D549-9D79-396E6719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807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C827E9-DFE9-224C-9899-DD344BC7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F56C89-BB60-5D4A-B951-F0C1C7545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716C126F-4174-1949-9558-B4C272D36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4765A31-2149-0648-8A59-90D89618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6D90-58FA-0641-BF29-5E2687B5D06E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C8BAB3-FB47-3344-B999-5CB7AACA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3B979C4-5F59-314A-943B-7732149E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799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675BCB-A32E-984F-994B-6AD69C18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3BBA48-11AB-EA42-B26E-97C56E55B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5D110-23DF-BA43-8D13-0E9505DC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0FA7828-C650-A046-B918-8845F0B6A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2DE3B6E-6238-D149-9212-48351BD8A3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A5BA387-FB25-3242-BD50-C95AE8C5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3B0E6-B8C8-474E-B122-D8F5DE0AFAD2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EDC4116-BEB6-7E4E-A4A7-D2553343B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D0F097C-57D7-B44E-A73C-8373F218B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58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114667-755C-594C-B649-0C584C79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ABF655D-EEC9-1849-AFE9-30359B4DA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937B-9027-774A-B9FD-9279ACD255BD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35848DC-EF7E-5E45-97D5-BB0029161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EF47D0D-FB63-C04A-88AA-4663F56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4429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30D0DAB-E3AB-C542-BAF1-FA0813FFF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19104-FA4D-834B-9033-B46E2F34E77F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44257D8-EC9E-534F-9065-715A4574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0029C47-757A-114F-A178-225027BD7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8664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441E4-4620-9244-B66E-26EC9ECB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E2631A-AADB-4344-B902-B53FE9F51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D2930E1-81A7-6848-925D-24DF95107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4A1FEB3-ECC3-AD41-BEA6-44C6F60F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73C6-1BDC-EF4C-9138-1B867971D82A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2CC6D6D-32D3-0F46-8645-9348CDCC2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AFE86A-1C31-4A46-A584-5E4CEF4A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0335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1D89C4-8B50-834A-81C5-869F9DC9C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5534F9E-8511-5F4A-A82F-05692527D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/>
              <a:t>按一下圖示以新增圖片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B5567A0-F6B9-9340-A872-76C4D3094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79205F-B98C-E943-92A5-27963140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567F-5EDC-4F4F-93AF-7C8D00AA37FD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0A25F96-ED76-8549-9FD6-2B59D285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96D537-3F67-CD44-B755-194C465ED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349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422299C-DADF-924C-A256-3B359ECF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7C0D55-55DC-8A4F-8D1C-054CD64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F6F637-18F3-BD4C-908D-9F4BD7CEC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D2FFB-DAFA-B349-908F-41F05A7F02F7}" type="datetime1">
              <a:rPr kumimoji="1" lang="zh-TW" altLang="en-US" smtClean="0"/>
              <a:t>2024/12/11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89E3A8-AF3F-CA42-A297-2EE032B20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309E7D-F646-F04E-B26F-BEF4E7288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3F21-0339-114F-A835-EDFAC68AEBB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6518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5C7C8A-452E-D943-890A-99D101A85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004" y="1041400"/>
            <a:ext cx="8929992" cy="2387600"/>
          </a:xfrm>
        </p:spPr>
        <p:txBody>
          <a:bodyPr anchor="ctr">
            <a:normAutofit/>
          </a:bodyPr>
          <a:lstStyle/>
          <a:p>
            <a:r>
              <a:rPr kumimoji="1"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Duel and Sweep Algorithm for Order-Preserving Pattern Matching</a:t>
            </a:r>
            <a:endParaRPr kumimoji="1" lang="zh-TW" altLang="en-US" sz="4800" dirty="0">
              <a:latin typeface="Times" pitchFamily="2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A9CE59C-0A7C-3340-9871-01BB9F00C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008" y="3602038"/>
            <a:ext cx="11001983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Davaajav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Jargalsaikhan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Diptarama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Yohei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Ueki, Ryo Yoshinaka, and Ayumi Shinohara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SOFSEM 2018: Theory and Practice of Computer Science: 44th International Conference on Current Trends in Theory and Practice of Computer Science,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Krems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Austria, January 29-February 2, 2018, Proceedings 44 pp. 624-635</a:t>
            </a:r>
            <a:endParaRPr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6ED1160-6DCB-BA45-A8E3-C0A533D93526}"/>
              </a:ext>
            </a:extLst>
          </p:cNvPr>
          <p:cNvSpPr txBox="1"/>
          <p:nvPr/>
        </p:nvSpPr>
        <p:spPr>
          <a:xfrm>
            <a:off x="9461868" y="5993027"/>
            <a:ext cx="2573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dirty="0">
                <a:latin typeface="Times" pitchFamily="2" charset="0"/>
              </a:rPr>
              <a:t>Presenter: Wen-Yu Chang</a:t>
            </a:r>
          </a:p>
          <a:p>
            <a:r>
              <a:rPr kumimoji="1" lang="en-US" altLang="zh-TW" dirty="0">
                <a:latin typeface="Times" pitchFamily="2" charset="0"/>
              </a:rPr>
              <a:t>Date: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Dec.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11,</a:t>
            </a:r>
            <a:r>
              <a:rPr kumimoji="1" lang="zh-TW" altLang="en-US" dirty="0">
                <a:latin typeface="Times" pitchFamily="2" charset="0"/>
              </a:rPr>
              <a:t> </a:t>
            </a:r>
            <a:r>
              <a:rPr kumimoji="1" lang="en-US" altLang="zh-TW" dirty="0">
                <a:latin typeface="Times" pitchFamily="2" charset="0"/>
              </a:rPr>
              <a:t>2024</a:t>
            </a:r>
            <a:endParaRPr kumimoji="1" lang="zh-TW" altLang="en-US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79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6E53C-C053-8E4A-1D09-E644526E64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1B95DD-3B8C-624E-975C-58A5CC00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Experiments (1/2)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586915B-9771-7624-CDA3-20BE68D4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D2020568-70D4-0510-BD63-7D36B304D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0359"/>
            <a:ext cx="12192000" cy="371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3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85485-5F87-C36C-936B-80D4EEE3B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82CD6B-B418-F9AC-7A36-908A1B22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Experiments (2/2)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C8059E-FD12-7F56-8355-31EA41D5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4FF53E3-9B82-FA1C-39E4-D590A29F7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88781"/>
            <a:ext cx="12192000" cy="368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422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Time Complexity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12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/>
              <p:nvPr/>
            </p:nvSpPr>
            <p:spPr>
              <a:xfrm>
                <a:off x="838199" y="1691866"/>
                <a:ext cx="10515601" cy="3349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Total: O(</a:t>
                </a:r>
                <a:r>
                  <a:rPr lang="en-US" altLang="zh-TW" sz="2400" i="1" dirty="0">
                    <a:latin typeface="Times" panose="02020603050405020304" pitchFamily="18" charset="0"/>
                    <a:cs typeface="Times" panose="02020603050405020304" pitchFamily="18" charset="0"/>
                  </a:rPr>
                  <a:t>n 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+ </a:t>
                </a:r>
                <a:r>
                  <a:rPr lang="en-US" altLang="zh-TW" sz="2400" i="1" dirty="0" err="1">
                    <a:latin typeface="Times" panose="02020603050405020304" pitchFamily="18" charset="0"/>
                    <a:cs typeface="Times" panose="02020603050405020304" pitchFamily="18" charset="0"/>
                  </a:rPr>
                  <a:t>m</a:t>
                </a:r>
                <a:r>
                  <a:rPr lang="en-US" altLang="zh-TW" sz="2400" dirty="0" err="1">
                    <a:latin typeface="Times" panose="02020603050405020304" pitchFamily="18" charset="0"/>
                    <a:cs typeface="Times" panose="02020603050405020304" pitchFamily="18" charset="0"/>
                  </a:rPr>
                  <a:t>log</a:t>
                </a:r>
                <a:r>
                  <a:rPr lang="en-US" altLang="zh-TW" sz="2400" i="1" dirty="0" err="1">
                    <a:latin typeface="Times" panose="02020603050405020304" pitchFamily="18" charset="0"/>
                    <a:cs typeface="Times" panose="02020603050405020304" pitchFamily="18" charset="0"/>
                  </a:rPr>
                  <a:t>m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) 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𝐿𝑚𝑎𝑥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 &amp;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𝐿𝑚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𝑖𝑛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: 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O(</a:t>
                </a:r>
                <a:r>
                  <a:rPr lang="en-US" altLang="zh-TW" sz="2400" i="1" dirty="0" err="1">
                    <a:latin typeface="Times" panose="02020603050405020304" pitchFamily="18" charset="0"/>
                    <a:cs typeface="Times" panose="02020603050405020304" pitchFamily="18" charset="0"/>
                  </a:rPr>
                  <a:t>m</a:t>
                </a:r>
                <a:r>
                  <a:rPr lang="en-US" altLang="zh-TW" sz="2400" dirty="0" err="1">
                    <a:latin typeface="Times" panose="02020603050405020304" pitchFamily="18" charset="0"/>
                    <a:cs typeface="Times" panose="02020603050405020304" pitchFamily="18" charset="0"/>
                  </a:rPr>
                  <a:t>log</a:t>
                </a:r>
                <a:r>
                  <a:rPr lang="en-US" altLang="zh-TW" sz="2400" i="1" dirty="0" err="1">
                    <a:latin typeface="Times" panose="02020603050405020304" pitchFamily="18" charset="0"/>
                    <a:cs typeface="Times" panose="02020603050405020304" pitchFamily="18" charset="0"/>
                  </a:rPr>
                  <a:t>m</a:t>
                </a: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)</a:t>
                </a:r>
                <a:endParaRPr lang="en-US" altLang="zh-TW" sz="2400" dirty="0">
                  <a:latin typeface="Times" pitchFamily="2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itchFamily="2" charset="0"/>
                  </a:rPr>
                  <a:t>Witness table: O(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itchFamily="2" charset="0"/>
                  </a:rPr>
                  <a:t>Dual: O(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itchFamily="2" charset="0"/>
                  </a:rPr>
                  <a:t>Sweep: O(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>
                    <a:latin typeface="Times" pitchFamily="2" charset="0"/>
                  </a:rPr>
                  <a:t>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A5A7D3B6-7359-441B-AB5E-314EC32E3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691866"/>
                <a:ext cx="10515601" cy="3349956"/>
              </a:xfrm>
              <a:prstGeom prst="rect">
                <a:avLst/>
              </a:prstGeom>
              <a:blipFill>
                <a:blip r:embed="rId3"/>
                <a:stretch>
                  <a:fillRect l="-75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034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7C017-EEF6-AF41-82FB-650CB493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Abstract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09F5D7-A24C-7540-ADEE-E8D83623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857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ts val="3600"/>
              </a:lnSpc>
              <a:spcBef>
                <a:spcPts val="1200"/>
              </a:spcBef>
              <a:buNone/>
            </a:pP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Given a text and a pattern over an alphabet, the classic exact matching problem searches for all occurrences of the pattern in the text. Unlike exact matching, order-preserving pattern matching (OPPM) considers the relative order of elements, rather than their real values. In this paper, we propose an efficient algorithm for the OPPM problem using the “duel-and-sweep” paradigm. For a pattern of length </a:t>
            </a:r>
            <a:r>
              <a:rPr lang="en-US" altLang="zh-TW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 and a text of length </a:t>
            </a:r>
            <a:r>
              <a:rPr lang="en-US" altLang="zh-TW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, our algorithm runs in O(</a:t>
            </a:r>
            <a:r>
              <a:rPr lang="en-US" altLang="zh-TW" i="1" dirty="0" err="1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altLang="zh-TW" dirty="0" err="1">
                <a:latin typeface="Times" panose="02020603050405020304" pitchFamily="18" charset="0"/>
                <a:cs typeface="Times" panose="02020603050405020304" pitchFamily="18" charset="0"/>
              </a:rPr>
              <a:t>+</a:t>
            </a:r>
            <a:r>
              <a:rPr lang="en-US" altLang="zh-TW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zh-TW" dirty="0" err="1">
                <a:latin typeface="Times" panose="02020603050405020304" pitchFamily="18" charset="0"/>
                <a:cs typeface="Times" panose="02020603050405020304" pitchFamily="18" charset="0"/>
              </a:rPr>
              <a:t>log</a:t>
            </a:r>
            <a:r>
              <a:rPr lang="en-US" altLang="zh-TW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) time in general, and in O(</a:t>
            </a:r>
            <a:r>
              <a:rPr lang="en-US" altLang="zh-TW" i="1" dirty="0" err="1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altLang="zh-TW" dirty="0" err="1">
                <a:latin typeface="Times" panose="02020603050405020304" pitchFamily="18" charset="0"/>
                <a:cs typeface="Times" panose="02020603050405020304" pitchFamily="18" charset="0"/>
              </a:rPr>
              <a:t>+</a:t>
            </a:r>
            <a:r>
              <a:rPr lang="en-US" altLang="zh-TW" i="1" dirty="0" err="1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) time under an assumption that the characters in a string can be sorted in linear time with respect to the string size. We also perform experiments and show that our algorithm is faster than the KMP-based algorithm.</a:t>
            </a:r>
            <a:endParaRPr lang="en" altLang="zh-TW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FFF1FB-1064-484B-B5D3-305DF559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44222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" panose="02020603050405020304" pitchFamily="18" charset="0"/>
                <a:cs typeface="Times" panose="02020603050405020304" pitchFamily="18" charset="0"/>
              </a:rPr>
              <a:t>Order-preserving pattern matching (OPPM)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9813286" cy="16857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21, 29, 27, 20, 28, 37, 23,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</a:rPr>
                      <m:t> 41, 25, 31</m:t>
                    </m:r>
                  </m:oMath>
                </a14:m>
                <a:endParaRPr lang="en-US" altLang="zh-TW" sz="2400" b="0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11, 14, 18, 13, 19</m:t>
                    </m:r>
                  </m:oMath>
                </a14:m>
                <a:endParaRPr lang="en-US" altLang="zh-TW" sz="2400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4..8</m:t>
                        </m:r>
                      </m:sub>
                    </m:sSub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endParaRPr lang="en-US" altLang="zh-TW" sz="24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9813286" cy="1685783"/>
              </a:xfrm>
              <a:prstGeom prst="rect">
                <a:avLst/>
              </a:prstGeom>
              <a:blipFill>
                <a:blip r:embed="rId3"/>
                <a:stretch>
                  <a:fillRect l="-870" b="-64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圖片 2" descr="一張含有 螢幕擷取畫面, 行, 繪圖 的圖片&#10;&#10;自動產生的描述">
            <a:extLst>
              <a:ext uri="{FF2B5EF4-FFF2-40B4-BE49-F238E27FC236}">
                <a16:creationId xmlns:a16="http://schemas.microsoft.com/office/drawing/2014/main" id="{B0340FD8-106A-B713-4979-836BA6F5FD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72" y="3580684"/>
            <a:ext cx="9313855" cy="258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Z-array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/>
              <p:nvPr/>
            </p:nvSpPr>
            <p:spPr>
              <a:xfrm>
                <a:off x="955233" y="1691600"/>
                <a:ext cx="5302029" cy="2250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18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17</m:t>
                    </m:r>
                  </m:oMath>
                </a14:m>
                <a:endParaRPr lang="en-US" altLang="zh-TW" sz="2400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altLang="zh-TW" sz="2400" dirty="0"/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18, 22, 12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12, 50, 10</m:t>
                        </m:r>
                      </m:e>
                    </m:d>
                  </m:oMath>
                </a14:m>
                <a:endParaRPr lang="en-US" altLang="zh-TW" sz="2400" b="0" dirty="0">
                  <a:ea typeface="Cambria Math" panose="02040503050406030204" pitchFamily="18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18, 22, 12, 50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≉</m:t>
                    </m:r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12, 50, 10, 17</m:t>
                        </m:r>
                      </m:e>
                    </m:d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CE6A0B1-3336-E85E-1A94-DD36C6C59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691600"/>
                <a:ext cx="5302029" cy="2250103"/>
              </a:xfrm>
              <a:prstGeom prst="rect">
                <a:avLst/>
              </a:prstGeom>
              <a:blipFill>
                <a:blip r:embed="rId3"/>
                <a:stretch>
                  <a:fillRect l="-1611" b="-40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圖片 8">
            <a:extLst>
              <a:ext uri="{FF2B5EF4-FFF2-40B4-BE49-F238E27FC236}">
                <a16:creationId xmlns:a16="http://schemas.microsoft.com/office/drawing/2014/main" id="{4DF1279B-E9DB-ACCE-B63F-98730B567A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5368" y="1809345"/>
            <a:ext cx="5249669" cy="291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3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05438D-F4BF-BC45-90BC-8CDF5398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Witness table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299CBE-E30D-E949-B1C5-1571BD06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2680E884-FADD-04B1-9FD3-FB2D3D16EFB4}"/>
                  </a:ext>
                </a:extLst>
              </p:cNvPr>
              <p:cNvSpPr txBox="1"/>
              <p:nvPr/>
            </p:nvSpPr>
            <p:spPr>
              <a:xfrm>
                <a:off x="955233" y="1512796"/>
                <a:ext cx="9307448" cy="2795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Rules: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and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i</m:t>
                        </m:r>
                        <m:r>
                          <a:rPr lang="en-US" altLang="zh-TW" sz="2400" b="0" i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sz="2400" b="0" i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a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+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" panose="020206030504050203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US" altLang="zh-TW" sz="2400" b="0" dirty="0">
                  <a:latin typeface="Times" panose="02020603050405020304" pitchFamily="18" charset="0"/>
                  <a:ea typeface="Cambria Math" panose="02040503050406030204" pitchFamily="18" charset="0"/>
                  <a:cs typeface="Times" panose="02020603050405020304" pitchFamily="18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&gt;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and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i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a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]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≤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[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]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𝑖</m:t>
                        </m:r>
                      </m:e>
                    </m:d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&lt;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and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P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i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a</m:t>
                    </m:r>
                    <m:r>
                      <a:rPr lang="en-US" altLang="zh-TW" sz="2400" b="0" i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]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≥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[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𝑗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+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]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[2]=22&lt;50=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[4] </m:t>
                    </m:r>
                  </m:oMath>
                </a14:m>
                <a:r>
                  <a:rPr lang="en-US" altLang="zh-TW" sz="2400" dirty="0">
                    <a:latin typeface="Times" panose="02020603050405020304" pitchFamily="18" charset="0"/>
                    <a:cs typeface="Times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[2+2]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=50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" panose="02020603050405020304" pitchFamily="18" charset="0"/>
                      </a:rPr>
                      <m:t>≥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17=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𝑃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cs typeface="Times" panose="02020603050405020304" pitchFamily="18" charset="0"/>
                      </a:rPr>
                      <m:t>[4+2]</m:t>
                    </m:r>
                  </m:oMath>
                </a14:m>
                <a:endParaRPr lang="en-US" altLang="zh-TW" sz="2400" dirty="0">
                  <a:latin typeface="Times" panose="02020603050405020304" pitchFamily="18" charset="0"/>
                  <a:cs typeface="Times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2680E884-FADD-04B1-9FD3-FB2D3D16E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33" y="1512796"/>
                <a:ext cx="9307448" cy="2795958"/>
              </a:xfrm>
              <a:prstGeom prst="rect">
                <a:avLst/>
              </a:prstGeom>
              <a:blipFill>
                <a:blip r:embed="rId3"/>
                <a:stretch>
                  <a:fillRect l="-917" b="-41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>
            <a:extLst>
              <a:ext uri="{FF2B5EF4-FFF2-40B4-BE49-F238E27FC236}">
                <a16:creationId xmlns:a16="http://schemas.microsoft.com/office/drawing/2014/main" id="{1825B965-7782-9E71-0607-B60EC3CD1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1675" y="4431117"/>
            <a:ext cx="8248650" cy="2107795"/>
          </a:xfrm>
          <a:prstGeom prst="rect">
            <a:avLst/>
          </a:prstGeom>
        </p:spPr>
      </p:pic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7D96819F-948F-F172-C703-BAC4F536B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94950"/>
              </p:ext>
            </p:extLst>
          </p:nvPr>
        </p:nvGraphicFramePr>
        <p:xfrm>
          <a:off x="7176906" y="642208"/>
          <a:ext cx="29537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47D61994-9A10-EBEC-5E21-35ABE969A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94609"/>
              </p:ext>
            </p:extLst>
          </p:nvPr>
        </p:nvGraphicFramePr>
        <p:xfrm>
          <a:off x="8159801" y="1217224"/>
          <a:ext cx="29537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0CAE9DCD-9E80-7B2A-9E19-863B888694FD}"/>
              </a:ext>
            </a:extLst>
          </p:cNvPr>
          <p:cNvSpPr/>
          <p:nvPr/>
        </p:nvSpPr>
        <p:spPr>
          <a:xfrm>
            <a:off x="8639506" y="642208"/>
            <a:ext cx="513789" cy="1032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63F412B-2AB1-30C2-E855-7421B7F6064E}"/>
              </a:ext>
            </a:extLst>
          </p:cNvPr>
          <p:cNvSpPr/>
          <p:nvPr/>
        </p:nvSpPr>
        <p:spPr>
          <a:xfrm>
            <a:off x="9625627" y="633196"/>
            <a:ext cx="513789" cy="1032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680CDECB-9096-06B3-17E8-ABF0CFDAC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50002"/>
              </p:ext>
            </p:extLst>
          </p:nvPr>
        </p:nvGraphicFramePr>
        <p:xfrm>
          <a:off x="7176906" y="2031846"/>
          <a:ext cx="29537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E7CFA5-F917-3613-3EF4-3E66370BF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22260"/>
              </p:ext>
            </p:extLst>
          </p:nvPr>
        </p:nvGraphicFramePr>
        <p:xfrm>
          <a:off x="9153295" y="2597742"/>
          <a:ext cx="295377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17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DCA5E2DF-670C-92FD-589D-F92C18692253}"/>
              </a:ext>
            </a:extLst>
          </p:cNvPr>
          <p:cNvSpPr/>
          <p:nvPr/>
        </p:nvSpPr>
        <p:spPr>
          <a:xfrm>
            <a:off x="9151476" y="2022726"/>
            <a:ext cx="979206" cy="103221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910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1AA74-7879-A78F-4857-2C42D3EE2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AF857B-1F88-7BAF-577F-42538A24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Duel-and-sweep Algorithm (1/4)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454FE80-E2C2-56D1-97F5-CE56F8BC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E4C1C09-17DA-74A6-E1EB-31D85A4E0C6F}"/>
              </a:ext>
            </a:extLst>
          </p:cNvPr>
          <p:cNvSpPr txBox="1"/>
          <p:nvPr/>
        </p:nvSpPr>
        <p:spPr>
          <a:xfrm>
            <a:off x="955233" y="1512796"/>
            <a:ext cx="2281394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" panose="02020603050405020304" pitchFamily="18" charset="0"/>
                <a:cs typeface="Times" panose="02020603050405020304" pitchFamily="18" charset="0"/>
              </a:rPr>
              <a:t>Dueling Stage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B9F1CC8-B7EE-4A84-A767-FB69573A6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257" y="1466759"/>
            <a:ext cx="7532490" cy="50261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F5BBAA61-3A95-A7E8-FAA8-A6976015D4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9643188"/>
                  </p:ext>
                </p:extLst>
              </p:nvPr>
            </p:nvGraphicFramePr>
            <p:xfrm>
              <a:off x="8340355" y="205490"/>
              <a:ext cx="3689721" cy="1188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2221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𝑊𝐼𝑇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1,2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>
                <a:extLst>
                  <a:ext uri="{FF2B5EF4-FFF2-40B4-BE49-F238E27FC236}">
                    <a16:creationId xmlns:a16="http://schemas.microsoft.com/office/drawing/2014/main" id="{F5BBAA61-3A95-A7E8-FAA8-A6976015D4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09643188"/>
                  </p:ext>
                </p:extLst>
              </p:nvPr>
            </p:nvGraphicFramePr>
            <p:xfrm>
              <a:off x="8340355" y="205490"/>
              <a:ext cx="3689721" cy="1188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2221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714375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30" t="-106061" r="-343796" b="-12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30" t="-209231" r="-343796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17949" t="-209231" r="-302564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17949" t="-209231" r="-202564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15254" t="-209231" r="-100847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-</a:t>
                          </a:r>
                          <a:endParaRPr lang="zh-TW" altLang="en-US" sz="20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68161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5BA8C-D578-3303-0587-19CBA9DCA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AC54D6-9514-1486-AC08-C5C848E7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Duel-and-sweep Algorithm (2/4)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F30D88-E2DF-FA26-2FC2-6E1A0968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7</a:t>
            </a:fld>
            <a:endParaRPr kumimoji="1"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617E473-C27D-E625-6E69-85D70C9D85A0}"/>
              </a:ext>
            </a:extLst>
          </p:cNvPr>
          <p:cNvSpPr txBox="1"/>
          <p:nvPr/>
        </p:nvSpPr>
        <p:spPr>
          <a:xfrm>
            <a:off x="955233" y="1512796"/>
            <a:ext cx="2504212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" panose="02020603050405020304" pitchFamily="18" charset="0"/>
                <a:cs typeface="Times" panose="02020603050405020304" pitchFamily="18" charset="0"/>
              </a:rPr>
              <a:t>Sweeping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A89538EC-3939-B4C4-9E81-208D33CF9C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776995"/>
                  </p:ext>
                </p:extLst>
              </p:nvPr>
            </p:nvGraphicFramePr>
            <p:xfrm>
              <a:off x="7599784" y="2139510"/>
              <a:ext cx="3849021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6637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index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𝐿𝑚𝑎𝑥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669204"/>
                      </a:ext>
                    </a:extLst>
                  </a:tr>
                  <a:tr h="2933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𝐿𝑚𝑖𝑛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364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A89538EC-3939-B4C4-9E81-208D33CF9C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2776995"/>
                  </p:ext>
                </p:extLst>
              </p:nvPr>
            </p:nvGraphicFramePr>
            <p:xfrm>
              <a:off x="7599784" y="2139510"/>
              <a:ext cx="3849021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6637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index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109333" r="-176087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206579" r="-176087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310667" r="-176087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66920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410667" r="-176087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36486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9C1F3DD-BE59-34F9-8DB8-3EF3C852F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5066"/>
              </p:ext>
            </p:extLst>
          </p:nvPr>
        </p:nvGraphicFramePr>
        <p:xfrm>
          <a:off x="1409748" y="2661091"/>
          <a:ext cx="49229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955646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3922851572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084295929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757613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5E2586D-00C2-5389-039E-78EDA9654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922098"/>
              </p:ext>
            </p:extLst>
          </p:nvPr>
        </p:nvGraphicFramePr>
        <p:xfrm>
          <a:off x="1409748" y="3282510"/>
          <a:ext cx="1972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0">
                  <a:extLst>
                    <a:ext uri="{9D8B030D-6E8A-4147-A177-3AD203B41FA5}">
                      <a16:colId xmlns:a16="http://schemas.microsoft.com/office/drawing/2014/main" val="911197761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2251041734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3692226092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97343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52174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625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68A2344B-24E7-48BD-99AD-0BB619E597BF}"/>
              </a:ext>
            </a:extLst>
          </p:cNvPr>
          <p:cNvSpPr/>
          <p:nvPr/>
        </p:nvSpPr>
        <p:spPr>
          <a:xfrm>
            <a:off x="2879387" y="3282510"/>
            <a:ext cx="503161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922D0CEB-F2B2-D243-FB5C-A8DF6D2B89CE}"/>
                  </a:ext>
                </a:extLst>
              </p:cNvPr>
              <p:cNvSpPr txBox="1"/>
              <p:nvPr/>
            </p:nvSpPr>
            <p:spPr>
              <a:xfrm>
                <a:off x="256419" y="3278045"/>
                <a:ext cx="10287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𝐿𝑚𝑎𝑥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>
                <a:extLst>
                  <a:ext uri="{FF2B5EF4-FFF2-40B4-BE49-F238E27FC236}">
                    <a16:creationId xmlns:a16="http://schemas.microsoft.com/office/drawing/2014/main" id="{922D0CEB-F2B2-D243-FB5C-A8DF6D2B8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9" y="3278045"/>
                <a:ext cx="1028700" cy="461665"/>
              </a:xfrm>
              <a:prstGeom prst="rect">
                <a:avLst/>
              </a:prstGeom>
              <a:blipFill>
                <a:blip r:embed="rId4"/>
                <a:stretch>
                  <a:fillRect l="-1183" r="-11243" b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9DC875EF-AF10-4EB7-03EC-38D180CFB0B7}"/>
                  </a:ext>
                </a:extLst>
              </p:cNvPr>
              <p:cNvSpPr txBox="1"/>
              <p:nvPr/>
            </p:nvSpPr>
            <p:spPr>
              <a:xfrm>
                <a:off x="256419" y="3739710"/>
                <a:ext cx="10287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𝐿𝑚𝑖𝑛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9DC875EF-AF10-4EB7-03EC-38D180CFB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9" y="3739710"/>
                <a:ext cx="1028700" cy="461665"/>
              </a:xfrm>
              <a:prstGeom prst="rect">
                <a:avLst/>
              </a:prstGeom>
              <a:blipFill>
                <a:blip r:embed="rId5"/>
                <a:stretch>
                  <a:fillRect l="-1183" r="-5325" b="-1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711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114885-804B-399E-5F12-849FC4EE7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174A1F-F6B3-4FF4-26AD-87693BB6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Duel-and-sweep Algorithm (3/4)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33D3BF-33E7-666C-D1CE-D923A910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25D87BA-696E-8CBD-35BD-2DCF510C6026}"/>
              </a:ext>
            </a:extLst>
          </p:cNvPr>
          <p:cNvSpPr txBox="1"/>
          <p:nvPr/>
        </p:nvSpPr>
        <p:spPr>
          <a:xfrm>
            <a:off x="955233" y="1512796"/>
            <a:ext cx="2504212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" panose="02020603050405020304" pitchFamily="18" charset="0"/>
                <a:cs typeface="Times" panose="02020603050405020304" pitchFamily="18" charset="0"/>
              </a:rPr>
              <a:t>Sweeping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46C2B890-8561-59DB-6872-838E0838CDB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599784" y="2139510"/>
              <a:ext cx="3849021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6637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index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𝐿𝑚𝑎𝑥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669204"/>
                      </a:ext>
                    </a:extLst>
                  </a:tr>
                  <a:tr h="2933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𝐿𝑚𝑖𝑛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364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46C2B890-8561-59DB-6872-838E0838CDB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599784" y="2139510"/>
              <a:ext cx="3849021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6637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index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109333" r="-176087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206579" r="-176087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310667" r="-176087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66920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410667" r="-176087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36486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57E2A9B2-3B21-167D-B920-0B96A8895D17}"/>
              </a:ext>
            </a:extLst>
          </p:cNvPr>
          <p:cNvGraphicFramePr>
            <a:graphicFrameLocks noGrp="1"/>
          </p:cNvGraphicFramePr>
          <p:nvPr/>
        </p:nvGraphicFramePr>
        <p:xfrm>
          <a:off x="1409748" y="2661091"/>
          <a:ext cx="49229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955646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3922851572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084295929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757613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FA791A3E-819B-EA8B-29E4-AF6476F35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86642"/>
              </p:ext>
            </p:extLst>
          </p:nvPr>
        </p:nvGraphicFramePr>
        <p:xfrm>
          <a:off x="2392241" y="3282510"/>
          <a:ext cx="1972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0">
                  <a:extLst>
                    <a:ext uri="{9D8B030D-6E8A-4147-A177-3AD203B41FA5}">
                      <a16:colId xmlns:a16="http://schemas.microsoft.com/office/drawing/2014/main" val="911197761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2251041734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3692226092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97343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52174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625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603BCE55-3FD2-DFBF-5684-99E458260AC5}"/>
              </a:ext>
            </a:extLst>
          </p:cNvPr>
          <p:cNvSpPr/>
          <p:nvPr/>
        </p:nvSpPr>
        <p:spPr>
          <a:xfrm>
            <a:off x="3368066" y="3286975"/>
            <a:ext cx="503161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AF550FA2-E653-1EEF-DF8E-7DE2DB549143}"/>
                  </a:ext>
                </a:extLst>
              </p:cNvPr>
              <p:cNvSpPr txBox="1"/>
              <p:nvPr/>
            </p:nvSpPr>
            <p:spPr>
              <a:xfrm>
                <a:off x="256419" y="3278045"/>
                <a:ext cx="10287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𝐿𝑚𝑎𝑥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AF550FA2-E653-1EEF-DF8E-7DE2DB5491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9" y="3278045"/>
                <a:ext cx="1028700" cy="461665"/>
              </a:xfrm>
              <a:prstGeom prst="rect">
                <a:avLst/>
              </a:prstGeom>
              <a:blipFill>
                <a:blip r:embed="rId4"/>
                <a:stretch>
                  <a:fillRect l="-1183" r="-11243" b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3059748F-DB64-E292-6648-200091E69565}"/>
                  </a:ext>
                </a:extLst>
              </p:cNvPr>
              <p:cNvSpPr txBox="1"/>
              <p:nvPr/>
            </p:nvSpPr>
            <p:spPr>
              <a:xfrm>
                <a:off x="256419" y="3739710"/>
                <a:ext cx="10287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𝐿𝑚𝑖𝑛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3059748F-DB64-E292-6648-200091E69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9" y="3739710"/>
                <a:ext cx="1028700" cy="461665"/>
              </a:xfrm>
              <a:prstGeom prst="rect">
                <a:avLst/>
              </a:prstGeom>
              <a:blipFill>
                <a:blip r:embed="rId5"/>
                <a:stretch>
                  <a:fillRect l="-1183" r="-5325" b="-1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84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2309B0-BEF6-3E87-BBF6-40240B663D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1C38B7-CEA2-9C23-D9AA-26051473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" pitchFamily="2" charset="0"/>
              </a:rPr>
              <a:t>Duel-and-sweep Algorithm (4/4)</a:t>
            </a:r>
            <a:endParaRPr kumimoji="1" lang="zh-TW" altLang="en-US" dirty="0">
              <a:latin typeface="Times" pitchFamily="2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BE49BE8-1F2D-A1EE-696F-AF91367D1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3F21-0339-114F-A835-EDFAC68AEBBB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B51EB3C-19C9-CBB9-9126-FC45475F971A}"/>
              </a:ext>
            </a:extLst>
          </p:cNvPr>
          <p:cNvSpPr txBox="1"/>
          <p:nvPr/>
        </p:nvSpPr>
        <p:spPr>
          <a:xfrm>
            <a:off x="955233" y="1512796"/>
            <a:ext cx="2504212" cy="5799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Times" panose="02020603050405020304" pitchFamily="18" charset="0"/>
                <a:cs typeface="Times" panose="02020603050405020304" pitchFamily="18" charset="0"/>
              </a:rPr>
              <a:t>Sweeping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FBE9A98F-469A-8D4E-1F6F-D0575207808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599784" y="2139510"/>
              <a:ext cx="3849021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6637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index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" panose="02020603050405020304" pitchFamily="18" charset="0"/>
                                  </a:rPr>
                                  <m:t>𝑃</m:t>
                                </m:r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𝐿𝑚𝑎𝑥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669204"/>
                      </a:ext>
                    </a:extLst>
                  </a:tr>
                  <a:tr h="2933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𝐿𝑚𝑖𝑛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" panose="02020603050405020304" pitchFamily="18" charset="0"/>
                                      </a:rPr>
                                      <m:t>𝑃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3648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表格 9">
                <a:extLst>
                  <a:ext uri="{FF2B5EF4-FFF2-40B4-BE49-F238E27FC236}">
                    <a16:creationId xmlns:a16="http://schemas.microsoft.com/office/drawing/2014/main" id="{FBE9A98F-469A-8D4E-1F6F-D0575207808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599784" y="2139510"/>
              <a:ext cx="3849021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96637">
                      <a:extLst>
                        <a:ext uri="{9D8B030D-6E8A-4147-A177-3AD203B41FA5}">
                          <a16:colId xmlns:a16="http://schemas.microsoft.com/office/drawing/2014/main" val="3161491187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2534911701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551007378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923109233"/>
                        </a:ext>
                      </a:extLst>
                    </a:gridCol>
                    <a:gridCol w="613096">
                      <a:extLst>
                        <a:ext uri="{9D8B030D-6E8A-4147-A177-3AD203B41FA5}">
                          <a16:colId xmlns:a16="http://schemas.microsoft.com/office/drawing/2014/main" val="142390538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index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3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0224519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109333" r="-176087" b="-3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50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17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970678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206579" r="-176087" b="-2276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4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825440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310667" r="-176087" b="-1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6566920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35" t="-410667" r="-176087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0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1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400" b="0" dirty="0">
                              <a:solidFill>
                                <a:schemeClr val="tx1"/>
                              </a:solidFill>
                              <a:latin typeface="Times" panose="02020603050405020304" pitchFamily="18" charset="0"/>
                              <a:cs typeface="Times" panose="02020603050405020304" pitchFamily="18" charset="0"/>
                            </a:rPr>
                            <a:t>2</a:t>
                          </a:r>
                          <a:endParaRPr lang="zh-TW" altLang="en-US" sz="2400" b="0" dirty="0">
                            <a:solidFill>
                              <a:schemeClr val="tx1"/>
                            </a:solidFill>
                            <a:latin typeface="Times" panose="02020603050405020304" pitchFamily="18" charset="0"/>
                            <a:cs typeface="Times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736486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4EF1FA91-ED47-0601-371E-B7FD51A25CBD}"/>
              </a:ext>
            </a:extLst>
          </p:cNvPr>
          <p:cNvGraphicFramePr>
            <a:graphicFrameLocks noGrp="1"/>
          </p:cNvGraphicFramePr>
          <p:nvPr/>
        </p:nvGraphicFramePr>
        <p:xfrm>
          <a:off x="1409748" y="2661091"/>
          <a:ext cx="492296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6">
                  <a:extLst>
                    <a:ext uri="{9D8B030D-6E8A-4147-A177-3AD203B41FA5}">
                      <a16:colId xmlns:a16="http://schemas.microsoft.com/office/drawing/2014/main" val="31614911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534911701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551007378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23109233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4239053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4119148784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995564687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3922851572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2084295929"/>
                    </a:ext>
                  </a:extLst>
                </a:gridCol>
                <a:gridCol w="492296">
                  <a:extLst>
                    <a:ext uri="{9D8B030D-6E8A-4147-A177-3AD203B41FA5}">
                      <a16:colId xmlns:a16="http://schemas.microsoft.com/office/drawing/2014/main" val="17576137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13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14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18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15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245191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F16E1C6D-A016-F075-5A6A-2C65A1EB1D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263485"/>
              </p:ext>
            </p:extLst>
          </p:nvPr>
        </p:nvGraphicFramePr>
        <p:xfrm>
          <a:off x="4366962" y="3282510"/>
          <a:ext cx="1972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0">
                  <a:extLst>
                    <a:ext uri="{9D8B030D-6E8A-4147-A177-3AD203B41FA5}">
                      <a16:colId xmlns:a16="http://schemas.microsoft.com/office/drawing/2014/main" val="911197761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2251041734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3692226092"/>
                    </a:ext>
                  </a:extLst>
                </a:gridCol>
                <a:gridCol w="493200">
                  <a:extLst>
                    <a:ext uri="{9D8B030D-6E8A-4147-A177-3AD203B41FA5}">
                      <a16:colId xmlns:a16="http://schemas.microsoft.com/office/drawing/2014/main" val="97343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52174"/>
                  </a:ext>
                </a:extLst>
              </a:tr>
              <a:tr h="293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0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1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0" dirty="0">
                          <a:solidFill>
                            <a:schemeClr val="tx1"/>
                          </a:solidFill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zh-TW" altLang="en-US" sz="2400" b="0" dirty="0">
                        <a:solidFill>
                          <a:schemeClr val="tx1"/>
                        </a:solidFill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116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72AB59B-75EB-F05E-FE78-583E206F015D}"/>
                  </a:ext>
                </a:extLst>
              </p:cNvPr>
              <p:cNvSpPr txBox="1"/>
              <p:nvPr/>
            </p:nvSpPr>
            <p:spPr>
              <a:xfrm>
                <a:off x="256419" y="3278045"/>
                <a:ext cx="10287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𝐿𝑚𝑎𝑥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572AB59B-75EB-F05E-FE78-583E206F0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9" y="3278045"/>
                <a:ext cx="1028700" cy="461665"/>
              </a:xfrm>
              <a:prstGeom prst="rect">
                <a:avLst/>
              </a:prstGeom>
              <a:blipFill>
                <a:blip r:embed="rId4"/>
                <a:stretch>
                  <a:fillRect l="-1183" r="-11243" b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471A723D-72D8-C471-AB95-D103C2AC430F}"/>
                  </a:ext>
                </a:extLst>
              </p:cNvPr>
              <p:cNvSpPr txBox="1"/>
              <p:nvPr/>
            </p:nvSpPr>
            <p:spPr>
              <a:xfrm>
                <a:off x="256419" y="3739710"/>
                <a:ext cx="10287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𝐿𝑚𝑖𝑛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𝑇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" panose="02020603050405020304" pitchFamily="18" charset="0"/>
                            </a:rPr>
                            <m:t>′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471A723D-72D8-C471-AB95-D103C2AC4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19" y="3739710"/>
                <a:ext cx="1028700" cy="461665"/>
              </a:xfrm>
              <a:prstGeom prst="rect">
                <a:avLst/>
              </a:prstGeom>
              <a:blipFill>
                <a:blip r:embed="rId5"/>
                <a:stretch>
                  <a:fillRect l="-1183" r="-5325" b="-1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93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_chenya" id="{B41F7EED-78E0-1445-87EF-5AF1DA6E0F58}" vid="{D32384A1-BBDA-0D4F-B76D-4F110ED0331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佈景主題</Template>
  <TotalTime>19052</TotalTime>
  <Words>646</Words>
  <Application>Microsoft Office PowerPoint</Application>
  <PresentationFormat>寬螢幕</PresentationFormat>
  <Paragraphs>236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Elsevier Sans</vt:lpstr>
      <vt:lpstr>Arial</vt:lpstr>
      <vt:lpstr>Calibri</vt:lpstr>
      <vt:lpstr>Calibri Light</vt:lpstr>
      <vt:lpstr>Cambria Math</vt:lpstr>
      <vt:lpstr>Times</vt:lpstr>
      <vt:lpstr>Times New Roman</vt:lpstr>
      <vt:lpstr>Office 佈景主題</vt:lpstr>
      <vt:lpstr>Duel and Sweep Algorithm for Order-Preserving Pattern Matching</vt:lpstr>
      <vt:lpstr>Abstract</vt:lpstr>
      <vt:lpstr>Order-preserving pattern matching (OPPM)</vt:lpstr>
      <vt:lpstr>Z-array</vt:lpstr>
      <vt:lpstr>Witness table</vt:lpstr>
      <vt:lpstr>Duel-and-sweep Algorithm (1/4)</vt:lpstr>
      <vt:lpstr>Duel-and-sweep Algorithm (2/4)</vt:lpstr>
      <vt:lpstr>Duel-and-sweep Algorithm (3/4)</vt:lpstr>
      <vt:lpstr>Duel-and-sweep Algorithm (4/4)</vt:lpstr>
      <vt:lpstr>Experiments (1/2)</vt:lpstr>
      <vt:lpstr>Experiments (2/2)</vt:lpstr>
      <vt:lpstr>Time 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M113040012</dc:creator>
  <cp:lastModifiedBy>pplab</cp:lastModifiedBy>
  <cp:revision>239</cp:revision>
  <dcterms:created xsi:type="dcterms:W3CDTF">2023-07-01T04:19:29Z</dcterms:created>
  <dcterms:modified xsi:type="dcterms:W3CDTF">2024-12-11T10:28:54Z</dcterms:modified>
</cp:coreProperties>
</file>