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352" r:id="rId3"/>
    <p:sldId id="331" r:id="rId4"/>
    <p:sldId id="353" r:id="rId5"/>
    <p:sldId id="354" r:id="rId6"/>
    <p:sldId id="355" r:id="rId7"/>
    <p:sldId id="356" r:id="rId8"/>
    <p:sldId id="358" r:id="rId9"/>
    <p:sldId id="357" r:id="rId10"/>
    <p:sldId id="359" r:id="rId11"/>
    <p:sldId id="360" r:id="rId12"/>
    <p:sldId id="291" r:id="rId1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7B7"/>
    <a:srgbClr val="FF85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9" autoAdjust="0"/>
    <p:restoredTop sz="88272" autoAdjust="0"/>
  </p:normalViewPr>
  <p:slideViewPr>
    <p:cSldViewPr snapToGrid="0" snapToObjects="1">
      <p:cViewPr varScale="1">
        <p:scale>
          <a:sx n="61" d="100"/>
          <a:sy n="61" d="100"/>
        </p:scale>
        <p:origin x="10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C87B1E-D7BB-234A-BB61-4186E7CB5889}" type="datetimeFigureOut">
              <a:rPr kumimoji="1" lang="zh-TW" altLang="en-US" smtClean="0"/>
              <a:t>2024/12/11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A56A01-BB7F-2749-98D2-EC6EAA37179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39445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b="0" i="0" dirty="0">
                <a:solidFill>
                  <a:srgbClr val="0C0F12"/>
                </a:solidFill>
                <a:effectLst/>
                <a:latin typeface="Elsevier Sans"/>
              </a:rPr>
              <a:t>奧地利 </a:t>
            </a:r>
            <a:r>
              <a:rPr lang="zh-TW" altLang="en-US" b="0" i="0" dirty="0">
                <a:solidFill>
                  <a:srgbClr val="CDCDCD"/>
                </a:solidFill>
                <a:effectLst/>
                <a:latin typeface="Arial" panose="020B0604020202020204" pitchFamily="34" charset="0"/>
              </a:rPr>
              <a:t>多瑙河畔克雷姆斯</a:t>
            </a:r>
            <a:endParaRPr lang="en-US" altLang="zh-TW" b="0" i="0" dirty="0">
              <a:solidFill>
                <a:srgbClr val="0C0F12"/>
              </a:solidFill>
              <a:effectLst/>
              <a:latin typeface="Elsevier San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56A01-BB7F-2749-98D2-EC6EAA37179B}" type="slidenum">
              <a:rPr kumimoji="1" lang="zh-TW" altLang="en-US" smtClean="0"/>
              <a:t>1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900385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2905EE-328B-241D-348D-4A47444C4E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BCB17B0F-94DC-E640-926D-93F521ED390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EE88C4C5-E4CC-8016-1584-A0FBCD39FE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B45CD5C-02B9-B3B0-603D-331B4BDC0E8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56A01-BB7F-2749-98D2-EC6EAA37179B}" type="slidenum">
              <a:rPr kumimoji="1" lang="zh-TW" altLang="en-US" smtClean="0"/>
              <a:t>10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0620779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9FC9A5-3E59-86FA-A85F-CB61F91184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49A04FC7-43E5-85BD-CC05-F92C142C47E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3183DAAF-031B-7E63-3C71-09461A8DBE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A84FBB2-350C-1029-AB37-07FC34579A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56A01-BB7F-2749-98D2-EC6EAA37179B}" type="slidenum">
              <a:rPr kumimoji="1" lang="zh-TW" altLang="en-US" smtClean="0"/>
              <a:t>11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5535143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56A01-BB7F-2749-98D2-EC6EAA37179B}" type="slidenum">
              <a:rPr kumimoji="1" lang="zh-TW" altLang="en-US" smtClean="0"/>
              <a:t>12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605535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56A01-BB7F-2749-98D2-EC6EAA37179B}" type="slidenum">
              <a:rPr kumimoji="1" lang="zh-TW" altLang="en-US" smtClean="0"/>
              <a:t>2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397070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56A01-BB7F-2749-98D2-EC6EAA37179B}" type="slidenum">
              <a:rPr kumimoji="1" lang="zh-TW" altLang="en-US" smtClean="0"/>
              <a:t>3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2284769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56A01-BB7F-2749-98D2-EC6EAA37179B}" type="slidenum">
              <a:rPr kumimoji="1" lang="zh-TW" altLang="en-US" smtClean="0"/>
              <a:t>4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8528668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比對過程中快速篩選出不匹配的候選子字串</a:t>
            </a:r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56A01-BB7F-2749-98D2-EC6EAA37179B}" type="slidenum">
              <a:rPr kumimoji="1" lang="zh-TW" altLang="en-US" smtClean="0"/>
              <a:t>5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036116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15BC26-7185-A768-4C90-1035444244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EE55BB3D-ECEB-CC4D-FA74-ACE85A79685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8922200F-5FF5-AC99-D055-4C065EFD5B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094DD1A-695D-A74D-9D23-CCBA7F647AA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56A01-BB7F-2749-98D2-EC6EAA37179B}" type="slidenum">
              <a:rPr kumimoji="1" lang="zh-TW" altLang="en-US" smtClean="0"/>
              <a:t>6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2438258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4B6544-8177-CC3D-817C-E1B0B6DD16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D411D72D-2FD8-50DD-9954-8D4B652F207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8DFF4FA0-4CE4-600A-22FF-997F85DBB0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0415314-84FA-8ADF-2A87-AE55EE0CD9C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56A01-BB7F-2749-98D2-EC6EAA37179B}" type="slidenum">
              <a:rPr kumimoji="1" lang="zh-TW" altLang="en-US" smtClean="0"/>
              <a:t>7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8036983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AC8597-E3ED-7974-7ED7-0B0B800534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BCCB3BD4-93A5-8FFF-86F1-078E8AC628F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3BDAE2E3-076A-C9C7-158D-5803F82FAE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E821546-2A66-06BB-3248-EB743DF65A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56A01-BB7F-2749-98D2-EC6EAA37179B}" type="slidenum">
              <a:rPr kumimoji="1" lang="zh-TW" altLang="en-US" smtClean="0"/>
              <a:t>8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0221658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9569C7-9092-8B58-AC72-FEFC5D4CCD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5C71793C-B850-69C8-A96D-4F6AE0F44F9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D4220592-6964-FCAB-E6BF-AD04BA78C4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D538B92-E791-B865-39AF-38A99F64E85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56A01-BB7F-2749-98D2-EC6EAA37179B}" type="slidenum">
              <a:rPr kumimoji="1" lang="zh-TW" altLang="en-US" smtClean="0"/>
              <a:t>9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52894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AD501DD-7617-CF45-952C-148738FE85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349E178-73AA-644C-8223-66BF713642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653253A-849A-4D45-A3E7-4D1991E4C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653D5-883A-5840-B916-BEC4DF4506D5}" type="datetime1">
              <a:rPr kumimoji="1" lang="zh-TW" altLang="en-US" smtClean="0"/>
              <a:t>2024/12/11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6ECDC78-3D4D-404B-AFA4-5B8A4BFDC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B6C002C-0479-C74D-9FB3-84645C0AA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205809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FD6AB28-6653-9C49-A992-A4247978B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6E57488-2CEC-AB48-B522-A9BF17B67E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F9DC675-96A7-5740-944C-CAFED91F8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ABB45-072B-E944-9661-5DAAF6BF234C}" type="datetime1">
              <a:rPr kumimoji="1" lang="zh-TW" altLang="en-US" smtClean="0"/>
              <a:t>2024/12/11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E19B60E-DE36-CE48-92C7-29C904047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A11CB14-7E7D-DA4F-95BF-F4F6A71A7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37844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D3137A97-13EF-684A-A0A9-0B2C4B915B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14D9E75-6CF5-DE45-9FA4-3A5D546C87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9846D7A-FDC0-584E-83DF-7CFDFE86A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D0E93-5293-2E45-810C-52C7374A43E9}" type="datetime1">
              <a:rPr kumimoji="1" lang="zh-TW" altLang="en-US" smtClean="0"/>
              <a:t>2024/12/11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05227D2-8B70-D046-B3FE-419A3723B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C29F65E-93FE-3541-912C-7DF85AF21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853969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F7A464A-FDF4-3341-B07B-24B820E47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FA333E2-9D9C-8C49-8592-A408903CFA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5D6F474-7FB1-5646-B2F2-525F8D173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429E5-98E1-4140-9D90-8AD9B393DC63}" type="datetime1">
              <a:rPr kumimoji="1" lang="zh-TW" altLang="en-US" smtClean="0"/>
              <a:t>2024/12/11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534CE80-A870-164A-A65F-809FC9C00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5BB9FA6-21BE-FF46-A0DD-80A4E3E45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238567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A6485C0-58BA-C248-AFEC-796DBE7A2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0E020E7-FE89-E04B-A373-97BD15E9BA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1132D52-ED19-E540-984A-CB07B5F73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C34D-36C3-F34E-AF6E-5E7D513EECD1}" type="datetime1">
              <a:rPr kumimoji="1" lang="zh-TW" altLang="en-US" smtClean="0"/>
              <a:t>2024/12/11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A6BDAE5-6429-1646-BE72-C577966D2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1FD161E-0E50-D549-9D79-396E67199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480730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2C827E9-DFE9-224C-9899-DD344BC7F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BF56C89-BB60-5D4A-B951-F0C1C75458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16C126F-4174-1949-9558-B4C272D36F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4765A31-2149-0648-8A59-90D896183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6D90-58FA-0641-BF29-5E2687B5D06E}" type="datetime1">
              <a:rPr kumimoji="1" lang="zh-TW" altLang="en-US" smtClean="0"/>
              <a:t>2024/12/11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EC8BAB3-FB47-3344-B999-5CB7AACA7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3B979C4-5F59-314A-943B-7732149E6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347998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5675BCB-A32E-984F-994B-6AD69C183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F3BBA48-11AB-EA42-B26E-97C56E55B8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045D110-23DF-BA43-8D13-0E9505DCCE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B0FA7828-C650-A046-B918-8845F0B6A8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D2DE3B6E-6238-D149-9212-48351BD8A3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4A5BA387-FB25-3242-BD50-C95AE8C57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3B0E6-B8C8-474E-B122-D8F5DE0AFAD2}" type="datetime1">
              <a:rPr kumimoji="1" lang="zh-TW" altLang="en-US" smtClean="0"/>
              <a:t>2024/12/11</a:t>
            </a:fld>
            <a:endParaRPr kumimoji="1"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DEDC4116-BEB6-7E4E-A4A7-D2553343B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CD0F097C-57D7-B44E-A73C-8373F218B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7589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8114667-755C-594C-B649-0C584C797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3ABF655D-EEC9-1849-AFE9-30359B4DA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9937B-9027-774A-B9FD-9279ACD255BD}" type="datetime1">
              <a:rPr kumimoji="1" lang="zh-TW" altLang="en-US" smtClean="0"/>
              <a:t>2024/12/11</a:t>
            </a:fld>
            <a:endParaRPr kumimoji="1"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135848DC-EF7E-5E45-97D5-BB0029161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EF47D0D-FB63-C04A-88AA-4663F56A5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244298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730D0DAB-E3AB-C542-BAF1-FA0813FFF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19104-FA4D-834B-9033-B46E2F34E77F}" type="datetime1">
              <a:rPr kumimoji="1" lang="zh-TW" altLang="en-US" smtClean="0"/>
              <a:t>2024/12/11</a:t>
            </a:fld>
            <a:endParaRPr kumimoji="1"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A44257D8-EC9E-534F-9065-715A4574F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0029C47-757A-114F-A178-225027BD7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786642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96441E4-4620-9244-B66E-26EC9ECBA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6E2631A-AADB-4344-B902-B53FE9F51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D2930E1-81A7-6848-925D-24DF95107A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4A1FEB3-ECC3-AD41-BEA6-44C6F60FF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173C6-1BDC-EF4C-9138-1B867971D82A}" type="datetime1">
              <a:rPr kumimoji="1" lang="zh-TW" altLang="en-US" smtClean="0"/>
              <a:t>2024/12/11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2CC6D6D-32D3-0F46-8645-9348CDCC2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0AFE86A-1C31-4A46-A584-5E4CEF4AE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03353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E1D89C4-8B50-834A-81C5-869F9DC9C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D5534F9E-8511-5F4A-A82F-05692527D3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zh-TW" altLang="en-US"/>
              <a:t>按一下圖示以新增圖片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B5567A0-F6B9-9340-A872-76C4D30942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579205F-B98C-E943-92A5-27963140F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567F-5EDC-4F4F-93AF-7C8D00AA37FD}" type="datetime1">
              <a:rPr kumimoji="1" lang="zh-TW" altLang="en-US" smtClean="0"/>
              <a:t>2024/12/11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0A25F96-ED76-8549-9FD6-2B59D285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696D537-3F67-CD44-B755-194C465ED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313491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5422299C-DADF-924C-A256-3B359ECFB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E7C0D55-55DC-8A4F-8D1C-054CD64B89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4F6F637-18F3-BD4C-908D-9F4BD7CEC2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D2FFB-DAFA-B349-908F-41F05A7F02F7}" type="datetime1">
              <a:rPr kumimoji="1" lang="zh-TW" altLang="en-US" smtClean="0"/>
              <a:t>2024/12/11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189E3A8-AF3F-CA42-A297-2EE032B20F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D309E7D-F646-F04E-B26F-BEF4E72885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965180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55C7C8A-452E-D943-890A-99D101A855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1004" y="1041400"/>
            <a:ext cx="8929992" cy="2387600"/>
          </a:xfrm>
        </p:spPr>
        <p:txBody>
          <a:bodyPr anchor="ctr">
            <a:normAutofit/>
          </a:bodyPr>
          <a:lstStyle/>
          <a:p>
            <a:r>
              <a:rPr kumimoji="1" lang="en-US" altLang="zh-TW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Duel and Sweep Algorithm for Order-Preserving Pattern Matching</a:t>
            </a:r>
            <a:endParaRPr kumimoji="1" lang="zh-TW" altLang="en-US" sz="4800" dirty="0">
              <a:latin typeface="Times" pitchFamily="2" charset="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A9CE59C-0A7C-3340-9871-01BB9F00CC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5008" y="3602038"/>
            <a:ext cx="11001983" cy="165576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Davaajav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Jargalsaikhan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Diptarama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Yohei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Ueki, Ryo Yoshinaka, and Ayumi Shinohara</a:t>
            </a:r>
          </a:p>
          <a:p>
            <a:pPr>
              <a:lnSpc>
                <a:spcPct val="100000"/>
              </a:lnSpc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SOFSEM 2018: Theory and Practice of Computer Science: 44th International Conference on Current Trends in Theory and Practice of Computer Science,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Krems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Austria, January 29-February 2, 2018, Proceedings 44 pp. 624-635</a:t>
            </a:r>
            <a:endParaRPr lang="en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66ED1160-6DCB-BA45-A8E3-C0A533D93526}"/>
              </a:ext>
            </a:extLst>
          </p:cNvPr>
          <p:cNvSpPr txBox="1"/>
          <p:nvPr/>
        </p:nvSpPr>
        <p:spPr>
          <a:xfrm>
            <a:off x="9461868" y="5993027"/>
            <a:ext cx="25730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dirty="0">
                <a:latin typeface="Times" pitchFamily="2" charset="0"/>
              </a:rPr>
              <a:t>Presenter: Wen-Yu Chang</a:t>
            </a:r>
          </a:p>
          <a:p>
            <a:r>
              <a:rPr kumimoji="1" lang="en-US" altLang="zh-TW" dirty="0">
                <a:latin typeface="Times" pitchFamily="2" charset="0"/>
              </a:rPr>
              <a:t>Date:</a:t>
            </a:r>
            <a:r>
              <a:rPr kumimoji="1" lang="zh-TW" altLang="en-US" dirty="0">
                <a:latin typeface="Times" pitchFamily="2" charset="0"/>
              </a:rPr>
              <a:t> </a:t>
            </a:r>
            <a:r>
              <a:rPr kumimoji="1" lang="en-US" altLang="zh-TW" dirty="0">
                <a:latin typeface="Times" pitchFamily="2" charset="0"/>
              </a:rPr>
              <a:t>Dec.</a:t>
            </a:r>
            <a:r>
              <a:rPr kumimoji="1" lang="zh-TW" altLang="en-US" dirty="0">
                <a:latin typeface="Times" pitchFamily="2" charset="0"/>
              </a:rPr>
              <a:t> </a:t>
            </a:r>
            <a:r>
              <a:rPr kumimoji="1" lang="en-US" altLang="zh-TW" dirty="0">
                <a:latin typeface="Times" pitchFamily="2" charset="0"/>
              </a:rPr>
              <a:t>11,</a:t>
            </a:r>
            <a:r>
              <a:rPr kumimoji="1" lang="zh-TW" altLang="en-US" dirty="0">
                <a:latin typeface="Times" pitchFamily="2" charset="0"/>
              </a:rPr>
              <a:t> </a:t>
            </a:r>
            <a:r>
              <a:rPr kumimoji="1" lang="en-US" altLang="zh-TW" dirty="0">
                <a:latin typeface="Times" pitchFamily="2" charset="0"/>
              </a:rPr>
              <a:t>2024</a:t>
            </a:r>
            <a:endParaRPr kumimoji="1" lang="zh-TW" altLang="en-US" dirty="0"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279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06E53C-C053-8E4A-1D09-E644526E64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E1B95DD-3B8C-624E-975C-58A5CC00E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>
                <a:latin typeface="Times" pitchFamily="2" charset="0"/>
              </a:rPr>
              <a:t>Experiments (1/2)</a:t>
            </a:r>
            <a:endParaRPr kumimoji="1" lang="zh-TW" altLang="en-US" dirty="0">
              <a:latin typeface="Times" pitchFamily="2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586915B-9771-7624-CDA3-20BE68D48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10</a:t>
            </a:fld>
            <a:endParaRPr kumimoji="1" lang="zh-TW" altLang="en-US" dirty="0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D2020568-70D4-0510-BD63-7D36B304D3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70359"/>
            <a:ext cx="12192000" cy="3717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639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485485-5F87-C36C-936B-80D4EEE3B6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A82CD6B-B418-F9AC-7A36-908A1B22E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>
                <a:latin typeface="Times" pitchFamily="2" charset="0"/>
              </a:rPr>
              <a:t>Experiments (2/2)</a:t>
            </a:r>
            <a:endParaRPr kumimoji="1" lang="zh-TW" altLang="en-US" dirty="0">
              <a:latin typeface="Times" pitchFamily="2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DC8059E-FD12-7F56-8355-31EA41D50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11</a:t>
            </a:fld>
            <a:endParaRPr kumimoji="1"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34FF53E3-9B82-FA1C-39E4-D590A29F7A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88781"/>
            <a:ext cx="12192000" cy="3680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4225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05438D-F4BF-BC45-90BC-8CDF5398A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>
                <a:latin typeface="Times" pitchFamily="2" charset="0"/>
              </a:rPr>
              <a:t>Time Complexity</a:t>
            </a:r>
            <a:endParaRPr kumimoji="1" lang="zh-TW" altLang="en-US" dirty="0">
              <a:latin typeface="Times" pitchFamily="2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E299CBE-E30D-E949-B1C5-1571BD060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12</a:t>
            </a:fld>
            <a:endParaRPr kumimoji="1"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A5A7D3B6-7359-441B-AB5E-314EC32E34DE}"/>
                  </a:ext>
                </a:extLst>
              </p:cNvPr>
              <p:cNvSpPr txBox="1"/>
              <p:nvPr/>
            </p:nvSpPr>
            <p:spPr>
              <a:xfrm>
                <a:off x="838199" y="1691866"/>
                <a:ext cx="10515601" cy="33499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TW" sz="2400" dirty="0">
                    <a:latin typeface="Times" panose="02020603050405020304" pitchFamily="18" charset="0"/>
                    <a:cs typeface="Times" panose="02020603050405020304" pitchFamily="18" charset="0"/>
                  </a:rPr>
                  <a:t>Total: O(</a:t>
                </a:r>
                <a:r>
                  <a:rPr lang="en-US" altLang="zh-TW" sz="2400" i="1" dirty="0">
                    <a:latin typeface="Times" panose="02020603050405020304" pitchFamily="18" charset="0"/>
                    <a:cs typeface="Times" panose="02020603050405020304" pitchFamily="18" charset="0"/>
                  </a:rPr>
                  <a:t>n </a:t>
                </a:r>
                <a:r>
                  <a:rPr lang="en-US" altLang="zh-TW" sz="2400" dirty="0">
                    <a:latin typeface="Times" panose="02020603050405020304" pitchFamily="18" charset="0"/>
                    <a:cs typeface="Times" panose="02020603050405020304" pitchFamily="18" charset="0"/>
                  </a:rPr>
                  <a:t>+ </a:t>
                </a:r>
                <a:r>
                  <a:rPr lang="en-US" altLang="zh-TW" sz="2400" i="1" dirty="0" err="1">
                    <a:latin typeface="Times" panose="02020603050405020304" pitchFamily="18" charset="0"/>
                    <a:cs typeface="Times" panose="02020603050405020304" pitchFamily="18" charset="0"/>
                  </a:rPr>
                  <a:t>m</a:t>
                </a:r>
                <a:r>
                  <a:rPr lang="en-US" altLang="zh-TW" sz="2400" dirty="0" err="1">
                    <a:latin typeface="Times" panose="02020603050405020304" pitchFamily="18" charset="0"/>
                    <a:cs typeface="Times" panose="02020603050405020304" pitchFamily="18" charset="0"/>
                  </a:rPr>
                  <a:t>log</a:t>
                </a:r>
                <a:r>
                  <a:rPr lang="en-US" altLang="zh-TW" sz="2400" i="1" dirty="0" err="1">
                    <a:latin typeface="Times" panose="02020603050405020304" pitchFamily="18" charset="0"/>
                    <a:cs typeface="Times" panose="02020603050405020304" pitchFamily="18" charset="0"/>
                  </a:rPr>
                  <a:t>m</a:t>
                </a:r>
                <a:r>
                  <a:rPr lang="en-US" altLang="zh-TW" sz="2400" dirty="0">
                    <a:latin typeface="Times" panose="02020603050405020304" pitchFamily="18" charset="0"/>
                    <a:cs typeface="Times" panose="02020603050405020304" pitchFamily="18" charset="0"/>
                  </a:rPr>
                  <a:t>) </a:t>
                </a:r>
              </a:p>
              <a:p>
                <a:pPr marL="800100" lvl="1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TW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𝐿𝑚𝑎𝑥</m:t>
                    </m:r>
                  </m:oMath>
                </a14:m>
                <a:r>
                  <a:rPr lang="en-US" altLang="zh-TW" sz="2400" dirty="0">
                    <a:latin typeface="Times" pitchFamily="2" charset="0"/>
                  </a:rPr>
                  <a:t> &amp; </a:t>
                </a:r>
                <a14:m>
                  <m:oMath xmlns:m="http://schemas.openxmlformats.org/officeDocument/2006/math">
                    <m:r>
                      <a:rPr lang="en-US" altLang="zh-TW" sz="2400" i="1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𝐿𝑚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𝑖𝑛</m:t>
                    </m:r>
                  </m:oMath>
                </a14:m>
                <a:r>
                  <a:rPr lang="en-US" altLang="zh-TW" sz="2400" dirty="0">
                    <a:latin typeface="Times" pitchFamily="2" charset="0"/>
                  </a:rPr>
                  <a:t>: </a:t>
                </a:r>
                <a:r>
                  <a:rPr lang="en-US" altLang="zh-TW" sz="2400" dirty="0">
                    <a:latin typeface="Times" panose="02020603050405020304" pitchFamily="18" charset="0"/>
                    <a:cs typeface="Times" panose="02020603050405020304" pitchFamily="18" charset="0"/>
                  </a:rPr>
                  <a:t>O(</a:t>
                </a:r>
                <a:r>
                  <a:rPr lang="en-US" altLang="zh-TW" sz="2400" i="1" dirty="0" err="1">
                    <a:latin typeface="Times" panose="02020603050405020304" pitchFamily="18" charset="0"/>
                    <a:cs typeface="Times" panose="02020603050405020304" pitchFamily="18" charset="0"/>
                  </a:rPr>
                  <a:t>m</a:t>
                </a:r>
                <a:r>
                  <a:rPr lang="en-US" altLang="zh-TW" sz="2400" dirty="0" err="1">
                    <a:latin typeface="Times" panose="02020603050405020304" pitchFamily="18" charset="0"/>
                    <a:cs typeface="Times" panose="02020603050405020304" pitchFamily="18" charset="0"/>
                  </a:rPr>
                  <a:t>log</a:t>
                </a:r>
                <a:r>
                  <a:rPr lang="en-US" altLang="zh-TW" sz="2400" i="1" dirty="0" err="1">
                    <a:latin typeface="Times" panose="02020603050405020304" pitchFamily="18" charset="0"/>
                    <a:cs typeface="Times" panose="02020603050405020304" pitchFamily="18" charset="0"/>
                  </a:rPr>
                  <a:t>m</a:t>
                </a:r>
                <a:r>
                  <a:rPr lang="en-US" altLang="zh-TW" sz="2400" dirty="0">
                    <a:latin typeface="Times" panose="02020603050405020304" pitchFamily="18" charset="0"/>
                    <a:cs typeface="Times" panose="02020603050405020304" pitchFamily="18" charset="0"/>
                  </a:rPr>
                  <a:t>)</a:t>
                </a:r>
                <a:endParaRPr lang="en-US" altLang="zh-TW" sz="2400" dirty="0">
                  <a:latin typeface="Times" pitchFamily="2" charset="0"/>
                </a:endParaRPr>
              </a:p>
              <a:p>
                <a:pPr marL="800100" lvl="1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TW" sz="2400" dirty="0">
                    <a:latin typeface="Times" pitchFamily="2" charset="0"/>
                  </a:rPr>
                  <a:t>Witness table: O(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altLang="zh-TW" sz="2400" dirty="0">
                    <a:latin typeface="Times" pitchFamily="2" charset="0"/>
                  </a:rPr>
                  <a:t>)</a:t>
                </a:r>
              </a:p>
              <a:p>
                <a:pPr marL="800100" lvl="1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TW" sz="2400" dirty="0">
                    <a:latin typeface="Times" pitchFamily="2" charset="0"/>
                  </a:rPr>
                  <a:t>Dual: O(</a:t>
                </a:r>
                <a14:m>
                  <m:oMath xmlns:m="http://schemas.openxmlformats.org/officeDocument/2006/math">
                    <m:r>
                      <a:rPr lang="en-US" altLang="zh-TW" sz="2400" i="1" dirty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altLang="zh-TW" sz="2400" dirty="0">
                    <a:latin typeface="Times" pitchFamily="2" charset="0"/>
                  </a:rPr>
                  <a:t>)</a:t>
                </a:r>
              </a:p>
              <a:p>
                <a:pPr marL="800100" lvl="1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TW" sz="2400" dirty="0">
                    <a:latin typeface="Times" pitchFamily="2" charset="0"/>
                  </a:rPr>
                  <a:t>Sweep: O(</a:t>
                </a:r>
                <a14:m>
                  <m:oMath xmlns:m="http://schemas.openxmlformats.org/officeDocument/2006/math">
                    <m:r>
                      <a:rPr lang="en-US" altLang="zh-TW" sz="2400" i="1" dirty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altLang="zh-TW" sz="2400" dirty="0">
                    <a:latin typeface="Times" pitchFamily="2" charset="0"/>
                  </a:rPr>
                  <a:t>)</a:t>
                </a:r>
              </a:p>
              <a:p>
                <a:pPr marL="800100" lvl="1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endParaRPr lang="en-US" altLang="zh-TW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A5A7D3B6-7359-441B-AB5E-314EC32E34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1691866"/>
                <a:ext cx="10515601" cy="3349956"/>
              </a:xfrm>
              <a:prstGeom prst="rect">
                <a:avLst/>
              </a:prstGeom>
              <a:blipFill>
                <a:blip r:embed="rId3"/>
                <a:stretch>
                  <a:fillRect l="-75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0344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567C017-EEF6-AF41-82FB-650CB4935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>
                <a:latin typeface="Times" pitchFamily="2" charset="0"/>
              </a:rPr>
              <a:t>Abstract</a:t>
            </a:r>
            <a:endParaRPr kumimoji="1" lang="zh-TW" altLang="en-US" dirty="0">
              <a:latin typeface="Times" pitchFamily="2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D09F5D7-A24C-7540-ADEE-E8D83623F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9857"/>
            <a:ext cx="10515600" cy="4351338"/>
          </a:xfrm>
        </p:spPr>
        <p:txBody>
          <a:bodyPr>
            <a:noAutofit/>
          </a:bodyPr>
          <a:lstStyle/>
          <a:p>
            <a:pPr marL="0" indent="0" algn="just">
              <a:lnSpc>
                <a:spcPts val="3600"/>
              </a:lnSpc>
              <a:spcBef>
                <a:spcPts val="1200"/>
              </a:spcBef>
              <a:buNone/>
            </a:pPr>
            <a:r>
              <a:rPr lang="en-US" altLang="zh-TW" dirty="0">
                <a:latin typeface="Times" panose="02020603050405020304" pitchFamily="18" charset="0"/>
                <a:cs typeface="Times" panose="02020603050405020304" pitchFamily="18" charset="0"/>
              </a:rPr>
              <a:t>Given a text and a pattern over an alphabet, the classic exact matching problem searches for all occurrences of the pattern in the text. Unlike exact matching, order-preserving pattern matching (OPPM) considers the relative order of elements, rather than their real values. In this paper, we propose an efficient algorithm for the OPPM problem using the “duel-and-sweep” paradigm. For a pattern of length </a:t>
            </a:r>
            <a:r>
              <a:rPr lang="en-US" altLang="zh-TW" i="1" dirty="0">
                <a:latin typeface="Times" panose="02020603050405020304" pitchFamily="18" charset="0"/>
                <a:cs typeface="Times" panose="02020603050405020304" pitchFamily="18" charset="0"/>
              </a:rPr>
              <a:t>m</a:t>
            </a:r>
            <a:r>
              <a:rPr lang="en-US" altLang="zh-TW" dirty="0">
                <a:latin typeface="Times" panose="02020603050405020304" pitchFamily="18" charset="0"/>
                <a:cs typeface="Times" panose="02020603050405020304" pitchFamily="18" charset="0"/>
              </a:rPr>
              <a:t> and a text of length </a:t>
            </a:r>
            <a:r>
              <a:rPr lang="en-US" altLang="zh-TW" i="1" dirty="0">
                <a:latin typeface="Times" panose="02020603050405020304" pitchFamily="18" charset="0"/>
                <a:cs typeface="Times" panose="02020603050405020304" pitchFamily="18" charset="0"/>
              </a:rPr>
              <a:t>n</a:t>
            </a:r>
            <a:r>
              <a:rPr lang="en-US" altLang="zh-TW" dirty="0">
                <a:latin typeface="Times" panose="02020603050405020304" pitchFamily="18" charset="0"/>
                <a:cs typeface="Times" panose="02020603050405020304" pitchFamily="18" charset="0"/>
              </a:rPr>
              <a:t>, our algorithm runs in O(</a:t>
            </a:r>
            <a:r>
              <a:rPr lang="en-US" altLang="zh-TW" i="1" dirty="0" err="1">
                <a:latin typeface="Times" panose="02020603050405020304" pitchFamily="18" charset="0"/>
                <a:cs typeface="Times" panose="02020603050405020304" pitchFamily="18" charset="0"/>
              </a:rPr>
              <a:t>n</a:t>
            </a:r>
            <a:r>
              <a:rPr lang="en-US" altLang="zh-TW" dirty="0" err="1">
                <a:latin typeface="Times" panose="02020603050405020304" pitchFamily="18" charset="0"/>
                <a:cs typeface="Times" panose="02020603050405020304" pitchFamily="18" charset="0"/>
              </a:rPr>
              <a:t>+</a:t>
            </a:r>
            <a:r>
              <a:rPr lang="en-US" altLang="zh-TW" i="1" dirty="0" err="1">
                <a:latin typeface="Times" panose="02020603050405020304" pitchFamily="18" charset="0"/>
                <a:cs typeface="Times" panose="02020603050405020304" pitchFamily="18" charset="0"/>
              </a:rPr>
              <a:t>m</a:t>
            </a:r>
            <a:r>
              <a:rPr lang="en-US" altLang="zh-TW" dirty="0" err="1">
                <a:latin typeface="Times" panose="02020603050405020304" pitchFamily="18" charset="0"/>
                <a:cs typeface="Times" panose="02020603050405020304" pitchFamily="18" charset="0"/>
              </a:rPr>
              <a:t>log</a:t>
            </a:r>
            <a:r>
              <a:rPr lang="en-US" altLang="zh-TW" i="1" dirty="0" err="1">
                <a:latin typeface="Times" panose="02020603050405020304" pitchFamily="18" charset="0"/>
                <a:cs typeface="Times" panose="02020603050405020304" pitchFamily="18" charset="0"/>
              </a:rPr>
              <a:t>m</a:t>
            </a:r>
            <a:r>
              <a:rPr lang="en-US" altLang="zh-TW" dirty="0">
                <a:latin typeface="Times" panose="02020603050405020304" pitchFamily="18" charset="0"/>
                <a:cs typeface="Times" panose="02020603050405020304" pitchFamily="18" charset="0"/>
              </a:rPr>
              <a:t>) time in general, and in O(</a:t>
            </a:r>
            <a:r>
              <a:rPr lang="en-US" altLang="zh-TW" i="1" dirty="0" err="1">
                <a:latin typeface="Times" panose="02020603050405020304" pitchFamily="18" charset="0"/>
                <a:cs typeface="Times" panose="02020603050405020304" pitchFamily="18" charset="0"/>
              </a:rPr>
              <a:t>n</a:t>
            </a:r>
            <a:r>
              <a:rPr lang="en-US" altLang="zh-TW" dirty="0" err="1">
                <a:latin typeface="Times" panose="02020603050405020304" pitchFamily="18" charset="0"/>
                <a:cs typeface="Times" panose="02020603050405020304" pitchFamily="18" charset="0"/>
              </a:rPr>
              <a:t>+</a:t>
            </a:r>
            <a:r>
              <a:rPr lang="en-US" altLang="zh-TW" i="1" dirty="0" err="1">
                <a:latin typeface="Times" panose="02020603050405020304" pitchFamily="18" charset="0"/>
                <a:cs typeface="Times" panose="02020603050405020304" pitchFamily="18" charset="0"/>
              </a:rPr>
              <a:t>m</a:t>
            </a:r>
            <a:r>
              <a:rPr lang="en-US" altLang="zh-TW" dirty="0">
                <a:latin typeface="Times" panose="02020603050405020304" pitchFamily="18" charset="0"/>
                <a:cs typeface="Times" panose="02020603050405020304" pitchFamily="18" charset="0"/>
              </a:rPr>
              <a:t>) time under an assumption that the characters in a string can be sorted in linear time with respect to the string size. We also perform experiments and show that our algorithm is faster than the KMP-based algorithm.</a:t>
            </a:r>
            <a:endParaRPr lang="en" altLang="zh-TW" sz="24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0FFF1FB-1064-484B-B5D3-305DF5596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2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544222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05438D-F4BF-BC45-90BC-8CDF5398A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" panose="02020603050405020304" pitchFamily="18" charset="0"/>
                <a:cs typeface="Times" panose="02020603050405020304" pitchFamily="18" charset="0"/>
              </a:rPr>
              <a:t>Order-preserving pattern matching (OPPM)</a:t>
            </a:r>
            <a:endParaRPr kumimoji="1" lang="zh-TW" altLang="en-US" dirty="0">
              <a:latin typeface="Times" pitchFamily="2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E299CBE-E30D-E949-B1C5-1571BD060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3</a:t>
            </a:fld>
            <a:endParaRPr kumimoji="1"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5CE6A0B1-3336-E85E-1A94-DD36C6C59D8C}"/>
                  </a:ext>
                </a:extLst>
              </p:cNvPr>
              <p:cNvSpPr txBox="1"/>
              <p:nvPr/>
            </p:nvSpPr>
            <p:spPr>
              <a:xfrm>
                <a:off x="955233" y="1691600"/>
                <a:ext cx="9813286" cy="16857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21, 29, 27, 20, 28, 37, 23,</m:t>
                    </m:r>
                    <m:r>
                      <a:rPr lang="en-US" altLang="zh-TW" sz="2400" b="0" i="0" smtClean="0">
                        <a:latin typeface="Cambria Math" panose="02040503050406030204" pitchFamily="18" charset="0"/>
                      </a:rPr>
                      <m:t> 41, 25, 31</m:t>
                    </m:r>
                  </m:oMath>
                </a14:m>
                <a:endParaRPr lang="en-US" altLang="zh-TW" sz="2400" b="0" dirty="0">
                  <a:latin typeface="Cambria Math" panose="02040503050406030204" pitchFamily="18" charset="0"/>
                </a:endParaRP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11, 14, 18, 13, 19</m:t>
                    </m:r>
                  </m:oMath>
                </a14:m>
                <a:endParaRPr lang="en-US" altLang="zh-TW" sz="2400" dirty="0">
                  <a:latin typeface="Cambria Math" panose="02040503050406030204" pitchFamily="18" charset="0"/>
                </a:endParaRP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4..8</m:t>
                        </m:r>
                      </m:sub>
                    </m:sSub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</m:oMath>
                </a14:m>
                <a:endParaRPr lang="en-US" altLang="zh-TW" sz="240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5CE6A0B1-3336-E85E-1A94-DD36C6C59D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233" y="1691600"/>
                <a:ext cx="9813286" cy="1685783"/>
              </a:xfrm>
              <a:prstGeom prst="rect">
                <a:avLst/>
              </a:prstGeom>
              <a:blipFill>
                <a:blip r:embed="rId3"/>
                <a:stretch>
                  <a:fillRect l="-870" b="-649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圖片 2" descr="一張含有 螢幕擷取畫面, 行, 繪圖 的圖片&#10;&#10;自動產生的描述">
            <a:extLst>
              <a:ext uri="{FF2B5EF4-FFF2-40B4-BE49-F238E27FC236}">
                <a16:creationId xmlns:a16="http://schemas.microsoft.com/office/drawing/2014/main" id="{B0340FD8-106A-B713-4979-836BA6F5FD2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072" y="3580684"/>
            <a:ext cx="9313855" cy="2587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380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05438D-F4BF-BC45-90BC-8CDF5398A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>
                <a:latin typeface="Times" pitchFamily="2" charset="0"/>
              </a:rPr>
              <a:t>Z-array</a:t>
            </a:r>
            <a:endParaRPr kumimoji="1" lang="zh-TW" altLang="en-US" dirty="0">
              <a:latin typeface="Times" pitchFamily="2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E299CBE-E30D-E949-B1C5-1571BD060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4</a:t>
            </a:fld>
            <a:endParaRPr kumimoji="1"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5CE6A0B1-3336-E85E-1A94-DD36C6C59D8C}"/>
                  </a:ext>
                </a:extLst>
              </p:cNvPr>
              <p:cNvSpPr txBox="1"/>
              <p:nvPr/>
            </p:nvSpPr>
            <p:spPr>
              <a:xfrm>
                <a:off x="955233" y="1691600"/>
                <a:ext cx="5302029" cy="22501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18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22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2, 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50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17</m:t>
                    </m:r>
                  </m:oMath>
                </a14:m>
                <a:endParaRPr lang="en-US" altLang="zh-TW" sz="2400" b="0" dirty="0"/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US" altLang="zh-TW" sz="2400" dirty="0"/>
              </a:p>
              <a:p>
                <a:pPr marL="800100" lvl="1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18, 22, 12</m:t>
                        </m:r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12, 50, 10</m:t>
                        </m:r>
                      </m:e>
                    </m:d>
                  </m:oMath>
                </a14:m>
                <a:endParaRPr lang="en-US" altLang="zh-TW" sz="2400" b="0" dirty="0">
                  <a:ea typeface="Cambria Math" panose="02040503050406030204" pitchFamily="18" charset="0"/>
                </a:endParaRPr>
              </a:p>
              <a:p>
                <a:pPr marL="800100" lvl="1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18, 22, 12, 50</m:t>
                        </m:r>
                      </m:e>
                    </m:d>
                    <m:r>
                      <a:rPr lang="en-US" altLang="zh-TW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≉</m:t>
                    </m:r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12, 50, 10, 17</m:t>
                        </m:r>
                      </m:e>
                    </m:d>
                  </m:oMath>
                </a14:m>
                <a:endParaRPr lang="en-US" altLang="zh-TW" sz="2400" dirty="0"/>
              </a:p>
            </p:txBody>
          </p:sp>
        </mc:Choice>
        <mc:Fallback xmlns="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5CE6A0B1-3336-E85E-1A94-DD36C6C59D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233" y="1691600"/>
                <a:ext cx="5302029" cy="2250103"/>
              </a:xfrm>
              <a:prstGeom prst="rect">
                <a:avLst/>
              </a:prstGeom>
              <a:blipFill>
                <a:blip r:embed="rId3"/>
                <a:stretch>
                  <a:fillRect l="-1611" b="-405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圖片 8">
            <a:extLst>
              <a:ext uri="{FF2B5EF4-FFF2-40B4-BE49-F238E27FC236}">
                <a16:creationId xmlns:a16="http://schemas.microsoft.com/office/drawing/2014/main" id="{4DF1279B-E9DB-ACCE-B63F-98730B567A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15368" y="1809345"/>
            <a:ext cx="5249669" cy="2917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932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05438D-F4BF-BC45-90BC-8CDF5398A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>
                <a:latin typeface="Times" pitchFamily="2" charset="0"/>
              </a:rPr>
              <a:t>Witness table</a:t>
            </a:r>
            <a:endParaRPr kumimoji="1" lang="zh-TW" altLang="en-US" dirty="0">
              <a:latin typeface="Times" pitchFamily="2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E299CBE-E30D-E949-B1C5-1571BD060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5</a:t>
            </a:fld>
            <a:endParaRPr kumimoji="1"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2680E884-FADD-04B1-9FD3-FB2D3D16EFB4}"/>
                  </a:ext>
                </a:extLst>
              </p:cNvPr>
              <p:cNvSpPr txBox="1"/>
              <p:nvPr/>
            </p:nvSpPr>
            <p:spPr>
              <a:xfrm>
                <a:off x="955233" y="1512796"/>
                <a:ext cx="9307448" cy="27959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TW" sz="2400" dirty="0">
                    <a:latin typeface="Times" panose="02020603050405020304" pitchFamily="18" charset="0"/>
                    <a:cs typeface="Times" panose="02020603050405020304" pitchFamily="18" charset="0"/>
                  </a:rPr>
                  <a:t>Rules:</a:t>
                </a:r>
              </a:p>
              <a:p>
                <a:pPr marL="800100" lvl="1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𝑃</m:t>
                    </m:r>
                    <m:d>
                      <m:dPr>
                        <m:begChr m:val="["/>
                        <m:endChr m:val="]"/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𝑖</m:t>
                        </m:r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=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𝑃</m:t>
                    </m:r>
                    <m:d>
                      <m:dPr>
                        <m:begChr m:val="["/>
                        <m:endChr m:val="]"/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𝑗</m:t>
                        </m:r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TW" sz="2400" b="0" i="0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and</m:t>
                    </m:r>
                    <m:r>
                      <a:rPr lang="en-US" altLang="zh-TW" sz="2400" b="0" i="0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TW" sz="2400" b="0" i="0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P</m:t>
                    </m:r>
                    <m:d>
                      <m:dPr>
                        <m:begChr m:val="["/>
                        <m:endChr m:val="]"/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altLang="zh-TW" sz="2400" b="0" i="0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i</m:t>
                        </m:r>
                        <m:r>
                          <a:rPr lang="en-US" altLang="zh-TW" sz="2400" b="0" i="0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altLang="zh-TW" sz="2400" b="0" i="0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a</m:t>
                        </m:r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" panose="02020603050405020304" pitchFamily="18" charset="0"/>
                      </a:rPr>
                      <m:t>≠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" panose="02020603050405020304" pitchFamily="18" charset="0"/>
                      </a:rPr>
                      <m:t>𝑃</m:t>
                    </m:r>
                    <m:d>
                      <m:dPr>
                        <m:begChr m:val="["/>
                        <m:endChr m:val="]"/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" panose="02020603050405020304" pitchFamily="18" charset="0"/>
                          </a:rPr>
                          <m:t>𝑗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" panose="02020603050405020304" pitchFamily="18" charset="0"/>
                          </a:rPr>
                          <m:t>+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" panose="02020603050405020304" pitchFamily="18" charset="0"/>
                          </a:rPr>
                          <m:t>𝑎</m:t>
                        </m:r>
                      </m:e>
                    </m:d>
                  </m:oMath>
                </a14:m>
                <a:endParaRPr lang="en-US" altLang="zh-TW" sz="2400" b="0" dirty="0">
                  <a:latin typeface="Times" panose="02020603050405020304" pitchFamily="18" charset="0"/>
                  <a:ea typeface="Cambria Math" panose="02040503050406030204" pitchFamily="18" charset="0"/>
                  <a:cs typeface="Times" panose="02020603050405020304" pitchFamily="18" charset="0"/>
                </a:endParaRPr>
              </a:p>
              <a:p>
                <a:pPr marL="800100" lvl="1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𝑃</m:t>
                    </m:r>
                    <m:d>
                      <m:dPr>
                        <m:begChr m:val="["/>
                        <m:endChr m:val="]"/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𝑖</m:t>
                        </m:r>
                      </m:e>
                    </m:d>
                    <m:r>
                      <a:rPr lang="en-US" altLang="zh-TW" sz="2400" i="1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&gt;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𝑃</m:t>
                    </m:r>
                    <m:d>
                      <m:dPr>
                        <m:begChr m:val="["/>
                        <m:endChr m:val="]"/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𝑗</m:t>
                        </m:r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TW" sz="2400" b="0" i="0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and</m:t>
                    </m:r>
                    <m:r>
                      <a:rPr lang="en-US" altLang="zh-TW" sz="2400" b="0" i="0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TW" sz="2400" b="0" i="0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P</m:t>
                    </m:r>
                    <m:r>
                      <a:rPr lang="en-US" altLang="zh-TW" sz="2400" b="0" i="0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[</m:t>
                    </m:r>
                    <m:r>
                      <m:rPr>
                        <m:sty m:val="p"/>
                      </m:rPr>
                      <a:rPr lang="en-US" altLang="zh-TW" sz="2400" b="0" i="0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i</m:t>
                    </m:r>
                    <m:r>
                      <a:rPr lang="en-US" altLang="zh-TW" sz="2400" b="0" i="0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altLang="zh-TW" sz="2400" b="0" i="0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a</m:t>
                    </m:r>
                    <m:r>
                      <a:rPr lang="en-US" altLang="zh-TW" sz="2400" b="0" i="0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]</m:t>
                    </m:r>
                    <m:r>
                      <a:rPr lang="en-US" altLang="zh-TW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" panose="02020603050405020304" pitchFamily="18" charset="0"/>
                      </a:rPr>
                      <m:t>≤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" panose="02020603050405020304" pitchFamily="18" charset="0"/>
                      </a:rPr>
                      <m:t>𝑃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" panose="02020603050405020304" pitchFamily="18" charset="0"/>
                      </a:rPr>
                      <m:t>[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" panose="02020603050405020304" pitchFamily="18" charset="0"/>
                      </a:rPr>
                      <m:t>𝑗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" panose="02020603050405020304" pitchFamily="18" charset="0"/>
                      </a:rPr>
                      <m:t>+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" panose="02020603050405020304" pitchFamily="18" charset="0"/>
                      </a:rPr>
                      <m:t>𝑎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" panose="02020603050405020304" pitchFamily="18" charset="0"/>
                      </a:rPr>
                      <m:t>]</m:t>
                    </m:r>
                  </m:oMath>
                </a14:m>
                <a:endParaRPr lang="en-US" altLang="zh-TW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  <a:p>
                <a:pPr marL="800100" lvl="1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𝑃</m:t>
                    </m:r>
                    <m:d>
                      <m:dPr>
                        <m:begChr m:val="["/>
                        <m:endChr m:val="]"/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𝑖</m:t>
                        </m:r>
                      </m:e>
                    </m:d>
                    <m:r>
                      <a:rPr lang="en-US" altLang="zh-TW" sz="2400" i="1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&lt;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𝑃</m:t>
                    </m:r>
                    <m:d>
                      <m:dPr>
                        <m:begChr m:val="["/>
                        <m:endChr m:val="]"/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  <a:cs typeface="Times" panose="02020603050405020304" pitchFamily="18" charset="0"/>
                          </a:rPr>
                          <m:t>𝑗</m:t>
                        </m:r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TW" sz="2400" b="0" i="0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and</m:t>
                    </m:r>
                    <m:r>
                      <a:rPr lang="en-US" altLang="zh-TW" sz="2400" b="0" i="0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TW" sz="2400" b="0" i="0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P</m:t>
                    </m:r>
                    <m:r>
                      <a:rPr lang="en-US" altLang="zh-TW" sz="2400" b="0" i="0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[</m:t>
                    </m:r>
                    <m:r>
                      <m:rPr>
                        <m:sty m:val="p"/>
                      </m:rPr>
                      <a:rPr lang="en-US" altLang="zh-TW" sz="2400" b="0" i="0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i</m:t>
                    </m:r>
                    <m:r>
                      <a:rPr lang="en-US" altLang="zh-TW" sz="2400" b="0" i="0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altLang="zh-TW" sz="2400" b="0" i="0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a</m:t>
                    </m:r>
                    <m:r>
                      <a:rPr lang="en-US" altLang="zh-TW" sz="2400" b="0" i="0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]</m:t>
                    </m:r>
                    <m:r>
                      <a:rPr lang="en-US" altLang="zh-TW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" panose="02020603050405020304" pitchFamily="18" charset="0"/>
                      </a:rPr>
                      <m:t>≥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" panose="02020603050405020304" pitchFamily="18" charset="0"/>
                      </a:rPr>
                      <m:t>𝑃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" panose="02020603050405020304" pitchFamily="18" charset="0"/>
                      </a:rPr>
                      <m:t>[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" panose="02020603050405020304" pitchFamily="18" charset="0"/>
                      </a:rPr>
                      <m:t>𝑗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" panose="02020603050405020304" pitchFamily="18" charset="0"/>
                      </a:rPr>
                      <m:t>+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" panose="02020603050405020304" pitchFamily="18" charset="0"/>
                      </a:rPr>
                      <m:t>𝑎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" panose="02020603050405020304" pitchFamily="18" charset="0"/>
                      </a:rPr>
                      <m:t>]</m:t>
                    </m:r>
                  </m:oMath>
                </a14:m>
                <a:endParaRPr lang="en-US" altLang="zh-TW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TW" sz="2400" i="1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𝑃</m:t>
                    </m:r>
                    <m:r>
                      <a:rPr lang="en-US" altLang="zh-TW" sz="2400" i="1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[2]=22&lt;50=</m:t>
                    </m:r>
                    <m:r>
                      <a:rPr lang="en-US" altLang="zh-TW" sz="2400" i="1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𝑃</m:t>
                    </m:r>
                    <m:r>
                      <a:rPr lang="en-US" altLang="zh-TW" sz="2400" i="1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[4] </m:t>
                    </m:r>
                  </m:oMath>
                </a14:m>
                <a:r>
                  <a:rPr lang="en-US" altLang="zh-TW" sz="2400" dirty="0">
                    <a:latin typeface="Times" panose="02020603050405020304" pitchFamily="18" charset="0"/>
                    <a:cs typeface="Times" panose="02020603050405020304" pitchFamily="18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US" altLang="zh-TW" sz="2400" i="1" dirty="0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𝑃</m:t>
                    </m:r>
                    <m: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[2+2]</m:t>
                    </m:r>
                    <m:r>
                      <a:rPr lang="en-US" altLang="zh-TW" sz="2400" i="1" dirty="0" smtClean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=50</m:t>
                    </m:r>
                    <m:r>
                      <a:rPr lang="en-US" altLang="zh-TW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" panose="02020603050405020304" pitchFamily="18" charset="0"/>
                      </a:rPr>
                      <m:t>≥</m:t>
                    </m:r>
                    <m: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17=</m:t>
                    </m:r>
                    <m: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𝑃</m:t>
                    </m:r>
                    <m:r>
                      <a:rPr lang="en-US" altLang="zh-TW" sz="2400" i="1" dirty="0">
                        <a:latin typeface="Cambria Math" panose="02040503050406030204" pitchFamily="18" charset="0"/>
                        <a:cs typeface="Times" panose="02020603050405020304" pitchFamily="18" charset="0"/>
                      </a:rPr>
                      <m:t>[4+2]</m:t>
                    </m:r>
                  </m:oMath>
                </a14:m>
                <a:endParaRPr lang="en-US" altLang="zh-TW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2680E884-FADD-04B1-9FD3-FB2D3D16EF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233" y="1512796"/>
                <a:ext cx="9307448" cy="2795958"/>
              </a:xfrm>
              <a:prstGeom prst="rect">
                <a:avLst/>
              </a:prstGeom>
              <a:blipFill>
                <a:blip r:embed="rId3"/>
                <a:stretch>
                  <a:fillRect l="-917" b="-413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圖片 6">
            <a:extLst>
              <a:ext uri="{FF2B5EF4-FFF2-40B4-BE49-F238E27FC236}">
                <a16:creationId xmlns:a16="http://schemas.microsoft.com/office/drawing/2014/main" id="{1825B965-7782-9E71-0607-B60EC3CD12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1675" y="4431117"/>
            <a:ext cx="8248650" cy="2107795"/>
          </a:xfrm>
          <a:prstGeom prst="rect">
            <a:avLst/>
          </a:prstGeom>
        </p:spPr>
      </p:pic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7D96819F-948F-F172-C703-BAC4F536BF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194950"/>
              </p:ext>
            </p:extLst>
          </p:nvPr>
        </p:nvGraphicFramePr>
        <p:xfrm>
          <a:off x="7176906" y="642208"/>
          <a:ext cx="295377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296">
                  <a:extLst>
                    <a:ext uri="{9D8B030D-6E8A-4147-A177-3AD203B41FA5}">
                      <a16:colId xmlns:a16="http://schemas.microsoft.com/office/drawing/2014/main" val="3161491187"/>
                    </a:ext>
                  </a:extLst>
                </a:gridCol>
                <a:gridCol w="492296">
                  <a:extLst>
                    <a:ext uri="{9D8B030D-6E8A-4147-A177-3AD203B41FA5}">
                      <a16:colId xmlns:a16="http://schemas.microsoft.com/office/drawing/2014/main" val="2534911701"/>
                    </a:ext>
                  </a:extLst>
                </a:gridCol>
                <a:gridCol w="492296">
                  <a:extLst>
                    <a:ext uri="{9D8B030D-6E8A-4147-A177-3AD203B41FA5}">
                      <a16:colId xmlns:a16="http://schemas.microsoft.com/office/drawing/2014/main" val="551007378"/>
                    </a:ext>
                  </a:extLst>
                </a:gridCol>
                <a:gridCol w="492296">
                  <a:extLst>
                    <a:ext uri="{9D8B030D-6E8A-4147-A177-3AD203B41FA5}">
                      <a16:colId xmlns:a16="http://schemas.microsoft.com/office/drawing/2014/main" val="923109233"/>
                    </a:ext>
                  </a:extLst>
                </a:gridCol>
                <a:gridCol w="492296">
                  <a:extLst>
                    <a:ext uri="{9D8B030D-6E8A-4147-A177-3AD203B41FA5}">
                      <a16:colId xmlns:a16="http://schemas.microsoft.com/office/drawing/2014/main" val="1423905387"/>
                    </a:ext>
                  </a:extLst>
                </a:gridCol>
                <a:gridCol w="492296">
                  <a:extLst>
                    <a:ext uri="{9D8B030D-6E8A-4147-A177-3AD203B41FA5}">
                      <a16:colId xmlns:a16="http://schemas.microsoft.com/office/drawing/2014/main" val="41191487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18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50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17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245191"/>
                  </a:ext>
                </a:extLst>
              </a:tr>
            </a:tbl>
          </a:graphicData>
        </a:graphic>
      </p:graphicFrame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47D61994-9A10-EBEC-5E21-35ABE969A8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94609"/>
              </p:ext>
            </p:extLst>
          </p:nvPr>
        </p:nvGraphicFramePr>
        <p:xfrm>
          <a:off x="8159801" y="1217224"/>
          <a:ext cx="295377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296">
                  <a:extLst>
                    <a:ext uri="{9D8B030D-6E8A-4147-A177-3AD203B41FA5}">
                      <a16:colId xmlns:a16="http://schemas.microsoft.com/office/drawing/2014/main" val="3161491187"/>
                    </a:ext>
                  </a:extLst>
                </a:gridCol>
                <a:gridCol w="492296">
                  <a:extLst>
                    <a:ext uri="{9D8B030D-6E8A-4147-A177-3AD203B41FA5}">
                      <a16:colId xmlns:a16="http://schemas.microsoft.com/office/drawing/2014/main" val="2534911701"/>
                    </a:ext>
                  </a:extLst>
                </a:gridCol>
                <a:gridCol w="492296">
                  <a:extLst>
                    <a:ext uri="{9D8B030D-6E8A-4147-A177-3AD203B41FA5}">
                      <a16:colId xmlns:a16="http://schemas.microsoft.com/office/drawing/2014/main" val="551007378"/>
                    </a:ext>
                  </a:extLst>
                </a:gridCol>
                <a:gridCol w="492296">
                  <a:extLst>
                    <a:ext uri="{9D8B030D-6E8A-4147-A177-3AD203B41FA5}">
                      <a16:colId xmlns:a16="http://schemas.microsoft.com/office/drawing/2014/main" val="923109233"/>
                    </a:ext>
                  </a:extLst>
                </a:gridCol>
                <a:gridCol w="492296">
                  <a:extLst>
                    <a:ext uri="{9D8B030D-6E8A-4147-A177-3AD203B41FA5}">
                      <a16:colId xmlns:a16="http://schemas.microsoft.com/office/drawing/2014/main" val="1423905387"/>
                    </a:ext>
                  </a:extLst>
                </a:gridCol>
                <a:gridCol w="492296">
                  <a:extLst>
                    <a:ext uri="{9D8B030D-6E8A-4147-A177-3AD203B41FA5}">
                      <a16:colId xmlns:a16="http://schemas.microsoft.com/office/drawing/2014/main" val="41191487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18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50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17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245191"/>
                  </a:ext>
                </a:extLst>
              </a:tr>
            </a:tbl>
          </a:graphicData>
        </a:graphic>
      </p:graphicFrame>
      <p:sp>
        <p:nvSpPr>
          <p:cNvPr id="12" name="矩形 11">
            <a:extLst>
              <a:ext uri="{FF2B5EF4-FFF2-40B4-BE49-F238E27FC236}">
                <a16:creationId xmlns:a16="http://schemas.microsoft.com/office/drawing/2014/main" id="{0CAE9DCD-9E80-7B2A-9E19-863B888694FD}"/>
              </a:ext>
            </a:extLst>
          </p:cNvPr>
          <p:cNvSpPr/>
          <p:nvPr/>
        </p:nvSpPr>
        <p:spPr>
          <a:xfrm>
            <a:off x="8639506" y="642208"/>
            <a:ext cx="513789" cy="103221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C63F412B-2AB1-30C2-E855-7421B7F6064E}"/>
              </a:ext>
            </a:extLst>
          </p:cNvPr>
          <p:cNvSpPr/>
          <p:nvPr/>
        </p:nvSpPr>
        <p:spPr>
          <a:xfrm>
            <a:off x="9625627" y="633196"/>
            <a:ext cx="513789" cy="103221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680CDECB-9096-06B3-17E8-ABF0CFDAC4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350002"/>
              </p:ext>
            </p:extLst>
          </p:nvPr>
        </p:nvGraphicFramePr>
        <p:xfrm>
          <a:off x="7176906" y="2031846"/>
          <a:ext cx="295377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296">
                  <a:extLst>
                    <a:ext uri="{9D8B030D-6E8A-4147-A177-3AD203B41FA5}">
                      <a16:colId xmlns:a16="http://schemas.microsoft.com/office/drawing/2014/main" val="3161491187"/>
                    </a:ext>
                  </a:extLst>
                </a:gridCol>
                <a:gridCol w="492296">
                  <a:extLst>
                    <a:ext uri="{9D8B030D-6E8A-4147-A177-3AD203B41FA5}">
                      <a16:colId xmlns:a16="http://schemas.microsoft.com/office/drawing/2014/main" val="2534911701"/>
                    </a:ext>
                  </a:extLst>
                </a:gridCol>
                <a:gridCol w="492296">
                  <a:extLst>
                    <a:ext uri="{9D8B030D-6E8A-4147-A177-3AD203B41FA5}">
                      <a16:colId xmlns:a16="http://schemas.microsoft.com/office/drawing/2014/main" val="551007378"/>
                    </a:ext>
                  </a:extLst>
                </a:gridCol>
                <a:gridCol w="492296">
                  <a:extLst>
                    <a:ext uri="{9D8B030D-6E8A-4147-A177-3AD203B41FA5}">
                      <a16:colId xmlns:a16="http://schemas.microsoft.com/office/drawing/2014/main" val="923109233"/>
                    </a:ext>
                  </a:extLst>
                </a:gridCol>
                <a:gridCol w="492296">
                  <a:extLst>
                    <a:ext uri="{9D8B030D-6E8A-4147-A177-3AD203B41FA5}">
                      <a16:colId xmlns:a16="http://schemas.microsoft.com/office/drawing/2014/main" val="1423905387"/>
                    </a:ext>
                  </a:extLst>
                </a:gridCol>
                <a:gridCol w="492296">
                  <a:extLst>
                    <a:ext uri="{9D8B030D-6E8A-4147-A177-3AD203B41FA5}">
                      <a16:colId xmlns:a16="http://schemas.microsoft.com/office/drawing/2014/main" val="41191487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18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50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17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245191"/>
                  </a:ext>
                </a:extLst>
              </a:tr>
            </a:tbl>
          </a:graphicData>
        </a:graphic>
      </p:graphicFrame>
      <p:graphicFrame>
        <p:nvGraphicFramePr>
          <p:cNvPr id="15" name="表格 14">
            <a:extLst>
              <a:ext uri="{FF2B5EF4-FFF2-40B4-BE49-F238E27FC236}">
                <a16:creationId xmlns:a16="http://schemas.microsoft.com/office/drawing/2014/main" id="{73E7CFA5-F917-3613-3EF4-3E66370BF9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122260"/>
              </p:ext>
            </p:extLst>
          </p:nvPr>
        </p:nvGraphicFramePr>
        <p:xfrm>
          <a:off x="9153295" y="2597742"/>
          <a:ext cx="295377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296">
                  <a:extLst>
                    <a:ext uri="{9D8B030D-6E8A-4147-A177-3AD203B41FA5}">
                      <a16:colId xmlns:a16="http://schemas.microsoft.com/office/drawing/2014/main" val="3161491187"/>
                    </a:ext>
                  </a:extLst>
                </a:gridCol>
                <a:gridCol w="492296">
                  <a:extLst>
                    <a:ext uri="{9D8B030D-6E8A-4147-A177-3AD203B41FA5}">
                      <a16:colId xmlns:a16="http://schemas.microsoft.com/office/drawing/2014/main" val="2534911701"/>
                    </a:ext>
                  </a:extLst>
                </a:gridCol>
                <a:gridCol w="492296">
                  <a:extLst>
                    <a:ext uri="{9D8B030D-6E8A-4147-A177-3AD203B41FA5}">
                      <a16:colId xmlns:a16="http://schemas.microsoft.com/office/drawing/2014/main" val="551007378"/>
                    </a:ext>
                  </a:extLst>
                </a:gridCol>
                <a:gridCol w="492296">
                  <a:extLst>
                    <a:ext uri="{9D8B030D-6E8A-4147-A177-3AD203B41FA5}">
                      <a16:colId xmlns:a16="http://schemas.microsoft.com/office/drawing/2014/main" val="923109233"/>
                    </a:ext>
                  </a:extLst>
                </a:gridCol>
                <a:gridCol w="492296">
                  <a:extLst>
                    <a:ext uri="{9D8B030D-6E8A-4147-A177-3AD203B41FA5}">
                      <a16:colId xmlns:a16="http://schemas.microsoft.com/office/drawing/2014/main" val="1423905387"/>
                    </a:ext>
                  </a:extLst>
                </a:gridCol>
                <a:gridCol w="492296">
                  <a:extLst>
                    <a:ext uri="{9D8B030D-6E8A-4147-A177-3AD203B41FA5}">
                      <a16:colId xmlns:a16="http://schemas.microsoft.com/office/drawing/2014/main" val="41191487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18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50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17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245191"/>
                  </a:ext>
                </a:extLst>
              </a:tr>
            </a:tbl>
          </a:graphicData>
        </a:graphic>
      </p:graphicFrame>
      <p:sp>
        <p:nvSpPr>
          <p:cNvPr id="18" name="矩形 17">
            <a:extLst>
              <a:ext uri="{FF2B5EF4-FFF2-40B4-BE49-F238E27FC236}">
                <a16:creationId xmlns:a16="http://schemas.microsoft.com/office/drawing/2014/main" id="{DCA5E2DF-670C-92FD-589D-F92C18692253}"/>
              </a:ext>
            </a:extLst>
          </p:cNvPr>
          <p:cNvSpPr/>
          <p:nvPr/>
        </p:nvSpPr>
        <p:spPr>
          <a:xfrm>
            <a:off x="9151476" y="2022726"/>
            <a:ext cx="979206" cy="1032216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9103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21AA74-7879-A78F-4857-2C42D3EE28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7AF857B-1F88-7BAF-577F-42538A244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>
                <a:latin typeface="Times" pitchFamily="2" charset="0"/>
              </a:rPr>
              <a:t>Duel-and-sweep Algorithm (1/4)</a:t>
            </a:r>
            <a:endParaRPr kumimoji="1" lang="zh-TW" altLang="en-US" dirty="0">
              <a:latin typeface="Times" pitchFamily="2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454FE80-E2C2-56D1-97F5-CE56F8BCA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6</a:t>
            </a:fld>
            <a:endParaRPr kumimoji="1"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E4C1C09-17DA-74A6-E1EB-31D85A4E0C6F}"/>
              </a:ext>
            </a:extLst>
          </p:cNvPr>
          <p:cNvSpPr txBox="1"/>
          <p:nvPr/>
        </p:nvSpPr>
        <p:spPr>
          <a:xfrm>
            <a:off x="955233" y="1512796"/>
            <a:ext cx="2281394" cy="5799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2400" dirty="0">
                <a:latin typeface="Times" panose="02020603050405020304" pitchFamily="18" charset="0"/>
                <a:cs typeface="Times" panose="02020603050405020304" pitchFamily="18" charset="0"/>
              </a:rPr>
              <a:t>Dueling Stage</a:t>
            </a: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AB9F1CC8-B7EE-4A84-A767-FB69573A64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8257" y="1466759"/>
            <a:ext cx="7532490" cy="502611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表格 4">
                <a:extLst>
                  <a:ext uri="{FF2B5EF4-FFF2-40B4-BE49-F238E27FC236}">
                    <a16:creationId xmlns:a16="http://schemas.microsoft.com/office/drawing/2014/main" id="{F5BBAA61-3A95-A7E8-FAA8-A6976015D4C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09643188"/>
                  </p:ext>
                </p:extLst>
              </p:nvPr>
            </p:nvGraphicFramePr>
            <p:xfrm>
              <a:off x="8340355" y="205490"/>
              <a:ext cx="3689721" cy="11887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32221">
                      <a:extLst>
                        <a:ext uri="{9D8B030D-6E8A-4147-A177-3AD203B41FA5}">
                          <a16:colId xmlns:a16="http://schemas.microsoft.com/office/drawing/2014/main" val="3161491187"/>
                        </a:ext>
                      </a:extLst>
                    </a:gridCol>
                    <a:gridCol w="714375">
                      <a:extLst>
                        <a:ext uri="{9D8B030D-6E8A-4147-A177-3AD203B41FA5}">
                          <a16:colId xmlns:a16="http://schemas.microsoft.com/office/drawing/2014/main" val="2534911701"/>
                        </a:ext>
                      </a:extLst>
                    </a:gridCol>
                    <a:gridCol w="714375">
                      <a:extLst>
                        <a:ext uri="{9D8B030D-6E8A-4147-A177-3AD203B41FA5}">
                          <a16:colId xmlns:a16="http://schemas.microsoft.com/office/drawing/2014/main" val="551007378"/>
                        </a:ext>
                      </a:extLst>
                    </a:gridCol>
                    <a:gridCol w="714375">
                      <a:extLst>
                        <a:ext uri="{9D8B030D-6E8A-4147-A177-3AD203B41FA5}">
                          <a16:colId xmlns:a16="http://schemas.microsoft.com/office/drawing/2014/main" val="923109233"/>
                        </a:ext>
                      </a:extLst>
                    </a:gridCol>
                    <a:gridCol w="714375">
                      <a:extLst>
                        <a:ext uri="{9D8B030D-6E8A-4147-A177-3AD203B41FA5}">
                          <a16:colId xmlns:a16="http://schemas.microsoft.com/office/drawing/2014/main" val="142390538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0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0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0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0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4</a:t>
                          </a:r>
                          <a:endParaRPr lang="zh-TW" altLang="en-US" sz="20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0224519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" panose="02020603050405020304" pitchFamily="18" charset="0"/>
                                  </a:rPr>
                                  <m:t>𝑃</m:t>
                                </m:r>
                              </m:oMath>
                            </m:oMathPara>
                          </a14:m>
                          <a:endParaRPr lang="zh-TW" altLang="en-US" sz="20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12</a:t>
                          </a:r>
                          <a:endParaRPr lang="zh-TW" altLang="en-US" sz="20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50</a:t>
                          </a:r>
                          <a:endParaRPr lang="zh-TW" altLang="en-US" sz="20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10</a:t>
                          </a:r>
                          <a:endParaRPr lang="zh-TW" altLang="en-US" sz="20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17</a:t>
                          </a:r>
                          <a:endParaRPr lang="zh-TW" altLang="en-US" sz="20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9706785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𝑊𝐼𝑇</m:t>
                                    </m:r>
                                  </m:e>
                                  <m:sub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0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2000" i="1">
                                        <a:latin typeface="Cambria Math" panose="02040503050406030204" pitchFamily="18" charset="0"/>
                                      </a:rPr>
                                      <m:t>1,2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z="20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altLang="zh-TW" sz="20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z="20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altLang="zh-TW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altLang="zh-TW" sz="20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altLang="zh-TW" sz="20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zh-TW" altLang="en-US" sz="20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-</a:t>
                          </a:r>
                          <a:endParaRPr lang="zh-TW" altLang="en-US" sz="20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1825440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表格 4">
                <a:extLst>
                  <a:ext uri="{FF2B5EF4-FFF2-40B4-BE49-F238E27FC236}">
                    <a16:creationId xmlns:a16="http://schemas.microsoft.com/office/drawing/2014/main" id="{F5BBAA61-3A95-A7E8-FAA8-A6976015D4C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09643188"/>
                  </p:ext>
                </p:extLst>
              </p:nvPr>
            </p:nvGraphicFramePr>
            <p:xfrm>
              <a:off x="8340355" y="205490"/>
              <a:ext cx="3689721" cy="11887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32221">
                      <a:extLst>
                        <a:ext uri="{9D8B030D-6E8A-4147-A177-3AD203B41FA5}">
                          <a16:colId xmlns:a16="http://schemas.microsoft.com/office/drawing/2014/main" val="3161491187"/>
                        </a:ext>
                      </a:extLst>
                    </a:gridCol>
                    <a:gridCol w="714375">
                      <a:extLst>
                        <a:ext uri="{9D8B030D-6E8A-4147-A177-3AD203B41FA5}">
                          <a16:colId xmlns:a16="http://schemas.microsoft.com/office/drawing/2014/main" val="2534911701"/>
                        </a:ext>
                      </a:extLst>
                    </a:gridCol>
                    <a:gridCol w="714375">
                      <a:extLst>
                        <a:ext uri="{9D8B030D-6E8A-4147-A177-3AD203B41FA5}">
                          <a16:colId xmlns:a16="http://schemas.microsoft.com/office/drawing/2014/main" val="551007378"/>
                        </a:ext>
                      </a:extLst>
                    </a:gridCol>
                    <a:gridCol w="714375">
                      <a:extLst>
                        <a:ext uri="{9D8B030D-6E8A-4147-A177-3AD203B41FA5}">
                          <a16:colId xmlns:a16="http://schemas.microsoft.com/office/drawing/2014/main" val="923109233"/>
                        </a:ext>
                      </a:extLst>
                    </a:gridCol>
                    <a:gridCol w="714375">
                      <a:extLst>
                        <a:ext uri="{9D8B030D-6E8A-4147-A177-3AD203B41FA5}">
                          <a16:colId xmlns:a16="http://schemas.microsoft.com/office/drawing/2014/main" val="1423905387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0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0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0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0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4</a:t>
                          </a:r>
                          <a:endParaRPr lang="zh-TW" altLang="en-US" sz="20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02245191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730" t="-106061" r="-343796" b="-1257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12</a:t>
                          </a:r>
                          <a:endParaRPr lang="zh-TW" altLang="en-US" sz="20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50</a:t>
                          </a:r>
                          <a:endParaRPr lang="zh-TW" altLang="en-US" sz="20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10</a:t>
                          </a:r>
                          <a:endParaRPr lang="zh-TW" altLang="en-US" sz="20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17</a:t>
                          </a:r>
                          <a:endParaRPr lang="zh-TW" altLang="en-US" sz="20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9706785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730" t="-209231" r="-343796" b="-2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17949" t="-209231" r="-302564" b="-2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217949" t="-209231" r="-202564" b="-2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15254" t="-209231" r="-100847" b="-2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0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-</a:t>
                          </a:r>
                          <a:endParaRPr lang="zh-TW" altLang="en-US" sz="20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1825440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768161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C5BA8C-D578-3303-0587-19CBA9DCAA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9AC54D6-9514-1486-AC08-C5C848E71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>
                <a:latin typeface="Times" pitchFamily="2" charset="0"/>
              </a:rPr>
              <a:t>Duel-and-sweep Algorithm (2/4)</a:t>
            </a:r>
            <a:endParaRPr kumimoji="1" lang="zh-TW" altLang="en-US" dirty="0">
              <a:latin typeface="Times" pitchFamily="2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0F30D88-E2DF-FA26-2FC2-6E1A09683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7</a:t>
            </a:fld>
            <a:endParaRPr kumimoji="1"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1617E473-C27D-E625-6E69-85D70C9D85A0}"/>
              </a:ext>
            </a:extLst>
          </p:cNvPr>
          <p:cNvSpPr txBox="1"/>
          <p:nvPr/>
        </p:nvSpPr>
        <p:spPr>
          <a:xfrm>
            <a:off x="955233" y="1512796"/>
            <a:ext cx="2504212" cy="5799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2400" dirty="0">
                <a:latin typeface="Times" panose="02020603050405020304" pitchFamily="18" charset="0"/>
                <a:cs typeface="Times" panose="02020603050405020304" pitchFamily="18" charset="0"/>
              </a:rPr>
              <a:t>Sweeping Stage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表格 9">
                <a:extLst>
                  <a:ext uri="{FF2B5EF4-FFF2-40B4-BE49-F238E27FC236}">
                    <a16:creationId xmlns:a16="http://schemas.microsoft.com/office/drawing/2014/main" id="{A89538EC-3939-B4C4-9E81-208D33CF9CF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92776995"/>
                  </p:ext>
                </p:extLst>
              </p:nvPr>
            </p:nvGraphicFramePr>
            <p:xfrm>
              <a:off x="7599784" y="2139510"/>
              <a:ext cx="3849021" cy="2286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96637">
                      <a:extLst>
                        <a:ext uri="{9D8B030D-6E8A-4147-A177-3AD203B41FA5}">
                          <a16:colId xmlns:a16="http://schemas.microsoft.com/office/drawing/2014/main" val="3161491187"/>
                        </a:ext>
                      </a:extLst>
                    </a:gridCol>
                    <a:gridCol w="613096">
                      <a:extLst>
                        <a:ext uri="{9D8B030D-6E8A-4147-A177-3AD203B41FA5}">
                          <a16:colId xmlns:a16="http://schemas.microsoft.com/office/drawing/2014/main" val="2534911701"/>
                        </a:ext>
                      </a:extLst>
                    </a:gridCol>
                    <a:gridCol w="613096">
                      <a:extLst>
                        <a:ext uri="{9D8B030D-6E8A-4147-A177-3AD203B41FA5}">
                          <a16:colId xmlns:a16="http://schemas.microsoft.com/office/drawing/2014/main" val="551007378"/>
                        </a:ext>
                      </a:extLst>
                    </a:gridCol>
                    <a:gridCol w="613096">
                      <a:extLst>
                        <a:ext uri="{9D8B030D-6E8A-4147-A177-3AD203B41FA5}">
                          <a16:colId xmlns:a16="http://schemas.microsoft.com/office/drawing/2014/main" val="923109233"/>
                        </a:ext>
                      </a:extLst>
                    </a:gridCol>
                    <a:gridCol w="613096">
                      <a:extLst>
                        <a:ext uri="{9D8B030D-6E8A-4147-A177-3AD203B41FA5}">
                          <a16:colId xmlns:a16="http://schemas.microsoft.com/office/drawing/2014/main" val="142390538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index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4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0224519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" panose="02020603050405020304" pitchFamily="18" charset="0"/>
                                  </a:rPr>
                                  <m:t>𝑃</m:t>
                                </m:r>
                              </m:oMath>
                            </m:oMathPara>
                          </a14:m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50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10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17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970678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en-US" altLang="zh-TW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  <m:t>𝑃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4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182544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  <m:t>𝐿𝑚𝑎𝑥</m:t>
                                    </m:r>
                                  </m:e>
                                  <m:sub>
                                    <m:r>
                                      <a:rPr lang="en-US" altLang="zh-TW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  <m:t>𝑃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0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0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65669204"/>
                      </a:ext>
                    </a:extLst>
                  </a:tr>
                  <a:tr h="29338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  <m:t>𝐿𝑚𝑖𝑛</m:t>
                                    </m:r>
                                  </m:e>
                                  <m:sub>
                                    <m:r>
                                      <a:rPr lang="en-US" altLang="zh-TW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  <m:t>𝑃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0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0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736486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表格 9">
                <a:extLst>
                  <a:ext uri="{FF2B5EF4-FFF2-40B4-BE49-F238E27FC236}">
                    <a16:creationId xmlns:a16="http://schemas.microsoft.com/office/drawing/2014/main" id="{A89538EC-3939-B4C4-9E81-208D33CF9CF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92776995"/>
                  </p:ext>
                </p:extLst>
              </p:nvPr>
            </p:nvGraphicFramePr>
            <p:xfrm>
              <a:off x="7599784" y="2139510"/>
              <a:ext cx="3849021" cy="2286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96637">
                      <a:extLst>
                        <a:ext uri="{9D8B030D-6E8A-4147-A177-3AD203B41FA5}">
                          <a16:colId xmlns:a16="http://schemas.microsoft.com/office/drawing/2014/main" val="3161491187"/>
                        </a:ext>
                      </a:extLst>
                    </a:gridCol>
                    <a:gridCol w="613096">
                      <a:extLst>
                        <a:ext uri="{9D8B030D-6E8A-4147-A177-3AD203B41FA5}">
                          <a16:colId xmlns:a16="http://schemas.microsoft.com/office/drawing/2014/main" val="2534911701"/>
                        </a:ext>
                      </a:extLst>
                    </a:gridCol>
                    <a:gridCol w="613096">
                      <a:extLst>
                        <a:ext uri="{9D8B030D-6E8A-4147-A177-3AD203B41FA5}">
                          <a16:colId xmlns:a16="http://schemas.microsoft.com/office/drawing/2014/main" val="551007378"/>
                        </a:ext>
                      </a:extLst>
                    </a:gridCol>
                    <a:gridCol w="613096">
                      <a:extLst>
                        <a:ext uri="{9D8B030D-6E8A-4147-A177-3AD203B41FA5}">
                          <a16:colId xmlns:a16="http://schemas.microsoft.com/office/drawing/2014/main" val="923109233"/>
                        </a:ext>
                      </a:extLst>
                    </a:gridCol>
                    <a:gridCol w="613096">
                      <a:extLst>
                        <a:ext uri="{9D8B030D-6E8A-4147-A177-3AD203B41FA5}">
                          <a16:colId xmlns:a16="http://schemas.microsoft.com/office/drawing/2014/main" val="1423905387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index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4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02245191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35" t="-109333" r="-176087" b="-33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50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10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17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9706785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35" t="-206579" r="-176087" b="-2276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4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18254409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35" t="-310667" r="-176087" b="-13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0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0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65669204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35" t="-410667" r="-176087" b="-3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0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0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7364863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69C1F3DD-BE59-34F9-8DB8-3EF3C852FD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55066"/>
              </p:ext>
            </p:extLst>
          </p:nvPr>
        </p:nvGraphicFramePr>
        <p:xfrm>
          <a:off x="1409748" y="2661091"/>
          <a:ext cx="492296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296">
                  <a:extLst>
                    <a:ext uri="{9D8B030D-6E8A-4147-A177-3AD203B41FA5}">
                      <a16:colId xmlns:a16="http://schemas.microsoft.com/office/drawing/2014/main" val="3161491187"/>
                    </a:ext>
                  </a:extLst>
                </a:gridCol>
                <a:gridCol w="492296">
                  <a:extLst>
                    <a:ext uri="{9D8B030D-6E8A-4147-A177-3AD203B41FA5}">
                      <a16:colId xmlns:a16="http://schemas.microsoft.com/office/drawing/2014/main" val="2534911701"/>
                    </a:ext>
                  </a:extLst>
                </a:gridCol>
                <a:gridCol w="492296">
                  <a:extLst>
                    <a:ext uri="{9D8B030D-6E8A-4147-A177-3AD203B41FA5}">
                      <a16:colId xmlns:a16="http://schemas.microsoft.com/office/drawing/2014/main" val="551007378"/>
                    </a:ext>
                  </a:extLst>
                </a:gridCol>
                <a:gridCol w="492296">
                  <a:extLst>
                    <a:ext uri="{9D8B030D-6E8A-4147-A177-3AD203B41FA5}">
                      <a16:colId xmlns:a16="http://schemas.microsoft.com/office/drawing/2014/main" val="923109233"/>
                    </a:ext>
                  </a:extLst>
                </a:gridCol>
                <a:gridCol w="492296">
                  <a:extLst>
                    <a:ext uri="{9D8B030D-6E8A-4147-A177-3AD203B41FA5}">
                      <a16:colId xmlns:a16="http://schemas.microsoft.com/office/drawing/2014/main" val="1423905387"/>
                    </a:ext>
                  </a:extLst>
                </a:gridCol>
                <a:gridCol w="492296">
                  <a:extLst>
                    <a:ext uri="{9D8B030D-6E8A-4147-A177-3AD203B41FA5}">
                      <a16:colId xmlns:a16="http://schemas.microsoft.com/office/drawing/2014/main" val="4119148784"/>
                    </a:ext>
                  </a:extLst>
                </a:gridCol>
                <a:gridCol w="492296">
                  <a:extLst>
                    <a:ext uri="{9D8B030D-6E8A-4147-A177-3AD203B41FA5}">
                      <a16:colId xmlns:a16="http://schemas.microsoft.com/office/drawing/2014/main" val="995564687"/>
                    </a:ext>
                  </a:extLst>
                </a:gridCol>
                <a:gridCol w="492296">
                  <a:extLst>
                    <a:ext uri="{9D8B030D-6E8A-4147-A177-3AD203B41FA5}">
                      <a16:colId xmlns:a16="http://schemas.microsoft.com/office/drawing/2014/main" val="3922851572"/>
                    </a:ext>
                  </a:extLst>
                </a:gridCol>
                <a:gridCol w="492296">
                  <a:extLst>
                    <a:ext uri="{9D8B030D-6E8A-4147-A177-3AD203B41FA5}">
                      <a16:colId xmlns:a16="http://schemas.microsoft.com/office/drawing/2014/main" val="2084295929"/>
                    </a:ext>
                  </a:extLst>
                </a:gridCol>
                <a:gridCol w="492296">
                  <a:extLst>
                    <a:ext uri="{9D8B030D-6E8A-4147-A177-3AD203B41FA5}">
                      <a16:colId xmlns:a16="http://schemas.microsoft.com/office/drawing/2014/main" val="17576137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8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13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5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21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14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18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25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15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245191"/>
                  </a:ext>
                </a:extLst>
              </a:tr>
            </a:tbl>
          </a:graphicData>
        </a:graphic>
      </p:graphicFrame>
      <p:graphicFrame>
        <p:nvGraphicFramePr>
          <p:cNvPr id="12" name="表格 11">
            <a:extLst>
              <a:ext uri="{FF2B5EF4-FFF2-40B4-BE49-F238E27FC236}">
                <a16:creationId xmlns:a16="http://schemas.microsoft.com/office/drawing/2014/main" id="{15E2586D-00C2-5389-039E-78EDA9654C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922098"/>
              </p:ext>
            </p:extLst>
          </p:nvPr>
        </p:nvGraphicFramePr>
        <p:xfrm>
          <a:off x="1409748" y="3282510"/>
          <a:ext cx="19728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200">
                  <a:extLst>
                    <a:ext uri="{9D8B030D-6E8A-4147-A177-3AD203B41FA5}">
                      <a16:colId xmlns:a16="http://schemas.microsoft.com/office/drawing/2014/main" val="911197761"/>
                    </a:ext>
                  </a:extLst>
                </a:gridCol>
                <a:gridCol w="493200">
                  <a:extLst>
                    <a:ext uri="{9D8B030D-6E8A-4147-A177-3AD203B41FA5}">
                      <a16:colId xmlns:a16="http://schemas.microsoft.com/office/drawing/2014/main" val="2251041734"/>
                    </a:ext>
                  </a:extLst>
                </a:gridCol>
                <a:gridCol w="493200">
                  <a:extLst>
                    <a:ext uri="{9D8B030D-6E8A-4147-A177-3AD203B41FA5}">
                      <a16:colId xmlns:a16="http://schemas.microsoft.com/office/drawing/2014/main" val="3692226092"/>
                    </a:ext>
                  </a:extLst>
                </a:gridCol>
                <a:gridCol w="493200">
                  <a:extLst>
                    <a:ext uri="{9D8B030D-6E8A-4147-A177-3AD203B41FA5}">
                      <a16:colId xmlns:a16="http://schemas.microsoft.com/office/drawing/2014/main" val="9734337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952174"/>
                  </a:ext>
                </a:extLst>
              </a:tr>
              <a:tr h="2933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11625"/>
                  </a:ext>
                </a:extLst>
              </a:tr>
            </a:tbl>
          </a:graphicData>
        </a:graphic>
      </p:graphicFrame>
      <p:sp>
        <p:nvSpPr>
          <p:cNvPr id="13" name="矩形 12">
            <a:extLst>
              <a:ext uri="{FF2B5EF4-FFF2-40B4-BE49-F238E27FC236}">
                <a16:creationId xmlns:a16="http://schemas.microsoft.com/office/drawing/2014/main" id="{68A2344B-24E7-48BD-99AD-0BB619E597BF}"/>
              </a:ext>
            </a:extLst>
          </p:cNvPr>
          <p:cNvSpPr/>
          <p:nvPr/>
        </p:nvSpPr>
        <p:spPr>
          <a:xfrm>
            <a:off x="2879387" y="3282510"/>
            <a:ext cx="503161" cy="9144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字方塊 13">
                <a:extLst>
                  <a:ext uri="{FF2B5EF4-FFF2-40B4-BE49-F238E27FC236}">
                    <a16:creationId xmlns:a16="http://schemas.microsoft.com/office/drawing/2014/main" id="{922D0CEB-F2B2-D243-FB5C-A8DF6D2B89CE}"/>
                  </a:ext>
                </a:extLst>
              </p:cNvPr>
              <p:cNvSpPr txBox="1"/>
              <p:nvPr/>
            </p:nvSpPr>
            <p:spPr>
              <a:xfrm>
                <a:off x="256419" y="3278045"/>
                <a:ext cx="10287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" panose="02020603050405020304" pitchFamily="18" charset="0"/>
                            </a:rPr>
                            <m:t>𝐿𝑚𝑎𝑥</m:t>
                          </m:r>
                        </m:e>
                        <m:sub>
                          <m:r>
                            <a:rPr lang="en-US" altLang="zh-TW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" panose="02020603050405020304" pitchFamily="18" charset="0"/>
                            </a:rPr>
                            <m:t>𝑇</m:t>
                          </m:r>
                          <m:r>
                            <a:rPr lang="en-US" altLang="zh-TW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" panose="02020603050405020304" pitchFamily="18" charset="0"/>
                            </a:rPr>
                            <m:t>′</m:t>
                          </m:r>
                        </m:sub>
                      </m:sSub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14" name="文字方塊 13">
                <a:extLst>
                  <a:ext uri="{FF2B5EF4-FFF2-40B4-BE49-F238E27FC236}">
                    <a16:creationId xmlns:a16="http://schemas.microsoft.com/office/drawing/2014/main" id="{922D0CEB-F2B2-D243-FB5C-A8DF6D2B89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419" y="3278045"/>
                <a:ext cx="1028700" cy="461665"/>
              </a:xfrm>
              <a:prstGeom prst="rect">
                <a:avLst/>
              </a:prstGeom>
              <a:blipFill>
                <a:blip r:embed="rId4"/>
                <a:stretch>
                  <a:fillRect l="-1183" r="-11243" b="-133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字方塊 14">
                <a:extLst>
                  <a:ext uri="{FF2B5EF4-FFF2-40B4-BE49-F238E27FC236}">
                    <a16:creationId xmlns:a16="http://schemas.microsoft.com/office/drawing/2014/main" id="{9DC875EF-AF10-4EB7-03EC-38D180CFB0B7}"/>
                  </a:ext>
                </a:extLst>
              </p:cNvPr>
              <p:cNvSpPr txBox="1"/>
              <p:nvPr/>
            </p:nvSpPr>
            <p:spPr>
              <a:xfrm>
                <a:off x="256419" y="3739710"/>
                <a:ext cx="10287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" panose="02020603050405020304" pitchFamily="18" charset="0"/>
                            </a:rPr>
                            <m:t>𝐿𝑚𝑖𝑛</m:t>
                          </m:r>
                        </m:e>
                        <m:sub>
                          <m:r>
                            <a:rPr lang="en-US" altLang="zh-TW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" panose="02020603050405020304" pitchFamily="18" charset="0"/>
                            </a:rPr>
                            <m:t>𝑇</m:t>
                          </m:r>
                          <m:r>
                            <a:rPr lang="en-US" altLang="zh-TW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" panose="02020603050405020304" pitchFamily="18" charset="0"/>
                            </a:rPr>
                            <m:t>′</m:t>
                          </m:r>
                        </m:sub>
                      </m:sSub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15" name="文字方塊 14">
                <a:extLst>
                  <a:ext uri="{FF2B5EF4-FFF2-40B4-BE49-F238E27FC236}">
                    <a16:creationId xmlns:a16="http://schemas.microsoft.com/office/drawing/2014/main" id="{9DC875EF-AF10-4EB7-03EC-38D180CFB0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419" y="3739710"/>
                <a:ext cx="1028700" cy="461665"/>
              </a:xfrm>
              <a:prstGeom prst="rect">
                <a:avLst/>
              </a:prstGeom>
              <a:blipFill>
                <a:blip r:embed="rId5"/>
                <a:stretch>
                  <a:fillRect l="-1183" r="-5325" b="-131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2711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114885-804B-399E-5F12-849FC4EE73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174A1F-F6B3-4FF4-26AD-87693BB64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>
                <a:latin typeface="Times" pitchFamily="2" charset="0"/>
              </a:rPr>
              <a:t>Duel-and-sweep Algorithm (3/4)</a:t>
            </a:r>
            <a:endParaRPr kumimoji="1" lang="zh-TW" altLang="en-US" dirty="0">
              <a:latin typeface="Times" pitchFamily="2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F33D3BF-33E7-666C-D1CE-D923A9101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8</a:t>
            </a:fld>
            <a:endParaRPr kumimoji="1"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25D87BA-696E-8CBD-35BD-2DCF510C6026}"/>
              </a:ext>
            </a:extLst>
          </p:cNvPr>
          <p:cNvSpPr txBox="1"/>
          <p:nvPr/>
        </p:nvSpPr>
        <p:spPr>
          <a:xfrm>
            <a:off x="955233" y="1512796"/>
            <a:ext cx="2504212" cy="5799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2400" dirty="0">
                <a:latin typeface="Times" panose="02020603050405020304" pitchFamily="18" charset="0"/>
                <a:cs typeface="Times" panose="02020603050405020304" pitchFamily="18" charset="0"/>
              </a:rPr>
              <a:t>Sweeping Stage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表格 9">
                <a:extLst>
                  <a:ext uri="{FF2B5EF4-FFF2-40B4-BE49-F238E27FC236}">
                    <a16:creationId xmlns:a16="http://schemas.microsoft.com/office/drawing/2014/main" id="{46C2B890-8561-59DB-6872-838E0838CDBF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7599784" y="2139510"/>
              <a:ext cx="3849021" cy="2286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96637">
                      <a:extLst>
                        <a:ext uri="{9D8B030D-6E8A-4147-A177-3AD203B41FA5}">
                          <a16:colId xmlns:a16="http://schemas.microsoft.com/office/drawing/2014/main" val="3161491187"/>
                        </a:ext>
                      </a:extLst>
                    </a:gridCol>
                    <a:gridCol w="613096">
                      <a:extLst>
                        <a:ext uri="{9D8B030D-6E8A-4147-A177-3AD203B41FA5}">
                          <a16:colId xmlns:a16="http://schemas.microsoft.com/office/drawing/2014/main" val="2534911701"/>
                        </a:ext>
                      </a:extLst>
                    </a:gridCol>
                    <a:gridCol w="613096">
                      <a:extLst>
                        <a:ext uri="{9D8B030D-6E8A-4147-A177-3AD203B41FA5}">
                          <a16:colId xmlns:a16="http://schemas.microsoft.com/office/drawing/2014/main" val="551007378"/>
                        </a:ext>
                      </a:extLst>
                    </a:gridCol>
                    <a:gridCol w="613096">
                      <a:extLst>
                        <a:ext uri="{9D8B030D-6E8A-4147-A177-3AD203B41FA5}">
                          <a16:colId xmlns:a16="http://schemas.microsoft.com/office/drawing/2014/main" val="923109233"/>
                        </a:ext>
                      </a:extLst>
                    </a:gridCol>
                    <a:gridCol w="613096">
                      <a:extLst>
                        <a:ext uri="{9D8B030D-6E8A-4147-A177-3AD203B41FA5}">
                          <a16:colId xmlns:a16="http://schemas.microsoft.com/office/drawing/2014/main" val="142390538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index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4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0224519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" panose="02020603050405020304" pitchFamily="18" charset="0"/>
                                  </a:rPr>
                                  <m:t>𝑃</m:t>
                                </m:r>
                              </m:oMath>
                            </m:oMathPara>
                          </a14:m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50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10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17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970678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en-US" altLang="zh-TW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  <m:t>𝑃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4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182544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  <m:t>𝐿𝑚𝑎𝑥</m:t>
                                    </m:r>
                                  </m:e>
                                  <m:sub>
                                    <m:r>
                                      <a:rPr lang="en-US" altLang="zh-TW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  <m:t>𝑃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0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0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65669204"/>
                      </a:ext>
                    </a:extLst>
                  </a:tr>
                  <a:tr h="29338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  <m:t>𝐿𝑚𝑖𝑛</m:t>
                                    </m:r>
                                  </m:e>
                                  <m:sub>
                                    <m:r>
                                      <a:rPr lang="en-US" altLang="zh-TW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  <m:t>𝑃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0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0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736486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表格 9">
                <a:extLst>
                  <a:ext uri="{FF2B5EF4-FFF2-40B4-BE49-F238E27FC236}">
                    <a16:creationId xmlns:a16="http://schemas.microsoft.com/office/drawing/2014/main" id="{46C2B890-8561-59DB-6872-838E0838CDBF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7599784" y="2139510"/>
              <a:ext cx="3849021" cy="2286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96637">
                      <a:extLst>
                        <a:ext uri="{9D8B030D-6E8A-4147-A177-3AD203B41FA5}">
                          <a16:colId xmlns:a16="http://schemas.microsoft.com/office/drawing/2014/main" val="3161491187"/>
                        </a:ext>
                      </a:extLst>
                    </a:gridCol>
                    <a:gridCol w="613096">
                      <a:extLst>
                        <a:ext uri="{9D8B030D-6E8A-4147-A177-3AD203B41FA5}">
                          <a16:colId xmlns:a16="http://schemas.microsoft.com/office/drawing/2014/main" val="2534911701"/>
                        </a:ext>
                      </a:extLst>
                    </a:gridCol>
                    <a:gridCol w="613096">
                      <a:extLst>
                        <a:ext uri="{9D8B030D-6E8A-4147-A177-3AD203B41FA5}">
                          <a16:colId xmlns:a16="http://schemas.microsoft.com/office/drawing/2014/main" val="551007378"/>
                        </a:ext>
                      </a:extLst>
                    </a:gridCol>
                    <a:gridCol w="613096">
                      <a:extLst>
                        <a:ext uri="{9D8B030D-6E8A-4147-A177-3AD203B41FA5}">
                          <a16:colId xmlns:a16="http://schemas.microsoft.com/office/drawing/2014/main" val="923109233"/>
                        </a:ext>
                      </a:extLst>
                    </a:gridCol>
                    <a:gridCol w="613096">
                      <a:extLst>
                        <a:ext uri="{9D8B030D-6E8A-4147-A177-3AD203B41FA5}">
                          <a16:colId xmlns:a16="http://schemas.microsoft.com/office/drawing/2014/main" val="1423905387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index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4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02245191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35" t="-109333" r="-176087" b="-33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50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10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17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9706785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35" t="-206579" r="-176087" b="-2276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4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18254409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35" t="-310667" r="-176087" b="-13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0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0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65669204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35" t="-410667" r="-176087" b="-3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0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0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7364863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57E2A9B2-3B21-167D-B920-0B96A8895D17}"/>
              </a:ext>
            </a:extLst>
          </p:cNvPr>
          <p:cNvGraphicFramePr>
            <a:graphicFrameLocks noGrp="1"/>
          </p:cNvGraphicFramePr>
          <p:nvPr/>
        </p:nvGraphicFramePr>
        <p:xfrm>
          <a:off x="1409748" y="2661091"/>
          <a:ext cx="492296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296">
                  <a:extLst>
                    <a:ext uri="{9D8B030D-6E8A-4147-A177-3AD203B41FA5}">
                      <a16:colId xmlns:a16="http://schemas.microsoft.com/office/drawing/2014/main" val="3161491187"/>
                    </a:ext>
                  </a:extLst>
                </a:gridCol>
                <a:gridCol w="492296">
                  <a:extLst>
                    <a:ext uri="{9D8B030D-6E8A-4147-A177-3AD203B41FA5}">
                      <a16:colId xmlns:a16="http://schemas.microsoft.com/office/drawing/2014/main" val="2534911701"/>
                    </a:ext>
                  </a:extLst>
                </a:gridCol>
                <a:gridCol w="492296">
                  <a:extLst>
                    <a:ext uri="{9D8B030D-6E8A-4147-A177-3AD203B41FA5}">
                      <a16:colId xmlns:a16="http://schemas.microsoft.com/office/drawing/2014/main" val="551007378"/>
                    </a:ext>
                  </a:extLst>
                </a:gridCol>
                <a:gridCol w="492296">
                  <a:extLst>
                    <a:ext uri="{9D8B030D-6E8A-4147-A177-3AD203B41FA5}">
                      <a16:colId xmlns:a16="http://schemas.microsoft.com/office/drawing/2014/main" val="923109233"/>
                    </a:ext>
                  </a:extLst>
                </a:gridCol>
                <a:gridCol w="492296">
                  <a:extLst>
                    <a:ext uri="{9D8B030D-6E8A-4147-A177-3AD203B41FA5}">
                      <a16:colId xmlns:a16="http://schemas.microsoft.com/office/drawing/2014/main" val="1423905387"/>
                    </a:ext>
                  </a:extLst>
                </a:gridCol>
                <a:gridCol w="492296">
                  <a:extLst>
                    <a:ext uri="{9D8B030D-6E8A-4147-A177-3AD203B41FA5}">
                      <a16:colId xmlns:a16="http://schemas.microsoft.com/office/drawing/2014/main" val="4119148784"/>
                    </a:ext>
                  </a:extLst>
                </a:gridCol>
                <a:gridCol w="492296">
                  <a:extLst>
                    <a:ext uri="{9D8B030D-6E8A-4147-A177-3AD203B41FA5}">
                      <a16:colId xmlns:a16="http://schemas.microsoft.com/office/drawing/2014/main" val="995564687"/>
                    </a:ext>
                  </a:extLst>
                </a:gridCol>
                <a:gridCol w="492296">
                  <a:extLst>
                    <a:ext uri="{9D8B030D-6E8A-4147-A177-3AD203B41FA5}">
                      <a16:colId xmlns:a16="http://schemas.microsoft.com/office/drawing/2014/main" val="3922851572"/>
                    </a:ext>
                  </a:extLst>
                </a:gridCol>
                <a:gridCol w="492296">
                  <a:extLst>
                    <a:ext uri="{9D8B030D-6E8A-4147-A177-3AD203B41FA5}">
                      <a16:colId xmlns:a16="http://schemas.microsoft.com/office/drawing/2014/main" val="2084295929"/>
                    </a:ext>
                  </a:extLst>
                </a:gridCol>
                <a:gridCol w="492296">
                  <a:extLst>
                    <a:ext uri="{9D8B030D-6E8A-4147-A177-3AD203B41FA5}">
                      <a16:colId xmlns:a16="http://schemas.microsoft.com/office/drawing/2014/main" val="17576137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8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13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5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21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14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18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25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15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245191"/>
                  </a:ext>
                </a:extLst>
              </a:tr>
            </a:tbl>
          </a:graphicData>
        </a:graphic>
      </p:graphicFrame>
      <p:graphicFrame>
        <p:nvGraphicFramePr>
          <p:cNvPr id="12" name="表格 11">
            <a:extLst>
              <a:ext uri="{FF2B5EF4-FFF2-40B4-BE49-F238E27FC236}">
                <a16:creationId xmlns:a16="http://schemas.microsoft.com/office/drawing/2014/main" id="{FA791A3E-819B-EA8B-29E4-AF6476F35A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286642"/>
              </p:ext>
            </p:extLst>
          </p:nvPr>
        </p:nvGraphicFramePr>
        <p:xfrm>
          <a:off x="2392241" y="3282510"/>
          <a:ext cx="19728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200">
                  <a:extLst>
                    <a:ext uri="{9D8B030D-6E8A-4147-A177-3AD203B41FA5}">
                      <a16:colId xmlns:a16="http://schemas.microsoft.com/office/drawing/2014/main" val="911197761"/>
                    </a:ext>
                  </a:extLst>
                </a:gridCol>
                <a:gridCol w="493200">
                  <a:extLst>
                    <a:ext uri="{9D8B030D-6E8A-4147-A177-3AD203B41FA5}">
                      <a16:colId xmlns:a16="http://schemas.microsoft.com/office/drawing/2014/main" val="2251041734"/>
                    </a:ext>
                  </a:extLst>
                </a:gridCol>
                <a:gridCol w="493200">
                  <a:extLst>
                    <a:ext uri="{9D8B030D-6E8A-4147-A177-3AD203B41FA5}">
                      <a16:colId xmlns:a16="http://schemas.microsoft.com/office/drawing/2014/main" val="3692226092"/>
                    </a:ext>
                  </a:extLst>
                </a:gridCol>
                <a:gridCol w="493200">
                  <a:extLst>
                    <a:ext uri="{9D8B030D-6E8A-4147-A177-3AD203B41FA5}">
                      <a16:colId xmlns:a16="http://schemas.microsoft.com/office/drawing/2014/main" val="9734337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3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952174"/>
                  </a:ext>
                </a:extLst>
              </a:tr>
              <a:tr h="2933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11625"/>
                  </a:ext>
                </a:extLst>
              </a:tr>
            </a:tbl>
          </a:graphicData>
        </a:graphic>
      </p:graphicFrame>
      <p:sp>
        <p:nvSpPr>
          <p:cNvPr id="13" name="矩形 12">
            <a:extLst>
              <a:ext uri="{FF2B5EF4-FFF2-40B4-BE49-F238E27FC236}">
                <a16:creationId xmlns:a16="http://schemas.microsoft.com/office/drawing/2014/main" id="{603BCE55-3FD2-DFBF-5684-99E458260AC5}"/>
              </a:ext>
            </a:extLst>
          </p:cNvPr>
          <p:cNvSpPr/>
          <p:nvPr/>
        </p:nvSpPr>
        <p:spPr>
          <a:xfrm>
            <a:off x="3368066" y="3286975"/>
            <a:ext cx="503161" cy="9144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字方塊 2">
                <a:extLst>
                  <a:ext uri="{FF2B5EF4-FFF2-40B4-BE49-F238E27FC236}">
                    <a16:creationId xmlns:a16="http://schemas.microsoft.com/office/drawing/2014/main" id="{AF550FA2-E653-1EEF-DF8E-7DE2DB549143}"/>
                  </a:ext>
                </a:extLst>
              </p:cNvPr>
              <p:cNvSpPr txBox="1"/>
              <p:nvPr/>
            </p:nvSpPr>
            <p:spPr>
              <a:xfrm>
                <a:off x="256419" y="3278045"/>
                <a:ext cx="10287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" panose="02020603050405020304" pitchFamily="18" charset="0"/>
                            </a:rPr>
                            <m:t>𝐿𝑚𝑎𝑥</m:t>
                          </m:r>
                        </m:e>
                        <m:sub>
                          <m:r>
                            <a:rPr lang="en-US" altLang="zh-TW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" panose="02020603050405020304" pitchFamily="18" charset="0"/>
                            </a:rPr>
                            <m:t>𝑇</m:t>
                          </m:r>
                          <m:r>
                            <a:rPr lang="en-US" altLang="zh-TW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" panose="02020603050405020304" pitchFamily="18" charset="0"/>
                            </a:rPr>
                            <m:t>′</m:t>
                          </m:r>
                        </m:sub>
                      </m:sSub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3" name="文字方塊 2">
                <a:extLst>
                  <a:ext uri="{FF2B5EF4-FFF2-40B4-BE49-F238E27FC236}">
                    <a16:creationId xmlns:a16="http://schemas.microsoft.com/office/drawing/2014/main" id="{AF550FA2-E653-1EEF-DF8E-7DE2DB5491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419" y="3278045"/>
                <a:ext cx="1028700" cy="461665"/>
              </a:xfrm>
              <a:prstGeom prst="rect">
                <a:avLst/>
              </a:prstGeom>
              <a:blipFill>
                <a:blip r:embed="rId4"/>
                <a:stretch>
                  <a:fillRect l="-1183" r="-11243" b="-133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3059748F-DB64-E292-6648-200091E69565}"/>
                  </a:ext>
                </a:extLst>
              </p:cNvPr>
              <p:cNvSpPr txBox="1"/>
              <p:nvPr/>
            </p:nvSpPr>
            <p:spPr>
              <a:xfrm>
                <a:off x="256419" y="3739710"/>
                <a:ext cx="10287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" panose="02020603050405020304" pitchFamily="18" charset="0"/>
                            </a:rPr>
                            <m:t>𝐿𝑚𝑖𝑛</m:t>
                          </m:r>
                        </m:e>
                        <m:sub>
                          <m:r>
                            <a:rPr lang="en-US" altLang="zh-TW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" panose="02020603050405020304" pitchFamily="18" charset="0"/>
                            </a:rPr>
                            <m:t>𝑇</m:t>
                          </m:r>
                          <m:r>
                            <a:rPr lang="en-US" altLang="zh-TW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" panose="02020603050405020304" pitchFamily="18" charset="0"/>
                            </a:rPr>
                            <m:t>′</m:t>
                          </m:r>
                        </m:sub>
                      </m:sSub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3059748F-DB64-E292-6648-200091E695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419" y="3739710"/>
                <a:ext cx="1028700" cy="461665"/>
              </a:xfrm>
              <a:prstGeom prst="rect">
                <a:avLst/>
              </a:prstGeom>
              <a:blipFill>
                <a:blip r:embed="rId5"/>
                <a:stretch>
                  <a:fillRect l="-1183" r="-5325" b="-131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846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2309B0-BEF6-3E87-BBF6-40240B663D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11C38B7-CEA2-9C23-D9AA-260514738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>
                <a:latin typeface="Times" pitchFamily="2" charset="0"/>
              </a:rPr>
              <a:t>Duel-and-sweep Algorithm (4/4)</a:t>
            </a:r>
            <a:endParaRPr kumimoji="1" lang="zh-TW" altLang="en-US" dirty="0">
              <a:latin typeface="Times" pitchFamily="2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BE49BE8-1F2D-A1EE-696F-AF91367D1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9</a:t>
            </a:fld>
            <a:endParaRPr kumimoji="1"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5B51EB3C-19C9-CBB9-9126-FC45475F971A}"/>
              </a:ext>
            </a:extLst>
          </p:cNvPr>
          <p:cNvSpPr txBox="1"/>
          <p:nvPr/>
        </p:nvSpPr>
        <p:spPr>
          <a:xfrm>
            <a:off x="955233" y="1512796"/>
            <a:ext cx="2504212" cy="5799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2400" dirty="0">
                <a:latin typeface="Times" panose="02020603050405020304" pitchFamily="18" charset="0"/>
                <a:cs typeface="Times" panose="02020603050405020304" pitchFamily="18" charset="0"/>
              </a:rPr>
              <a:t>Sweeping Stage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表格 9">
                <a:extLst>
                  <a:ext uri="{FF2B5EF4-FFF2-40B4-BE49-F238E27FC236}">
                    <a16:creationId xmlns:a16="http://schemas.microsoft.com/office/drawing/2014/main" id="{FBE9A98F-469A-8D4E-1F6F-D0575207808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7599784" y="2139510"/>
              <a:ext cx="3849021" cy="2286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96637">
                      <a:extLst>
                        <a:ext uri="{9D8B030D-6E8A-4147-A177-3AD203B41FA5}">
                          <a16:colId xmlns:a16="http://schemas.microsoft.com/office/drawing/2014/main" val="3161491187"/>
                        </a:ext>
                      </a:extLst>
                    </a:gridCol>
                    <a:gridCol w="613096">
                      <a:extLst>
                        <a:ext uri="{9D8B030D-6E8A-4147-A177-3AD203B41FA5}">
                          <a16:colId xmlns:a16="http://schemas.microsoft.com/office/drawing/2014/main" val="2534911701"/>
                        </a:ext>
                      </a:extLst>
                    </a:gridCol>
                    <a:gridCol w="613096">
                      <a:extLst>
                        <a:ext uri="{9D8B030D-6E8A-4147-A177-3AD203B41FA5}">
                          <a16:colId xmlns:a16="http://schemas.microsoft.com/office/drawing/2014/main" val="551007378"/>
                        </a:ext>
                      </a:extLst>
                    </a:gridCol>
                    <a:gridCol w="613096">
                      <a:extLst>
                        <a:ext uri="{9D8B030D-6E8A-4147-A177-3AD203B41FA5}">
                          <a16:colId xmlns:a16="http://schemas.microsoft.com/office/drawing/2014/main" val="923109233"/>
                        </a:ext>
                      </a:extLst>
                    </a:gridCol>
                    <a:gridCol w="613096">
                      <a:extLst>
                        <a:ext uri="{9D8B030D-6E8A-4147-A177-3AD203B41FA5}">
                          <a16:colId xmlns:a16="http://schemas.microsoft.com/office/drawing/2014/main" val="142390538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index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4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0224519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TW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" panose="02020603050405020304" pitchFamily="18" charset="0"/>
                                  </a:rPr>
                                  <m:t>𝑃</m:t>
                                </m:r>
                              </m:oMath>
                            </m:oMathPara>
                          </a14:m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50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10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17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970678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en-US" altLang="zh-TW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  <m:t>𝑃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4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182544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  <m:t>𝐿𝑚𝑎𝑥</m:t>
                                    </m:r>
                                  </m:e>
                                  <m:sub>
                                    <m:r>
                                      <a:rPr lang="en-US" altLang="zh-TW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  <m:t>𝑃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0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0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65669204"/>
                      </a:ext>
                    </a:extLst>
                  </a:tr>
                  <a:tr h="29338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  <m:t>𝐿𝑚𝑖𝑛</m:t>
                                    </m:r>
                                  </m:e>
                                  <m:sub>
                                    <m:r>
                                      <a:rPr lang="en-US" altLang="zh-TW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Times" panose="02020603050405020304" pitchFamily="18" charset="0"/>
                                      </a:rPr>
                                      <m:t>𝑃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0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0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736486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表格 9">
                <a:extLst>
                  <a:ext uri="{FF2B5EF4-FFF2-40B4-BE49-F238E27FC236}">
                    <a16:creationId xmlns:a16="http://schemas.microsoft.com/office/drawing/2014/main" id="{FBE9A98F-469A-8D4E-1F6F-D0575207808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7599784" y="2139510"/>
              <a:ext cx="3849021" cy="2286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96637">
                      <a:extLst>
                        <a:ext uri="{9D8B030D-6E8A-4147-A177-3AD203B41FA5}">
                          <a16:colId xmlns:a16="http://schemas.microsoft.com/office/drawing/2014/main" val="3161491187"/>
                        </a:ext>
                      </a:extLst>
                    </a:gridCol>
                    <a:gridCol w="613096">
                      <a:extLst>
                        <a:ext uri="{9D8B030D-6E8A-4147-A177-3AD203B41FA5}">
                          <a16:colId xmlns:a16="http://schemas.microsoft.com/office/drawing/2014/main" val="2534911701"/>
                        </a:ext>
                      </a:extLst>
                    </a:gridCol>
                    <a:gridCol w="613096">
                      <a:extLst>
                        <a:ext uri="{9D8B030D-6E8A-4147-A177-3AD203B41FA5}">
                          <a16:colId xmlns:a16="http://schemas.microsoft.com/office/drawing/2014/main" val="551007378"/>
                        </a:ext>
                      </a:extLst>
                    </a:gridCol>
                    <a:gridCol w="613096">
                      <a:extLst>
                        <a:ext uri="{9D8B030D-6E8A-4147-A177-3AD203B41FA5}">
                          <a16:colId xmlns:a16="http://schemas.microsoft.com/office/drawing/2014/main" val="923109233"/>
                        </a:ext>
                      </a:extLst>
                    </a:gridCol>
                    <a:gridCol w="613096">
                      <a:extLst>
                        <a:ext uri="{9D8B030D-6E8A-4147-A177-3AD203B41FA5}">
                          <a16:colId xmlns:a16="http://schemas.microsoft.com/office/drawing/2014/main" val="1423905387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index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3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4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02245191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35" t="-109333" r="-176087" b="-33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50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10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17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9706785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35" t="-206579" r="-176087" b="-2276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4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18254409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35" t="-310667" r="-176087" b="-13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0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0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65669204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35" t="-410667" r="-176087" b="-3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0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0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1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0" dirty="0">
                              <a:solidFill>
                                <a:schemeClr val="tx1"/>
                              </a:solidFill>
                              <a:latin typeface="Times" panose="02020603050405020304" pitchFamily="18" charset="0"/>
                              <a:cs typeface="Times" panose="02020603050405020304" pitchFamily="18" charset="0"/>
                            </a:rPr>
                            <a:t>2</a:t>
                          </a:r>
                          <a:endParaRPr lang="zh-TW" altLang="en-US" sz="2400" b="0" dirty="0">
                            <a:solidFill>
                              <a:schemeClr val="tx1"/>
                            </a:solidFill>
                            <a:latin typeface="Times" panose="02020603050405020304" pitchFamily="18" charset="0"/>
                            <a:cs typeface="Times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7364863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4EF1FA91-ED47-0601-371E-B7FD51A25CBD}"/>
              </a:ext>
            </a:extLst>
          </p:cNvPr>
          <p:cNvGraphicFramePr>
            <a:graphicFrameLocks noGrp="1"/>
          </p:cNvGraphicFramePr>
          <p:nvPr/>
        </p:nvGraphicFramePr>
        <p:xfrm>
          <a:off x="1409748" y="2661091"/>
          <a:ext cx="492296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296">
                  <a:extLst>
                    <a:ext uri="{9D8B030D-6E8A-4147-A177-3AD203B41FA5}">
                      <a16:colId xmlns:a16="http://schemas.microsoft.com/office/drawing/2014/main" val="3161491187"/>
                    </a:ext>
                  </a:extLst>
                </a:gridCol>
                <a:gridCol w="492296">
                  <a:extLst>
                    <a:ext uri="{9D8B030D-6E8A-4147-A177-3AD203B41FA5}">
                      <a16:colId xmlns:a16="http://schemas.microsoft.com/office/drawing/2014/main" val="2534911701"/>
                    </a:ext>
                  </a:extLst>
                </a:gridCol>
                <a:gridCol w="492296">
                  <a:extLst>
                    <a:ext uri="{9D8B030D-6E8A-4147-A177-3AD203B41FA5}">
                      <a16:colId xmlns:a16="http://schemas.microsoft.com/office/drawing/2014/main" val="551007378"/>
                    </a:ext>
                  </a:extLst>
                </a:gridCol>
                <a:gridCol w="492296">
                  <a:extLst>
                    <a:ext uri="{9D8B030D-6E8A-4147-A177-3AD203B41FA5}">
                      <a16:colId xmlns:a16="http://schemas.microsoft.com/office/drawing/2014/main" val="923109233"/>
                    </a:ext>
                  </a:extLst>
                </a:gridCol>
                <a:gridCol w="492296">
                  <a:extLst>
                    <a:ext uri="{9D8B030D-6E8A-4147-A177-3AD203B41FA5}">
                      <a16:colId xmlns:a16="http://schemas.microsoft.com/office/drawing/2014/main" val="1423905387"/>
                    </a:ext>
                  </a:extLst>
                </a:gridCol>
                <a:gridCol w="492296">
                  <a:extLst>
                    <a:ext uri="{9D8B030D-6E8A-4147-A177-3AD203B41FA5}">
                      <a16:colId xmlns:a16="http://schemas.microsoft.com/office/drawing/2014/main" val="4119148784"/>
                    </a:ext>
                  </a:extLst>
                </a:gridCol>
                <a:gridCol w="492296">
                  <a:extLst>
                    <a:ext uri="{9D8B030D-6E8A-4147-A177-3AD203B41FA5}">
                      <a16:colId xmlns:a16="http://schemas.microsoft.com/office/drawing/2014/main" val="995564687"/>
                    </a:ext>
                  </a:extLst>
                </a:gridCol>
                <a:gridCol w="492296">
                  <a:extLst>
                    <a:ext uri="{9D8B030D-6E8A-4147-A177-3AD203B41FA5}">
                      <a16:colId xmlns:a16="http://schemas.microsoft.com/office/drawing/2014/main" val="3922851572"/>
                    </a:ext>
                  </a:extLst>
                </a:gridCol>
                <a:gridCol w="492296">
                  <a:extLst>
                    <a:ext uri="{9D8B030D-6E8A-4147-A177-3AD203B41FA5}">
                      <a16:colId xmlns:a16="http://schemas.microsoft.com/office/drawing/2014/main" val="2084295929"/>
                    </a:ext>
                  </a:extLst>
                </a:gridCol>
                <a:gridCol w="492296">
                  <a:extLst>
                    <a:ext uri="{9D8B030D-6E8A-4147-A177-3AD203B41FA5}">
                      <a16:colId xmlns:a16="http://schemas.microsoft.com/office/drawing/2014/main" val="17576137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8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13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5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21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14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18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25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15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245191"/>
                  </a:ext>
                </a:extLst>
              </a:tr>
            </a:tbl>
          </a:graphicData>
        </a:graphic>
      </p:graphicFrame>
      <p:graphicFrame>
        <p:nvGraphicFramePr>
          <p:cNvPr id="12" name="表格 11">
            <a:extLst>
              <a:ext uri="{FF2B5EF4-FFF2-40B4-BE49-F238E27FC236}">
                <a16:creationId xmlns:a16="http://schemas.microsoft.com/office/drawing/2014/main" id="{F16E1C6D-A016-F075-5A6A-2C65A1EB1D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263485"/>
              </p:ext>
            </p:extLst>
          </p:nvPr>
        </p:nvGraphicFramePr>
        <p:xfrm>
          <a:off x="4366962" y="3282510"/>
          <a:ext cx="19728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200">
                  <a:extLst>
                    <a:ext uri="{9D8B030D-6E8A-4147-A177-3AD203B41FA5}">
                      <a16:colId xmlns:a16="http://schemas.microsoft.com/office/drawing/2014/main" val="911197761"/>
                    </a:ext>
                  </a:extLst>
                </a:gridCol>
                <a:gridCol w="493200">
                  <a:extLst>
                    <a:ext uri="{9D8B030D-6E8A-4147-A177-3AD203B41FA5}">
                      <a16:colId xmlns:a16="http://schemas.microsoft.com/office/drawing/2014/main" val="2251041734"/>
                    </a:ext>
                  </a:extLst>
                </a:gridCol>
                <a:gridCol w="493200">
                  <a:extLst>
                    <a:ext uri="{9D8B030D-6E8A-4147-A177-3AD203B41FA5}">
                      <a16:colId xmlns:a16="http://schemas.microsoft.com/office/drawing/2014/main" val="3692226092"/>
                    </a:ext>
                  </a:extLst>
                </a:gridCol>
                <a:gridCol w="493200">
                  <a:extLst>
                    <a:ext uri="{9D8B030D-6E8A-4147-A177-3AD203B41FA5}">
                      <a16:colId xmlns:a16="http://schemas.microsoft.com/office/drawing/2014/main" val="9734337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952174"/>
                  </a:ext>
                </a:extLst>
              </a:tr>
              <a:tr h="2933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0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1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dirty="0">
                          <a:solidFill>
                            <a:schemeClr val="tx1"/>
                          </a:solidFill>
                          <a:latin typeface="Times" panose="02020603050405020304" pitchFamily="18" charset="0"/>
                          <a:cs typeface="Times" panose="02020603050405020304" pitchFamily="18" charset="0"/>
                        </a:rPr>
                        <a:t>2</a:t>
                      </a:r>
                      <a:endParaRPr lang="zh-TW" altLang="en-US" sz="2400" b="0" dirty="0">
                        <a:solidFill>
                          <a:schemeClr val="tx1"/>
                        </a:solidFill>
                        <a:latin typeface="Times" panose="02020603050405020304" pitchFamily="18" charset="0"/>
                        <a:cs typeface="Times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11625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572AB59B-75EB-F05E-FE78-583E206F015D}"/>
                  </a:ext>
                </a:extLst>
              </p:cNvPr>
              <p:cNvSpPr txBox="1"/>
              <p:nvPr/>
            </p:nvSpPr>
            <p:spPr>
              <a:xfrm>
                <a:off x="256419" y="3278045"/>
                <a:ext cx="10287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" panose="02020603050405020304" pitchFamily="18" charset="0"/>
                            </a:rPr>
                            <m:t>𝐿𝑚𝑎𝑥</m:t>
                          </m:r>
                        </m:e>
                        <m:sub>
                          <m:r>
                            <a:rPr lang="en-US" altLang="zh-TW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" panose="02020603050405020304" pitchFamily="18" charset="0"/>
                            </a:rPr>
                            <m:t>𝑇</m:t>
                          </m:r>
                          <m:r>
                            <a:rPr lang="en-US" altLang="zh-TW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" panose="02020603050405020304" pitchFamily="18" charset="0"/>
                            </a:rPr>
                            <m:t>′</m:t>
                          </m:r>
                        </m:sub>
                      </m:sSub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572AB59B-75EB-F05E-FE78-583E206F01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419" y="3278045"/>
                <a:ext cx="1028700" cy="461665"/>
              </a:xfrm>
              <a:prstGeom prst="rect">
                <a:avLst/>
              </a:prstGeom>
              <a:blipFill>
                <a:blip r:embed="rId4"/>
                <a:stretch>
                  <a:fillRect l="-1183" r="-11243" b="-133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471A723D-72D8-C471-AB95-D103C2AC430F}"/>
                  </a:ext>
                </a:extLst>
              </p:cNvPr>
              <p:cNvSpPr txBox="1"/>
              <p:nvPr/>
            </p:nvSpPr>
            <p:spPr>
              <a:xfrm>
                <a:off x="256419" y="3739710"/>
                <a:ext cx="10287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" panose="02020603050405020304" pitchFamily="18" charset="0"/>
                            </a:rPr>
                            <m:t>𝐿𝑚𝑖𝑛</m:t>
                          </m:r>
                        </m:e>
                        <m:sub>
                          <m:r>
                            <a:rPr lang="en-US" altLang="zh-TW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" panose="02020603050405020304" pitchFamily="18" charset="0"/>
                            </a:rPr>
                            <m:t>𝑇</m:t>
                          </m:r>
                          <m:r>
                            <a:rPr lang="en-US" altLang="zh-TW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" panose="02020603050405020304" pitchFamily="18" charset="0"/>
                            </a:rPr>
                            <m:t>′</m:t>
                          </m:r>
                        </m:sub>
                      </m:sSub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471A723D-72D8-C471-AB95-D103C2AC43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419" y="3739710"/>
                <a:ext cx="1028700" cy="461665"/>
              </a:xfrm>
              <a:prstGeom prst="rect">
                <a:avLst/>
              </a:prstGeom>
              <a:blipFill>
                <a:blip r:embed="rId5"/>
                <a:stretch>
                  <a:fillRect l="-1183" r="-5325" b="-131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2934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3_chenya" id="{B41F7EED-78E0-1445-87EF-5AF1DA6E0F58}" vid="{D32384A1-BBDA-0D4F-B76D-4F110ED03311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佈景主題</Template>
  <TotalTime>19052</TotalTime>
  <Words>646</Words>
  <Application>Microsoft Office PowerPoint</Application>
  <PresentationFormat>寬螢幕</PresentationFormat>
  <Paragraphs>236</Paragraphs>
  <Slides>12</Slides>
  <Notes>12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20" baseType="lpstr">
      <vt:lpstr>Elsevier Sans</vt:lpstr>
      <vt:lpstr>Arial</vt:lpstr>
      <vt:lpstr>Calibri</vt:lpstr>
      <vt:lpstr>Calibri Light</vt:lpstr>
      <vt:lpstr>Cambria Math</vt:lpstr>
      <vt:lpstr>Times</vt:lpstr>
      <vt:lpstr>Times New Roman</vt:lpstr>
      <vt:lpstr>Office 佈景主題</vt:lpstr>
      <vt:lpstr>Duel and Sweep Algorithm for Order-Preserving Pattern Matching</vt:lpstr>
      <vt:lpstr>Abstract</vt:lpstr>
      <vt:lpstr>Order-preserving pattern matching (OPPM)</vt:lpstr>
      <vt:lpstr>Z-array</vt:lpstr>
      <vt:lpstr>Witness table</vt:lpstr>
      <vt:lpstr>Duel-and-sweep Algorithm (1/4)</vt:lpstr>
      <vt:lpstr>Duel-and-sweep Algorithm (2/4)</vt:lpstr>
      <vt:lpstr>Duel-and-sweep Algorithm (3/4)</vt:lpstr>
      <vt:lpstr>Duel-and-sweep Algorithm (4/4)</vt:lpstr>
      <vt:lpstr>Experiments (1/2)</vt:lpstr>
      <vt:lpstr>Experiments (2/2)</vt:lpstr>
      <vt:lpstr>Time Complexity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M113040012</dc:creator>
  <cp:lastModifiedBy>pplab</cp:lastModifiedBy>
  <cp:revision>239</cp:revision>
  <dcterms:created xsi:type="dcterms:W3CDTF">2023-07-01T04:19:29Z</dcterms:created>
  <dcterms:modified xsi:type="dcterms:W3CDTF">2024-12-11T10:28:54Z</dcterms:modified>
</cp:coreProperties>
</file>