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394" r:id="rId4"/>
    <p:sldId id="403" r:id="rId5"/>
    <p:sldId id="404" r:id="rId6"/>
    <p:sldId id="405" r:id="rId7"/>
    <p:sldId id="407" r:id="rId8"/>
    <p:sldId id="408" r:id="rId9"/>
    <p:sldId id="406" r:id="rId10"/>
    <p:sldId id="409" r:id="rId11"/>
    <p:sldId id="399" r:id="rId12"/>
    <p:sldId id="412" r:id="rId13"/>
    <p:sldId id="410" r:id="rId14"/>
    <p:sldId id="414" r:id="rId15"/>
    <p:sldId id="413" r:id="rId16"/>
    <p:sldId id="415" r:id="rId17"/>
    <p:sldId id="416" r:id="rId18"/>
    <p:sldId id="417" r:id="rId19"/>
    <p:sldId id="418" r:id="rId20"/>
    <p:sldId id="419" r:id="rId21"/>
    <p:sldId id="29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066D435-2C5C-CAB7-A90A-267BF97A1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5C7F3CE5-EF75-8949-715F-54CE1AEDF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166BCA1B-6A55-57E6-2966-70EA2852AC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06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96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3F85171-CBB5-9D98-3A51-78983FD9F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B4025F7F-835A-527D-27A2-09415A2C4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70B2BB6B-6F39-8718-C025-6B7FB867E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16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1FD09F5-F7E2-2A68-70A7-EE351EE3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34554D45-1E2C-0107-4BAD-D44D2D5C0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D0AC7520-4DE8-96F4-5FF0-2324874FB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944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718F034-DF18-AC6F-59FB-62448467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A6808E77-C463-BBC9-8B68-8BF317FD6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25DCBC73-13FE-6F06-E80F-5986BFD4C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8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18791F1-5FB3-A8ED-5D82-E29B07F2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D3333294-87F2-8CD3-B160-E0B659D4C4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666055A7-3CA4-C779-39C4-B819A51F4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98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CED8912-BCE9-4202-2FBD-F4C8395D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64A956EE-C854-F70D-72C9-22A8CFBBB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C892B0A6-931E-018B-FD26-2EF23CF75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114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24B06D8-E80F-3866-8057-E1BAA3F10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DEA10BF3-D883-C817-88C0-59A91FA9DF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0493ED9C-1323-D1BC-71FA-20782F3FE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37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AE7EFF-5B5F-0C97-72EC-33A04E60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486441A9-CF80-4626-62C7-1F9C27CA51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2C2B22BF-E116-D8BF-70DC-74E6CC7D9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22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99C9E77-097F-9E11-9C07-44F4890B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68E656E7-1C24-8A50-A12B-E2A163A4B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A07D150A-E989-4AB8-D96E-48A7B12A7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67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9D8916C-9BFE-A971-C58F-AC8C1BC94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B1C318B9-D7D5-C5BD-F43B-F79E63BC8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910A44D7-850E-2D9A-58DD-4F5D273DD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363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6bd87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e56bd87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Given a string S of length n, an integer p ∈ [1..n] is a period of S if S[i] = S[i + p] for all i ∈ [1..n − p].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S[|S| − p + 1]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893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53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85C2DC0-2087-A7C4-D898-42B8AB02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F4CA24A5-36A6-965D-2159-59EB5167A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88B8C8B0-10D6-1B3C-2609-EEF4B15591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93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C3C1EF0-C240-17FA-6F82-26CC7FA8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13794E0E-650D-C5FF-6983-0D4810870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36868002-D84B-CF85-2974-3321B53D7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6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47CC998-8739-5075-96BF-C28F9ACA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D99F71FE-2E6A-F070-4B25-37A8B5C97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C6D969B7-C965-76E6-DDA6-3D21A86DB1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23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37777ED-FC2F-B44B-7DF8-9880F049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B0723611-706A-E363-24B6-86BFCFEB4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E355164C-26E6-AF63-773B-BBE2FECE5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6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F7A2905-271A-7455-B4BD-B024FF2FD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AFEAE8A8-46DD-880F-1C21-24744C87E7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91F988CC-78C8-038D-69E5-FEA8F7046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21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345A2E-B44B-E131-F255-FA84B612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>
            <a:extLst>
              <a:ext uri="{FF2B5EF4-FFF2-40B4-BE49-F238E27FC236}">
                <a16:creationId xmlns:a16="http://schemas.microsoft.com/office/drawing/2014/main" id="{4853DF0B-2A93-07D9-27E2-525D93E74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DE337731-BCCF-5165-1023-14B55751E7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90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zB_OApdxcno?feature=oembed" TargetMode="External"/><Relationship Id="rId1" Type="http://schemas.openxmlformats.org/officeDocument/2006/relationships/video" Target="https://www.youtube.com/embed/1KFtQV7SiII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Motivated numeracy and enlightened</a:t>
            </a:r>
            <a:b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 self-government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M. Kahan, Ellen Peters, Erica Cantrell Dawson and Paul Slovic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Behavioural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Public Policy(2017), 1(1), 54-86.</a:t>
            </a:r>
            <a:endParaRPr lang="pl-PL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600" y="4220100"/>
            <a:ext cx="422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</a:t>
            </a: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Hsin-Chang Yu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alt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Dec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zh-TW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F352A21-B928-6AD7-9E2D-DB76EB098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1F3C156-55D1-BD08-B899-872BD1C8D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4F02F2E-9DFE-3848-FA17-B9094D2D15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2D822-E4A7-F747-F9E3-5FAE573A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46" y="520652"/>
            <a:ext cx="7306862" cy="42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81A46-9858-C248-23DD-99B61C3A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15" y="229576"/>
            <a:ext cx="7334359" cy="4827241"/>
          </a:xfrm>
          <a:prstGeom prst="rect">
            <a:avLst/>
          </a:prstGeom>
        </p:spPr>
      </p:pic>
      <p:pic>
        <p:nvPicPr>
          <p:cNvPr id="6146" name="Picture 2" descr="Liberal Democrats">
            <a:extLst>
              <a:ext uri="{FF2B5EF4-FFF2-40B4-BE49-F238E27FC236}">
                <a16:creationId xmlns:a16="http://schemas.microsoft.com/office/drawing/2014/main" id="{08EE9429-D22E-A9BE-74CA-83169CA4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8" y="23389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publican Party | Definition, History, &amp; Beliefs | Britannica">
            <a:extLst>
              <a:ext uri="{FF2B5EF4-FFF2-40B4-BE49-F238E27FC236}">
                <a16:creationId xmlns:a16="http://schemas.microsoft.com/office/drawing/2014/main" id="{0A473E97-729E-BBB7-A69E-95ABD221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16" y="2571750"/>
            <a:ext cx="1910336" cy="19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9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7A1F9A8-539D-919D-242D-D3E10C3E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1D7D413-A9EF-2B6F-56CC-8A1B84CC39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6AD47B5F-A28A-6D5E-53D9-969EA9C071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96913-EACE-D949-EE0B-8633D60C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6" b="6680"/>
          <a:stretch/>
        </p:blipFill>
        <p:spPr>
          <a:xfrm>
            <a:off x="1323925" y="348773"/>
            <a:ext cx="7407563" cy="3934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EE1CE-130B-EACD-633A-09C53A176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284" y="4283242"/>
            <a:ext cx="1536425" cy="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3322053-1C13-2BE4-6164-B833D7AD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87D3A29-64B6-D34E-768A-2F6E2BEE8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02684"/>
              </p:ext>
            </p:extLst>
          </p:nvPr>
        </p:nvGraphicFramePr>
        <p:xfrm>
          <a:off x="1306286" y="1058132"/>
          <a:ext cx="6773910" cy="3768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970">
                  <a:extLst>
                    <a:ext uri="{9D8B030D-6E8A-4147-A177-3AD203B41FA5}">
                      <a16:colId xmlns:a16="http://schemas.microsoft.com/office/drawing/2014/main" val="3510289845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99728007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704821770"/>
                    </a:ext>
                  </a:extLst>
                </a:gridCol>
              </a:tblGrid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crime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crime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09855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12650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53080"/>
                  </a:ext>
                </a:extLst>
              </a:tr>
            </a:tbl>
          </a:graphicData>
        </a:graphic>
      </p:graphicFrame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7654583-702F-42DA-AE1A-7D0A82C72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Other</a:t>
            </a:r>
            <a:r>
              <a:rPr lang="zh-TW" alt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4C902C1D-FC91-5747-EF4B-A00154F7CA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6CECB2-5E9A-93CC-FD56-9A1FFC4D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72" y="3689949"/>
            <a:ext cx="1002419" cy="10024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092430-4B69-6421-0749-A8536ED54A7D}"/>
              </a:ext>
            </a:extLst>
          </p:cNvPr>
          <p:cNvGrpSpPr/>
          <p:nvPr/>
        </p:nvGrpSpPr>
        <p:grpSpPr>
          <a:xfrm>
            <a:off x="1780596" y="2234970"/>
            <a:ext cx="1414572" cy="1414572"/>
            <a:chOff x="1696950" y="3464478"/>
            <a:chExt cx="1414572" cy="1414572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17B930C-340F-A456-1391-C29840D8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026" y="3696056"/>
              <a:ext cx="1002419" cy="1002419"/>
            </a:xfrm>
            <a:prstGeom prst="rect">
              <a:avLst/>
            </a:prstGeom>
          </p:spPr>
        </p:pic>
        <p:pic>
          <p:nvPicPr>
            <p:cNvPr id="15" name="Graphic 14" descr="No sign outline">
              <a:extLst>
                <a:ext uri="{FF2B5EF4-FFF2-40B4-BE49-F238E27FC236}">
                  <a16:creationId xmlns:a16="http://schemas.microsoft.com/office/drawing/2014/main" id="{74D14990-CFB5-4EC0-FE11-3E4BBDFAC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6950" y="3464478"/>
              <a:ext cx="1414572" cy="141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95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2998D18-F4A8-0C55-778D-A1168C47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427AFA-D91F-3F1C-77BC-6354DA113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59971"/>
              </p:ext>
            </p:extLst>
          </p:nvPr>
        </p:nvGraphicFramePr>
        <p:xfrm>
          <a:off x="1306286" y="1058132"/>
          <a:ext cx="6773910" cy="3768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970">
                  <a:extLst>
                    <a:ext uri="{9D8B030D-6E8A-4147-A177-3AD203B41FA5}">
                      <a16:colId xmlns:a16="http://schemas.microsoft.com/office/drawing/2014/main" val="3510289845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99728007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704821770"/>
                    </a:ext>
                  </a:extLst>
                </a:gridCol>
              </a:tblGrid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crime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crime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09855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12650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53080"/>
                  </a:ext>
                </a:extLst>
              </a:tr>
            </a:tbl>
          </a:graphicData>
        </a:graphic>
      </p:graphicFrame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4DA16FA-B837-7CD6-916F-C03B6027D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Other</a:t>
            </a:r>
            <a:r>
              <a:rPr lang="zh-TW" alt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3FD53AF1-9FCF-2B23-5280-B99341E2A0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6C2716D-08B4-3244-12F1-755C49E68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72" y="3689949"/>
            <a:ext cx="1002419" cy="10024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6C1F1B-A654-5E00-312D-1AAF2D56F8CE}"/>
              </a:ext>
            </a:extLst>
          </p:cNvPr>
          <p:cNvGrpSpPr/>
          <p:nvPr/>
        </p:nvGrpSpPr>
        <p:grpSpPr>
          <a:xfrm>
            <a:off x="1780596" y="2234970"/>
            <a:ext cx="1414572" cy="1414572"/>
            <a:chOff x="1696950" y="3464478"/>
            <a:chExt cx="1414572" cy="1414572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513F498-1138-BA6A-0BCD-D647C3DC9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026" y="3696056"/>
              <a:ext cx="1002419" cy="1002419"/>
            </a:xfrm>
            <a:prstGeom prst="rect">
              <a:avLst/>
            </a:prstGeom>
          </p:spPr>
        </p:pic>
        <p:pic>
          <p:nvPicPr>
            <p:cNvPr id="15" name="Graphic 14" descr="No sign outline">
              <a:extLst>
                <a:ext uri="{FF2B5EF4-FFF2-40B4-BE49-F238E27FC236}">
                  <a16:creationId xmlns:a16="http://schemas.microsoft.com/office/drawing/2014/main" id="{181DB609-FAC8-63D8-9FA2-C6C96D8C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6950" y="3464478"/>
              <a:ext cx="1414572" cy="1414572"/>
            </a:xfrm>
            <a:prstGeom prst="rect">
              <a:avLst/>
            </a:prstGeom>
          </p:spPr>
        </p:pic>
      </p:grpSp>
      <p:sp>
        <p:nvSpPr>
          <p:cNvPr id="2" name="Arrow: Circular 1">
            <a:extLst>
              <a:ext uri="{FF2B5EF4-FFF2-40B4-BE49-F238E27FC236}">
                <a16:creationId xmlns:a16="http://schemas.microsoft.com/office/drawing/2014/main" id="{2297C674-6F41-7F09-B6F6-7674EB922C2F}"/>
              </a:ext>
            </a:extLst>
          </p:cNvPr>
          <p:cNvSpPr/>
          <p:nvPr/>
        </p:nvSpPr>
        <p:spPr>
          <a:xfrm flipH="1">
            <a:off x="5039514" y="171880"/>
            <a:ext cx="1409412" cy="15056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78168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Arrow: Circular 2">
            <a:extLst>
              <a:ext uri="{FF2B5EF4-FFF2-40B4-BE49-F238E27FC236}">
                <a16:creationId xmlns:a16="http://schemas.microsoft.com/office/drawing/2014/main" id="{383F53D8-BC8F-00F1-805C-1AA692D1BB37}"/>
              </a:ext>
            </a:extLst>
          </p:cNvPr>
          <p:cNvSpPr/>
          <p:nvPr/>
        </p:nvSpPr>
        <p:spPr>
          <a:xfrm>
            <a:off x="5039514" y="171880"/>
            <a:ext cx="1409412" cy="15056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78168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CEF801D-DCC2-8DCB-37A6-D9CF63FC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5F02816-5363-22BA-B119-68284EE351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6139BB93-AB58-92C5-237B-6DD06BD220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E0841-0BF5-B6B8-0A08-6EA943A3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83" y="491671"/>
            <a:ext cx="7382717" cy="41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1D381ED-7637-E303-1D6A-9AE905741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16FA819-842E-F0A0-C049-2ECC0ACF4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B07226C0-ECE0-6A74-3363-171C92D5B4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C0A9D-1C93-52DA-F050-4F04E8874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49" y="731375"/>
            <a:ext cx="7645209" cy="4018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437B16-2D3E-74BB-4E12-27F1FC507991}"/>
              </a:ext>
            </a:extLst>
          </p:cNvPr>
          <p:cNvSpPr/>
          <p:nvPr/>
        </p:nvSpPr>
        <p:spPr>
          <a:xfrm>
            <a:off x="3623224" y="618767"/>
            <a:ext cx="2145059" cy="48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D485C-4A5F-A822-9353-C3FA9A441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27" y="123900"/>
            <a:ext cx="7528331" cy="5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699852F-8C24-D7A9-A5CE-9F8CFE1A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5ECFB06-4314-5809-409A-F8657D1BD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7B923F9D-40B7-79A1-BE4C-216364B74E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776A2-AF5B-2A43-FD72-9800F83C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4" y="152165"/>
            <a:ext cx="7452958" cy="49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8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55E7F47-E727-6D29-2F40-9BD41D22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AB6938E-B0DF-195A-947C-FA56F466C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E00DEAFE-F0CC-D3E9-CFFB-BC988649C4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29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F69EFAD-0468-529A-9025-759147F8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B1D7CE6-E5C2-ECCF-E14B-27ACC95CC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DAD2481-105D-EAB9-1C8E-C0E4F173BB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25E85-6DE6-F7E7-AA8F-0A54266F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02" y="1017726"/>
            <a:ext cx="7787436" cy="38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public conflict over societal risks persist in the face of compelling and widely accessible scientific evidence? We conducted an experiment to probe two alternative answers: the ‘science comprehension thesis’ (SCT), which identifies defects in the public's knowledge and reasoning capacities as the source of such controversies; and the ‘identity-protective cognition thesis’ (ICT), which treats cultural conflict as disabling the faculties that members of the public use to make sense of decision-relevant science.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E16E204-36AC-508B-75F6-7BD281A83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7A1588A-1ECF-9715-E5F5-ABC1020AA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FBC1814-0FC6-87C3-CDE6-14155ED9FD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altLang="zh-TW" sz="9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20</a:t>
            </a:fld>
            <a:endParaRPr lang="en-US" sz="900"/>
          </a:p>
        </p:txBody>
      </p:sp>
      <p:pic>
        <p:nvPicPr>
          <p:cNvPr id="2" name="Online Media 1" title="Are Smart People Ruining Democracy? | Dan Kahan | TEDxVienna">
            <a:hlinkClick r:id="" action="ppaction://media"/>
            <a:extLst>
              <a:ext uri="{FF2B5EF4-FFF2-40B4-BE49-F238E27FC236}">
                <a16:creationId xmlns:a16="http://schemas.microsoft.com/office/drawing/2014/main" id="{FBDA5AEF-B002-77A5-DF5B-EB29B87855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1700" y="1690710"/>
            <a:ext cx="4069800" cy="229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title="On These Questions, Smarter People Do Worse">
            <a:hlinkClick r:id="" action="ppaction://media"/>
            <a:extLst>
              <a:ext uri="{FF2B5EF4-FFF2-40B4-BE49-F238E27FC236}">
                <a16:creationId xmlns:a16="http://schemas.microsoft.com/office/drawing/2014/main" id="{E942EB8B-8215-3B60-EDBA-17B03B784D9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62500" y="1690710"/>
            <a:ext cx="4069800" cy="229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754841"/>
            <a:ext cx="9144000" cy="190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2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our experiment, we presented subjects with a difficult problem that turned on their ability to draw valid causal inferences from empirical data. As expected, subjects highest in numeracy – a measure of the ability and disposition to make use of quantitative information – did substantially better than less numerate ones when the data were presented as results from a study of a new skin rash treatment. Also as expected, subjects’ responses became politically polarized – and even less accurate – when the same data were presented as results from the study of a gun control ban.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9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A62BF17-AB91-4C7C-EA5E-26E41E565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E55D1EF-0FCF-90CD-E35C-52384C8AFE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CB35E7F-051C-8C0F-2270-1CE13DD79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contrary to the prediction of SCT, such polarization did not abate among subjects highest in numeracy; instead, it increased. This outcome supported ICT, which predicted that more numerate subjects would use their quantitative-reasoning capacity selectively to conform their interpretation of the data to the result most consistent with their political outlooks. We discuss the theoretical and practical significance of these findings.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F39422A1-6F49-A11F-D721-05F3FF4E03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26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E5F84ED-A927-AA52-2B81-455F3A16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3E29264-B53F-F10F-6F60-CFFDA39B5F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zh-TW" alt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E2DEE7AD-9D3A-0499-C916-65E75E3041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4" name="Graphic 3" descr="Group with solid fill">
            <a:extLst>
              <a:ext uri="{FF2B5EF4-FFF2-40B4-BE49-F238E27FC236}">
                <a16:creationId xmlns:a16="http://schemas.microsoft.com/office/drawing/2014/main" id="{B76FBAEF-2ECE-6BBB-650F-0F24DF269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2238" y="1191984"/>
            <a:ext cx="1914741" cy="1914741"/>
          </a:xfrm>
          <a:prstGeom prst="rect">
            <a:avLst/>
          </a:prstGeom>
        </p:spPr>
      </p:pic>
      <p:pic>
        <p:nvPicPr>
          <p:cNvPr id="2" name="Graphic 1" descr="Group with solid fill">
            <a:extLst>
              <a:ext uri="{FF2B5EF4-FFF2-40B4-BE49-F238E27FC236}">
                <a16:creationId xmlns:a16="http://schemas.microsoft.com/office/drawing/2014/main" id="{9580557B-5F5E-B3E7-6199-48ADCF337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591" y="1191984"/>
            <a:ext cx="1914741" cy="19147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3D49CF-FF8E-5D39-1E4D-7B7A0D19D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2031" r="7628" b="21670"/>
          <a:stretch/>
        </p:blipFill>
        <p:spPr bwMode="auto">
          <a:xfrm>
            <a:off x="2277406" y="3382745"/>
            <a:ext cx="1024403" cy="8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BEB489-4B4E-67B2-1FE9-725588065663}"/>
              </a:ext>
            </a:extLst>
          </p:cNvPr>
          <p:cNvGrpSpPr/>
          <p:nvPr/>
        </p:nvGrpSpPr>
        <p:grpSpPr>
          <a:xfrm>
            <a:off x="5156675" y="3091256"/>
            <a:ext cx="1414572" cy="1414572"/>
            <a:chOff x="5156674" y="3168823"/>
            <a:chExt cx="1414572" cy="14145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C04410-D643-9B96-C2C4-FD4F703F5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 t="12031" r="7628" b="21670"/>
            <a:stretch/>
          </p:blipFill>
          <p:spPr bwMode="auto">
            <a:xfrm>
              <a:off x="5351759" y="3460313"/>
              <a:ext cx="1024403" cy="83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phic 7" descr="No sign outline">
              <a:extLst>
                <a:ext uri="{FF2B5EF4-FFF2-40B4-BE49-F238E27FC236}">
                  <a16:creationId xmlns:a16="http://schemas.microsoft.com/office/drawing/2014/main" id="{C2D310A3-ECBE-4A87-984B-60FFDE76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56674" y="3168823"/>
              <a:ext cx="1414572" cy="141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54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D32A0AD-40C8-3FBD-CF4C-8908752F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8C8610C-25FB-F362-1007-B18193C93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02246"/>
              </p:ext>
            </p:extLst>
          </p:nvPr>
        </p:nvGraphicFramePr>
        <p:xfrm>
          <a:off x="1306286" y="1058132"/>
          <a:ext cx="6773910" cy="3768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970">
                  <a:extLst>
                    <a:ext uri="{9D8B030D-6E8A-4147-A177-3AD203B41FA5}">
                      <a16:colId xmlns:a16="http://schemas.microsoft.com/office/drawing/2014/main" val="3510289845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99728007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704821770"/>
                    </a:ext>
                  </a:extLst>
                </a:gridCol>
              </a:tblGrid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endParaRPr lang="zh-TW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zh-TW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09855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12650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53080"/>
                  </a:ext>
                </a:extLst>
              </a:tr>
            </a:tbl>
          </a:graphicData>
        </a:graphic>
      </p:graphicFrame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CD3378C-B7F2-BBA1-B797-BCE6229CF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zh-TW" alt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88C1859D-4566-10E5-613F-83F1CB76E3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561D22C-9D8C-2C9F-17AF-EECC2E9C8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2031" r="7628" b="21670"/>
          <a:stretch/>
        </p:blipFill>
        <p:spPr bwMode="auto">
          <a:xfrm>
            <a:off x="1982498" y="2487140"/>
            <a:ext cx="1024403" cy="8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89CD74-6F9F-5618-139D-93CC709EE353}"/>
              </a:ext>
            </a:extLst>
          </p:cNvPr>
          <p:cNvGrpSpPr/>
          <p:nvPr/>
        </p:nvGrpSpPr>
        <p:grpSpPr>
          <a:xfrm>
            <a:off x="1787413" y="3464478"/>
            <a:ext cx="1414572" cy="1414572"/>
            <a:chOff x="5156674" y="3168823"/>
            <a:chExt cx="1414572" cy="1414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BFB9EC-532A-9ABC-0E7C-E54D9709EE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 t="12031" r="7628" b="21670"/>
            <a:stretch/>
          </p:blipFill>
          <p:spPr bwMode="auto">
            <a:xfrm>
              <a:off x="5351759" y="3460313"/>
              <a:ext cx="1024403" cy="83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phic 14" descr="No sign outline">
              <a:extLst>
                <a:ext uri="{FF2B5EF4-FFF2-40B4-BE49-F238E27FC236}">
                  <a16:creationId xmlns:a16="http://schemas.microsoft.com/office/drawing/2014/main" id="{D0E912FD-8028-F04C-6459-B01870D8A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6674" y="3168823"/>
              <a:ext cx="1414572" cy="141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55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7DA7018-44C3-D1FE-289E-A21593A5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427D6A6-1954-3960-B5B5-4261D2E69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42A27DD7-44BD-93EF-DBBD-E6CE152F1E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90A20-64A7-2C79-5C78-1AC3CA4B71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6926" y="1017725"/>
            <a:ext cx="5057202" cy="34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E2C1EAA-AE38-CBF2-02FF-9D87EBA5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E5E4998-F4AC-E040-D411-73E3A5810A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921C146C-D1D8-AB9C-C0FE-A9B2BD0BBE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4" name="Picture 3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AA34AF27-164D-5966-215E-65E3A29A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7919" y="413554"/>
            <a:ext cx="6938853" cy="4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5E5141E-73B7-A34C-574D-B3A8ADF9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493C7A6B-0978-A477-77CD-14488B2CC249}"/>
              </a:ext>
            </a:extLst>
          </p:cNvPr>
          <p:cNvSpPr/>
          <p:nvPr/>
        </p:nvSpPr>
        <p:spPr>
          <a:xfrm flipH="1">
            <a:off x="5039514" y="171880"/>
            <a:ext cx="1409412" cy="15056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78168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54F4AB9-A805-C313-B539-C11039FA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57055"/>
              </p:ext>
            </p:extLst>
          </p:nvPr>
        </p:nvGraphicFramePr>
        <p:xfrm>
          <a:off x="1306286" y="1058132"/>
          <a:ext cx="6773910" cy="3768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970">
                  <a:extLst>
                    <a:ext uri="{9D8B030D-6E8A-4147-A177-3AD203B41FA5}">
                      <a16:colId xmlns:a16="http://schemas.microsoft.com/office/drawing/2014/main" val="3510289845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99728007"/>
                    </a:ext>
                  </a:extLst>
                </a:gridCol>
                <a:gridCol w="2257970">
                  <a:extLst>
                    <a:ext uri="{9D8B030D-6E8A-4147-A177-3AD203B41FA5}">
                      <a16:colId xmlns:a16="http://schemas.microsoft.com/office/drawing/2014/main" val="3704821770"/>
                    </a:ext>
                  </a:extLst>
                </a:gridCol>
              </a:tblGrid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zh-TW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Got</a:t>
                      </a:r>
                      <a:r>
                        <a:rPr lang="zh-TW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09855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12650"/>
                  </a:ext>
                </a:extLst>
              </a:tr>
              <a:tr h="12560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53080"/>
                  </a:ext>
                </a:extLst>
              </a:tr>
            </a:tbl>
          </a:graphicData>
        </a:graphic>
      </p:graphicFrame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29B98E5-3BB1-2373-6BA8-BF153FEA0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</a:t>
            </a:r>
            <a:r>
              <a:rPr lang="zh-TW" alt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BACE9122-CB48-4735-6667-340C447A3C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74F6222-5E96-FE95-021C-B98E4A63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2031" r="7628" b="21670"/>
          <a:stretch/>
        </p:blipFill>
        <p:spPr bwMode="auto">
          <a:xfrm>
            <a:off x="1982498" y="2487140"/>
            <a:ext cx="1024403" cy="8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5E35ED-BC15-514E-6D5D-3D9DC8BCA3FC}"/>
              </a:ext>
            </a:extLst>
          </p:cNvPr>
          <p:cNvGrpSpPr/>
          <p:nvPr/>
        </p:nvGrpSpPr>
        <p:grpSpPr>
          <a:xfrm>
            <a:off x="1787413" y="3464478"/>
            <a:ext cx="1414572" cy="1414572"/>
            <a:chOff x="5156674" y="3168823"/>
            <a:chExt cx="1414572" cy="1414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AA9346-A4D2-A45F-A300-8CDE862A7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 t="12031" r="7628" b="21670"/>
            <a:stretch/>
          </p:blipFill>
          <p:spPr bwMode="auto">
            <a:xfrm>
              <a:off x="5351759" y="3460313"/>
              <a:ext cx="1024403" cy="83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phic 14" descr="No sign outline">
              <a:extLst>
                <a:ext uri="{FF2B5EF4-FFF2-40B4-BE49-F238E27FC236}">
                  <a16:creationId xmlns:a16="http://schemas.microsoft.com/office/drawing/2014/main" id="{11F282FC-BE6C-B133-61F0-AF4B9872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6674" y="3168823"/>
              <a:ext cx="1414572" cy="1414572"/>
            </a:xfrm>
            <a:prstGeom prst="rect">
              <a:avLst/>
            </a:prstGeom>
          </p:spPr>
        </p:pic>
      </p:grp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147BF9BF-9526-FF3E-211D-77D302707570}"/>
              </a:ext>
            </a:extLst>
          </p:cNvPr>
          <p:cNvSpPr/>
          <p:nvPr/>
        </p:nvSpPr>
        <p:spPr>
          <a:xfrm>
            <a:off x="5039514" y="171880"/>
            <a:ext cx="1409412" cy="15056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78168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70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448</Words>
  <Application>Microsoft Office PowerPoint</Application>
  <PresentationFormat>如螢幕大小 (16:9)</PresentationFormat>
  <Paragraphs>74</Paragraphs>
  <Slides>21</Slides>
  <Notes>21</Notes>
  <HiddenSlides>0</HiddenSlides>
  <MMClips>2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Simple Light</vt:lpstr>
      <vt:lpstr>Motivated numeracy and enlightened  self-government</vt:lpstr>
      <vt:lpstr>Abstract</vt:lpstr>
      <vt:lpstr>Abstract</vt:lpstr>
      <vt:lpstr>Abstract</vt:lpstr>
      <vt:lpstr>The Question</vt:lpstr>
      <vt:lpstr>The Question</vt:lpstr>
      <vt:lpstr>Data</vt:lpstr>
      <vt:lpstr>Result</vt:lpstr>
      <vt:lpstr>Another Question</vt:lpstr>
      <vt:lpstr>Result</vt:lpstr>
      <vt:lpstr>Data</vt:lpstr>
      <vt:lpstr>Result</vt:lpstr>
      <vt:lpstr>The Other Question</vt:lpstr>
      <vt:lpstr>The Other Question</vt:lpstr>
      <vt:lpstr>Result</vt:lpstr>
      <vt:lpstr>Result</vt:lpstr>
      <vt:lpstr>Result</vt:lpstr>
      <vt:lpstr>Conclusion</vt:lpstr>
      <vt:lpstr>Conclusion</vt:lpstr>
      <vt:lpstr>Reference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Order-preserving pattern matching with k mismatches</dc:title>
  <cp:lastModifiedBy>pplab</cp:lastModifiedBy>
  <cp:revision>229</cp:revision>
  <dcterms:modified xsi:type="dcterms:W3CDTF">2024-12-11T11:38:30Z</dcterms:modified>
</cp:coreProperties>
</file>