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88" r:id="rId3"/>
    <p:sldId id="273" r:id="rId4"/>
    <p:sldId id="297" r:id="rId5"/>
    <p:sldId id="299" r:id="rId6"/>
    <p:sldId id="300" r:id="rId7"/>
    <p:sldId id="301" r:id="rId8"/>
    <p:sldId id="289" r:id="rId9"/>
    <p:sldId id="296" r:id="rId10"/>
    <p:sldId id="291" r:id="rId11"/>
    <p:sldId id="294" r:id="rId12"/>
    <p:sldId id="302" r:id="rId13"/>
    <p:sldId id="304" r:id="rId14"/>
    <p:sldId id="293"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jeTilq5NutPlNu3ZIpsQbcDZRtZ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83416" autoAdjust="0"/>
  </p:normalViewPr>
  <p:slideViewPr>
    <p:cSldViewPr snapToGrid="0">
      <p:cViewPr>
        <p:scale>
          <a:sx n="100" d="100"/>
          <a:sy n="100" d="100"/>
        </p:scale>
        <p:origin x="-948"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1920" max="1920" units="cm"/>
          <inkml:channel name="Y" type="integer" min="-136" max="1080" units="cm"/>
        </inkml:traceFormat>
        <inkml:channelProperties>
          <inkml:channelProperty channel="X" name="resolution" value="72.86527" units="1/cm"/>
          <inkml:channelProperty channel="Y" name="resolution" value="41.08108" units="1/cm"/>
        </inkml:channelProperties>
      </inkml:inkSource>
      <inkml:timestamp xml:id="ts0" timeString="2024-09-22T10:43:27.088"/>
    </inkml:context>
    <inkml:brush xml:id="br0">
      <inkml:brushProperty name="width" value="0.05292" units="cm"/>
      <inkml:brushProperty name="height" value="0.05292" units="cm"/>
      <inkml:brushProperty name="color" value="#FF0000"/>
    </inkml:brush>
  </inkml:definitions>
  <inkml:trace contextRef="#ctx0" brushRef="#br0">23054 4551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7313316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altLang="zh-TW" sz="1200" dirty="0" smtClean="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The experimental results indicate that, within the </a:t>
            </a: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same environment, the improved genetic algorithm IGA </a:t>
            </a: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considers both path length and obstacle intersection degree as </a:t>
            </a: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weight factors in fitness calculations. It employs the roulette </a:t>
            </a: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wheel method for individual selection and a hybrid approach of </a:t>
            </a: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single and coincident points for crossover. By incorporating an </a:t>
            </a: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adaptive mutation probability function, the algorithm adjusts </a:t>
            </a: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mutation probability based on population fitness, thereby </a:t>
            </a: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preventing the algorithm from getting stuck in local optima.</a:t>
            </a:r>
            <a:endParaRPr lang="en-US" altLang="zh-TW" sz="1200" dirty="0" smtClean="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14+2</a:t>
            </a:r>
            <a:r>
              <a:rPr lang="zh-TW" altLang="en-US" sz="1200" dirty="0" smtClean="0">
                <a:solidFill>
                  <a:schemeClr val="dk1"/>
                </a:solidFill>
                <a:latin typeface="Times New Roman" pitchFamily="18" charset="0"/>
                <a:ea typeface="Calibri"/>
                <a:cs typeface="Times New Roman" pitchFamily="18" charset="0"/>
                <a:sym typeface="Calibri"/>
              </a:rPr>
              <a:t>根號</a:t>
            </a:r>
            <a:r>
              <a:rPr lang="en-US" altLang="zh-TW" sz="1200" dirty="0" smtClean="0">
                <a:solidFill>
                  <a:schemeClr val="dk1"/>
                </a:solidFill>
                <a:latin typeface="Times New Roman" pitchFamily="18" charset="0"/>
                <a:ea typeface="Calibri"/>
                <a:cs typeface="Times New Roman" pitchFamily="18" charset="0"/>
                <a:sym typeface="Calibri"/>
              </a:rPr>
              <a:t> 2​ ≈16.83</a:t>
            </a: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5+6</a:t>
            </a:r>
            <a:r>
              <a:rPr lang="zh-TW" altLang="en-US" sz="1200" dirty="0" smtClean="0">
                <a:solidFill>
                  <a:schemeClr val="dk1"/>
                </a:solidFill>
                <a:latin typeface="Times New Roman" pitchFamily="18" charset="0"/>
                <a:ea typeface="Calibri"/>
                <a:cs typeface="Times New Roman" pitchFamily="18" charset="0"/>
                <a:sym typeface="Calibri"/>
              </a:rPr>
              <a:t>根號</a:t>
            </a:r>
            <a:r>
              <a:rPr lang="en-US" altLang="zh-TW" sz="1200" dirty="0" smtClean="0">
                <a:solidFill>
                  <a:schemeClr val="dk1"/>
                </a:solidFill>
                <a:latin typeface="Times New Roman" pitchFamily="18" charset="0"/>
                <a:ea typeface="Calibri"/>
                <a:cs typeface="Times New Roman" pitchFamily="18" charset="0"/>
                <a:sym typeface="Calibri"/>
              </a:rPr>
              <a:t>2≈13.49</a:t>
            </a:r>
          </a:p>
          <a:p>
            <a:pPr marL="0" lvl="0" indent="0" algn="l" rtl="0">
              <a:spcBef>
                <a:spcPts val="0"/>
              </a:spcBef>
              <a:spcAft>
                <a:spcPts val="0"/>
              </a:spcAft>
              <a:buNone/>
            </a:pPr>
            <a:endParaRPr lang="en-US" altLang="zh-TW" sz="1200" dirty="0" smtClean="0">
              <a:solidFill>
                <a:schemeClr val="dk1"/>
              </a:solidFill>
              <a:latin typeface="Times New Roman" pitchFamily="18" charset="0"/>
              <a:ea typeface="Calibri"/>
              <a:cs typeface="Times New Roman" pitchFamily="18" charset="0"/>
              <a:sym typeface="Calibri"/>
            </a:endParaRPr>
          </a:p>
          <a:p>
            <a:pPr marL="0" lvl="0" indent="0" algn="l" rtl="0">
              <a:spcBef>
                <a:spcPts val="0"/>
              </a:spcBef>
              <a:spcAft>
                <a:spcPts val="0"/>
              </a:spcAft>
              <a:buNone/>
            </a:pPr>
            <a:endParaRPr lang="en-US" altLang="zh-TW" sz="1200" dirty="0" smtClean="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zh-TW" altLang="en-US" sz="1200" dirty="0" smtClean="0">
                <a:solidFill>
                  <a:schemeClr val="dk1"/>
                </a:solidFill>
                <a:latin typeface="Times New Roman" pitchFamily="18" charset="0"/>
                <a:ea typeface="Calibri"/>
                <a:cs typeface="Times New Roman" pitchFamily="18" charset="0"/>
                <a:sym typeface="Calibri"/>
              </a:rPr>
              <a:t>如表 </a:t>
            </a:r>
            <a:r>
              <a:rPr lang="en-US" altLang="zh-TW" sz="1200" dirty="0" smtClean="0">
                <a:solidFill>
                  <a:schemeClr val="dk1"/>
                </a:solidFill>
                <a:latin typeface="Times New Roman" pitchFamily="18" charset="0"/>
                <a:ea typeface="Calibri"/>
                <a:cs typeface="Times New Roman" pitchFamily="18" charset="0"/>
                <a:sym typeface="Calibri"/>
              </a:rPr>
              <a:t>2 </a:t>
            </a:r>
            <a:r>
              <a:rPr lang="zh-TW" altLang="en-US" sz="1200" dirty="0" smtClean="0">
                <a:solidFill>
                  <a:schemeClr val="dk1"/>
                </a:solidFill>
                <a:latin typeface="Times New Roman" pitchFamily="18" charset="0"/>
                <a:ea typeface="Calibri"/>
                <a:cs typeface="Times New Roman" pitchFamily="18" charset="0"/>
                <a:sym typeface="Calibri"/>
              </a:rPr>
              <a:t>所示，兩種算法的最大適應度和平均適應度水平相當。</a:t>
            </a:r>
            <a:r>
              <a:rPr lang="en-US" altLang="zh-TW" sz="1200" dirty="0" smtClean="0">
                <a:solidFill>
                  <a:schemeClr val="dk1"/>
                </a:solidFill>
                <a:latin typeface="Times New Roman" pitchFamily="18" charset="0"/>
                <a:ea typeface="Calibri"/>
                <a:cs typeface="Times New Roman" pitchFamily="18" charset="0"/>
                <a:sym typeface="Calibri"/>
              </a:rPr>
              <a:t>IGA </a:t>
            </a:r>
            <a:r>
              <a:rPr lang="zh-TW" altLang="en-US" sz="1200" dirty="0" smtClean="0">
                <a:solidFill>
                  <a:schemeClr val="dk1"/>
                </a:solidFill>
                <a:latin typeface="Times New Roman" pitchFamily="18" charset="0"/>
                <a:ea typeface="Calibri"/>
                <a:cs typeface="Times New Roman" pitchFamily="18" charset="0"/>
                <a:sym typeface="Calibri"/>
              </a:rPr>
              <a:t>算法根據路徑長度和障礙物交叉程度來選擇下一代進行演化，顯著提高了識別最優解的效率。此外，增強的運算符選擇功能保證了具有較高適應度的個體有更大的機會被傳遞到下一代，從而使 </a:t>
            </a:r>
            <a:r>
              <a:rPr lang="en-US" altLang="zh-TW" sz="1200" dirty="0" smtClean="0">
                <a:solidFill>
                  <a:schemeClr val="dk1"/>
                </a:solidFill>
                <a:latin typeface="Times New Roman" pitchFamily="18" charset="0"/>
                <a:ea typeface="Calibri"/>
                <a:cs typeface="Times New Roman" pitchFamily="18" charset="0"/>
                <a:sym typeface="Calibri"/>
              </a:rPr>
              <a:t>IGA </a:t>
            </a:r>
            <a:r>
              <a:rPr lang="zh-TW" altLang="en-US" sz="1200" dirty="0" smtClean="0">
                <a:solidFill>
                  <a:schemeClr val="dk1"/>
                </a:solidFill>
                <a:latin typeface="Times New Roman" pitchFamily="18" charset="0"/>
                <a:ea typeface="Calibri"/>
                <a:cs typeface="Times New Roman" pitchFamily="18" charset="0"/>
                <a:sym typeface="Calibri"/>
              </a:rPr>
              <a:t>算法中超過 </a:t>
            </a:r>
            <a:r>
              <a:rPr lang="en-US" altLang="zh-TW" sz="1200" dirty="0" smtClean="0">
                <a:solidFill>
                  <a:schemeClr val="dk1"/>
                </a:solidFill>
                <a:latin typeface="Times New Roman" pitchFamily="18" charset="0"/>
                <a:ea typeface="Calibri"/>
                <a:cs typeface="Times New Roman" pitchFamily="18" charset="0"/>
                <a:sym typeface="Calibri"/>
              </a:rPr>
              <a:t>300 </a:t>
            </a:r>
            <a:r>
              <a:rPr lang="zh-TW" altLang="en-US" sz="1200" dirty="0" smtClean="0">
                <a:solidFill>
                  <a:schemeClr val="dk1"/>
                </a:solidFill>
                <a:latin typeface="Times New Roman" pitchFamily="18" charset="0"/>
                <a:ea typeface="Calibri"/>
                <a:cs typeface="Times New Roman" pitchFamily="18" charset="0"/>
                <a:sym typeface="Calibri"/>
              </a:rPr>
              <a:t>次演化的比例比 </a:t>
            </a:r>
            <a:r>
              <a:rPr lang="en-US" altLang="zh-TW" sz="1200" dirty="0" smtClean="0">
                <a:solidFill>
                  <a:schemeClr val="dk1"/>
                </a:solidFill>
                <a:latin typeface="Times New Roman" pitchFamily="18" charset="0"/>
                <a:ea typeface="Calibri"/>
                <a:cs typeface="Times New Roman" pitchFamily="18" charset="0"/>
                <a:sym typeface="Calibri"/>
              </a:rPr>
              <a:t>GA </a:t>
            </a:r>
            <a:r>
              <a:rPr lang="zh-TW" altLang="en-US" sz="1200" dirty="0" smtClean="0">
                <a:solidFill>
                  <a:schemeClr val="dk1"/>
                </a:solidFill>
                <a:latin typeface="Times New Roman" pitchFamily="18" charset="0"/>
                <a:ea typeface="Calibri"/>
                <a:cs typeface="Times New Roman" pitchFamily="18" charset="0"/>
                <a:sym typeface="Calibri"/>
              </a:rPr>
              <a:t>算法降低了約 </a:t>
            </a:r>
            <a:r>
              <a:rPr lang="en-US" altLang="zh-TW" sz="1200" dirty="0" smtClean="0">
                <a:solidFill>
                  <a:schemeClr val="dk1"/>
                </a:solidFill>
                <a:latin typeface="Times New Roman" pitchFamily="18" charset="0"/>
                <a:ea typeface="Calibri"/>
                <a:cs typeface="Times New Roman" pitchFamily="18" charset="0"/>
                <a:sym typeface="Calibri"/>
              </a:rPr>
              <a:t>70%</a:t>
            </a:r>
            <a:r>
              <a:rPr lang="zh-TW" altLang="en-US" sz="1200" dirty="0" smtClean="0">
                <a:solidFill>
                  <a:schemeClr val="dk1"/>
                </a:solidFill>
                <a:latin typeface="Times New Roman" pitchFamily="18" charset="0"/>
                <a:ea typeface="Calibri"/>
                <a:cs typeface="Times New Roman" pitchFamily="18" charset="0"/>
                <a:sym typeface="Calibri"/>
              </a:rPr>
              <a:t>。</a:t>
            </a:r>
            <a:r>
              <a:rPr lang="en-US" altLang="zh-TW" sz="1200" dirty="0" smtClean="0">
                <a:solidFill>
                  <a:schemeClr val="dk1"/>
                </a:solidFill>
                <a:latin typeface="Times New Roman" pitchFamily="18" charset="0"/>
                <a:ea typeface="Calibri"/>
                <a:cs typeface="Times New Roman" pitchFamily="18" charset="0"/>
                <a:sym typeface="Calibri"/>
              </a:rPr>
              <a:t>IGA </a:t>
            </a:r>
            <a:r>
              <a:rPr lang="zh-TW" altLang="en-US" sz="1200" dirty="0" smtClean="0">
                <a:solidFill>
                  <a:schemeClr val="dk1"/>
                </a:solidFill>
                <a:latin typeface="Times New Roman" pitchFamily="18" charset="0"/>
                <a:ea typeface="Calibri"/>
                <a:cs typeface="Times New Roman" pitchFamily="18" charset="0"/>
                <a:sym typeface="Calibri"/>
              </a:rPr>
              <a:t>算法所使用的自適應突變概率函數能根據種群適應度調整突變概率，從而實現比 </a:t>
            </a:r>
            <a:r>
              <a:rPr lang="en-US" altLang="zh-TW" sz="1200" dirty="0" smtClean="0">
                <a:solidFill>
                  <a:schemeClr val="dk1"/>
                </a:solidFill>
                <a:latin typeface="Times New Roman" pitchFamily="18" charset="0"/>
                <a:ea typeface="Calibri"/>
                <a:cs typeface="Times New Roman" pitchFamily="18" charset="0"/>
                <a:sym typeface="Calibri"/>
              </a:rPr>
              <a:t>GA </a:t>
            </a:r>
            <a:r>
              <a:rPr lang="zh-TW" altLang="en-US" sz="1200" dirty="0" smtClean="0">
                <a:solidFill>
                  <a:schemeClr val="dk1"/>
                </a:solidFill>
                <a:latin typeface="Times New Roman" pitchFamily="18" charset="0"/>
                <a:ea typeface="Calibri"/>
                <a:cs typeface="Times New Roman" pitchFamily="18" charset="0"/>
                <a:sym typeface="Calibri"/>
              </a:rPr>
              <a:t>算法更優的收斂性。因此，改進後的遺傳算法比標準遺傳算法具有顯著更高的效率</a:t>
            </a:r>
            <a:r>
              <a:rPr lang="en-US" altLang="zh-TW" sz="1200" dirty="0" smtClean="0">
                <a:solidFill>
                  <a:schemeClr val="dk1"/>
                </a:solidFill>
                <a:latin typeface="Times New Roman" pitchFamily="18" charset="0"/>
                <a:ea typeface="Calibri"/>
                <a:cs typeface="Times New Roman" pitchFamily="18" charset="0"/>
                <a:sym typeface="Calibri"/>
              </a:rPr>
              <a:t>【15】</a:t>
            </a:r>
            <a:r>
              <a:rPr lang="zh-TW" altLang="en-US" sz="1200" dirty="0" smtClean="0">
                <a:solidFill>
                  <a:schemeClr val="dk1"/>
                </a:solidFill>
                <a:latin typeface="Times New Roman" pitchFamily="18" charset="0"/>
                <a:ea typeface="Calibri"/>
                <a:cs typeface="Times New Roman" pitchFamily="18" charset="0"/>
                <a:sym typeface="Calibri"/>
              </a:rPr>
              <a:t>。</a:t>
            </a:r>
            <a:endParaRPr lang="en-US" altLang="zh-TW" sz="1200" dirty="0" smtClean="0">
              <a:solidFill>
                <a:schemeClr val="dk1"/>
              </a:solidFill>
              <a:latin typeface="Times New Roman" pitchFamily="18" charset="0"/>
              <a:ea typeface="Calibri"/>
              <a:cs typeface="Times New Roman" pitchFamily="18" charset="0"/>
              <a:sym typeface="Calibri"/>
            </a:endParaRPr>
          </a:p>
          <a:p>
            <a:pPr marL="0" lvl="0" indent="0" algn="l" rtl="0">
              <a:spcBef>
                <a:spcPts val="0"/>
              </a:spcBef>
              <a:spcAft>
                <a:spcPts val="0"/>
              </a:spcAft>
              <a:buNone/>
            </a:pPr>
            <a:endParaRPr lang="en-US" altLang="zh-TW" sz="1200" dirty="0" smtClean="0">
              <a:solidFill>
                <a:schemeClr val="dk1"/>
              </a:solidFill>
              <a:latin typeface="Times New Roman" pitchFamily="18" charset="0"/>
              <a:ea typeface="Calibri"/>
              <a:cs typeface="Times New Roman" pitchFamily="18" charset="0"/>
              <a:sym typeface="Calibri"/>
            </a:endParaRP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IGA</a:t>
            </a:r>
            <a:r>
              <a:rPr lang="zh-TW" altLang="en-US" sz="1200" dirty="0" smtClean="0">
                <a:solidFill>
                  <a:schemeClr val="dk1"/>
                </a:solidFill>
                <a:latin typeface="Times New Roman" pitchFamily="18" charset="0"/>
                <a:ea typeface="Calibri"/>
                <a:cs typeface="Times New Roman" pitchFamily="18" charset="0"/>
                <a:sym typeface="Calibri"/>
              </a:rPr>
              <a:t>未收斂次數較少，平均收斂次數比較少，所以</a:t>
            </a:r>
            <a:r>
              <a:rPr lang="en-US" altLang="zh-TW" sz="1200" dirty="0" smtClean="0">
                <a:solidFill>
                  <a:schemeClr val="dk1"/>
                </a:solidFill>
                <a:latin typeface="Times New Roman" pitchFamily="18" charset="0"/>
                <a:ea typeface="Calibri"/>
                <a:cs typeface="Times New Roman" pitchFamily="18" charset="0"/>
                <a:sym typeface="Calibri"/>
              </a:rPr>
              <a:t>IGA</a:t>
            </a:r>
            <a:r>
              <a:rPr lang="zh-TW" altLang="en-US" sz="1200" dirty="0" smtClean="0">
                <a:solidFill>
                  <a:schemeClr val="dk1"/>
                </a:solidFill>
                <a:latin typeface="Times New Roman" pitchFamily="18" charset="0"/>
                <a:ea typeface="Calibri"/>
                <a:cs typeface="Times New Roman" pitchFamily="18" charset="0"/>
                <a:sym typeface="Calibri"/>
              </a:rPr>
              <a:t>演算法效率比較高</a:t>
            </a:r>
            <a:endParaRPr lang="en-US" altLang="zh-TW" sz="1200" dirty="0" smtClean="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zh-TW" altLang="en-US" sz="1200" dirty="0" smtClean="0">
                <a:solidFill>
                  <a:schemeClr val="dk1"/>
                </a:solidFill>
                <a:latin typeface="Times New Roman" pitchFamily="18" charset="0"/>
                <a:ea typeface="Calibri"/>
                <a:cs typeface="Times New Roman" pitchFamily="18" charset="0"/>
                <a:sym typeface="Calibri"/>
              </a:rPr>
              <a:t>避免過早收斂</a:t>
            </a:r>
            <a:r>
              <a:rPr lang="en-US" altLang="zh-TW" sz="1200" dirty="0" smtClean="0">
                <a:solidFill>
                  <a:schemeClr val="dk1"/>
                </a:solidFill>
                <a:latin typeface="Times New Roman" pitchFamily="18" charset="0"/>
                <a:ea typeface="Calibri"/>
                <a:cs typeface="Times New Roman" pitchFamily="18" charset="0"/>
                <a:sym typeface="Calibri"/>
              </a:rPr>
              <a:t>(</a:t>
            </a:r>
            <a:r>
              <a:rPr lang="zh-TW" altLang="en-US" sz="1200" dirty="0" smtClean="0">
                <a:solidFill>
                  <a:schemeClr val="dk1"/>
                </a:solidFill>
                <a:latin typeface="Times New Roman" pitchFamily="18" charset="0"/>
                <a:ea typeface="Calibri"/>
                <a:cs typeface="Times New Roman" pitchFamily="18" charset="0"/>
                <a:sym typeface="Calibri"/>
              </a:rPr>
              <a:t>避免局部最佳解情形</a:t>
            </a:r>
            <a:r>
              <a:rPr lang="en-US" altLang="zh-TW" sz="1200" dirty="0" smtClean="0">
                <a:solidFill>
                  <a:schemeClr val="dk1"/>
                </a:solidFill>
                <a:latin typeface="Times New Roman" pitchFamily="18" charset="0"/>
                <a:ea typeface="Calibri"/>
                <a:cs typeface="Times New Roman" pitchFamily="18" charset="0"/>
                <a:sym typeface="Calibri"/>
              </a:rPr>
              <a:t>)</a:t>
            </a:r>
          </a:p>
          <a:p>
            <a:pPr marL="0" lvl="0" indent="0" algn="l" rtl="0">
              <a:spcBef>
                <a:spcPts val="0"/>
              </a:spcBef>
              <a:spcAft>
                <a:spcPts val="0"/>
              </a:spcAft>
              <a:buNone/>
            </a:pPr>
            <a:endParaRPr lang="en-US" altLang="zh-TW" sz="1200" dirty="0" smtClean="0">
              <a:solidFill>
                <a:schemeClr val="dk1"/>
              </a:solidFill>
              <a:latin typeface="Times New Roman" pitchFamily="18" charset="0"/>
              <a:ea typeface="Calibri"/>
              <a:cs typeface="Times New Roman" pitchFamily="18" charset="0"/>
              <a:sym typeface="Calibri"/>
            </a:endParaRP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1. </a:t>
            </a:r>
            <a:r>
              <a:rPr lang="zh-TW" altLang="en-US" sz="1200" dirty="0" smtClean="0">
                <a:solidFill>
                  <a:schemeClr val="dk1"/>
                </a:solidFill>
                <a:latin typeface="Times New Roman" pitchFamily="18" charset="0"/>
                <a:ea typeface="Calibri"/>
                <a:cs typeface="Times New Roman" pitchFamily="18" charset="0"/>
                <a:sym typeface="Calibri"/>
              </a:rPr>
              <a:t>為了解決移動機器人路徑規劃的複雜性，提出了一種使用增強遺傳算法的路徑規劃方案。這種方法減少了遺傳算法中常見的收斂緩慢和過早收斂問題。</a:t>
            </a:r>
            <a:endParaRPr lang="en-US" altLang="zh-TW" sz="1200" dirty="0" smtClean="0">
              <a:solidFill>
                <a:schemeClr val="dk1"/>
              </a:solidFill>
              <a:latin typeface="Times New Roman" pitchFamily="18" charset="0"/>
              <a:ea typeface="Calibri"/>
              <a:cs typeface="Times New Roman" pitchFamily="18" charset="0"/>
              <a:sym typeface="Calibri"/>
            </a:endParaRP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2. </a:t>
            </a:r>
            <a:r>
              <a:rPr lang="zh-TW" altLang="en-US" sz="1200" dirty="0" smtClean="0">
                <a:solidFill>
                  <a:schemeClr val="dk1"/>
                </a:solidFill>
                <a:latin typeface="Times New Roman" pitchFamily="18" charset="0"/>
                <a:ea typeface="Calibri"/>
                <a:cs typeface="Times New Roman" pitchFamily="18" charset="0"/>
                <a:sym typeface="Calibri"/>
              </a:rPr>
              <a:t>模擬測試表明，這一策略縮小了尋找最優路徑的範圍，並減少了所需的進化代數。</a:t>
            </a:r>
            <a:endParaRPr lang="en-US" altLang="zh-TW" sz="1200" dirty="0" smtClean="0">
              <a:solidFill>
                <a:schemeClr val="dk1"/>
              </a:solidFill>
              <a:latin typeface="Times New Roman" pitchFamily="18" charset="0"/>
              <a:ea typeface="Calibri"/>
              <a:cs typeface="Times New Roman" pitchFamily="18" charset="0"/>
              <a:sym typeface="Calibri"/>
            </a:endParaRPr>
          </a:p>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3. </a:t>
            </a:r>
            <a:r>
              <a:rPr lang="zh-TW" altLang="en-US" sz="1200" dirty="0" smtClean="0">
                <a:solidFill>
                  <a:schemeClr val="dk1"/>
                </a:solidFill>
                <a:latin typeface="Times New Roman" pitchFamily="18" charset="0"/>
                <a:ea typeface="Calibri"/>
                <a:cs typeface="Times New Roman" pitchFamily="18" charset="0"/>
                <a:sym typeface="Calibri"/>
              </a:rPr>
              <a:t>因此，顯著減少了尋找最優路徑所需的時間，提升了搜尋過程的效率</a:t>
            </a:r>
            <a:r>
              <a:rPr lang="en-US" altLang="zh-TW" sz="1200" dirty="0" smtClean="0">
                <a:solidFill>
                  <a:schemeClr val="dk1"/>
                </a:solidFill>
                <a:latin typeface="Times New Roman" pitchFamily="18" charset="0"/>
                <a:ea typeface="Calibri"/>
                <a:cs typeface="Times New Roman" pitchFamily="18" charset="0"/>
                <a:sym typeface="Calibri"/>
              </a:rPr>
              <a:t>【16】</a:t>
            </a:r>
            <a:r>
              <a:rPr lang="zh-TW" altLang="en-US" sz="1200" dirty="0" smtClean="0">
                <a:solidFill>
                  <a:schemeClr val="dk1"/>
                </a:solidFill>
                <a:latin typeface="Times New Roman" pitchFamily="18" charset="0"/>
                <a:ea typeface="Calibri"/>
                <a:cs typeface="Times New Roman" pitchFamily="18" charset="0"/>
                <a:sym typeface="Calibri"/>
              </a:rPr>
              <a:t>。</a:t>
            </a:r>
            <a:endParaRPr lang="en-US" altLang="zh-TW" sz="1200" dirty="0" smtClean="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734741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zh-TW" altLang="en-US" dirty="0" smtClean="0"/>
              <a:t>聲音路徑規劃對於移動機器人執行探索任務至關重要。迄今為止，各種智能算法在機器人路徑規劃中的應用已經取得了顯著的進展，特別是在路徑規劃、避障和協同控制等領域。這些進展提升了機器人在複雜環境中的能力、協作性和效率。然而，傳統的算法，如粒子群優化、螞蟻算法和動態窗口算法，在機器人路徑規劃中面臨一些挑戰，包括收斂速度慢和容易陷入局部最優解。為了解決移動機器人路徑規劃的複雜性，遺傳算法已被集成進來。然而，標準的遺傳算法仍然存在收斂速度慢和效率低下的問題。因此，提出了一種基於改進遺傳算法的增強型移動機器人路徑規劃方案。在網格環境中的仿真測試表明，這種方法縮小了路徑的局部搜索範圍，提高了算法的適應性、收斂速度和全局搜索能力。總體而言，它優於標準遺傳算法，為研究和應用移動機器人路徑規劃算法的研究者提供了寶貴的見解。</a:t>
            </a:r>
          </a:p>
          <a:p>
            <a:pPr marL="0" lvl="0" indent="0" algn="l" rtl="0">
              <a:spcBef>
                <a:spcPts val="0"/>
              </a:spcBef>
              <a:spcAft>
                <a:spcPts val="0"/>
              </a:spcAft>
              <a:buNone/>
            </a:pPr>
            <a:endParaRPr lang="en-US" altLang="zh-TW" sz="1200" dirty="0" smtClean="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734741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734741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734741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734741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smtClean="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734741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zh-TW" altLang="en-US" sz="1200" dirty="0" smtClean="0">
                <a:solidFill>
                  <a:schemeClr val="dk1"/>
                </a:solidFill>
                <a:latin typeface="Times New Roman" pitchFamily="18" charset="0"/>
                <a:ea typeface="Calibri"/>
                <a:cs typeface="Times New Roman" pitchFamily="18" charset="0"/>
                <a:sym typeface="Calibri"/>
              </a:rPr>
              <a:t>輪盤算法 舉例子</a:t>
            </a:r>
            <a:endParaRPr lang="en-US" altLang="zh-TW" sz="1200" dirty="0" smtClean="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734741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zh-TW" altLang="en-US" sz="1200" dirty="0" smtClean="0">
                <a:solidFill>
                  <a:schemeClr val="dk1"/>
                </a:solidFill>
                <a:latin typeface="Times New Roman" pitchFamily="18" charset="0"/>
                <a:ea typeface="Calibri"/>
                <a:cs typeface="Times New Roman" pitchFamily="18" charset="0"/>
                <a:sym typeface="Calibri"/>
              </a:rPr>
              <a:t>交叉涉及替換和重新組合兩個個體結構的部分，以創造下一代。在遺傳演化過程中，它在全局搜尋中起著至關重要的作用。每次迭代中選擇最佳基因進行交叉，可能會使算法陷入局部最優解，從而導致過早收斂。本文採用了單點交叉和重合點交叉的混合方法。重合點交叉是指隨機選擇兩個個體，並選擇具有相同網格座標的點進行交叉操作。如果有多個重合點，則隨機選擇一個進行交叉。如果找不到重合點，則隨機選擇交叉點進行單點交叉，在路徑上的重合點處進行部分染色體交換，並以交叉概率進行交換，從而防止形成不連續的路徑，並增強算法的搜尋能力，同時保證路徑個體的有效性</a:t>
            </a:r>
            <a:endParaRPr lang="en-US" altLang="zh-TW" sz="1200" dirty="0" smtClean="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734741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altLang="zh-TW" sz="1200" dirty="0" smtClean="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734741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標題投影片" type="title">
  <p:cSld name="TITLE">
    <p:spTree>
      <p:nvGrpSpPr>
        <p:cNvPr id="1" name="Shape 15"/>
        <p:cNvGrpSpPr/>
        <p:nvPr/>
      </p:nvGrpSpPr>
      <p:grpSpPr>
        <a:xfrm>
          <a:off x="0" y="0"/>
          <a:ext cx="0" cy="0"/>
          <a:chOff x="0" y="0"/>
          <a:chExt cx="0" cy="0"/>
        </a:xfrm>
      </p:grpSpPr>
      <p:sp>
        <p:nvSpPr>
          <p:cNvPr id="16" name="Google Shape;16;p1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標題及直排文字" type="vertTx">
  <p:cSld name="VERTICAL_TEXT">
    <p:spTree>
      <p:nvGrpSpPr>
        <p:cNvPr id="1" name="Shape 72"/>
        <p:cNvGrpSpPr/>
        <p:nvPr/>
      </p:nvGrpSpPr>
      <p:grpSpPr>
        <a:xfrm>
          <a:off x="0" y="0"/>
          <a:ext cx="0" cy="0"/>
          <a:chOff x="0" y="0"/>
          <a:chExt cx="0" cy="0"/>
        </a:xfrm>
      </p:grpSpPr>
      <p:sp>
        <p:nvSpPr>
          <p:cNvPr id="73" name="Google Shape;73;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直排標題及文字" type="vertTitleAndTx">
  <p:cSld name="VERTICAL_TITLE_AND_VERTICAL_TEXT">
    <p:spTree>
      <p:nvGrpSpPr>
        <p:cNvPr id="1" name="Shape 78"/>
        <p:cNvGrpSpPr/>
        <p:nvPr/>
      </p:nvGrpSpPr>
      <p:grpSpPr>
        <a:xfrm>
          <a:off x="0" y="0"/>
          <a:ext cx="0" cy="0"/>
          <a:chOff x="0" y="0"/>
          <a:chExt cx="0" cy="0"/>
        </a:xfrm>
      </p:grpSpPr>
      <p:sp>
        <p:nvSpPr>
          <p:cNvPr id="79" name="Google Shape;79;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標題及物件" type="obj">
  <p:cSld name="OBJECT">
    <p:spTree>
      <p:nvGrpSpPr>
        <p:cNvPr id="1" name="Shape 21"/>
        <p:cNvGrpSpPr/>
        <p:nvPr/>
      </p:nvGrpSpPr>
      <p:grpSpPr>
        <a:xfrm>
          <a:off x="0" y="0"/>
          <a:ext cx="0" cy="0"/>
          <a:chOff x="0" y="0"/>
          <a:chExt cx="0" cy="0"/>
        </a:xfrm>
      </p:grpSpPr>
      <p:sp>
        <p:nvSpPr>
          <p:cNvPr id="22" name="Google Shape;22;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章節標題" type="secHead">
  <p:cSld name="SECTION_HEADER">
    <p:spTree>
      <p:nvGrpSpPr>
        <p:cNvPr id="1" name="Shape 27"/>
        <p:cNvGrpSpPr/>
        <p:nvPr/>
      </p:nvGrpSpPr>
      <p:grpSpPr>
        <a:xfrm>
          <a:off x="0" y="0"/>
          <a:ext cx="0" cy="0"/>
          <a:chOff x="0" y="0"/>
          <a:chExt cx="0" cy="0"/>
        </a:xfrm>
      </p:grpSpPr>
      <p:sp>
        <p:nvSpPr>
          <p:cNvPr id="28" name="Google Shape;28;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兩項物件" type="twoObj">
  <p:cSld name="TWO_OBJECTS">
    <p:spTree>
      <p:nvGrpSpPr>
        <p:cNvPr id="1" name="Shape 33"/>
        <p:cNvGrpSpPr/>
        <p:nvPr/>
      </p:nvGrpSpPr>
      <p:grpSpPr>
        <a:xfrm>
          <a:off x="0" y="0"/>
          <a:ext cx="0" cy="0"/>
          <a:chOff x="0" y="0"/>
          <a:chExt cx="0" cy="0"/>
        </a:xfrm>
      </p:grpSpPr>
      <p:sp>
        <p:nvSpPr>
          <p:cNvPr id="34" name="Google Shape;34;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對" type="twoTxTwoObj">
  <p:cSld name="TWO_OBJECTS_WITH_TEXT">
    <p:spTree>
      <p:nvGrpSpPr>
        <p:cNvPr id="1" name="Shape 40"/>
        <p:cNvGrpSpPr/>
        <p:nvPr/>
      </p:nvGrpSpPr>
      <p:grpSpPr>
        <a:xfrm>
          <a:off x="0" y="0"/>
          <a:ext cx="0" cy="0"/>
          <a:chOff x="0" y="0"/>
          <a:chExt cx="0" cy="0"/>
        </a:xfrm>
      </p:grpSpPr>
      <p:sp>
        <p:nvSpPr>
          <p:cNvPr id="41" name="Google Shape;41;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只有標題" type="titleOnly">
  <p:cSld name="TITLE_ONLY">
    <p:spTree>
      <p:nvGrpSpPr>
        <p:cNvPr id="1" name="Shape 49"/>
        <p:cNvGrpSpPr/>
        <p:nvPr/>
      </p:nvGrpSpPr>
      <p:grpSpPr>
        <a:xfrm>
          <a:off x="0" y="0"/>
          <a:ext cx="0" cy="0"/>
          <a:chOff x="0" y="0"/>
          <a:chExt cx="0" cy="0"/>
        </a:xfrm>
      </p:grpSpPr>
      <p:sp>
        <p:nvSpPr>
          <p:cNvPr id="50" name="Google Shape;5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4"/>
        <p:cNvGrpSpPr/>
        <p:nvPr/>
      </p:nvGrpSpPr>
      <p:grpSpPr>
        <a:xfrm>
          <a:off x="0" y="0"/>
          <a:ext cx="0" cy="0"/>
          <a:chOff x="0" y="0"/>
          <a:chExt cx="0" cy="0"/>
        </a:xfrm>
      </p:grpSpPr>
      <p:sp>
        <p:nvSpPr>
          <p:cNvPr id="55" name="Google Shape;5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含標題的內容" type="objTx">
  <p:cSld name="OBJECT_WITH_CAPTION_TEXT">
    <p:spTree>
      <p:nvGrpSpPr>
        <p:cNvPr id="1" name="Shape 58"/>
        <p:cNvGrpSpPr/>
        <p:nvPr/>
      </p:nvGrpSpPr>
      <p:grpSpPr>
        <a:xfrm>
          <a:off x="0" y="0"/>
          <a:ext cx="0" cy="0"/>
          <a:chOff x="0" y="0"/>
          <a:chExt cx="0" cy="0"/>
        </a:xfrm>
      </p:grpSpPr>
      <p:sp>
        <p:nvSpPr>
          <p:cNvPr id="59" name="Google Shape;59;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含標題的圖片" type="picTx">
  <p:cSld name="PICTURE_WITH_CAPTION_TEXT">
    <p:spTree>
      <p:nvGrpSpPr>
        <p:cNvPr id="1" name="Shape 65"/>
        <p:cNvGrpSpPr/>
        <p:nvPr/>
      </p:nvGrpSpPr>
      <p:grpSpPr>
        <a:xfrm>
          <a:off x="0" y="0"/>
          <a:ext cx="0" cy="0"/>
          <a:chOff x="0" y="0"/>
          <a:chExt cx="0" cy="0"/>
        </a:xfrm>
      </p:grpSpPr>
      <p:sp>
        <p:nvSpPr>
          <p:cNvPr id="66" name="Google Shape;66;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8"/>
          <p:cNvSpPr>
            <a:spLocks noGrp="1"/>
          </p:cNvSpPr>
          <p:nvPr>
            <p:ph type="pic" idx="2"/>
          </p:nvPr>
        </p:nvSpPr>
        <p:spPr>
          <a:xfrm>
            <a:off x="5183188" y="987425"/>
            <a:ext cx="6172200" cy="4873625"/>
          </a:xfrm>
          <a:prstGeom prst="rect">
            <a:avLst/>
          </a:prstGeom>
          <a:noFill/>
          <a:ln>
            <a:noFill/>
          </a:ln>
        </p:spPr>
      </p:sp>
      <p:sp>
        <p:nvSpPr>
          <p:cNvPr id="68" name="Google Shape;68;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0" y="2769961"/>
            <a:ext cx="12432632" cy="832077"/>
          </a:xfrm>
          <a:prstGeom prst="rect">
            <a:avLst/>
          </a:prstGeom>
          <a:noFill/>
          <a:ln>
            <a:noFill/>
          </a:ln>
        </p:spPr>
        <p:txBody>
          <a:bodyPr spcFirstLastPara="1" wrap="square" lIns="91425" tIns="45700" rIns="91425" bIns="45700" anchor="b" anchorCtr="0">
            <a:noAutofit/>
          </a:bodyPr>
          <a:lstStyle/>
          <a:p>
            <a:pPr lvl="0">
              <a:buSzPts val="4400"/>
            </a:pPr>
            <a:r>
              <a:rPr lang="en-US" sz="4400" dirty="0">
                <a:latin typeface="Times New Roman"/>
                <a:ea typeface="Times New Roman"/>
                <a:cs typeface="Times New Roman"/>
                <a:sym typeface="Times New Roman"/>
              </a:rPr>
              <a:t>Research on Improving Genetic Algorithm in Mobile </a:t>
            </a:r>
            <a:br>
              <a:rPr lang="en-US" sz="4400" dirty="0">
                <a:latin typeface="Times New Roman"/>
                <a:ea typeface="Times New Roman"/>
                <a:cs typeface="Times New Roman"/>
                <a:sym typeface="Times New Roman"/>
              </a:rPr>
            </a:br>
            <a:r>
              <a:rPr lang="en-US" sz="4400" dirty="0">
                <a:latin typeface="Times New Roman"/>
                <a:ea typeface="Times New Roman"/>
                <a:cs typeface="Times New Roman"/>
                <a:sym typeface="Times New Roman"/>
              </a:rPr>
              <a:t>Robot Path Planning</a:t>
            </a:r>
            <a:endParaRPr sz="4400" dirty="0">
              <a:latin typeface="Times New Roman"/>
              <a:ea typeface="Times New Roman"/>
              <a:cs typeface="Times New Roman"/>
              <a:sym typeface="Times New Roman"/>
            </a:endParaRPr>
          </a:p>
        </p:txBody>
      </p:sp>
      <p:sp>
        <p:nvSpPr>
          <p:cNvPr id="90" name="Google Shape;90;p1"/>
          <p:cNvSpPr txBox="1">
            <a:spLocks noGrp="1"/>
          </p:cNvSpPr>
          <p:nvPr>
            <p:ph type="subTitle" idx="1"/>
          </p:nvPr>
        </p:nvSpPr>
        <p:spPr>
          <a:xfrm>
            <a:off x="1524000" y="3890412"/>
            <a:ext cx="9144000" cy="1655762"/>
          </a:xfrm>
          <a:prstGeom prst="rect">
            <a:avLst/>
          </a:prstGeom>
          <a:noFill/>
          <a:ln>
            <a:noFill/>
          </a:ln>
        </p:spPr>
        <p:txBody>
          <a:bodyPr spcFirstLastPara="1" wrap="square" lIns="91425" tIns="45700" rIns="91425" bIns="45700" anchor="t" anchorCtr="0">
            <a:normAutofit/>
          </a:bodyPr>
          <a:lstStyle/>
          <a:p>
            <a:pPr marL="0" lvl="0" indent="0">
              <a:spcBef>
                <a:spcPts val="0"/>
              </a:spcBef>
            </a:pPr>
            <a:r>
              <a:rPr lang="en-US" dirty="0" err="1">
                <a:latin typeface="Times New Roman"/>
                <a:ea typeface="Times New Roman"/>
                <a:cs typeface="Times New Roman"/>
                <a:sym typeface="Times New Roman"/>
              </a:rPr>
              <a:t>Xiaoxiang</a:t>
            </a:r>
            <a:r>
              <a:rPr lang="en-US" dirty="0">
                <a:latin typeface="Times New Roman"/>
                <a:ea typeface="Times New Roman"/>
                <a:cs typeface="Times New Roman"/>
                <a:sym typeface="Times New Roman"/>
              </a:rPr>
              <a:t> </a:t>
            </a:r>
            <a:r>
              <a:rPr lang="en-US" dirty="0" smtClean="0">
                <a:latin typeface="Times New Roman"/>
                <a:ea typeface="Times New Roman"/>
                <a:cs typeface="Times New Roman"/>
                <a:sym typeface="Times New Roman"/>
              </a:rPr>
              <a:t>Xia</a:t>
            </a:r>
          </a:p>
          <a:p>
            <a:pPr marL="0" lvl="0" indent="0">
              <a:spcBef>
                <a:spcPts val="0"/>
              </a:spcBef>
            </a:pPr>
            <a:r>
              <a:rPr lang="en-US" dirty="0">
                <a:latin typeface="Times New Roman"/>
                <a:ea typeface="Times New Roman"/>
                <a:cs typeface="Times New Roman"/>
                <a:sym typeface="Times New Roman"/>
              </a:rPr>
              <a:t>2024 2nd International Conference on Algorithm, Image Processing and Machine Vision (AIPMV)</a:t>
            </a:r>
            <a:endParaRPr lang="en-US" dirty="0" smtClean="0">
              <a:latin typeface="Times New Roman"/>
              <a:ea typeface="Times New Roman"/>
              <a:cs typeface="Times New Roman"/>
              <a:sym typeface="Times New Roman"/>
            </a:endParaRPr>
          </a:p>
        </p:txBody>
      </p:sp>
      <p:sp>
        <p:nvSpPr>
          <p:cNvPr id="91" name="Google Shape;91;p1"/>
          <p:cNvSpPr txBox="1"/>
          <p:nvPr/>
        </p:nvSpPr>
        <p:spPr>
          <a:xfrm>
            <a:off x="7904957" y="5834548"/>
            <a:ext cx="3920100" cy="923299"/>
          </a:xfrm>
          <a:prstGeom prst="rect">
            <a:avLst/>
          </a:prstGeom>
          <a:noFill/>
          <a:ln>
            <a:noFill/>
          </a:ln>
        </p:spPr>
        <p:txBody>
          <a:bodyPr spcFirstLastPara="1" wrap="square" lIns="91425" tIns="91425" rIns="91425" bIns="91425" anchor="t" anchorCtr="0">
            <a:spAutoFit/>
          </a:bodyPr>
          <a:lstStyle/>
          <a:p>
            <a:pPr marL="0" marR="0" lvl="0" indent="0" algn="r" rtl="0">
              <a:spcBef>
                <a:spcPts val="0"/>
              </a:spcBef>
              <a:spcAft>
                <a:spcPts val="0"/>
              </a:spcAft>
              <a:buClr>
                <a:schemeClr val="dk1"/>
              </a:buClr>
              <a:buSzPts val="2000"/>
              <a:buFont typeface="Times New Roman"/>
              <a:buNone/>
            </a:pPr>
            <a:r>
              <a:rPr lang="en-US" sz="2400" b="0" i="0" u="none" strike="noStrike" cap="none" dirty="0">
                <a:solidFill>
                  <a:schemeClr val="dk1"/>
                </a:solidFill>
                <a:latin typeface="Times New Roman"/>
                <a:ea typeface="Times New Roman"/>
                <a:cs typeface="Times New Roman"/>
                <a:sym typeface="Times New Roman"/>
              </a:rPr>
              <a:t>Presenter: </a:t>
            </a:r>
            <a:r>
              <a:rPr lang="en-US" sz="2400" b="0" i="0" u="none" strike="noStrike" cap="none" dirty="0" smtClean="0">
                <a:solidFill>
                  <a:schemeClr val="dk1"/>
                </a:solidFill>
                <a:latin typeface="Times New Roman"/>
                <a:ea typeface="Times New Roman"/>
                <a:cs typeface="Times New Roman"/>
                <a:sym typeface="Times New Roman"/>
              </a:rPr>
              <a:t>Pei-</a:t>
            </a:r>
            <a:r>
              <a:rPr lang="en-US" sz="2400" b="0" i="0" u="none" strike="noStrike" cap="none" dirty="0" err="1" smtClean="0">
                <a:solidFill>
                  <a:schemeClr val="dk1"/>
                </a:solidFill>
                <a:latin typeface="Times New Roman"/>
                <a:ea typeface="Times New Roman"/>
                <a:cs typeface="Times New Roman"/>
                <a:sym typeface="Times New Roman"/>
              </a:rPr>
              <a:t>Chian</a:t>
            </a:r>
            <a:r>
              <a:rPr lang="en-US" sz="2400" b="0" i="0" u="none" strike="noStrike" cap="none" dirty="0" smtClean="0">
                <a:solidFill>
                  <a:schemeClr val="dk1"/>
                </a:solidFill>
                <a:latin typeface="Times New Roman"/>
                <a:ea typeface="Times New Roman"/>
                <a:cs typeface="Times New Roman"/>
                <a:sym typeface="Times New Roman"/>
              </a:rPr>
              <a:t> Lee</a:t>
            </a:r>
            <a:endParaRPr sz="2400" b="0" i="0" u="none" strike="noStrike" cap="none" dirty="0">
              <a:solidFill>
                <a:schemeClr val="dk1"/>
              </a:solidFill>
              <a:latin typeface="Times New Roman"/>
              <a:ea typeface="Times New Roman"/>
              <a:cs typeface="Times New Roman"/>
              <a:sym typeface="Times New Roman"/>
            </a:endParaRPr>
          </a:p>
          <a:p>
            <a:pPr marL="0" marR="0" lvl="0" indent="0" algn="r" rtl="0">
              <a:spcBef>
                <a:spcPts val="0"/>
              </a:spcBef>
              <a:spcAft>
                <a:spcPts val="0"/>
              </a:spcAft>
              <a:buClr>
                <a:schemeClr val="dk1"/>
              </a:buClr>
              <a:buSzPts val="2000"/>
              <a:buFont typeface="Times New Roman"/>
              <a:buNone/>
            </a:pPr>
            <a:r>
              <a:rPr lang="en-US" sz="2400" b="0" i="0" u="none" strike="noStrike" cap="none" dirty="0">
                <a:solidFill>
                  <a:schemeClr val="dk1"/>
                </a:solidFill>
                <a:latin typeface="Times New Roman"/>
                <a:ea typeface="Times New Roman"/>
                <a:cs typeface="Times New Roman"/>
                <a:sym typeface="Times New Roman"/>
              </a:rPr>
              <a:t>Date: </a:t>
            </a:r>
            <a:r>
              <a:rPr lang="en-US" sz="2400" dirty="0" smtClean="0">
                <a:solidFill>
                  <a:schemeClr val="dk1"/>
                </a:solidFill>
                <a:latin typeface="Times New Roman"/>
                <a:ea typeface="Times New Roman"/>
                <a:cs typeface="Times New Roman"/>
                <a:sym typeface="Times New Roman"/>
              </a:rPr>
              <a:t>Dec.</a:t>
            </a:r>
            <a:r>
              <a:rPr lang="en-US" sz="2400" b="0" i="0" u="none" strike="noStrike" cap="none" dirty="0" smtClean="0">
                <a:solidFill>
                  <a:schemeClr val="dk1"/>
                </a:solidFill>
                <a:latin typeface="Times New Roman"/>
                <a:ea typeface="Times New Roman"/>
                <a:cs typeface="Times New Roman"/>
                <a:sym typeface="Times New Roman"/>
              </a:rPr>
              <a:t> </a:t>
            </a:r>
            <a:r>
              <a:rPr lang="en-US" altLang="zh-TW" sz="2400" dirty="0" smtClean="0">
                <a:solidFill>
                  <a:schemeClr val="dk1"/>
                </a:solidFill>
                <a:latin typeface="Times New Roman"/>
                <a:ea typeface="Times New Roman"/>
                <a:cs typeface="Times New Roman"/>
                <a:sym typeface="Times New Roman"/>
              </a:rPr>
              <a:t>17</a:t>
            </a:r>
            <a:r>
              <a:rPr lang="en-US" sz="2400" b="0" i="0" u="none" strike="noStrike" cap="none" dirty="0" smtClean="0">
                <a:solidFill>
                  <a:schemeClr val="dk1"/>
                </a:solidFill>
                <a:latin typeface="Times New Roman"/>
                <a:ea typeface="Times New Roman"/>
                <a:cs typeface="Times New Roman"/>
                <a:sym typeface="Times New Roman"/>
              </a:rPr>
              <a:t>, </a:t>
            </a:r>
            <a:r>
              <a:rPr lang="en-US" sz="2400" b="0" i="0" u="none" strike="noStrike" cap="none" dirty="0">
                <a:solidFill>
                  <a:schemeClr val="dk1"/>
                </a:solidFill>
                <a:latin typeface="Times New Roman"/>
                <a:ea typeface="Times New Roman"/>
                <a:cs typeface="Times New Roman"/>
                <a:sym typeface="Times New Roman"/>
              </a:rPr>
              <a:t>2024</a:t>
            </a:r>
            <a:endParaRPr sz="2400" b="0" i="0" u="none" strike="noStrike" cap="none" dirty="0">
              <a:solidFill>
                <a:schemeClr val="dk1"/>
              </a:solidFill>
              <a:latin typeface="Times New Roman"/>
              <a:ea typeface="Times New Roman"/>
              <a:cs typeface="Times New Roman"/>
              <a:sym typeface="Times New Roman"/>
            </a:endParaRPr>
          </a:p>
        </p:txBody>
      </p:sp>
      <p:sp>
        <p:nvSpPr>
          <p:cNvPr id="2" name="投影片編號版面配置區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dirty="0"/>
          </a:p>
        </p:txBody>
      </p:sp>
      <mc:AlternateContent xmlns:mc="http://schemas.openxmlformats.org/markup-compatibility/2006" xmlns:p14="http://schemas.microsoft.com/office/powerpoint/2010/main">
        <mc:Choice Requires="p14">
          <p:contentPart p14:bwMode="auto" r:id="rId3">
            <p14:nvContentPartPr>
              <p14:cNvPr id="3" name="筆跡 2"/>
              <p14:cNvContentPartPr/>
              <p14:nvPr/>
            </p14:nvContentPartPr>
            <p14:xfrm>
              <a:off x="8299440" y="1638360"/>
              <a:ext cx="360" cy="360"/>
            </p14:xfrm>
          </p:contentPart>
        </mc:Choice>
        <mc:Fallback xmlns="">
          <p:pic>
            <p:nvPicPr>
              <p:cNvPr id="3" name="筆跡 2"/>
              <p:cNvPicPr/>
              <p:nvPr/>
            </p:nvPicPr>
            <p:blipFill>
              <a:blip r:embed="rId4"/>
              <a:stretch>
                <a:fillRect/>
              </a:stretch>
            </p:blipFill>
            <p:spPr>
              <a:xfrm>
                <a:off x="8290080" y="1629000"/>
                <a:ext cx="19080" cy="19080"/>
              </a:xfrm>
              <a:prstGeom prst="rect">
                <a:avLst/>
              </a:prstGeom>
            </p:spPr>
          </p:pic>
        </mc:Fallback>
      </mc:AlternateContent>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Mutation operator</a:t>
            </a:r>
            <a:endParaRPr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70147" y="896876"/>
            <a:ext cx="10775553" cy="5152101"/>
          </a:xfrm>
          <a:prstGeom prst="rect">
            <a:avLst/>
          </a:prstGeom>
          <a:noFill/>
          <a:ln>
            <a:noFill/>
          </a:ln>
        </p:spPr>
        <p:txBody>
          <a:bodyPr spcFirstLastPara="1" wrap="square" lIns="91425" tIns="45700" rIns="91425" bIns="45700" anchor="t" anchorCtr="0">
            <a:normAutofit/>
          </a:bodyPr>
          <a:lstStyle/>
          <a:p>
            <a:pPr indent="-457200">
              <a:buSzPts val="2800"/>
            </a:pPr>
            <a:r>
              <a:rPr lang="en-US" altLang="zh-TW" sz="3200" dirty="0">
                <a:latin typeface="Times New Roman" pitchFamily="18" charset="0"/>
                <a:cs typeface="Times New Roman" pitchFamily="18" charset="0"/>
              </a:rPr>
              <a:t>Mutation can extend new search spaces, </a:t>
            </a:r>
            <a:r>
              <a:rPr lang="en-US" altLang="zh-TW" sz="3200" dirty="0" smtClean="0">
                <a:latin typeface="Times New Roman" pitchFamily="18" charset="0"/>
                <a:cs typeface="Times New Roman" pitchFamily="18" charset="0"/>
              </a:rPr>
              <a:t>preserve </a:t>
            </a:r>
            <a:r>
              <a:rPr lang="en-US" altLang="zh-TW" sz="3200" dirty="0">
                <a:latin typeface="Times New Roman" pitchFamily="18" charset="0"/>
                <a:cs typeface="Times New Roman" pitchFamily="18" charset="0"/>
              </a:rPr>
              <a:t>population diversity, and prevent premature </a:t>
            </a:r>
            <a:r>
              <a:rPr lang="en-US" altLang="zh-TW" sz="3200" dirty="0" smtClean="0">
                <a:latin typeface="Times New Roman" pitchFamily="18" charset="0"/>
                <a:cs typeface="Times New Roman" pitchFamily="18" charset="0"/>
              </a:rPr>
              <a:t>convergence </a:t>
            </a:r>
            <a:r>
              <a:rPr lang="en-US" altLang="zh-TW" sz="3200" dirty="0">
                <a:latin typeface="Times New Roman" pitchFamily="18" charset="0"/>
                <a:cs typeface="Times New Roman" pitchFamily="18" charset="0"/>
              </a:rPr>
              <a:t>during localized convergence of the population. </a:t>
            </a:r>
            <a:endParaRPr lang="en-US" altLang="zh-TW" sz="3200" dirty="0" smtClean="0">
              <a:latin typeface="Times New Roman" pitchFamily="18" charset="0"/>
              <a:cs typeface="Times New Roman" pitchFamily="18" charset="0"/>
            </a:endParaRPr>
          </a:p>
          <a:p>
            <a:pPr indent="-457200">
              <a:buSzPts val="2800"/>
            </a:pPr>
            <a:endParaRPr lang="en-US" altLang="zh-TW" sz="3200" dirty="0" smtClean="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2636" y="2619375"/>
            <a:ext cx="6919469" cy="2428875"/>
          </a:xfrm>
          <a:prstGeom prst="rect">
            <a:avLst/>
          </a:prstGeom>
        </p:spPr>
      </p:pic>
    </p:spTree>
    <p:extLst>
      <p:ext uri="{BB962C8B-B14F-4D97-AF65-F5344CB8AC3E}">
        <p14:creationId xmlns:p14="http://schemas.microsoft.com/office/powerpoint/2010/main" val="2548145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401638"/>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smtClean="0">
                <a:latin typeface="Times New Roman"/>
                <a:ea typeface="Times New Roman"/>
                <a:cs typeface="Times New Roman"/>
                <a:sym typeface="Times New Roman"/>
              </a:rPr>
              <a:t>Improving th</a:t>
            </a:r>
            <a:r>
              <a:rPr lang="en-US" altLang="zh-TW" b="1" dirty="0">
                <a:latin typeface="Times New Roman"/>
                <a:ea typeface="Times New Roman"/>
                <a:cs typeface="Times New Roman"/>
                <a:sym typeface="Times New Roman"/>
              </a:rPr>
              <a:t>e</a:t>
            </a:r>
            <a:r>
              <a:rPr lang="en-US" altLang="zh-TW" b="1" dirty="0" smtClean="0">
                <a:latin typeface="Times New Roman"/>
                <a:ea typeface="Times New Roman"/>
                <a:cs typeface="Times New Roman"/>
                <a:sym typeface="Times New Roman"/>
              </a:rPr>
              <a:t> Genetic Algorithm Process</a:t>
            </a:r>
            <a:endParaRPr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70147" y="89687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4062" y="616486"/>
            <a:ext cx="3004987" cy="5993863"/>
          </a:xfrm>
          <a:prstGeom prst="rect">
            <a:avLst/>
          </a:prstGeom>
        </p:spPr>
      </p:pic>
    </p:spTree>
    <p:extLst>
      <p:ext uri="{BB962C8B-B14F-4D97-AF65-F5344CB8AC3E}">
        <p14:creationId xmlns:p14="http://schemas.microsoft.com/office/powerpoint/2010/main" val="1875371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401638"/>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b="1" dirty="0" smtClean="0">
                <a:latin typeface="Times New Roman"/>
                <a:ea typeface="Times New Roman"/>
                <a:cs typeface="Times New Roman"/>
                <a:sym typeface="Times New Roman"/>
              </a:rPr>
              <a:t>Result</a:t>
            </a:r>
            <a:endParaRPr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70147" y="89687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8837" y="962025"/>
            <a:ext cx="6034326" cy="4933950"/>
          </a:xfrm>
          <a:prstGeom prst="rect">
            <a:avLst/>
          </a:prstGeom>
        </p:spPr>
      </p:pic>
    </p:spTree>
    <p:extLst>
      <p:ext uri="{BB962C8B-B14F-4D97-AF65-F5344CB8AC3E}">
        <p14:creationId xmlns:p14="http://schemas.microsoft.com/office/powerpoint/2010/main" val="2796095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401638"/>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b="1" dirty="0" smtClean="0">
                <a:latin typeface="Times New Roman"/>
                <a:ea typeface="Times New Roman"/>
                <a:cs typeface="Times New Roman"/>
                <a:sym typeface="Times New Roman"/>
              </a:rPr>
              <a:t>Result</a:t>
            </a:r>
            <a:endParaRPr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70147" y="89687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8735" y="1104900"/>
            <a:ext cx="10001963" cy="4457700"/>
          </a:xfrm>
          <a:prstGeom prst="rect">
            <a:avLst/>
          </a:prstGeom>
        </p:spPr>
      </p:pic>
    </p:spTree>
    <p:extLst>
      <p:ext uri="{BB962C8B-B14F-4D97-AF65-F5344CB8AC3E}">
        <p14:creationId xmlns:p14="http://schemas.microsoft.com/office/powerpoint/2010/main" val="348423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b="1" dirty="0" smtClean="0">
                <a:latin typeface="Times New Roman"/>
                <a:ea typeface="Times New Roman"/>
                <a:cs typeface="Times New Roman"/>
                <a:sym typeface="Times New Roman"/>
              </a:rPr>
              <a:t>Conclusions</a:t>
            </a:r>
            <a:endParaRPr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70147" y="896876"/>
            <a:ext cx="10775553" cy="5152101"/>
          </a:xfrm>
          <a:prstGeom prst="rect">
            <a:avLst/>
          </a:prstGeom>
          <a:noFill/>
          <a:ln>
            <a:noFill/>
          </a:ln>
        </p:spPr>
        <p:txBody>
          <a:bodyPr spcFirstLastPara="1" wrap="square" lIns="91425" tIns="45700" rIns="91425" bIns="45700" anchor="t" anchorCtr="0">
            <a:normAutofit/>
          </a:bodyPr>
          <a:lstStyle/>
          <a:p>
            <a:pPr indent="-457200">
              <a:buSzPts val="2800"/>
            </a:pPr>
            <a:r>
              <a:rPr lang="en-US"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Addressing </a:t>
            </a:r>
            <a:r>
              <a:rPr lang="en-US" sz="3200" dirty="0">
                <a:solidFill>
                  <a:schemeClr val="tx1"/>
                </a:solidFill>
                <a:latin typeface="Times New Roman" panose="02020603050405020304" pitchFamily="18" charset="0"/>
                <a:ea typeface="Times New Roman"/>
                <a:cs typeface="Times New Roman" panose="02020603050405020304" pitchFamily="18" charset="0"/>
                <a:sym typeface="Times New Roman"/>
              </a:rPr>
              <a:t>the complexities of path planning for mobile robots, </a:t>
            </a:r>
            <a:r>
              <a:rPr lang="en-US"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a </a:t>
            </a:r>
            <a:r>
              <a:rPr lang="en-US" sz="3200" dirty="0">
                <a:solidFill>
                  <a:schemeClr val="tx1"/>
                </a:solidFill>
                <a:latin typeface="Times New Roman" panose="02020603050405020304" pitchFamily="18" charset="0"/>
                <a:ea typeface="Times New Roman"/>
                <a:cs typeface="Times New Roman" panose="02020603050405020304" pitchFamily="18" charset="0"/>
                <a:sym typeface="Times New Roman"/>
              </a:rPr>
              <a:t>path planning scheme is proposed using enhanced genetic </a:t>
            </a:r>
            <a:r>
              <a:rPr lang="en-US"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algorithms</a:t>
            </a:r>
            <a:r>
              <a:rPr lang="en-US" sz="3200" dirty="0">
                <a:solidFill>
                  <a:schemeClr val="tx1"/>
                </a:solidFill>
                <a:latin typeface="Times New Roman" panose="02020603050405020304" pitchFamily="18" charset="0"/>
                <a:ea typeface="Times New Roman"/>
                <a:cs typeface="Times New Roman" panose="02020603050405020304" pitchFamily="18" charset="0"/>
                <a:sym typeface="Times New Roman"/>
              </a:rPr>
              <a:t>. This approach mitigates the issues of slow </a:t>
            </a:r>
            <a:r>
              <a:rPr lang="en-US"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convergence </a:t>
            </a:r>
            <a:r>
              <a:rPr lang="en-US" sz="3200" dirty="0">
                <a:solidFill>
                  <a:schemeClr val="tx1"/>
                </a:solidFill>
                <a:latin typeface="Times New Roman" panose="02020603050405020304" pitchFamily="18" charset="0"/>
                <a:ea typeface="Times New Roman"/>
                <a:cs typeface="Times New Roman" panose="02020603050405020304" pitchFamily="18" charset="0"/>
                <a:sym typeface="Times New Roman"/>
              </a:rPr>
              <a:t>and premature convergence often associated with </a:t>
            </a:r>
            <a:r>
              <a:rPr lang="en-US"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genetic </a:t>
            </a:r>
            <a:r>
              <a:rPr lang="en-US" sz="3200" dirty="0">
                <a:solidFill>
                  <a:schemeClr val="tx1"/>
                </a:solidFill>
                <a:latin typeface="Times New Roman" panose="02020603050405020304" pitchFamily="18" charset="0"/>
                <a:ea typeface="Times New Roman"/>
                <a:cs typeface="Times New Roman" panose="02020603050405020304" pitchFamily="18" charset="0"/>
                <a:sym typeface="Times New Roman"/>
              </a:rPr>
              <a:t>algorithms. </a:t>
            </a:r>
            <a:endParaRPr lang="en-US"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endParaRPr>
          </a:p>
          <a:p>
            <a:pPr indent="-457200">
              <a:buSzPts val="2800"/>
            </a:pPr>
            <a:r>
              <a:rPr lang="en-US" altLang="zh-TW"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Simulation </a:t>
            </a:r>
            <a:r>
              <a:rPr lang="en-US" altLang="zh-TW" sz="3200" dirty="0">
                <a:solidFill>
                  <a:schemeClr val="tx1"/>
                </a:solidFill>
                <a:latin typeface="Times New Roman" panose="02020603050405020304" pitchFamily="18" charset="0"/>
                <a:ea typeface="Times New Roman"/>
                <a:cs typeface="Times New Roman" panose="02020603050405020304" pitchFamily="18" charset="0"/>
                <a:sym typeface="Times New Roman"/>
              </a:rPr>
              <a:t>tests demonstrate that this </a:t>
            </a:r>
            <a:r>
              <a:rPr lang="en-US" altLang="zh-TW"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strategy </a:t>
            </a:r>
            <a:r>
              <a:rPr lang="en-US" altLang="zh-TW" sz="3200" dirty="0">
                <a:solidFill>
                  <a:schemeClr val="tx1"/>
                </a:solidFill>
                <a:latin typeface="Times New Roman" panose="02020603050405020304" pitchFamily="18" charset="0"/>
                <a:ea typeface="Times New Roman"/>
                <a:cs typeface="Times New Roman" panose="02020603050405020304" pitchFamily="18" charset="0"/>
                <a:sym typeface="Times New Roman"/>
              </a:rPr>
              <a:t>narrows the search scope for the optimal path and cuts </a:t>
            </a:r>
            <a:r>
              <a:rPr lang="en-US" altLang="zh-TW"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down </a:t>
            </a:r>
            <a:r>
              <a:rPr lang="en-US" altLang="zh-TW" sz="3200" dirty="0">
                <a:solidFill>
                  <a:schemeClr val="tx1"/>
                </a:solidFill>
                <a:latin typeface="Times New Roman" panose="02020603050405020304" pitchFamily="18" charset="0"/>
                <a:ea typeface="Times New Roman"/>
                <a:cs typeface="Times New Roman" panose="02020603050405020304" pitchFamily="18" charset="0"/>
                <a:sym typeface="Times New Roman"/>
              </a:rPr>
              <a:t>on the number of evolutionary generations required</a:t>
            </a:r>
            <a:r>
              <a:rPr lang="en-US" altLang="zh-TW"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a:t>
            </a:r>
          </a:p>
          <a:p>
            <a:pPr indent="-457200">
              <a:buSzPts val="2800"/>
            </a:pPr>
            <a:r>
              <a:rPr lang="en-US" altLang="zh-TW"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It significantly </a:t>
            </a:r>
            <a:r>
              <a:rPr lang="en-US" altLang="zh-TW" sz="3200" dirty="0">
                <a:solidFill>
                  <a:schemeClr val="tx1"/>
                </a:solidFill>
                <a:latin typeface="Times New Roman" panose="02020603050405020304" pitchFamily="18" charset="0"/>
                <a:ea typeface="Times New Roman"/>
                <a:cs typeface="Times New Roman" panose="02020603050405020304" pitchFamily="18" charset="0"/>
                <a:sym typeface="Times New Roman"/>
              </a:rPr>
              <a:t>reduces the time taken to locate </a:t>
            </a:r>
            <a:r>
              <a:rPr lang="en-US" altLang="zh-TW"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the </a:t>
            </a:r>
            <a:r>
              <a:rPr lang="en-US" altLang="zh-TW" sz="3200" dirty="0">
                <a:solidFill>
                  <a:schemeClr val="tx1"/>
                </a:solidFill>
                <a:latin typeface="Times New Roman" panose="02020603050405020304" pitchFamily="18" charset="0"/>
                <a:ea typeface="Times New Roman"/>
                <a:cs typeface="Times New Roman" panose="02020603050405020304" pitchFamily="18" charset="0"/>
                <a:sym typeface="Times New Roman"/>
              </a:rPr>
              <a:t>optimal path, enhancing the efficiency of the search process </a:t>
            </a:r>
            <a:r>
              <a:rPr lang="en-US" altLang="zh-TW" sz="3200" dirty="0" smtClean="0">
                <a:solidFill>
                  <a:schemeClr val="tx1"/>
                </a:solidFill>
                <a:latin typeface="Times New Roman" panose="02020603050405020304" pitchFamily="18" charset="0"/>
                <a:ea typeface="Times New Roman"/>
                <a:cs typeface="Times New Roman" panose="02020603050405020304" pitchFamily="18" charset="0"/>
                <a:sym typeface="Times New Roman"/>
              </a:rPr>
              <a:t>. </a:t>
            </a:r>
            <a:endParaRPr lang="en-US" sz="3200" dirty="0">
              <a:solidFill>
                <a:schemeClr val="tx1"/>
              </a:solidFill>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1270656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b="1" dirty="0" smtClean="0">
                <a:latin typeface="Times New Roman"/>
                <a:ea typeface="Times New Roman"/>
                <a:cs typeface="Times New Roman"/>
                <a:sym typeface="Times New Roman"/>
              </a:rPr>
              <a:t>Abstract</a:t>
            </a:r>
            <a:endParaRPr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19150" y="1058801"/>
            <a:ext cx="10775553" cy="5152101"/>
          </a:xfrm>
          <a:prstGeom prst="rect">
            <a:avLst/>
          </a:prstGeom>
          <a:noFill/>
          <a:ln>
            <a:noFill/>
          </a:ln>
        </p:spPr>
        <p:txBody>
          <a:bodyPr spcFirstLastPara="1" wrap="square" lIns="91425" tIns="45700" rIns="91425" bIns="45700" anchor="t" anchorCtr="0">
            <a:noAutofit/>
          </a:bodyPr>
          <a:lstStyle/>
          <a:p>
            <a:pPr marL="0" indent="0">
              <a:buSzPts val="2800"/>
              <a:buNone/>
            </a:pPr>
            <a:r>
              <a:rPr lang="en-US" altLang="zh-TW" sz="2400" dirty="0">
                <a:latin typeface="Times New Roman" panose="02020603050405020304" pitchFamily="18" charset="0"/>
                <a:ea typeface="Times New Roman"/>
                <a:cs typeface="Times New Roman" panose="02020603050405020304" pitchFamily="18" charset="0"/>
                <a:sym typeface="Times New Roman"/>
              </a:rPr>
              <a:t>Sound path planning is essential for mobile robots to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carry </a:t>
            </a:r>
            <a:r>
              <a:rPr lang="en-US" altLang="zh-TW" sz="2400" dirty="0">
                <a:latin typeface="Times New Roman" panose="02020603050405020304" pitchFamily="18" charset="0"/>
                <a:ea typeface="Times New Roman"/>
                <a:cs typeface="Times New Roman" panose="02020603050405020304" pitchFamily="18" charset="0"/>
                <a:sym typeface="Times New Roman"/>
              </a:rPr>
              <a:t>out exploration tasks. To date, the use of various intelligent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algorithms </a:t>
            </a:r>
            <a:r>
              <a:rPr lang="en-US" altLang="zh-TW" sz="2400" dirty="0">
                <a:latin typeface="Times New Roman" panose="02020603050405020304" pitchFamily="18" charset="0"/>
                <a:ea typeface="Times New Roman"/>
                <a:cs typeface="Times New Roman" panose="02020603050405020304" pitchFamily="18" charset="0"/>
                <a:sym typeface="Times New Roman"/>
              </a:rPr>
              <a:t>in robot path planning has yielded significant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advancements</a:t>
            </a:r>
            <a:r>
              <a:rPr lang="en-US" altLang="zh-TW" sz="2400" dirty="0">
                <a:latin typeface="Times New Roman" panose="02020603050405020304" pitchFamily="18" charset="0"/>
                <a:ea typeface="Times New Roman"/>
                <a:cs typeface="Times New Roman" panose="02020603050405020304" pitchFamily="18" charset="0"/>
                <a:sym typeface="Times New Roman"/>
              </a:rPr>
              <a:t>, particularly in areas such as path planning,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obstacle </a:t>
            </a:r>
            <a:r>
              <a:rPr lang="en-US" altLang="zh-TW" sz="2400" dirty="0">
                <a:latin typeface="Times New Roman" panose="02020603050405020304" pitchFamily="18" charset="0"/>
                <a:ea typeface="Times New Roman"/>
                <a:cs typeface="Times New Roman" panose="02020603050405020304" pitchFamily="18" charset="0"/>
                <a:sym typeface="Times New Roman"/>
              </a:rPr>
              <a:t>avoidance, and collaborative control. These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advancements </a:t>
            </a:r>
            <a:r>
              <a:rPr lang="en-US" altLang="zh-TW" sz="2400" dirty="0">
                <a:latin typeface="Times New Roman" panose="02020603050405020304" pitchFamily="18" charset="0"/>
                <a:ea typeface="Times New Roman"/>
                <a:cs typeface="Times New Roman" panose="02020603050405020304" pitchFamily="18" charset="0"/>
                <a:sym typeface="Times New Roman"/>
              </a:rPr>
              <a:t>enhance the robots' capabilities, collaboration, and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efficiency </a:t>
            </a:r>
            <a:r>
              <a:rPr lang="en-US" altLang="zh-TW" sz="2400" dirty="0">
                <a:latin typeface="Times New Roman" panose="02020603050405020304" pitchFamily="18" charset="0"/>
                <a:ea typeface="Times New Roman"/>
                <a:cs typeface="Times New Roman" panose="02020603050405020304" pitchFamily="18" charset="0"/>
                <a:sym typeface="Times New Roman"/>
              </a:rPr>
              <a:t>in complex environments. However, traditional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algorithms </a:t>
            </a:r>
            <a:r>
              <a:rPr lang="en-US" altLang="zh-TW" sz="2400" dirty="0">
                <a:latin typeface="Times New Roman" panose="02020603050405020304" pitchFamily="18" charset="0"/>
                <a:ea typeface="Times New Roman"/>
                <a:cs typeface="Times New Roman" panose="02020603050405020304" pitchFamily="18" charset="0"/>
                <a:sym typeface="Times New Roman"/>
              </a:rPr>
              <a:t>like particle swarm optimization, ant colony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algorithms</a:t>
            </a:r>
            <a:r>
              <a:rPr lang="en-US" altLang="zh-TW" sz="2400" dirty="0">
                <a:latin typeface="Times New Roman" panose="02020603050405020304" pitchFamily="18" charset="0"/>
                <a:ea typeface="Times New Roman"/>
                <a:cs typeface="Times New Roman" panose="02020603050405020304" pitchFamily="18" charset="0"/>
                <a:sym typeface="Times New Roman"/>
              </a:rPr>
              <a:t>, and dynamic window algorithms face challenges in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robot </a:t>
            </a:r>
            <a:r>
              <a:rPr lang="en-US" altLang="zh-TW" sz="2400" dirty="0">
                <a:latin typeface="Times New Roman" panose="02020603050405020304" pitchFamily="18" charset="0"/>
                <a:ea typeface="Times New Roman"/>
                <a:cs typeface="Times New Roman" panose="02020603050405020304" pitchFamily="18" charset="0"/>
                <a:sym typeface="Times New Roman"/>
              </a:rPr>
              <a:t>path planning, including slow convergence and a tendency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to </a:t>
            </a:r>
            <a:r>
              <a:rPr lang="en-US" altLang="zh-TW" sz="2400" dirty="0">
                <a:latin typeface="Times New Roman" panose="02020603050405020304" pitchFamily="18" charset="0"/>
                <a:ea typeface="Times New Roman"/>
                <a:cs typeface="Times New Roman" panose="02020603050405020304" pitchFamily="18" charset="0"/>
                <a:sym typeface="Times New Roman"/>
              </a:rPr>
              <a:t>get stuck in local optima. Addressing the complexities of mobile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robot </a:t>
            </a:r>
            <a:r>
              <a:rPr lang="en-US" altLang="zh-TW" sz="2400" dirty="0">
                <a:latin typeface="Times New Roman" panose="02020603050405020304" pitchFamily="18" charset="0"/>
                <a:ea typeface="Times New Roman"/>
                <a:cs typeface="Times New Roman" panose="02020603050405020304" pitchFamily="18" charset="0"/>
                <a:sym typeface="Times New Roman"/>
              </a:rPr>
              <a:t>path planning, genetic algorithms have been integrated. Yet,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standard </a:t>
            </a:r>
            <a:r>
              <a:rPr lang="en-US" altLang="zh-TW" sz="2400" dirty="0">
                <a:latin typeface="Times New Roman" panose="02020603050405020304" pitchFamily="18" charset="0"/>
                <a:ea typeface="Times New Roman"/>
                <a:cs typeface="Times New Roman" panose="02020603050405020304" pitchFamily="18" charset="0"/>
                <a:sym typeface="Times New Roman"/>
              </a:rPr>
              <a:t>genetic algorithms suffer from slow convergence and low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efficiency</a:t>
            </a:r>
            <a:r>
              <a:rPr lang="en-US" altLang="zh-TW" sz="2400" dirty="0">
                <a:latin typeface="Times New Roman" panose="02020603050405020304" pitchFamily="18" charset="0"/>
                <a:ea typeface="Times New Roman"/>
                <a:cs typeface="Times New Roman" panose="02020603050405020304" pitchFamily="18" charset="0"/>
                <a:sym typeface="Times New Roman"/>
              </a:rPr>
              <a:t>. An enhanced mobile robot path planning scheme using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an </a:t>
            </a:r>
            <a:r>
              <a:rPr lang="en-US" altLang="zh-TW" sz="2400" dirty="0">
                <a:latin typeface="Times New Roman" panose="02020603050405020304" pitchFamily="18" charset="0"/>
                <a:ea typeface="Times New Roman"/>
                <a:cs typeface="Times New Roman" panose="02020603050405020304" pitchFamily="18" charset="0"/>
                <a:sym typeface="Times New Roman"/>
              </a:rPr>
              <a:t>improved genetic algorithm has been proposed. Simulation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tests </a:t>
            </a:r>
            <a:r>
              <a:rPr lang="en-US" altLang="zh-TW" sz="2400" dirty="0">
                <a:latin typeface="Times New Roman" panose="02020603050405020304" pitchFamily="18" charset="0"/>
                <a:ea typeface="Times New Roman"/>
                <a:cs typeface="Times New Roman" panose="02020603050405020304" pitchFamily="18" charset="0"/>
                <a:sym typeface="Times New Roman"/>
              </a:rPr>
              <a:t>in a grid environment demonstrate that this approach </a:t>
            </a:r>
          </a:p>
          <a:p>
            <a:pPr marL="0" indent="0">
              <a:buSzPts val="2800"/>
              <a:buNone/>
            </a:pPr>
            <a:r>
              <a:rPr lang="en-US" altLang="zh-TW" sz="2400" dirty="0">
                <a:latin typeface="Times New Roman" panose="02020603050405020304" pitchFamily="18" charset="0"/>
                <a:ea typeface="Times New Roman"/>
                <a:cs typeface="Times New Roman" panose="02020603050405020304" pitchFamily="18" charset="0"/>
                <a:sym typeface="Times New Roman"/>
              </a:rPr>
              <a:t>narrows the local search range for paths, enhancing the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algorithm's </a:t>
            </a:r>
            <a:r>
              <a:rPr lang="en-US" altLang="zh-TW" sz="2400" dirty="0">
                <a:latin typeface="Times New Roman" panose="02020603050405020304" pitchFamily="18" charset="0"/>
                <a:ea typeface="Times New Roman"/>
                <a:cs typeface="Times New Roman" panose="02020603050405020304" pitchFamily="18" charset="0"/>
                <a:sym typeface="Times New Roman"/>
              </a:rPr>
              <a:t>adaptability, convergence speed, and global search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capabilities</a:t>
            </a:r>
            <a:r>
              <a:rPr lang="en-US" altLang="zh-TW" sz="2400" dirty="0">
                <a:latin typeface="Times New Roman" panose="02020603050405020304" pitchFamily="18" charset="0"/>
                <a:ea typeface="Times New Roman"/>
                <a:cs typeface="Times New Roman" panose="02020603050405020304" pitchFamily="18" charset="0"/>
                <a:sym typeface="Times New Roman"/>
              </a:rPr>
              <a:t>. Overall, it outperforms the standard genetic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algorithm</a:t>
            </a:r>
            <a:r>
              <a:rPr lang="en-US" altLang="zh-TW" sz="2400" dirty="0">
                <a:latin typeface="Times New Roman" panose="02020603050405020304" pitchFamily="18" charset="0"/>
                <a:ea typeface="Times New Roman"/>
                <a:cs typeface="Times New Roman" panose="02020603050405020304" pitchFamily="18" charset="0"/>
                <a:sym typeface="Times New Roman"/>
              </a:rPr>
              <a:t>, offering valuable insights for researchers studying and </a:t>
            </a:r>
            <a:r>
              <a:rPr lang="en-US" altLang="zh-TW" sz="2400" dirty="0" smtClean="0">
                <a:latin typeface="Times New Roman" panose="02020603050405020304" pitchFamily="18" charset="0"/>
                <a:ea typeface="Times New Roman"/>
                <a:cs typeface="Times New Roman" panose="02020603050405020304" pitchFamily="18" charset="0"/>
                <a:sym typeface="Times New Roman"/>
              </a:rPr>
              <a:t>applying </a:t>
            </a:r>
            <a:r>
              <a:rPr lang="en-US" altLang="zh-TW" sz="2400" dirty="0">
                <a:latin typeface="Times New Roman" panose="02020603050405020304" pitchFamily="18" charset="0"/>
                <a:ea typeface="Times New Roman"/>
                <a:cs typeface="Times New Roman" panose="02020603050405020304" pitchFamily="18" charset="0"/>
                <a:sym typeface="Times New Roman"/>
              </a:rPr>
              <a:t>algorithms in mobile robot path planning. </a:t>
            </a:r>
            <a:endParaRPr lang="en-US" altLang="zh-TW" sz="2400" dirty="0" smtClean="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3880501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smtClean="0">
                <a:latin typeface="Times New Roman"/>
                <a:ea typeface="Times New Roman"/>
                <a:cs typeface="Times New Roman"/>
                <a:sym typeface="Times New Roman"/>
              </a:rPr>
              <a:t>Mobile Robot Path </a:t>
            </a:r>
            <a:r>
              <a:rPr lang="en-US" altLang="zh-TW" b="1" dirty="0" err="1" smtClean="0">
                <a:latin typeface="Times New Roman"/>
                <a:ea typeface="Times New Roman"/>
                <a:cs typeface="Times New Roman"/>
                <a:sym typeface="Times New Roman"/>
              </a:rPr>
              <a:t>Planing</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6837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endParaRPr lang="en-US" sz="3200" dirty="0" smtClean="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0054" y="1671315"/>
            <a:ext cx="5134692" cy="4620270"/>
          </a:xfrm>
          <a:prstGeom prst="rect">
            <a:avLst/>
          </a:prstGeom>
        </p:spPr>
      </p:pic>
    </p:spTree>
    <p:extLst>
      <p:ext uri="{BB962C8B-B14F-4D97-AF65-F5344CB8AC3E}">
        <p14:creationId xmlns:p14="http://schemas.microsoft.com/office/powerpoint/2010/main" val="1287013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smtClean="0">
                <a:latin typeface="Times New Roman"/>
                <a:ea typeface="Times New Roman"/>
                <a:cs typeface="Times New Roman"/>
                <a:sym typeface="Times New Roman"/>
              </a:rPr>
              <a:t>Individual </a:t>
            </a:r>
            <a:r>
              <a:rPr lang="en-US" altLang="zh-TW" b="1" dirty="0">
                <a:latin typeface="Times New Roman"/>
                <a:ea typeface="Times New Roman"/>
                <a:cs typeface="Times New Roman"/>
                <a:sym typeface="Times New Roman"/>
              </a:rPr>
              <a:t>coding</a:t>
            </a:r>
            <a:endParaRPr lang="zh-TW" altLang="en-US" b="1" dirty="0">
              <a:solidFill>
                <a:srgbClr val="FF0000"/>
              </a:solidFill>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6837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endParaRPr lang="en-US" sz="3200" dirty="0" smtClean="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779" y="1671315"/>
            <a:ext cx="5134692" cy="4620270"/>
          </a:xfrm>
          <a:prstGeom prst="rect">
            <a:avLst/>
          </a:prstGeom>
        </p:spPr>
      </p:pic>
      <p:sp>
        <p:nvSpPr>
          <p:cNvPr id="6" name="文字方塊 5"/>
          <p:cNvSpPr txBox="1"/>
          <p:nvPr/>
        </p:nvSpPr>
        <p:spPr>
          <a:xfrm>
            <a:off x="6353175" y="2428875"/>
            <a:ext cx="5562599" cy="1200329"/>
          </a:xfrm>
          <a:prstGeom prst="rect">
            <a:avLst/>
          </a:prstGeom>
          <a:noFill/>
        </p:spPr>
        <p:txBody>
          <a:bodyPr wrap="square" rtlCol="0">
            <a:spAutoFit/>
          </a:bodyPr>
          <a:lstStyle/>
          <a:p>
            <a:r>
              <a:rPr lang="en-US" altLang="zh-TW" sz="2400" dirty="0" smtClean="0">
                <a:latin typeface="Times New Roman" pitchFamily="18" charset="0"/>
                <a:cs typeface="Times New Roman" pitchFamily="18" charset="0"/>
              </a:rPr>
              <a:t>Individual: {(</a:t>
            </a:r>
            <a:r>
              <a:rPr lang="en-US" altLang="zh-TW" sz="2400" dirty="0">
                <a:latin typeface="Times New Roman" pitchFamily="18" charset="0"/>
                <a:cs typeface="Times New Roman" pitchFamily="18" charset="0"/>
              </a:rPr>
              <a:t>0,1), (1,1), (2,1) ..., (0,9</a:t>
            </a:r>
            <a:r>
              <a:rPr lang="en-US" altLang="zh-TW" sz="2400" dirty="0" smtClean="0">
                <a:latin typeface="Times New Roman" pitchFamily="18" charset="0"/>
                <a:cs typeface="Times New Roman" pitchFamily="18" charset="0"/>
              </a:rPr>
              <a:t>)}</a:t>
            </a:r>
          </a:p>
          <a:p>
            <a:r>
              <a:rPr lang="en-US" altLang="zh-TW" sz="2400" dirty="0">
                <a:latin typeface="Times New Roman" pitchFamily="18" charset="0"/>
                <a:cs typeface="Times New Roman" pitchFamily="18" charset="0"/>
              </a:rPr>
              <a:t>Individual coding: {0000,0001,0001, 0001,..., 0000,1001}</a:t>
            </a:r>
            <a:endParaRPr lang="zh-TW"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478337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smtClean="0">
                <a:latin typeface="Times New Roman"/>
                <a:ea typeface="Times New Roman"/>
                <a:cs typeface="Times New Roman"/>
                <a:sym typeface="Times New Roman"/>
              </a:rPr>
              <a:t>population </a:t>
            </a:r>
            <a:r>
              <a:rPr lang="en-US" altLang="zh-TW" b="1" dirty="0">
                <a:latin typeface="Times New Roman"/>
                <a:ea typeface="Times New Roman"/>
                <a:cs typeface="Times New Roman"/>
                <a:sym typeface="Times New Roman"/>
              </a:rPr>
              <a:t>initialization</a:t>
            </a:r>
            <a:endParaRPr lang="zh-TW" altLang="en-US" b="1" dirty="0">
              <a:solidFill>
                <a:srgbClr val="FF0000"/>
              </a:solidFill>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6837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endParaRPr lang="en-US" sz="3200" dirty="0" smtClean="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779" y="1671315"/>
            <a:ext cx="5134692" cy="4620270"/>
          </a:xfrm>
          <a:prstGeom prst="rect">
            <a:avLst/>
          </a:prstGeom>
        </p:spPr>
      </p:pic>
      <p:sp>
        <p:nvSpPr>
          <p:cNvPr id="6" name="文字方塊 5"/>
          <p:cNvSpPr txBox="1"/>
          <p:nvPr/>
        </p:nvSpPr>
        <p:spPr>
          <a:xfrm>
            <a:off x="6353175" y="2428875"/>
            <a:ext cx="5562599"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P ={ p1,p2,⋯,pn - 1,pn</a:t>
            </a:r>
            <a:r>
              <a:rPr lang="en-US" altLang="zh-TW" sz="2400" dirty="0" smtClean="0">
                <a:latin typeface="Times New Roman" pitchFamily="18" charset="0"/>
                <a:cs typeface="Times New Roman" pitchFamily="18" charset="0"/>
              </a:rPr>
              <a:t>}</a:t>
            </a:r>
          </a:p>
          <a:p>
            <a:r>
              <a:rPr lang="en-US" altLang="zh-TW" sz="2400" dirty="0">
                <a:latin typeface="Times New Roman" pitchFamily="18" charset="0"/>
                <a:cs typeface="Times New Roman" pitchFamily="18" charset="0"/>
              </a:rPr>
              <a:t>pi</a:t>
            </a:r>
            <a:r>
              <a:rPr lang="zh-TW" altLang="en-US" sz="2400" dirty="0">
                <a:latin typeface="Times New Roman" pitchFamily="18" charset="0"/>
                <a:cs typeface="Times New Roman" pitchFamily="18" charset="0"/>
              </a:rPr>
              <a:t>（</a:t>
            </a:r>
            <a:r>
              <a:rPr lang="en-US" altLang="zh-TW" sz="2400" dirty="0">
                <a:latin typeface="Times New Roman" pitchFamily="18" charset="0"/>
                <a:cs typeface="Times New Roman" pitchFamily="18" charset="0"/>
              </a:rPr>
              <a:t>i=1, 2,…,n</a:t>
            </a:r>
            <a:r>
              <a:rPr lang="zh-TW" altLang="en-US" sz="2400" dirty="0">
                <a:latin typeface="Times New Roman" pitchFamily="18" charset="0"/>
                <a:cs typeface="Times New Roman" pitchFamily="18" charset="0"/>
              </a:rPr>
              <a:t>）</a:t>
            </a:r>
            <a:r>
              <a:rPr lang="en-US" altLang="zh-TW" sz="2400" dirty="0">
                <a:latin typeface="Times New Roman" pitchFamily="18" charset="0"/>
                <a:cs typeface="Times New Roman" pitchFamily="18" charset="0"/>
              </a:rPr>
              <a:t>is the path individual. </a:t>
            </a:r>
            <a:endParaRPr lang="zh-TW"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579776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smtClean="0">
                <a:latin typeface="Times New Roman"/>
                <a:ea typeface="Times New Roman"/>
                <a:cs typeface="Times New Roman"/>
                <a:sym typeface="Times New Roman"/>
              </a:rPr>
              <a:t>Fitness </a:t>
            </a:r>
            <a:r>
              <a:rPr lang="en-US" altLang="zh-TW" b="1" dirty="0">
                <a:latin typeface="Times New Roman"/>
                <a:ea typeface="Times New Roman"/>
                <a:cs typeface="Times New Roman"/>
                <a:sym typeface="Times New Roman"/>
              </a:rPr>
              <a:t>function</a:t>
            </a:r>
            <a:endParaRPr lang="zh-TW" altLang="en-US" b="1" dirty="0">
              <a:solidFill>
                <a:srgbClr val="FF0000"/>
              </a:solidFill>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6837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endParaRPr lang="en-US" sz="3200" dirty="0" smtClean="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779" y="1671315"/>
            <a:ext cx="5134692" cy="4620270"/>
          </a:xfrm>
          <a:prstGeom prst="rect">
            <a:avLst/>
          </a:prstGeom>
        </p:spPr>
      </p:pic>
      <mc:AlternateContent xmlns:mc="http://schemas.openxmlformats.org/markup-compatibility/2006">
        <mc:Choice xmlns:a14="http://schemas.microsoft.com/office/drawing/2010/main" Requires="a14">
          <p:sp>
            <p:nvSpPr>
              <p:cNvPr id="2" name="文字方塊 1"/>
              <p:cNvSpPr txBox="1"/>
              <p:nvPr/>
            </p:nvSpPr>
            <p:spPr>
              <a:xfrm>
                <a:off x="6772275" y="1743075"/>
                <a:ext cx="4676775" cy="857286"/>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US" altLang="zh-TW" sz="2400" i="1"/>
                        <m:t>𝑓</m:t>
                      </m:r>
                      <m:d>
                        <m:dPr>
                          <m:ctrlPr>
                            <a:rPr lang="zh-TW" altLang="zh-TW" sz="2400" i="1"/>
                          </m:ctrlPr>
                        </m:dPr>
                        <m:e>
                          <m:sSub>
                            <m:sSubPr>
                              <m:ctrlPr>
                                <a:rPr lang="zh-TW" altLang="zh-TW" sz="2400" i="1"/>
                              </m:ctrlPr>
                            </m:sSubPr>
                            <m:e>
                              <m:r>
                                <a:rPr lang="en-US" altLang="zh-TW" sz="2400" i="1"/>
                                <m:t>𝑇</m:t>
                              </m:r>
                            </m:e>
                            <m:sub>
                              <m:r>
                                <a:rPr lang="en-US" altLang="zh-TW" sz="2400" i="1"/>
                                <m:t>𝑖</m:t>
                              </m:r>
                            </m:sub>
                          </m:sSub>
                        </m:e>
                      </m:d>
                      <m:r>
                        <a:rPr lang="en-US" altLang="zh-TW" sz="2400" i="1"/>
                        <m:t>=</m:t>
                      </m:r>
                      <m:sSub>
                        <m:sSubPr>
                          <m:ctrlPr>
                            <a:rPr lang="zh-TW" altLang="zh-TW" sz="2400" i="1"/>
                          </m:ctrlPr>
                        </m:sSubPr>
                        <m:e>
                          <m:r>
                            <m:rPr>
                              <m:sty m:val="p"/>
                            </m:rPr>
                            <a:rPr lang="en-US" altLang="zh-TW" sz="2400" i="1"/>
                            <m:t>ϒ</m:t>
                          </m:r>
                        </m:e>
                        <m:sub>
                          <m:r>
                            <a:rPr lang="en-US" altLang="zh-TW" sz="2400" i="1"/>
                            <m:t>1</m:t>
                          </m:r>
                        </m:sub>
                      </m:sSub>
                      <m:nary>
                        <m:naryPr>
                          <m:chr m:val="∑"/>
                          <m:limLoc m:val="subSup"/>
                          <m:ctrlPr>
                            <a:rPr lang="zh-TW" altLang="zh-TW" sz="2400" i="1"/>
                          </m:ctrlPr>
                        </m:naryPr>
                        <m:sub>
                          <m:r>
                            <a:rPr lang="en-US" altLang="zh-TW" sz="2400" i="1"/>
                            <m:t>𝑖</m:t>
                          </m:r>
                          <m:r>
                            <a:rPr lang="en-US" altLang="zh-TW" sz="2400" i="1"/>
                            <m:t>=1</m:t>
                          </m:r>
                        </m:sub>
                        <m:sup>
                          <m:r>
                            <a:rPr lang="en-US" altLang="zh-TW" sz="2400" i="1"/>
                            <m:t>𝑁</m:t>
                          </m:r>
                          <m:r>
                            <a:rPr lang="en-US" altLang="zh-TW" sz="2400" i="1"/>
                            <m:t>−1</m:t>
                          </m:r>
                        </m:sup>
                        <m:e>
                          <m:sSub>
                            <m:sSubPr>
                              <m:ctrlPr>
                                <a:rPr lang="zh-TW" altLang="zh-TW" sz="2400" i="1"/>
                              </m:ctrlPr>
                            </m:sSubPr>
                            <m:e>
                              <m:r>
                                <a:rPr lang="en-US" altLang="zh-TW" sz="2400" i="1"/>
                                <m:t>𝑝</m:t>
                              </m:r>
                            </m:e>
                            <m:sub>
                              <m:r>
                                <a:rPr lang="en-US" altLang="zh-TW" sz="2400" i="1"/>
                                <m:t>𝑖</m:t>
                              </m:r>
                            </m:sub>
                          </m:sSub>
                        </m:e>
                      </m:nary>
                      <m:r>
                        <a:rPr lang="en-US" altLang="zh-TW" sz="2400" i="1"/>
                        <m:t>+</m:t>
                      </m:r>
                      <m:sSub>
                        <m:sSubPr>
                          <m:ctrlPr>
                            <a:rPr lang="zh-TW" altLang="zh-TW" sz="2400" i="1"/>
                          </m:ctrlPr>
                        </m:sSubPr>
                        <m:e>
                          <m:r>
                            <m:rPr>
                              <m:sty m:val="p"/>
                            </m:rPr>
                            <a:rPr lang="en-US" altLang="zh-TW" sz="2400" i="1"/>
                            <m:t>ϒ</m:t>
                          </m:r>
                        </m:e>
                        <m:sub>
                          <m:r>
                            <a:rPr lang="en-US" altLang="zh-TW" sz="2400" i="1"/>
                            <m:t>2</m:t>
                          </m:r>
                        </m:sub>
                      </m:sSub>
                      <m:nary>
                        <m:naryPr>
                          <m:chr m:val="∑"/>
                          <m:limLoc m:val="subSup"/>
                          <m:ctrlPr>
                            <a:rPr lang="zh-TW" altLang="zh-TW" sz="2400" i="1"/>
                          </m:ctrlPr>
                        </m:naryPr>
                        <m:sub>
                          <m:r>
                            <a:rPr lang="en-US" altLang="zh-TW" sz="2400" i="1"/>
                            <m:t>𝑖</m:t>
                          </m:r>
                          <m:r>
                            <a:rPr lang="en-US" altLang="zh-TW" sz="2400" i="1"/>
                            <m:t>=1</m:t>
                          </m:r>
                        </m:sub>
                        <m:sup>
                          <m:r>
                            <a:rPr lang="en-US" altLang="zh-TW" sz="2400" i="1"/>
                            <m:t>𝑁</m:t>
                          </m:r>
                          <m:r>
                            <a:rPr lang="en-US" altLang="zh-TW" sz="2400" i="1"/>
                            <m:t>−1</m:t>
                          </m:r>
                        </m:sup>
                        <m:e>
                          <m:sSub>
                            <m:sSubPr>
                              <m:ctrlPr>
                                <a:rPr lang="zh-TW" altLang="zh-TW" sz="2400" i="1"/>
                              </m:ctrlPr>
                            </m:sSubPr>
                            <m:e>
                              <m:r>
                                <m:rPr>
                                  <m:sty m:val="p"/>
                                </m:rPr>
                                <a:rPr lang="en-US" altLang="zh-TW" sz="2400" i="1"/>
                                <m:t>ϒ</m:t>
                              </m:r>
                            </m:e>
                            <m:sub>
                              <m:r>
                                <a:rPr lang="en-US" altLang="zh-TW" sz="2400" i="1"/>
                                <m:t>𝑖</m:t>
                              </m:r>
                            </m:sub>
                          </m:sSub>
                        </m:e>
                      </m:nary>
                    </m:oMath>
                  </m:oMathPara>
                </a14:m>
                <a:endParaRPr lang="zh-TW" altLang="zh-TW" sz="2400" dirty="0"/>
              </a:p>
            </p:txBody>
          </p:sp>
        </mc:Choice>
        <mc:Fallback>
          <p:sp>
            <p:nvSpPr>
              <p:cNvPr id="2" name="文字方塊 1"/>
              <p:cNvSpPr txBox="1">
                <a:spLocks noRot="1" noChangeAspect="1" noMove="1" noResize="1" noEditPoints="1" noAdjustHandles="1" noChangeArrowheads="1" noChangeShapeType="1" noTextEdit="1"/>
              </p:cNvSpPr>
              <p:nvPr/>
            </p:nvSpPr>
            <p:spPr>
              <a:xfrm>
                <a:off x="6772275" y="1743075"/>
                <a:ext cx="4676775" cy="857286"/>
              </a:xfrm>
              <a:prstGeom prst="rect">
                <a:avLst/>
              </a:prstGeom>
              <a:blipFill rotWithShape="1">
                <a:blip r:embed="rId4"/>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832319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smtClean="0">
                <a:latin typeface="Times New Roman"/>
                <a:ea typeface="Times New Roman"/>
                <a:cs typeface="Times New Roman"/>
                <a:sym typeface="Times New Roman"/>
              </a:rPr>
              <a:t>Selection </a:t>
            </a:r>
            <a:r>
              <a:rPr lang="en-US" altLang="zh-TW" b="1" dirty="0" err="1" smtClean="0">
                <a:latin typeface="Times New Roman"/>
                <a:ea typeface="Times New Roman"/>
                <a:cs typeface="Times New Roman"/>
                <a:sym typeface="Times New Roman"/>
              </a:rPr>
              <a:t>Operator:roulette</a:t>
            </a:r>
            <a:r>
              <a:rPr lang="en-US" altLang="zh-TW" b="1" dirty="0" smtClean="0">
                <a:latin typeface="Times New Roman"/>
                <a:ea typeface="Times New Roman"/>
                <a:cs typeface="Times New Roman"/>
                <a:sym typeface="Times New Roman"/>
              </a:rPr>
              <a:t> wheel method</a:t>
            </a:r>
            <a:endParaRPr lang="zh-TW" altLang="en-US" b="1" dirty="0">
              <a:solidFill>
                <a:srgbClr val="FF0000"/>
              </a:solidFill>
              <a:latin typeface="Times New Roman"/>
              <a:ea typeface="Times New Roman"/>
              <a:cs typeface="Times New Roman"/>
              <a:sym typeface="Times New Roman"/>
            </a:endParaRPr>
          </a:p>
        </p:txBody>
      </p:sp>
      <mc:AlternateContent xmlns:mc="http://schemas.openxmlformats.org/markup-compatibility/2006">
        <mc:Choice xmlns:a14="http://schemas.microsoft.com/office/drawing/2010/main" Requires="a14">
          <p:sp>
            <p:nvSpPr>
              <p:cNvPr id="139" name="Google Shape;139;p7"/>
              <p:cNvSpPr txBox="1">
                <a:spLocks noGrp="1"/>
              </p:cNvSpPr>
              <p:nvPr>
                <p:ph type="body" idx="1"/>
              </p:nvPr>
            </p:nvSpPr>
            <p:spPr>
              <a:xfrm>
                <a:off x="838200" y="1468376"/>
                <a:ext cx="10775553" cy="5152101"/>
              </a:xfrm>
              <a:prstGeom prst="rect">
                <a:avLst/>
              </a:prstGeom>
              <a:noFill/>
              <a:ln>
                <a:noFill/>
              </a:ln>
            </p:spPr>
            <p:txBody>
              <a:bodyPr spcFirstLastPara="1" wrap="square" lIns="91425" tIns="45700" rIns="91425" bIns="45700" anchor="t" anchorCtr="0">
                <a:normAutofit/>
              </a:bodyPr>
              <a:lstStyle/>
              <a:p>
                <a:pPr marL="628650" indent="-514350">
                  <a:buFont typeface="+mj-lt"/>
                  <a:buAutoNum type="arabicPeriod"/>
                </a:pPr>
                <a:r>
                  <a:rPr lang="en-US" altLang="zh-TW" sz="2400" b="1" dirty="0" smtClean="0">
                    <a:latin typeface="Times New Roman" pitchFamily="18" charset="0"/>
                    <a:cs typeface="Times New Roman" pitchFamily="18" charset="0"/>
                  </a:rPr>
                  <a:t>Calculate </a:t>
                </a:r>
                <a:r>
                  <a:rPr lang="en-US" altLang="zh-TW" sz="2400" b="1" dirty="0">
                    <a:latin typeface="Times New Roman" pitchFamily="18" charset="0"/>
                    <a:cs typeface="Times New Roman" pitchFamily="18" charset="0"/>
                  </a:rPr>
                  <a:t>the fitness value for each individual</a:t>
                </a:r>
                <a:r>
                  <a:rPr lang="en-US" altLang="zh-TW" sz="2400" dirty="0">
                    <a:latin typeface="Times New Roman" pitchFamily="18" charset="0"/>
                    <a:cs typeface="Times New Roman" pitchFamily="18" charset="0"/>
                  </a:rPr>
                  <a:t>:</a:t>
                </a:r>
                <a14:m>
                  <m:oMath xmlns:m="http://schemas.openxmlformats.org/officeDocument/2006/math">
                    <m:r>
                      <a:rPr lang="en-US" altLang="zh-TW" sz="2400" i="1">
                        <a:latin typeface="Cambria Math"/>
                      </a:rPr>
                      <m:t>𝑓</m:t>
                    </m:r>
                    <m:d>
                      <m:dPr>
                        <m:ctrlPr>
                          <a:rPr lang="zh-TW" altLang="zh-TW" sz="2400" i="1">
                            <a:latin typeface="Cambria Math"/>
                          </a:rPr>
                        </m:ctrlPr>
                      </m:dPr>
                      <m:e>
                        <m:sSub>
                          <m:sSubPr>
                            <m:ctrlPr>
                              <a:rPr lang="zh-TW" altLang="zh-TW" sz="2400" i="1">
                                <a:latin typeface="Cambria Math"/>
                              </a:rPr>
                            </m:ctrlPr>
                          </m:sSubPr>
                          <m:e>
                            <m:r>
                              <a:rPr lang="en-US" altLang="zh-TW" sz="2400" i="1">
                                <a:latin typeface="Cambria Math"/>
                              </a:rPr>
                              <m:t>𝑇</m:t>
                            </m:r>
                          </m:e>
                          <m:sub>
                            <m:r>
                              <a:rPr lang="en-US" altLang="zh-TW" sz="2400" i="1">
                                <a:latin typeface="Cambria Math"/>
                              </a:rPr>
                              <m:t>𝑖</m:t>
                            </m:r>
                          </m:sub>
                        </m:sSub>
                      </m:e>
                    </m:d>
                  </m:oMath>
                </a14:m>
                <a:r>
                  <a:rPr lang="en-US" altLang="zh-TW" sz="2400" dirty="0" smtClean="0">
                    <a:latin typeface="Times New Roman" pitchFamily="18" charset="0"/>
                    <a:cs typeface="Times New Roman" pitchFamily="18" charset="0"/>
                  </a:rPr>
                  <a:t>                    </a:t>
                </a:r>
                <a:r>
                  <a:rPr lang="it-IT" altLang="zh-TW" sz="2400" dirty="0"/>
                  <a:t>α∈[0,1</a:t>
                </a:r>
                <a:r>
                  <a:rPr lang="it-IT" altLang="zh-TW" sz="2400" dirty="0" smtClean="0"/>
                  <a:t>]</a:t>
                </a:r>
                <a:endParaRPr lang="en-US" altLang="zh-TW" sz="2400" dirty="0">
                  <a:latin typeface="Times New Roman" pitchFamily="18" charset="0"/>
                  <a:cs typeface="Times New Roman" pitchFamily="18" charset="0"/>
                </a:endParaRPr>
              </a:p>
              <a:p>
                <a:pPr marL="628650" indent="-514350">
                  <a:buFont typeface="+mj-lt"/>
                  <a:buAutoNum type="arabicPeriod"/>
                </a:pPr>
                <a:r>
                  <a:rPr lang="en-US" altLang="zh-TW" sz="2400" b="1" dirty="0">
                    <a:latin typeface="Times New Roman" pitchFamily="18" charset="0"/>
                    <a:cs typeface="Times New Roman" pitchFamily="18" charset="0"/>
                  </a:rPr>
                  <a:t>Compute the total fitness of the population</a:t>
                </a:r>
                <a:r>
                  <a:rPr lang="en-US" altLang="zh-TW" sz="2400" dirty="0">
                    <a:latin typeface="Times New Roman" pitchFamily="18" charset="0"/>
                    <a:cs typeface="Times New Roman" pitchFamily="18" charset="0"/>
                  </a:rPr>
                  <a:t>:</a:t>
                </a:r>
                <a:br>
                  <a:rPr lang="en-US" altLang="zh-TW" sz="2400" dirty="0">
                    <a:latin typeface="Times New Roman" pitchFamily="18" charset="0"/>
                    <a:cs typeface="Times New Roman" pitchFamily="18" charset="0"/>
                  </a:rPr>
                </a:br>
                <a14:m>
                  <m:oMath xmlns:m="http://schemas.openxmlformats.org/officeDocument/2006/math">
                    <m:sSub>
                      <m:sSubPr>
                        <m:ctrlPr>
                          <a:rPr lang="zh-TW" altLang="zh-TW" sz="2400" i="1">
                            <a:latin typeface="Cambria Math"/>
                          </a:rPr>
                        </m:ctrlPr>
                      </m:sSubPr>
                      <m:e>
                        <m:r>
                          <a:rPr lang="en-US" altLang="zh-TW" sz="2400" b="0" i="1" smtClean="0">
                            <a:latin typeface="Cambria Math"/>
                          </a:rPr>
                          <m:t>𝐹</m:t>
                        </m:r>
                      </m:e>
                      <m:sub>
                        <m:r>
                          <a:rPr lang="en-US" altLang="zh-TW" sz="2400" b="0" i="1" smtClean="0">
                            <a:latin typeface="Cambria Math"/>
                          </a:rPr>
                          <m:t>𝑡𝑜𝑡𝑎𝑙</m:t>
                        </m:r>
                      </m:sub>
                    </m:sSub>
                  </m:oMath>
                </a14:m>
                <a:r>
                  <a:rPr lang="en-US" altLang="zh-TW" sz="2400" dirty="0" smtClean="0">
                    <a:latin typeface="Times New Roman" pitchFamily="18" charset="0"/>
                    <a:cs typeface="Times New Roman" pitchFamily="18" charset="0"/>
                  </a:rPr>
                  <a:t>=</a:t>
                </a:r>
                <a14:m>
                  <m:oMath xmlns:m="http://schemas.openxmlformats.org/officeDocument/2006/math">
                    <m:nary>
                      <m:naryPr>
                        <m:chr m:val="∑"/>
                        <m:limLoc m:val="subSup"/>
                        <m:ctrlPr>
                          <a:rPr lang="zh-TW" altLang="zh-TW" sz="2400" i="1">
                            <a:latin typeface="Cambria Math"/>
                          </a:rPr>
                        </m:ctrlPr>
                      </m:naryPr>
                      <m:sub>
                        <m:r>
                          <a:rPr lang="en-US" altLang="zh-TW" sz="2400" i="1">
                            <a:latin typeface="Cambria Math"/>
                          </a:rPr>
                          <m:t>𝑖</m:t>
                        </m:r>
                        <m:r>
                          <a:rPr lang="en-US" altLang="zh-TW" sz="2400" i="1">
                            <a:latin typeface="Cambria Math"/>
                          </a:rPr>
                          <m:t>=1</m:t>
                        </m:r>
                      </m:sub>
                      <m:sup>
                        <m:r>
                          <a:rPr lang="en-US" altLang="zh-TW" sz="2400" b="0" i="1" smtClean="0">
                            <a:latin typeface="Cambria Math"/>
                          </a:rPr>
                          <m:t>𝑛</m:t>
                        </m:r>
                      </m:sup>
                      <m:e>
                        <m:r>
                          <a:rPr lang="en-US" altLang="zh-TW" sz="2400" i="1">
                            <a:latin typeface="Cambria Math"/>
                          </a:rPr>
                          <m:t>𝑓</m:t>
                        </m:r>
                        <m:d>
                          <m:dPr>
                            <m:ctrlPr>
                              <a:rPr lang="zh-TW" altLang="zh-TW" sz="2400" i="1">
                                <a:latin typeface="Cambria Math"/>
                              </a:rPr>
                            </m:ctrlPr>
                          </m:dPr>
                          <m:e>
                            <m:sSub>
                              <m:sSubPr>
                                <m:ctrlPr>
                                  <a:rPr lang="zh-TW" altLang="zh-TW" sz="2400" i="1">
                                    <a:latin typeface="Cambria Math"/>
                                  </a:rPr>
                                </m:ctrlPr>
                              </m:sSubPr>
                              <m:e>
                                <m:r>
                                  <a:rPr lang="en-US" altLang="zh-TW" sz="2400" i="1">
                                    <a:latin typeface="Cambria Math"/>
                                  </a:rPr>
                                  <m:t>𝑇</m:t>
                                </m:r>
                              </m:e>
                              <m:sub>
                                <m:r>
                                  <a:rPr lang="en-US" altLang="zh-TW" sz="2400" i="1">
                                    <a:latin typeface="Cambria Math"/>
                                  </a:rPr>
                                  <m:t>𝑖</m:t>
                                </m:r>
                              </m:sub>
                            </m:sSub>
                          </m:e>
                        </m:d>
                      </m:e>
                    </m:nary>
                  </m:oMath>
                </a14:m>
                <a:endParaRPr lang="en-US" altLang="zh-TW" sz="2400" dirty="0">
                  <a:latin typeface="Times New Roman" pitchFamily="18" charset="0"/>
                  <a:cs typeface="Times New Roman" pitchFamily="18" charset="0"/>
                </a:endParaRPr>
              </a:p>
              <a:p>
                <a:pPr marL="628650" indent="-514350">
                  <a:buFont typeface="+mj-lt"/>
                  <a:buAutoNum type="arabicPeriod"/>
                </a:pPr>
                <a:r>
                  <a:rPr lang="en-US" altLang="zh-TW" sz="2400" b="1" dirty="0">
                    <a:latin typeface="Times New Roman" pitchFamily="18" charset="0"/>
                    <a:cs typeface="Times New Roman" pitchFamily="18" charset="0"/>
                  </a:rPr>
                  <a:t>Determine the selection probability for each individual</a:t>
                </a:r>
                <a:r>
                  <a:rPr lang="en-US" altLang="zh-TW" sz="2400" dirty="0">
                    <a:latin typeface="Times New Roman" pitchFamily="18" charset="0"/>
                    <a:cs typeface="Times New Roman" pitchFamily="18" charset="0"/>
                  </a:rPr>
                  <a:t>:</a:t>
                </a:r>
                <a:br>
                  <a:rPr lang="en-US" altLang="zh-TW" sz="2400" dirty="0">
                    <a:latin typeface="Times New Roman" pitchFamily="18" charset="0"/>
                    <a:cs typeface="Times New Roman" pitchFamily="18" charset="0"/>
                  </a:rPr>
                </a:br>
                <a14:m>
                  <m:oMath xmlns:m="http://schemas.openxmlformats.org/officeDocument/2006/math">
                    <m:sSub>
                      <m:sSubPr>
                        <m:ctrlPr>
                          <a:rPr lang="zh-TW" altLang="zh-TW" sz="2400" i="1" smtClean="0">
                            <a:latin typeface="Cambria Math"/>
                          </a:rPr>
                        </m:ctrlPr>
                      </m:sSubPr>
                      <m:e>
                        <m:r>
                          <a:rPr lang="en-US" altLang="zh-TW" sz="2400" b="0" i="1" smtClean="0">
                            <a:latin typeface="Cambria Math"/>
                          </a:rPr>
                          <m:t>𝑝</m:t>
                        </m:r>
                      </m:e>
                      <m:sub>
                        <m:r>
                          <a:rPr lang="en-US" altLang="zh-TW" sz="2400" b="0" i="1" smtClean="0">
                            <a:latin typeface="Cambria Math"/>
                          </a:rPr>
                          <m:t>𝑠</m:t>
                        </m:r>
                      </m:sub>
                    </m:sSub>
                    <m:r>
                      <a:rPr lang="en-US" altLang="zh-TW" sz="2400" b="0" i="1" smtClean="0">
                        <a:latin typeface="Cambria Math"/>
                      </a:rPr>
                      <m:t>(</m:t>
                    </m:r>
                    <m:sSub>
                      <m:sSubPr>
                        <m:ctrlPr>
                          <a:rPr lang="zh-TW" altLang="zh-TW" sz="2400" i="1">
                            <a:latin typeface="Cambria Math"/>
                          </a:rPr>
                        </m:ctrlPr>
                      </m:sSubPr>
                      <m:e>
                        <m:r>
                          <a:rPr lang="en-US" altLang="zh-TW" sz="2400" b="0" i="1" smtClean="0">
                            <a:latin typeface="Cambria Math"/>
                          </a:rPr>
                          <m:t>𝑎</m:t>
                        </m:r>
                      </m:e>
                      <m:sub>
                        <m:r>
                          <a:rPr lang="en-US" altLang="zh-TW" sz="2400" b="0" i="1" smtClean="0">
                            <a:latin typeface="Cambria Math"/>
                          </a:rPr>
                          <m:t>𝑖</m:t>
                        </m:r>
                      </m:sub>
                    </m:sSub>
                    <m:r>
                      <a:rPr lang="en-US" altLang="zh-TW" sz="2400" b="0" i="1" smtClean="0">
                        <a:latin typeface="Cambria Math"/>
                      </a:rPr>
                      <m:t>)</m:t>
                    </m:r>
                    <m:r>
                      <a:rPr lang="en-US" altLang="zh-TW" sz="2400"/>
                      <m:t>=</m:t>
                    </m:r>
                    <m:f>
                      <m:fPr>
                        <m:ctrlPr>
                          <a:rPr lang="zh-TW" altLang="zh-TW" sz="2400" i="1"/>
                        </m:ctrlPr>
                      </m:fPr>
                      <m:num>
                        <m:r>
                          <a:rPr lang="en-US" altLang="zh-TW" sz="2400" i="1">
                            <a:latin typeface="Cambria Math"/>
                          </a:rPr>
                          <m:t>𝑓</m:t>
                        </m:r>
                        <m:d>
                          <m:dPr>
                            <m:ctrlPr>
                              <a:rPr lang="zh-TW" altLang="zh-TW" sz="2400" i="1">
                                <a:latin typeface="Cambria Math"/>
                              </a:rPr>
                            </m:ctrlPr>
                          </m:dPr>
                          <m:e>
                            <m:sSub>
                              <m:sSubPr>
                                <m:ctrlPr>
                                  <a:rPr lang="zh-TW" altLang="zh-TW" sz="2400" i="1">
                                    <a:latin typeface="Cambria Math"/>
                                  </a:rPr>
                                </m:ctrlPr>
                              </m:sSubPr>
                              <m:e>
                                <m:r>
                                  <a:rPr lang="en-US" altLang="zh-TW" sz="2400" i="1">
                                    <a:latin typeface="Cambria Math"/>
                                  </a:rPr>
                                  <m:t>𝑇</m:t>
                                </m:r>
                              </m:e>
                              <m:sub>
                                <m:r>
                                  <a:rPr lang="en-US" altLang="zh-TW" sz="2400" i="1">
                                    <a:latin typeface="Cambria Math"/>
                                  </a:rPr>
                                  <m:t>𝑖</m:t>
                                </m:r>
                              </m:sub>
                            </m:sSub>
                          </m:e>
                        </m:d>
                      </m:num>
                      <m:den>
                        <m:sSub>
                          <m:sSubPr>
                            <m:ctrlPr>
                              <a:rPr lang="zh-TW" altLang="zh-TW" sz="2400" i="1">
                                <a:latin typeface="Cambria Math"/>
                              </a:rPr>
                            </m:ctrlPr>
                          </m:sSubPr>
                          <m:e>
                            <m:r>
                              <a:rPr lang="en-US" altLang="zh-TW" sz="2400" i="1">
                                <a:latin typeface="Cambria Math"/>
                              </a:rPr>
                              <m:t>𝐹</m:t>
                            </m:r>
                          </m:e>
                          <m:sub>
                            <m:r>
                              <a:rPr lang="en-US" altLang="zh-TW" sz="2400" i="1">
                                <a:latin typeface="Cambria Math"/>
                              </a:rPr>
                              <m:t>𝑡𝑜𝑡𝑎𝑙</m:t>
                            </m:r>
                          </m:sub>
                        </m:sSub>
                      </m:den>
                    </m:f>
                  </m:oMath>
                </a14:m>
                <a:endParaRPr lang="zh-TW" altLang="zh-TW" sz="2400" dirty="0"/>
              </a:p>
              <a:p>
                <a:pPr marL="628650" indent="-514350">
                  <a:buFont typeface="+mj-lt"/>
                  <a:buAutoNum type="arabicPeriod"/>
                </a:pPr>
                <a:r>
                  <a:rPr lang="en-US" altLang="zh-TW" sz="2400" b="1" dirty="0">
                    <a:latin typeface="Times New Roman" pitchFamily="18" charset="0"/>
                    <a:cs typeface="Times New Roman" pitchFamily="18" charset="0"/>
                  </a:rPr>
                  <a:t>Calculate the cumulative selection probability for the </a:t>
                </a:r>
                <a:r>
                  <a:rPr lang="en-US" altLang="zh-TW" sz="2400" b="1" dirty="0" smtClean="0">
                    <a:latin typeface="Times New Roman" pitchFamily="18" charset="0"/>
                    <a:cs typeface="Times New Roman" pitchFamily="18" charset="0"/>
                  </a:rPr>
                  <a:t>k-</a:t>
                </a:r>
                <a:r>
                  <a:rPr lang="en-US" altLang="zh-TW" sz="2400" b="1" dirty="0" err="1" smtClean="0">
                    <a:latin typeface="Times New Roman" pitchFamily="18" charset="0"/>
                    <a:cs typeface="Times New Roman" pitchFamily="18" charset="0"/>
                  </a:rPr>
                  <a:t>th</a:t>
                </a:r>
                <a:r>
                  <a:rPr lang="en-US" altLang="zh-TW" sz="2400" b="1" dirty="0" smtClean="0">
                    <a:latin typeface="Times New Roman" pitchFamily="18" charset="0"/>
                    <a:cs typeface="Times New Roman" pitchFamily="18" charset="0"/>
                  </a:rPr>
                  <a:t> </a:t>
                </a:r>
                <a:r>
                  <a:rPr lang="en-US" altLang="zh-TW" sz="2400" b="1" dirty="0">
                    <a:latin typeface="Times New Roman" pitchFamily="18" charset="0"/>
                    <a:cs typeface="Times New Roman" pitchFamily="18" charset="0"/>
                  </a:rPr>
                  <a:t>individual</a:t>
                </a:r>
                <a:r>
                  <a:rPr lang="en-US" altLang="zh-TW" sz="2400" dirty="0">
                    <a:latin typeface="Times New Roman" pitchFamily="18" charset="0"/>
                    <a:cs typeface="Times New Roman" pitchFamily="18" charset="0"/>
                  </a:rPr>
                  <a:t>:</a:t>
                </a:r>
                <a:br>
                  <a:rPr lang="en-US" altLang="zh-TW" sz="2400" dirty="0">
                    <a:latin typeface="Times New Roman" pitchFamily="18" charset="0"/>
                    <a:cs typeface="Times New Roman" pitchFamily="18" charset="0"/>
                  </a:rPr>
                </a:br>
                <a14:m>
                  <m:oMath xmlns:m="http://schemas.openxmlformats.org/officeDocument/2006/math">
                    <m:sSub>
                      <m:sSubPr>
                        <m:ctrlPr>
                          <a:rPr lang="zh-TW" altLang="zh-TW" sz="2400" i="1">
                            <a:latin typeface="Cambria Math"/>
                          </a:rPr>
                        </m:ctrlPr>
                      </m:sSubPr>
                      <m:e>
                        <m:r>
                          <a:rPr lang="en-US" altLang="zh-TW" sz="2400" i="1">
                            <a:latin typeface="Cambria Math"/>
                          </a:rPr>
                          <m:t>𝑝</m:t>
                        </m:r>
                      </m:e>
                      <m:sub>
                        <m:r>
                          <a:rPr lang="en-US" altLang="zh-TW" sz="2400" i="1">
                            <a:latin typeface="Cambria Math"/>
                          </a:rPr>
                          <m:t>𝑠</m:t>
                        </m:r>
                      </m:sub>
                    </m:sSub>
                    <m:d>
                      <m:dPr>
                        <m:ctrlPr>
                          <a:rPr lang="en-US" altLang="zh-TW" sz="2400" i="1">
                            <a:latin typeface="Cambria Math"/>
                          </a:rPr>
                        </m:ctrlPr>
                      </m:dPr>
                      <m:e>
                        <m:sSub>
                          <m:sSubPr>
                            <m:ctrlPr>
                              <a:rPr lang="zh-TW" altLang="zh-TW" sz="2400" i="1">
                                <a:latin typeface="Cambria Math"/>
                              </a:rPr>
                            </m:ctrlPr>
                          </m:sSubPr>
                          <m:e>
                            <m:r>
                              <a:rPr lang="en-US" altLang="zh-TW" sz="2400" i="1">
                                <a:latin typeface="Cambria Math"/>
                              </a:rPr>
                              <m:t>𝑎</m:t>
                            </m:r>
                          </m:e>
                          <m:sub>
                            <m:r>
                              <a:rPr lang="en-US" altLang="zh-TW" sz="2400" b="0" i="1" smtClean="0">
                                <a:latin typeface="Cambria Math"/>
                              </a:rPr>
                              <m:t>𝑘</m:t>
                            </m:r>
                          </m:sub>
                        </m:sSub>
                      </m:e>
                    </m:d>
                    <m:r>
                      <a:rPr lang="en-US" altLang="zh-TW" sz="2400" b="0" i="1" smtClean="0">
                        <a:latin typeface="Cambria Math"/>
                      </a:rPr>
                      <m:t>=</m:t>
                    </m:r>
                  </m:oMath>
                </a14:m>
                <a:r>
                  <a:rPr lang="zh-TW" altLang="zh-TW" sz="2400" dirty="0" smtClean="0"/>
                  <a:t> </a:t>
                </a:r>
                <a14:m>
                  <m:oMath xmlns:m="http://schemas.openxmlformats.org/officeDocument/2006/math">
                    <m:nary>
                      <m:naryPr>
                        <m:chr m:val="∑"/>
                        <m:limLoc m:val="subSup"/>
                        <m:ctrlPr>
                          <a:rPr lang="zh-TW" altLang="zh-TW" sz="2400" i="1">
                            <a:latin typeface="Cambria Math"/>
                          </a:rPr>
                        </m:ctrlPr>
                      </m:naryPr>
                      <m:sub>
                        <m:r>
                          <a:rPr lang="en-US" altLang="zh-TW" sz="2400" i="1">
                            <a:latin typeface="Cambria Math"/>
                          </a:rPr>
                          <m:t>𝑖</m:t>
                        </m:r>
                        <m:r>
                          <a:rPr lang="en-US" altLang="zh-TW" sz="2400" i="1">
                            <a:latin typeface="Cambria Math"/>
                          </a:rPr>
                          <m:t>=1</m:t>
                        </m:r>
                      </m:sub>
                      <m:sup>
                        <m:r>
                          <a:rPr lang="en-US" altLang="zh-TW" sz="2400" b="0" i="1" smtClean="0">
                            <a:latin typeface="Cambria Math"/>
                          </a:rPr>
                          <m:t>𝑘</m:t>
                        </m:r>
                      </m:sup>
                      <m:e>
                        <m:sSub>
                          <m:sSubPr>
                            <m:ctrlPr>
                              <a:rPr lang="zh-TW" altLang="zh-TW" sz="2400" i="1">
                                <a:latin typeface="Cambria Math"/>
                              </a:rPr>
                            </m:ctrlPr>
                          </m:sSubPr>
                          <m:e>
                            <m:r>
                              <a:rPr lang="en-US" altLang="zh-TW" sz="2400" i="1">
                                <a:latin typeface="Cambria Math"/>
                              </a:rPr>
                              <m:t>𝑝</m:t>
                            </m:r>
                          </m:e>
                          <m:sub>
                            <m:r>
                              <a:rPr lang="en-US" altLang="zh-TW" sz="2400" i="1">
                                <a:latin typeface="Cambria Math"/>
                              </a:rPr>
                              <m:t>𝑠</m:t>
                            </m:r>
                          </m:sub>
                        </m:sSub>
                        <m:r>
                          <a:rPr lang="en-US" altLang="zh-TW" sz="2400" i="1">
                            <a:latin typeface="Cambria Math"/>
                          </a:rPr>
                          <m:t>(</m:t>
                        </m:r>
                        <m:sSub>
                          <m:sSubPr>
                            <m:ctrlPr>
                              <a:rPr lang="zh-TW" altLang="zh-TW" sz="2400" i="1">
                                <a:latin typeface="Cambria Math"/>
                              </a:rPr>
                            </m:ctrlPr>
                          </m:sSubPr>
                          <m:e>
                            <m:r>
                              <a:rPr lang="en-US" altLang="zh-TW" sz="2400" i="1">
                                <a:latin typeface="Cambria Math"/>
                              </a:rPr>
                              <m:t>𝑎</m:t>
                            </m:r>
                          </m:e>
                          <m:sub>
                            <m:r>
                              <a:rPr lang="en-US" altLang="zh-TW" sz="2400" i="1">
                                <a:latin typeface="Cambria Math"/>
                              </a:rPr>
                              <m:t>𝑖</m:t>
                            </m:r>
                          </m:sub>
                        </m:sSub>
                        <m:r>
                          <a:rPr lang="en-US" altLang="zh-TW" sz="2400" i="1">
                            <a:latin typeface="Cambria Math"/>
                          </a:rPr>
                          <m:t>)</m:t>
                        </m:r>
                      </m:e>
                    </m:nary>
                  </m:oMath>
                </a14:m>
                <a:endParaRPr lang="en-US" sz="2400" dirty="0" smtClean="0">
                  <a:latin typeface="Times New Roman" panose="02020603050405020304" pitchFamily="18" charset="0"/>
                  <a:ea typeface="Times New Roman"/>
                  <a:cs typeface="Times New Roman" panose="02020603050405020304" pitchFamily="18" charset="0"/>
                  <a:sym typeface="Times New Roman"/>
                </a:endParaRPr>
              </a:p>
            </p:txBody>
          </p:sp>
        </mc:Choice>
        <mc:Fallback>
          <p:sp>
            <p:nvSpPr>
              <p:cNvPr id="139" name="Google Shape;139;p7"/>
              <p:cNvSpPr txBox="1">
                <a:spLocks noGrp="1" noRot="1" noChangeAspect="1" noMove="1" noResize="1" noEditPoints="1" noAdjustHandles="1" noChangeArrowheads="1" noChangeShapeType="1" noTextEdit="1"/>
              </p:cNvSpPr>
              <p:nvPr>
                <p:ph type="body" idx="1"/>
              </p:nvPr>
            </p:nvSpPr>
            <p:spPr>
              <a:xfrm>
                <a:off x="838200" y="1468376"/>
                <a:ext cx="10775553" cy="5152101"/>
              </a:xfrm>
              <a:prstGeom prst="rect">
                <a:avLst/>
              </a:prstGeom>
              <a:blipFill rotWithShape="1">
                <a:blip r:embed="rId3"/>
                <a:stretch>
                  <a:fillRect/>
                </a:stretch>
              </a:blipFill>
              <a:ln>
                <a:noFill/>
              </a:ln>
            </p:spPr>
            <p:txBody>
              <a:bodyPr/>
              <a:lstStyle/>
              <a:p>
                <a:r>
                  <a:rPr lang="zh-TW" altLang="en-US">
                    <a:noFill/>
                  </a:rPr>
                  <a:t> </a:t>
                </a:r>
              </a:p>
            </p:txBody>
          </p:sp>
        </mc:Fallback>
      </mc:AlternateContent>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76307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b="1" dirty="0">
                <a:latin typeface="Times New Roman"/>
                <a:ea typeface="Times New Roman"/>
                <a:cs typeface="Times New Roman"/>
                <a:sym typeface="Times New Roman"/>
              </a:rPr>
              <a:t>Crossover operator</a:t>
            </a:r>
            <a:endParaRPr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70147" y="896876"/>
            <a:ext cx="10775553" cy="5152101"/>
          </a:xfrm>
          <a:prstGeom prst="rect">
            <a:avLst/>
          </a:prstGeom>
          <a:noFill/>
          <a:ln>
            <a:noFill/>
          </a:ln>
        </p:spPr>
        <p:txBody>
          <a:bodyPr spcFirstLastPara="1" wrap="square" lIns="91425" tIns="45700" rIns="91425" bIns="45700" anchor="t" anchorCtr="0">
            <a:normAutofit lnSpcReduction="10000"/>
          </a:bodyPr>
          <a:lstStyle/>
          <a:p>
            <a:pPr marL="514350" indent="-514350">
              <a:buSzPts val="2800"/>
              <a:buAutoNum type="arabicPeriod"/>
            </a:pPr>
            <a:r>
              <a:rPr lang="en-US" sz="3200" dirty="0">
                <a:solidFill>
                  <a:srgbClr val="FF0000"/>
                </a:solidFill>
                <a:latin typeface="Times New Roman" panose="02020603050405020304" pitchFamily="18" charset="0"/>
                <a:ea typeface="Times New Roman"/>
                <a:cs typeface="Times New Roman" panose="02020603050405020304" pitchFamily="18" charset="0"/>
                <a:sym typeface="Times New Roman"/>
              </a:rPr>
              <a:t>Coincident-point </a:t>
            </a:r>
            <a:r>
              <a:rPr lang="en-US" sz="3200" dirty="0" smtClean="0">
                <a:solidFill>
                  <a:srgbClr val="FF0000"/>
                </a:solidFill>
                <a:latin typeface="Times New Roman" panose="02020603050405020304" pitchFamily="18" charset="0"/>
                <a:ea typeface="Times New Roman"/>
                <a:cs typeface="Times New Roman" panose="02020603050405020304" pitchFamily="18" charset="0"/>
                <a:sym typeface="Times New Roman"/>
              </a:rPr>
              <a:t>crossover</a:t>
            </a:r>
            <a:r>
              <a:rPr lang="en-US" sz="3200" dirty="0">
                <a:latin typeface="Times New Roman" panose="02020603050405020304" pitchFamily="18" charset="0"/>
                <a:ea typeface="Times New Roman"/>
                <a:cs typeface="Times New Roman" panose="02020603050405020304" pitchFamily="18" charset="0"/>
                <a:sym typeface="Times New Roman"/>
              </a:rPr>
              <a:t>: Coincident-point </a:t>
            </a:r>
            <a:r>
              <a:rPr lang="en-US" sz="3200" dirty="0" smtClean="0">
                <a:latin typeface="Times New Roman" panose="02020603050405020304" pitchFamily="18" charset="0"/>
                <a:ea typeface="Times New Roman"/>
                <a:cs typeface="Times New Roman" panose="02020603050405020304" pitchFamily="18" charset="0"/>
                <a:sym typeface="Times New Roman"/>
              </a:rPr>
              <a:t>crossover</a:t>
            </a:r>
            <a:r>
              <a:rPr lang="zh-TW" altLang="en-US" sz="3200" dirty="0" smtClean="0">
                <a:latin typeface="Times New Roman" panose="02020603050405020304" pitchFamily="18" charset="0"/>
                <a:ea typeface="Times New Roman"/>
                <a:cs typeface="Times New Roman" panose="02020603050405020304" pitchFamily="18" charset="0"/>
                <a:sym typeface="Times New Roman"/>
              </a:rPr>
              <a:t> </a:t>
            </a:r>
            <a:r>
              <a:rPr lang="en-US" sz="3200" dirty="0" smtClean="0">
                <a:latin typeface="Times New Roman" panose="02020603050405020304" pitchFamily="18" charset="0"/>
                <a:ea typeface="Times New Roman"/>
                <a:cs typeface="Times New Roman" panose="02020603050405020304" pitchFamily="18" charset="0"/>
                <a:sym typeface="Times New Roman"/>
              </a:rPr>
              <a:t>involves </a:t>
            </a:r>
            <a:r>
              <a:rPr lang="en-US" sz="3200" dirty="0">
                <a:latin typeface="Times New Roman" panose="02020603050405020304" pitchFamily="18" charset="0"/>
                <a:ea typeface="Times New Roman"/>
                <a:cs typeface="Times New Roman" panose="02020603050405020304" pitchFamily="18" charset="0"/>
                <a:sym typeface="Times New Roman"/>
              </a:rPr>
              <a:t>randomly selecting two individuals and </a:t>
            </a:r>
            <a:r>
              <a:rPr lang="en-US" sz="3200" dirty="0" smtClean="0">
                <a:latin typeface="Times New Roman" panose="02020603050405020304" pitchFamily="18" charset="0"/>
                <a:ea typeface="Times New Roman"/>
                <a:cs typeface="Times New Roman" panose="02020603050405020304" pitchFamily="18" charset="0"/>
                <a:sym typeface="Times New Roman"/>
              </a:rPr>
              <a:t>choosing </a:t>
            </a:r>
            <a:r>
              <a:rPr lang="en-US" sz="3200" dirty="0">
                <a:latin typeface="Times New Roman" panose="02020603050405020304" pitchFamily="18" charset="0"/>
                <a:ea typeface="Times New Roman"/>
                <a:cs typeface="Times New Roman" panose="02020603050405020304" pitchFamily="18" charset="0"/>
                <a:sym typeface="Times New Roman"/>
              </a:rPr>
              <a:t>points with identical grid coordinates for the crossover </a:t>
            </a:r>
            <a:r>
              <a:rPr lang="en-US" sz="3200" dirty="0" smtClean="0">
                <a:latin typeface="Times New Roman" panose="02020603050405020304" pitchFamily="18" charset="0"/>
                <a:ea typeface="Times New Roman"/>
                <a:cs typeface="Times New Roman" panose="02020603050405020304" pitchFamily="18" charset="0"/>
                <a:sym typeface="Times New Roman"/>
              </a:rPr>
              <a:t>operation</a:t>
            </a:r>
            <a:r>
              <a:rPr lang="en-US" sz="3200" dirty="0">
                <a:latin typeface="Times New Roman" panose="02020603050405020304" pitchFamily="18" charset="0"/>
                <a:ea typeface="Times New Roman"/>
                <a:cs typeface="Times New Roman" panose="02020603050405020304" pitchFamily="18" charset="0"/>
                <a:sym typeface="Times New Roman"/>
              </a:rPr>
              <a:t>. If there are multiple coincident points, one is </a:t>
            </a:r>
            <a:r>
              <a:rPr lang="en-US" sz="3200" dirty="0" smtClean="0">
                <a:latin typeface="Times New Roman" panose="02020603050405020304" pitchFamily="18" charset="0"/>
                <a:ea typeface="Times New Roman"/>
                <a:cs typeface="Times New Roman" panose="02020603050405020304" pitchFamily="18" charset="0"/>
                <a:sym typeface="Times New Roman"/>
              </a:rPr>
              <a:t>randomly </a:t>
            </a:r>
            <a:r>
              <a:rPr lang="en-US" sz="3200" dirty="0">
                <a:latin typeface="Times New Roman" panose="02020603050405020304" pitchFamily="18" charset="0"/>
                <a:ea typeface="Times New Roman"/>
                <a:cs typeface="Times New Roman" panose="02020603050405020304" pitchFamily="18" charset="0"/>
                <a:sym typeface="Times New Roman"/>
              </a:rPr>
              <a:t>chosen for crossover</a:t>
            </a:r>
            <a:r>
              <a:rPr lang="en-US" sz="3200" dirty="0" smtClean="0">
                <a:latin typeface="Times New Roman" panose="02020603050405020304" pitchFamily="18" charset="0"/>
                <a:ea typeface="Times New Roman"/>
                <a:cs typeface="Times New Roman" panose="02020603050405020304" pitchFamily="18" charset="0"/>
                <a:sym typeface="Times New Roman"/>
              </a:rPr>
              <a:t>.</a:t>
            </a:r>
          </a:p>
          <a:p>
            <a:pPr marL="0" indent="0">
              <a:buSzPts val="2800"/>
              <a:buNone/>
            </a:pPr>
            <a:r>
              <a:rPr lang="en-US" sz="3200" dirty="0" smtClean="0">
                <a:latin typeface="Times New Roman" panose="02020603050405020304" pitchFamily="18" charset="0"/>
                <a:ea typeface="Times New Roman"/>
                <a:cs typeface="Times New Roman" panose="02020603050405020304" pitchFamily="18" charset="0"/>
                <a:sym typeface="Times New Roman"/>
              </a:rPr>
              <a:t>A: </a:t>
            </a:r>
            <a:r>
              <a:rPr lang="en-US" altLang="zh-TW" sz="3200" dirty="0" smtClean="0">
                <a:latin typeface="Times New Roman" pitchFamily="18" charset="0"/>
                <a:cs typeface="Times New Roman" pitchFamily="18" charset="0"/>
              </a:rPr>
              <a:t>[(0,0),(</a:t>
            </a:r>
            <a:r>
              <a:rPr lang="en-US" altLang="zh-TW" sz="3200" dirty="0">
                <a:latin typeface="Times New Roman" pitchFamily="18" charset="0"/>
                <a:cs typeface="Times New Roman" pitchFamily="18" charset="0"/>
              </a:rPr>
              <a:t>1, 2), (3, 4), </a:t>
            </a:r>
            <a:r>
              <a:rPr lang="en-US" altLang="zh-TW" sz="3200" dirty="0">
                <a:solidFill>
                  <a:srgbClr val="FF0000"/>
                </a:solidFill>
                <a:latin typeface="Times New Roman" pitchFamily="18" charset="0"/>
                <a:cs typeface="Times New Roman" pitchFamily="18" charset="0"/>
              </a:rPr>
              <a:t>(5, 6)</a:t>
            </a:r>
            <a:r>
              <a:rPr lang="en-US" altLang="zh-TW" sz="3200" dirty="0">
                <a:solidFill>
                  <a:schemeClr val="tx1"/>
                </a:solidFill>
                <a:latin typeface="Times New Roman" pitchFamily="18" charset="0"/>
                <a:cs typeface="Times New Roman" pitchFamily="18" charset="0"/>
              </a:rPr>
              <a:t>,</a:t>
            </a:r>
            <a:r>
              <a:rPr lang="en-US" altLang="zh-TW" sz="3200" dirty="0">
                <a:solidFill>
                  <a:srgbClr val="FF0000"/>
                </a:solidFill>
                <a:latin typeface="Times New Roman" pitchFamily="18" charset="0"/>
                <a:cs typeface="Times New Roman" pitchFamily="18" charset="0"/>
              </a:rPr>
              <a:t> </a:t>
            </a:r>
            <a:r>
              <a:rPr lang="en-US" altLang="zh-TW" sz="3200" dirty="0">
                <a:latin typeface="Times New Roman" pitchFamily="18" charset="0"/>
                <a:cs typeface="Times New Roman" pitchFamily="18" charset="0"/>
              </a:rPr>
              <a:t>(7, 8</a:t>
            </a:r>
            <a:r>
              <a:rPr lang="en-US" altLang="zh-TW" sz="3200" dirty="0" smtClean="0">
                <a:latin typeface="Times New Roman" pitchFamily="18" charset="0"/>
                <a:cs typeface="Times New Roman" pitchFamily="18" charset="0"/>
              </a:rPr>
              <a:t>),(9,9)]</a:t>
            </a:r>
          </a:p>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B: </a:t>
            </a:r>
            <a:r>
              <a:rPr lang="en-US" altLang="zh-TW" sz="3200" dirty="0" smtClean="0">
                <a:latin typeface="Times New Roman" pitchFamily="18" charset="0"/>
                <a:cs typeface="Times New Roman" pitchFamily="18" charset="0"/>
              </a:rPr>
              <a:t>[(0,0),(</a:t>
            </a:r>
            <a:r>
              <a:rPr lang="en-US" altLang="zh-TW" sz="3200" dirty="0">
                <a:latin typeface="Times New Roman" pitchFamily="18" charset="0"/>
                <a:cs typeface="Times New Roman" pitchFamily="18" charset="0"/>
              </a:rPr>
              <a:t>1, 2), (4, 5), </a:t>
            </a:r>
            <a:r>
              <a:rPr lang="en-US" altLang="zh-TW" sz="3200" dirty="0">
                <a:solidFill>
                  <a:srgbClr val="FF0000"/>
                </a:solidFill>
                <a:latin typeface="Times New Roman" pitchFamily="18" charset="0"/>
                <a:cs typeface="Times New Roman" pitchFamily="18" charset="0"/>
              </a:rPr>
              <a:t>(5, 6)</a:t>
            </a:r>
            <a:r>
              <a:rPr lang="en-US" altLang="zh-TW" sz="3200" dirty="0">
                <a:solidFill>
                  <a:schemeClr val="tx1"/>
                </a:solidFill>
                <a:latin typeface="Times New Roman" pitchFamily="18" charset="0"/>
                <a:cs typeface="Times New Roman" pitchFamily="18" charset="0"/>
              </a:rPr>
              <a:t>,</a:t>
            </a:r>
            <a:r>
              <a:rPr lang="en-US" altLang="zh-TW" sz="3200" dirty="0">
                <a:solidFill>
                  <a:srgbClr val="FF0000"/>
                </a:solidFill>
                <a:latin typeface="Times New Roman" pitchFamily="18" charset="0"/>
                <a:cs typeface="Times New Roman" pitchFamily="18" charset="0"/>
              </a:rPr>
              <a:t> </a:t>
            </a:r>
            <a:r>
              <a:rPr lang="en-US" altLang="zh-TW" sz="3200" dirty="0">
                <a:latin typeface="Times New Roman" pitchFamily="18" charset="0"/>
                <a:cs typeface="Times New Roman" pitchFamily="18" charset="0"/>
              </a:rPr>
              <a:t>(9, 10</a:t>
            </a:r>
            <a:r>
              <a:rPr lang="en-US" altLang="zh-TW" sz="3200" dirty="0" smtClean="0">
                <a:latin typeface="Times New Roman" pitchFamily="18" charset="0"/>
                <a:cs typeface="Times New Roman" pitchFamily="18" charset="0"/>
              </a:rPr>
              <a:t>),(9,9)]</a:t>
            </a:r>
          </a:p>
          <a:p>
            <a:pPr marL="0" indent="0">
              <a:buSzPts val="2800"/>
              <a:buNone/>
            </a:pPr>
            <a:endParaRPr lang="en-US" altLang="zh-TW" sz="3200" dirty="0" smtClean="0">
              <a:latin typeface="Times New Roman" pitchFamily="18" charset="0"/>
              <a:cs typeface="Times New Roman" pitchFamily="18" charset="0"/>
            </a:endParaRPr>
          </a:p>
          <a:p>
            <a:pPr marL="0" indent="0">
              <a:buSzPts val="2800"/>
              <a:buNone/>
            </a:pPr>
            <a:r>
              <a:rPr lang="en-US" sz="3200" dirty="0" smtClean="0">
                <a:latin typeface="Times New Roman" pitchFamily="18" charset="0"/>
                <a:ea typeface="Times New Roman"/>
                <a:cs typeface="Times New Roman" pitchFamily="18" charset="0"/>
                <a:sym typeface="Times New Roman"/>
              </a:rPr>
              <a:t>A’: </a:t>
            </a:r>
            <a:r>
              <a:rPr lang="en-US" altLang="zh-TW" sz="3200" dirty="0">
                <a:latin typeface="Times New Roman" pitchFamily="18" charset="0"/>
                <a:cs typeface="Times New Roman" pitchFamily="18" charset="0"/>
              </a:rPr>
              <a:t>[(0,0),(1, 2), (3, 4), </a:t>
            </a:r>
            <a:r>
              <a:rPr lang="en-US" altLang="zh-TW" sz="3200" dirty="0">
                <a:solidFill>
                  <a:srgbClr val="FF0000"/>
                </a:solidFill>
                <a:latin typeface="Times New Roman" pitchFamily="18" charset="0"/>
                <a:cs typeface="Times New Roman" pitchFamily="18" charset="0"/>
              </a:rPr>
              <a:t>(5, 6)</a:t>
            </a:r>
            <a:r>
              <a:rPr lang="en-US" altLang="zh-TW" sz="3200" dirty="0">
                <a:solidFill>
                  <a:schemeClr val="tx1"/>
                </a:solidFill>
                <a:latin typeface="Times New Roman" pitchFamily="18" charset="0"/>
                <a:cs typeface="Times New Roman" pitchFamily="18" charset="0"/>
              </a:rPr>
              <a:t>,</a:t>
            </a:r>
            <a:r>
              <a:rPr lang="en-US" altLang="zh-TW" sz="3200" dirty="0">
                <a:solidFill>
                  <a:srgbClr val="FF0000"/>
                </a:solidFill>
                <a:latin typeface="Times New Roman" pitchFamily="18" charset="0"/>
                <a:cs typeface="Times New Roman" pitchFamily="18" charset="0"/>
              </a:rPr>
              <a:t> </a:t>
            </a:r>
            <a:r>
              <a:rPr lang="en-US" altLang="zh-TW" sz="3200" dirty="0" smtClean="0">
                <a:latin typeface="Times New Roman" pitchFamily="18" charset="0"/>
                <a:cs typeface="Times New Roman" pitchFamily="18" charset="0"/>
              </a:rPr>
              <a:t>(9, 10),(</a:t>
            </a:r>
            <a:r>
              <a:rPr lang="en-US" altLang="zh-TW" sz="3200" dirty="0">
                <a:latin typeface="Times New Roman" pitchFamily="18" charset="0"/>
                <a:cs typeface="Times New Roman" pitchFamily="18" charset="0"/>
              </a:rPr>
              <a:t>9,9</a:t>
            </a:r>
            <a:r>
              <a:rPr lang="en-US" altLang="zh-TW" sz="3200" dirty="0" smtClean="0">
                <a:latin typeface="Times New Roman" pitchFamily="18" charset="0"/>
                <a:cs typeface="Times New Roman" pitchFamily="18" charset="0"/>
              </a:rPr>
              <a:t>)]</a:t>
            </a:r>
          </a:p>
          <a:p>
            <a:pPr marL="0" indent="0">
              <a:buSzPts val="2800"/>
              <a:buNone/>
            </a:pPr>
            <a:r>
              <a:rPr lang="en-US" altLang="zh-TW" sz="3200" dirty="0" smtClean="0">
                <a:latin typeface="Times New Roman" pitchFamily="18" charset="0"/>
                <a:cs typeface="Times New Roman" pitchFamily="18" charset="0"/>
              </a:rPr>
              <a:t>B’:</a:t>
            </a:r>
            <a:r>
              <a:rPr lang="en-US" altLang="zh-TW" sz="3200" dirty="0">
                <a:latin typeface="Times New Roman" pitchFamily="18" charset="0"/>
                <a:cs typeface="Times New Roman" pitchFamily="18" charset="0"/>
              </a:rPr>
              <a:t>[(0,0),(1, 2), (4, 5), </a:t>
            </a:r>
            <a:r>
              <a:rPr lang="en-US" altLang="zh-TW" sz="3200" dirty="0">
                <a:solidFill>
                  <a:srgbClr val="FF0000"/>
                </a:solidFill>
                <a:latin typeface="Times New Roman" pitchFamily="18" charset="0"/>
                <a:cs typeface="Times New Roman" pitchFamily="18" charset="0"/>
              </a:rPr>
              <a:t>(5, 6)</a:t>
            </a:r>
            <a:r>
              <a:rPr lang="en-US" altLang="zh-TW" sz="3200" dirty="0">
                <a:solidFill>
                  <a:schemeClr val="tx1"/>
                </a:solidFill>
                <a:latin typeface="Times New Roman" pitchFamily="18" charset="0"/>
                <a:cs typeface="Times New Roman" pitchFamily="18" charset="0"/>
              </a:rPr>
              <a:t>,</a:t>
            </a:r>
            <a:r>
              <a:rPr lang="en-US" altLang="zh-TW" sz="3200" dirty="0">
                <a:solidFill>
                  <a:srgbClr val="FF0000"/>
                </a:solidFill>
                <a:latin typeface="Times New Roman" pitchFamily="18" charset="0"/>
                <a:cs typeface="Times New Roman" pitchFamily="18" charset="0"/>
              </a:rPr>
              <a:t> </a:t>
            </a:r>
            <a:r>
              <a:rPr lang="en-US" altLang="zh-TW" sz="3200" dirty="0" smtClean="0">
                <a:latin typeface="Times New Roman" pitchFamily="18" charset="0"/>
                <a:cs typeface="Times New Roman" pitchFamily="18" charset="0"/>
              </a:rPr>
              <a:t>(7, 8),(</a:t>
            </a:r>
            <a:r>
              <a:rPr lang="en-US" altLang="zh-TW" sz="3200" dirty="0">
                <a:latin typeface="Times New Roman" pitchFamily="18" charset="0"/>
                <a:cs typeface="Times New Roman" pitchFamily="18" charset="0"/>
              </a:rPr>
              <a:t>9,9)]</a:t>
            </a:r>
          </a:p>
          <a:p>
            <a:pPr marL="0" indent="0">
              <a:buSzPts val="2800"/>
              <a:buNone/>
            </a:pPr>
            <a:endParaRPr lang="en-US" altLang="zh-TW" sz="3200" dirty="0">
              <a:latin typeface="Times New Roman" pitchFamily="18" charset="0"/>
              <a:cs typeface="Times New Roman" pitchFamily="18" charset="0"/>
            </a:endParaRP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2" name="向下箭號 1"/>
          <p:cNvSpPr/>
          <p:nvPr/>
        </p:nvSpPr>
        <p:spPr>
          <a:xfrm>
            <a:off x="4448175" y="4162425"/>
            <a:ext cx="361950" cy="419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491588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Crossover operator</a:t>
            </a:r>
            <a:endParaRPr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70147" y="896876"/>
            <a:ext cx="10775553" cy="5152101"/>
          </a:xfrm>
          <a:prstGeom prst="rect">
            <a:avLst/>
          </a:prstGeom>
          <a:noFill/>
          <a:ln>
            <a:noFill/>
          </a:ln>
        </p:spPr>
        <p:txBody>
          <a:bodyPr spcFirstLastPara="1" wrap="square" lIns="91425" tIns="45700" rIns="91425" bIns="45700" anchor="t" anchorCtr="0">
            <a:normAutofit lnSpcReduction="10000"/>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2. </a:t>
            </a:r>
            <a:r>
              <a:rPr lang="en-US" sz="3200" dirty="0">
                <a:solidFill>
                  <a:srgbClr val="FF0000"/>
                </a:solidFill>
                <a:latin typeface="Times New Roman" panose="02020603050405020304" pitchFamily="18" charset="0"/>
                <a:ea typeface="Times New Roman"/>
                <a:cs typeface="Times New Roman" panose="02020603050405020304" pitchFamily="18" charset="0"/>
                <a:sym typeface="Times New Roman"/>
              </a:rPr>
              <a:t>single-point crossover</a:t>
            </a:r>
            <a:r>
              <a:rPr lang="en-US" sz="3200" dirty="0">
                <a:latin typeface="Times New Roman" panose="02020603050405020304" pitchFamily="18" charset="0"/>
                <a:ea typeface="Times New Roman"/>
                <a:cs typeface="Times New Roman" panose="02020603050405020304" pitchFamily="18" charset="0"/>
                <a:sym typeface="Times New Roman"/>
              </a:rPr>
              <a:t>: If no coincident points are found, </a:t>
            </a:r>
          </a:p>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random crossover points are selected for single-point crossover, </a:t>
            </a:r>
          </a:p>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exchanging partial chromosomes at the coincident points along </a:t>
            </a:r>
          </a:p>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the path with a crossover probability. </a:t>
            </a:r>
            <a:endParaRPr lang="en-US" sz="3200" dirty="0" smtClean="0">
              <a:latin typeface="Times New Roman" panose="02020603050405020304" pitchFamily="18" charset="0"/>
              <a:ea typeface="Times New Roman"/>
              <a:cs typeface="Times New Roman" panose="02020603050405020304" pitchFamily="18" charset="0"/>
              <a:sym typeface="Times New Roman"/>
            </a:endParaRPr>
          </a:p>
          <a:p>
            <a:pPr marL="0" indent="0">
              <a:buSzPts val="2800"/>
              <a:buNone/>
            </a:pPr>
            <a:r>
              <a:rPr lang="en-US" sz="3200" dirty="0" smtClean="0">
                <a:latin typeface="Times New Roman" panose="02020603050405020304" pitchFamily="18" charset="0"/>
                <a:ea typeface="Times New Roman"/>
                <a:cs typeface="Times New Roman" panose="02020603050405020304" pitchFamily="18" charset="0"/>
                <a:sym typeface="Times New Roman"/>
              </a:rPr>
              <a:t>A: </a:t>
            </a:r>
            <a:r>
              <a:rPr lang="en-US" sz="3200" dirty="0">
                <a:latin typeface="Times New Roman" panose="02020603050405020304" pitchFamily="18" charset="0"/>
                <a:ea typeface="Times New Roman"/>
                <a:cs typeface="Times New Roman" panose="02020603050405020304" pitchFamily="18" charset="0"/>
                <a:sym typeface="Times New Roman"/>
              </a:rPr>
              <a:t>[(</a:t>
            </a:r>
            <a:r>
              <a:rPr lang="en-US" sz="3200" dirty="0" smtClean="0">
                <a:latin typeface="Times New Roman" panose="02020603050405020304" pitchFamily="18" charset="0"/>
                <a:ea typeface="Times New Roman"/>
                <a:cs typeface="Times New Roman" panose="02020603050405020304" pitchFamily="18" charset="0"/>
                <a:sym typeface="Times New Roman"/>
              </a:rPr>
              <a:t>0,0) ,(</a:t>
            </a:r>
            <a:r>
              <a:rPr lang="en-US" sz="3200" dirty="0">
                <a:latin typeface="Times New Roman" panose="02020603050405020304" pitchFamily="18" charset="0"/>
                <a:ea typeface="Times New Roman"/>
                <a:cs typeface="Times New Roman" panose="02020603050405020304" pitchFamily="18" charset="0"/>
                <a:sym typeface="Times New Roman"/>
              </a:rPr>
              <a:t>1, 2), </a:t>
            </a:r>
            <a:r>
              <a:rPr lang="en-US" sz="3200" dirty="0">
                <a:solidFill>
                  <a:srgbClr val="FF0000"/>
                </a:solidFill>
                <a:latin typeface="Times New Roman" panose="02020603050405020304" pitchFamily="18" charset="0"/>
                <a:ea typeface="Times New Roman"/>
                <a:cs typeface="Times New Roman" panose="02020603050405020304" pitchFamily="18" charset="0"/>
                <a:sym typeface="Times New Roman"/>
              </a:rPr>
              <a:t>(3, 4)</a:t>
            </a:r>
            <a:r>
              <a:rPr lang="en-US" sz="3200" dirty="0">
                <a:solidFill>
                  <a:schemeClr val="tx1"/>
                </a:solidFill>
                <a:latin typeface="Times New Roman" panose="02020603050405020304" pitchFamily="18" charset="0"/>
                <a:ea typeface="Times New Roman"/>
                <a:cs typeface="Times New Roman" panose="02020603050405020304" pitchFamily="18" charset="0"/>
                <a:sym typeface="Times New Roman"/>
              </a:rPr>
              <a:t>,</a:t>
            </a:r>
            <a:r>
              <a:rPr lang="en-US" sz="3200" dirty="0">
                <a:solidFill>
                  <a:srgbClr val="FF0000"/>
                </a:solidFill>
                <a:latin typeface="Times New Roman" panose="02020603050405020304" pitchFamily="18" charset="0"/>
                <a:ea typeface="Times New Roman"/>
                <a:cs typeface="Times New Roman" panose="02020603050405020304" pitchFamily="18" charset="0"/>
                <a:sym typeface="Times New Roman"/>
              </a:rPr>
              <a:t> </a:t>
            </a:r>
            <a:r>
              <a:rPr lang="en-US" sz="3200" dirty="0">
                <a:latin typeface="Times New Roman" panose="02020603050405020304" pitchFamily="18" charset="0"/>
                <a:ea typeface="Times New Roman"/>
                <a:cs typeface="Times New Roman" panose="02020603050405020304" pitchFamily="18" charset="0"/>
                <a:sym typeface="Times New Roman"/>
              </a:rPr>
              <a:t>(5, 6), (7, </a:t>
            </a:r>
            <a:r>
              <a:rPr lang="en-US" sz="3200" dirty="0" smtClean="0">
                <a:latin typeface="Times New Roman" panose="02020603050405020304" pitchFamily="18" charset="0"/>
                <a:ea typeface="Times New Roman"/>
                <a:cs typeface="Times New Roman" panose="02020603050405020304" pitchFamily="18" charset="0"/>
                <a:sym typeface="Times New Roman"/>
              </a:rPr>
              <a:t>8),(9,9)]</a:t>
            </a:r>
          </a:p>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B: [(</a:t>
            </a:r>
            <a:r>
              <a:rPr lang="en-US" sz="3200" dirty="0" smtClean="0">
                <a:latin typeface="Times New Roman" panose="02020603050405020304" pitchFamily="18" charset="0"/>
                <a:ea typeface="Times New Roman"/>
                <a:cs typeface="Times New Roman" panose="02020603050405020304" pitchFamily="18" charset="0"/>
                <a:sym typeface="Times New Roman"/>
              </a:rPr>
              <a:t>0,0) ,(</a:t>
            </a:r>
            <a:r>
              <a:rPr lang="en-US" sz="3200" dirty="0">
                <a:latin typeface="Times New Roman" panose="02020603050405020304" pitchFamily="18" charset="0"/>
                <a:ea typeface="Times New Roman"/>
                <a:cs typeface="Times New Roman" panose="02020603050405020304" pitchFamily="18" charset="0"/>
                <a:sym typeface="Times New Roman"/>
              </a:rPr>
              <a:t>2, 3), </a:t>
            </a:r>
            <a:r>
              <a:rPr lang="en-US" sz="3200" dirty="0">
                <a:solidFill>
                  <a:srgbClr val="FF0000"/>
                </a:solidFill>
                <a:latin typeface="Times New Roman" panose="02020603050405020304" pitchFamily="18" charset="0"/>
                <a:ea typeface="Times New Roman"/>
                <a:cs typeface="Times New Roman" panose="02020603050405020304" pitchFamily="18" charset="0"/>
                <a:sym typeface="Times New Roman"/>
              </a:rPr>
              <a:t>(4, 5)</a:t>
            </a:r>
            <a:r>
              <a:rPr lang="en-US" sz="3200" dirty="0">
                <a:solidFill>
                  <a:schemeClr val="tx1"/>
                </a:solidFill>
                <a:latin typeface="Times New Roman" panose="02020603050405020304" pitchFamily="18" charset="0"/>
                <a:ea typeface="Times New Roman"/>
                <a:cs typeface="Times New Roman" panose="02020603050405020304" pitchFamily="18" charset="0"/>
                <a:sym typeface="Times New Roman"/>
              </a:rPr>
              <a:t>,</a:t>
            </a:r>
            <a:r>
              <a:rPr lang="en-US" sz="3200" dirty="0">
                <a:solidFill>
                  <a:srgbClr val="FF0000"/>
                </a:solidFill>
                <a:latin typeface="Times New Roman" panose="02020603050405020304" pitchFamily="18" charset="0"/>
                <a:ea typeface="Times New Roman"/>
                <a:cs typeface="Times New Roman" panose="02020603050405020304" pitchFamily="18" charset="0"/>
                <a:sym typeface="Times New Roman"/>
              </a:rPr>
              <a:t> </a:t>
            </a:r>
            <a:r>
              <a:rPr lang="en-US" sz="3200" dirty="0">
                <a:latin typeface="Times New Roman" panose="02020603050405020304" pitchFamily="18" charset="0"/>
                <a:ea typeface="Times New Roman"/>
                <a:cs typeface="Times New Roman" panose="02020603050405020304" pitchFamily="18" charset="0"/>
                <a:sym typeface="Times New Roman"/>
              </a:rPr>
              <a:t>(6, 7), (8, 9</a:t>
            </a:r>
            <a:r>
              <a:rPr lang="en-US" sz="3200" dirty="0" smtClean="0">
                <a:latin typeface="Times New Roman" panose="02020603050405020304" pitchFamily="18" charset="0"/>
                <a:ea typeface="Times New Roman"/>
                <a:cs typeface="Times New Roman" panose="02020603050405020304" pitchFamily="18" charset="0"/>
                <a:sym typeface="Times New Roman"/>
              </a:rPr>
              <a:t>),(9,9)]</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a:p>
            <a:pPr marL="0" indent="0">
              <a:buSzPts val="2800"/>
              <a:buNone/>
            </a:pPr>
            <a:r>
              <a:rPr lang="en-US" altLang="zh-TW" sz="3200" dirty="0" smtClean="0">
                <a:latin typeface="Times New Roman" panose="02020603050405020304" pitchFamily="18" charset="0"/>
                <a:ea typeface="Times New Roman"/>
                <a:cs typeface="Times New Roman" panose="02020603050405020304" pitchFamily="18" charset="0"/>
                <a:sym typeface="Times New Roman"/>
              </a:rPr>
              <a:t>A’: </a:t>
            </a:r>
            <a:r>
              <a:rPr lang="en-US" altLang="zh-TW" sz="3200" dirty="0">
                <a:latin typeface="Times New Roman" panose="02020603050405020304" pitchFamily="18" charset="0"/>
                <a:ea typeface="Times New Roman"/>
                <a:cs typeface="Times New Roman" panose="02020603050405020304" pitchFamily="18" charset="0"/>
                <a:sym typeface="Times New Roman"/>
              </a:rPr>
              <a:t>[(0,0) ,(1, 2), </a:t>
            </a:r>
            <a:r>
              <a:rPr lang="en-US" altLang="zh-TW" sz="3200" dirty="0">
                <a:solidFill>
                  <a:srgbClr val="FF0000"/>
                </a:solidFill>
                <a:latin typeface="Times New Roman" panose="02020603050405020304" pitchFamily="18" charset="0"/>
                <a:ea typeface="Times New Roman"/>
                <a:cs typeface="Times New Roman" panose="02020603050405020304" pitchFamily="18" charset="0"/>
                <a:sym typeface="Times New Roman"/>
              </a:rPr>
              <a:t>(3, 4)</a:t>
            </a:r>
            <a:r>
              <a:rPr lang="en-US" altLang="zh-TW" sz="3200" dirty="0">
                <a:solidFill>
                  <a:schemeClr val="tx1"/>
                </a:solidFill>
                <a:latin typeface="Times New Roman" panose="02020603050405020304" pitchFamily="18" charset="0"/>
                <a:ea typeface="Times New Roman"/>
                <a:cs typeface="Times New Roman" panose="02020603050405020304" pitchFamily="18" charset="0"/>
                <a:sym typeface="Times New Roman"/>
              </a:rPr>
              <a:t>,</a:t>
            </a:r>
            <a:r>
              <a:rPr lang="en-US" altLang="zh-TW" sz="3200" dirty="0">
                <a:solidFill>
                  <a:srgbClr val="FF0000"/>
                </a:solidFill>
                <a:latin typeface="Times New Roman" panose="02020603050405020304" pitchFamily="18" charset="0"/>
                <a:ea typeface="Times New Roman"/>
                <a:cs typeface="Times New Roman" panose="02020603050405020304" pitchFamily="18" charset="0"/>
                <a:sym typeface="Times New Roman"/>
              </a:rPr>
              <a:t> </a:t>
            </a:r>
            <a:r>
              <a:rPr lang="en-US" altLang="zh-TW" sz="3200" dirty="0" smtClean="0">
                <a:latin typeface="Times New Roman" panose="02020603050405020304" pitchFamily="18" charset="0"/>
                <a:ea typeface="Times New Roman"/>
                <a:cs typeface="Times New Roman" panose="02020603050405020304" pitchFamily="18" charset="0"/>
                <a:sym typeface="Times New Roman"/>
              </a:rPr>
              <a:t>(6, 7), (8, 9),(</a:t>
            </a:r>
            <a:r>
              <a:rPr lang="en-US" altLang="zh-TW" sz="3200" dirty="0">
                <a:latin typeface="Times New Roman" panose="02020603050405020304" pitchFamily="18" charset="0"/>
                <a:ea typeface="Times New Roman"/>
                <a:cs typeface="Times New Roman" panose="02020603050405020304" pitchFamily="18" charset="0"/>
                <a:sym typeface="Times New Roman"/>
              </a:rPr>
              <a:t>9,9)]</a:t>
            </a:r>
          </a:p>
          <a:p>
            <a:pPr marL="0" indent="0">
              <a:buSzPts val="2800"/>
              <a:buNone/>
            </a:pPr>
            <a:r>
              <a:rPr lang="en-US" altLang="zh-TW" sz="3200" dirty="0" smtClean="0">
                <a:latin typeface="Times New Roman" panose="02020603050405020304" pitchFamily="18" charset="0"/>
                <a:ea typeface="Times New Roman"/>
                <a:cs typeface="Times New Roman" panose="02020603050405020304" pitchFamily="18" charset="0"/>
                <a:sym typeface="Times New Roman"/>
              </a:rPr>
              <a:t>B’: </a:t>
            </a:r>
            <a:r>
              <a:rPr lang="en-US" altLang="zh-TW" sz="3200" dirty="0">
                <a:latin typeface="Times New Roman" panose="02020603050405020304" pitchFamily="18" charset="0"/>
                <a:ea typeface="Times New Roman"/>
                <a:cs typeface="Times New Roman" panose="02020603050405020304" pitchFamily="18" charset="0"/>
                <a:sym typeface="Times New Roman"/>
              </a:rPr>
              <a:t>[(0,0) ,(2, 3), </a:t>
            </a:r>
            <a:r>
              <a:rPr lang="en-US" altLang="zh-TW" sz="3200" dirty="0">
                <a:solidFill>
                  <a:srgbClr val="FF0000"/>
                </a:solidFill>
                <a:latin typeface="Times New Roman" panose="02020603050405020304" pitchFamily="18" charset="0"/>
                <a:ea typeface="Times New Roman"/>
                <a:cs typeface="Times New Roman" panose="02020603050405020304" pitchFamily="18" charset="0"/>
                <a:sym typeface="Times New Roman"/>
              </a:rPr>
              <a:t>(4, 5)</a:t>
            </a:r>
            <a:r>
              <a:rPr lang="en-US" altLang="zh-TW" sz="3200" dirty="0">
                <a:solidFill>
                  <a:schemeClr val="tx1"/>
                </a:solidFill>
                <a:latin typeface="Times New Roman" panose="02020603050405020304" pitchFamily="18" charset="0"/>
                <a:ea typeface="Times New Roman"/>
                <a:cs typeface="Times New Roman" panose="02020603050405020304" pitchFamily="18" charset="0"/>
                <a:sym typeface="Times New Roman"/>
              </a:rPr>
              <a:t>,</a:t>
            </a:r>
            <a:r>
              <a:rPr lang="en-US" altLang="zh-TW" sz="3200" dirty="0">
                <a:solidFill>
                  <a:srgbClr val="FF0000"/>
                </a:solidFill>
                <a:latin typeface="Times New Roman" panose="02020603050405020304" pitchFamily="18" charset="0"/>
                <a:ea typeface="Times New Roman"/>
                <a:cs typeface="Times New Roman" panose="02020603050405020304" pitchFamily="18" charset="0"/>
                <a:sym typeface="Times New Roman"/>
              </a:rPr>
              <a:t> </a:t>
            </a:r>
            <a:r>
              <a:rPr lang="en-US" altLang="zh-TW" sz="3200" dirty="0" smtClean="0">
                <a:latin typeface="Times New Roman" panose="02020603050405020304" pitchFamily="18" charset="0"/>
                <a:ea typeface="Times New Roman"/>
                <a:cs typeface="Times New Roman" panose="02020603050405020304" pitchFamily="18" charset="0"/>
                <a:sym typeface="Times New Roman"/>
              </a:rPr>
              <a:t>(5, 6), (7, 8),(</a:t>
            </a:r>
            <a:r>
              <a:rPr lang="en-US" altLang="zh-TW" sz="3200" dirty="0">
                <a:latin typeface="Times New Roman" panose="02020603050405020304" pitchFamily="18" charset="0"/>
                <a:ea typeface="Times New Roman"/>
                <a:cs typeface="Times New Roman" panose="02020603050405020304" pitchFamily="18" charset="0"/>
                <a:sym typeface="Times New Roman"/>
              </a:rPr>
              <a:t>9,9)]</a:t>
            </a: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2" name="向下箭號 1"/>
          <p:cNvSpPr/>
          <p:nvPr/>
        </p:nvSpPr>
        <p:spPr>
          <a:xfrm>
            <a:off x="4524375" y="4181475"/>
            <a:ext cx="314325" cy="4095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745232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21090</TotalTime>
  <Words>1557</Words>
  <Application>Microsoft Office PowerPoint</Application>
  <PresentationFormat>自訂</PresentationFormat>
  <Paragraphs>102</Paragraphs>
  <Slides>14</Slides>
  <Notes>14</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Office 佈景主題</vt:lpstr>
      <vt:lpstr>Research on Improving Genetic Algorithm in Mobile  Robot Path Planning</vt:lpstr>
      <vt:lpstr>Abstract</vt:lpstr>
      <vt:lpstr>Mobile Robot Path Planing</vt:lpstr>
      <vt:lpstr>Individual coding</vt:lpstr>
      <vt:lpstr>population initialization</vt:lpstr>
      <vt:lpstr>Fitness function</vt:lpstr>
      <vt:lpstr>Selection Operator:roulette wheel method</vt:lpstr>
      <vt:lpstr>Crossover operator</vt:lpstr>
      <vt:lpstr>Crossover operator</vt:lpstr>
      <vt:lpstr>Mutation operator</vt:lpstr>
      <vt:lpstr>Improving the Genetic Algorithm Process</vt:lpstr>
      <vt:lpstr>Result</vt:lpstr>
      <vt:lpstr>Result</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Longest increasing subsequences  in sliding windows</dc:title>
  <dc:creator>user</dc:creator>
  <cp:lastModifiedBy>user</cp:lastModifiedBy>
  <cp:revision>965</cp:revision>
  <dcterms:created xsi:type="dcterms:W3CDTF">2024-03-29T12:17:05Z</dcterms:created>
  <dcterms:modified xsi:type="dcterms:W3CDTF">2024-12-17T05:54:46Z</dcterms:modified>
</cp:coreProperties>
</file>