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notesSlides/notesSlide10.xml" ContentType="application/vnd.openxmlformats-officedocument.presentationml.notesSlide+xml"/>
  <Override PartName="/ppt/ink/ink5.xml" ContentType="application/inkml+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56" r:id="rId2"/>
    <p:sldId id="352" r:id="rId3"/>
    <p:sldId id="331" r:id="rId4"/>
    <p:sldId id="372" r:id="rId5"/>
    <p:sldId id="370" r:id="rId6"/>
    <p:sldId id="362" r:id="rId7"/>
    <p:sldId id="368" r:id="rId8"/>
    <p:sldId id="369" r:id="rId9"/>
    <p:sldId id="371" r:id="rId10"/>
    <p:sldId id="361" r:id="rId11"/>
    <p:sldId id="291"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7B7"/>
    <a:srgbClr val="FF85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68" autoAdjust="0"/>
    <p:restoredTop sz="88272" autoAdjust="0"/>
  </p:normalViewPr>
  <p:slideViewPr>
    <p:cSldViewPr snapToGrid="0" snapToObjects="1">
      <p:cViewPr varScale="1">
        <p:scale>
          <a:sx n="67" d="100"/>
          <a:sy n="67" d="100"/>
        </p:scale>
        <p:origin x="843"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1-04T13:11:00.41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1,'8015'0,"-7976"0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1-04T13:15:05.467"/>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1,'0'0,"9"0,17 0,14 0,8 0,6 0,-2 0,0 0,-5 0,-6 0,-5 0,-4 0,-3 0,-1 0,-7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1-04T13:15:10.13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0,'536'0,"-509"0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1-04T13:15:14.13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7 0,'-5'0,"4"0,5 0,13 0,7 0,4 0,2 0,6 0,0 0,4 0,0 0,-3 0,-3 0,2 0,0 0,-2 0,2 0,-5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1-04T14:08:44.952"/>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1,'940'0,"-903"0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C87B1E-D7BB-234A-BB61-4186E7CB5889}" type="datetimeFigureOut">
              <a:rPr kumimoji="1" lang="zh-TW" altLang="en-US" smtClean="0"/>
              <a:t>2025/1/7</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56A01-BB7F-2749-98D2-EC6EAA37179B}" type="slidenum">
              <a:rPr kumimoji="1" lang="zh-TW" altLang="en-US" smtClean="0"/>
              <a:t>‹#›</a:t>
            </a:fld>
            <a:endParaRPr kumimoji="1" lang="zh-TW" altLang="en-US"/>
          </a:p>
        </p:txBody>
      </p:sp>
    </p:spTree>
    <p:extLst>
      <p:ext uri="{BB962C8B-B14F-4D97-AF65-F5344CB8AC3E}">
        <p14:creationId xmlns:p14="http://schemas.microsoft.com/office/powerpoint/2010/main" val="13944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0" i="0" dirty="0">
                <a:solidFill>
                  <a:srgbClr val="0C0F12"/>
                </a:solidFill>
                <a:effectLst/>
                <a:latin typeface="Elsevier Sans"/>
              </a:rPr>
              <a:t>奧地利 </a:t>
            </a:r>
            <a:r>
              <a:rPr lang="zh-TW" altLang="en-US" b="0" i="0" dirty="0">
                <a:solidFill>
                  <a:srgbClr val="CDCDCD"/>
                </a:solidFill>
                <a:effectLst/>
                <a:latin typeface="Arial" panose="020B0604020202020204" pitchFamily="34" charset="0"/>
              </a:rPr>
              <a:t>多瑙河畔克雷姆斯</a:t>
            </a:r>
            <a:endParaRPr lang="en-US" altLang="zh-TW" b="0" i="0" dirty="0">
              <a:solidFill>
                <a:srgbClr val="0C0F12"/>
              </a:solidFill>
              <a:effectLst/>
              <a:latin typeface="Elsevier Sans"/>
            </a:endParaRPr>
          </a:p>
        </p:txBody>
      </p:sp>
      <p:sp>
        <p:nvSpPr>
          <p:cNvPr id="4" name="投影片編號版面配置區 3"/>
          <p:cNvSpPr>
            <a:spLocks noGrp="1"/>
          </p:cNvSpPr>
          <p:nvPr>
            <p:ph type="sldNum" sz="quarter" idx="5"/>
          </p:nvPr>
        </p:nvSpPr>
        <p:spPr/>
        <p:txBody>
          <a:bodyPr/>
          <a:lstStyle/>
          <a:p>
            <a:fld id="{32A56A01-BB7F-2749-98D2-EC6EAA37179B}" type="slidenum">
              <a:rPr kumimoji="1" lang="zh-TW" altLang="en-US" smtClean="0"/>
              <a:t>1</a:t>
            </a:fld>
            <a:endParaRPr kumimoji="1" lang="zh-TW" altLang="en-US"/>
          </a:p>
        </p:txBody>
      </p:sp>
    </p:spTree>
    <p:extLst>
      <p:ext uri="{BB962C8B-B14F-4D97-AF65-F5344CB8AC3E}">
        <p14:creationId xmlns:p14="http://schemas.microsoft.com/office/powerpoint/2010/main" val="2090038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9F2C4-31F4-AB5A-AD8B-68251518A278}"/>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611A43BF-20D1-D802-BAF5-7FC0F54FEFEF}"/>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A0FC7CB2-8B9E-1E52-EBD9-F5905011FBAD}"/>
              </a:ext>
            </a:extLst>
          </p:cNvPr>
          <p:cNvSpPr>
            <a:spLocks noGrp="1"/>
          </p:cNvSpPr>
          <p:nvPr>
            <p:ph type="body" idx="1"/>
          </p:nvPr>
        </p:nvSpPr>
        <p:spPr/>
        <p:txBody>
          <a:bodyPr/>
          <a:lstStyle/>
          <a:p>
            <a:r>
              <a:rPr lang="en-US" altLang="zh-TW" dirty="0"/>
              <a:t>Because the symbols in lists of the appended cover are decreasing, only a </a:t>
            </a:r>
            <a:r>
              <a:rPr lang="en-US" altLang="zh-TW" dirty="0">
                <a:highlight>
                  <a:srgbClr val="FFFF00"/>
                </a:highlight>
              </a:rPr>
              <a:t>stop point </a:t>
            </a:r>
            <a:r>
              <a:rPr lang="en-US" altLang="zh-TW" dirty="0"/>
              <a:t>may start a new list in C</a:t>
            </a:r>
            <a:endParaRPr kumimoji="1" lang="zh-TW" altLang="en-US" dirty="0"/>
          </a:p>
        </p:txBody>
      </p:sp>
      <p:sp>
        <p:nvSpPr>
          <p:cNvPr id="4" name="投影片編號版面配置區 3">
            <a:extLst>
              <a:ext uri="{FF2B5EF4-FFF2-40B4-BE49-F238E27FC236}">
                <a16:creationId xmlns:a16="http://schemas.microsoft.com/office/drawing/2014/main" id="{7FC25AEB-8FCF-5ED3-E1BE-EF23CC60F005}"/>
              </a:ext>
            </a:extLst>
          </p:cNvPr>
          <p:cNvSpPr>
            <a:spLocks noGrp="1"/>
          </p:cNvSpPr>
          <p:nvPr>
            <p:ph type="sldNum" sz="quarter" idx="5"/>
          </p:nvPr>
        </p:nvSpPr>
        <p:spPr/>
        <p:txBody>
          <a:bodyPr/>
          <a:lstStyle/>
          <a:p>
            <a:fld id="{32A56A01-BB7F-2749-98D2-EC6EAA37179B}" type="slidenum">
              <a:rPr kumimoji="1" lang="zh-TW" altLang="en-US" smtClean="0"/>
              <a:t>10</a:t>
            </a:fld>
            <a:endParaRPr kumimoji="1" lang="zh-TW" altLang="en-US"/>
          </a:p>
        </p:txBody>
      </p:sp>
    </p:spTree>
    <p:extLst>
      <p:ext uri="{BB962C8B-B14F-4D97-AF65-F5344CB8AC3E}">
        <p14:creationId xmlns:p14="http://schemas.microsoft.com/office/powerpoint/2010/main" val="3931753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5"/>
          </p:nvPr>
        </p:nvSpPr>
        <p:spPr/>
        <p:txBody>
          <a:bodyPr/>
          <a:lstStyle/>
          <a:p>
            <a:fld id="{32A56A01-BB7F-2749-98D2-EC6EAA37179B}" type="slidenum">
              <a:rPr kumimoji="1" lang="zh-TW" altLang="en-US" smtClean="0"/>
              <a:t>11</a:t>
            </a:fld>
            <a:endParaRPr kumimoji="1" lang="zh-TW" altLang="en-US"/>
          </a:p>
        </p:txBody>
      </p:sp>
    </p:spTree>
    <p:extLst>
      <p:ext uri="{BB962C8B-B14F-4D97-AF65-F5344CB8AC3E}">
        <p14:creationId xmlns:p14="http://schemas.microsoft.com/office/powerpoint/2010/main" val="3605535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2A56A01-BB7F-2749-98D2-EC6EAA37179B}" type="slidenum">
              <a:rPr kumimoji="1" lang="zh-TW" altLang="en-US" smtClean="0"/>
              <a:t>2</a:t>
            </a:fld>
            <a:endParaRPr kumimoji="1" lang="zh-TW" altLang="en-US"/>
          </a:p>
        </p:txBody>
      </p:sp>
    </p:spTree>
    <p:extLst>
      <p:ext uri="{BB962C8B-B14F-4D97-AF65-F5344CB8AC3E}">
        <p14:creationId xmlns:p14="http://schemas.microsoft.com/office/powerpoint/2010/main" val="2039707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5"/>
          </p:nvPr>
        </p:nvSpPr>
        <p:spPr/>
        <p:txBody>
          <a:bodyPr/>
          <a:lstStyle/>
          <a:p>
            <a:fld id="{32A56A01-BB7F-2749-98D2-EC6EAA37179B}" type="slidenum">
              <a:rPr kumimoji="1" lang="zh-TW" altLang="en-US" smtClean="0"/>
              <a:t>3</a:t>
            </a:fld>
            <a:endParaRPr kumimoji="1" lang="zh-TW" altLang="en-US"/>
          </a:p>
        </p:txBody>
      </p:sp>
    </p:spTree>
    <p:extLst>
      <p:ext uri="{BB962C8B-B14F-4D97-AF65-F5344CB8AC3E}">
        <p14:creationId xmlns:p14="http://schemas.microsoft.com/office/powerpoint/2010/main" val="2228476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B4AA7-9A98-A044-149E-E7149C7C5850}"/>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936EB0C3-2B5A-B484-17F2-4C6E11AE808B}"/>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7DABD584-4944-C746-918C-F9E7BE2C10E2}"/>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32A56701-9BF2-9947-9282-9E31FA8C93DC}"/>
              </a:ext>
            </a:extLst>
          </p:cNvPr>
          <p:cNvSpPr>
            <a:spLocks noGrp="1"/>
          </p:cNvSpPr>
          <p:nvPr>
            <p:ph type="sldNum" sz="quarter" idx="5"/>
          </p:nvPr>
        </p:nvSpPr>
        <p:spPr/>
        <p:txBody>
          <a:bodyPr/>
          <a:lstStyle/>
          <a:p>
            <a:fld id="{32A56A01-BB7F-2749-98D2-EC6EAA37179B}" type="slidenum">
              <a:rPr kumimoji="1" lang="zh-TW" altLang="en-US" smtClean="0"/>
              <a:t>4</a:t>
            </a:fld>
            <a:endParaRPr kumimoji="1" lang="zh-TW" altLang="en-US"/>
          </a:p>
        </p:txBody>
      </p:sp>
    </p:spTree>
    <p:extLst>
      <p:ext uri="{BB962C8B-B14F-4D97-AF65-F5344CB8AC3E}">
        <p14:creationId xmlns:p14="http://schemas.microsoft.com/office/powerpoint/2010/main" val="867770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FF5EE-54C8-4DE8-2C25-5C082AC0927C}"/>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8002E62B-A060-21F3-E6B4-4B0F57D0DC40}"/>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95399C0A-A8EA-0392-DFA9-D4E7529FE426}"/>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28B5ACE7-0B96-3608-6748-1B6B5258E22E}"/>
              </a:ext>
            </a:extLst>
          </p:cNvPr>
          <p:cNvSpPr>
            <a:spLocks noGrp="1"/>
          </p:cNvSpPr>
          <p:nvPr>
            <p:ph type="sldNum" sz="quarter" idx="5"/>
          </p:nvPr>
        </p:nvSpPr>
        <p:spPr/>
        <p:txBody>
          <a:bodyPr/>
          <a:lstStyle/>
          <a:p>
            <a:fld id="{32A56A01-BB7F-2749-98D2-EC6EAA37179B}" type="slidenum">
              <a:rPr kumimoji="1" lang="zh-TW" altLang="en-US" smtClean="0"/>
              <a:t>5</a:t>
            </a:fld>
            <a:endParaRPr kumimoji="1" lang="zh-TW" altLang="en-US"/>
          </a:p>
        </p:txBody>
      </p:sp>
    </p:spTree>
    <p:extLst>
      <p:ext uri="{BB962C8B-B14F-4D97-AF65-F5344CB8AC3E}">
        <p14:creationId xmlns:p14="http://schemas.microsoft.com/office/powerpoint/2010/main" val="1946854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7478B-5D8A-9A2C-2AFF-CC3A80D7C915}"/>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713968C6-A9AC-E79D-A935-E546A26309F7}"/>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3F86EC0E-C36E-8FB3-1FD1-5CBB1925F568}"/>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3B054819-3DC1-7C07-E9B7-2881B74FDE30}"/>
              </a:ext>
            </a:extLst>
          </p:cNvPr>
          <p:cNvSpPr>
            <a:spLocks noGrp="1"/>
          </p:cNvSpPr>
          <p:nvPr>
            <p:ph type="sldNum" sz="quarter" idx="5"/>
          </p:nvPr>
        </p:nvSpPr>
        <p:spPr/>
        <p:txBody>
          <a:bodyPr/>
          <a:lstStyle/>
          <a:p>
            <a:fld id="{32A56A01-BB7F-2749-98D2-EC6EAA37179B}" type="slidenum">
              <a:rPr kumimoji="1" lang="zh-TW" altLang="en-US" smtClean="0"/>
              <a:t>6</a:t>
            </a:fld>
            <a:endParaRPr kumimoji="1" lang="zh-TW" altLang="en-US"/>
          </a:p>
        </p:txBody>
      </p:sp>
    </p:spTree>
    <p:extLst>
      <p:ext uri="{BB962C8B-B14F-4D97-AF65-F5344CB8AC3E}">
        <p14:creationId xmlns:p14="http://schemas.microsoft.com/office/powerpoint/2010/main" val="1810450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75FF1-198B-7D68-8E95-05E16FC097CD}"/>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835D61F0-C583-5449-B683-876C4AFA842E}"/>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486ADF71-D7C4-DEA7-6600-FBA18C5E2453}"/>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2A9B76B2-7BCC-FFC8-AF59-55B173C40D36}"/>
              </a:ext>
            </a:extLst>
          </p:cNvPr>
          <p:cNvSpPr>
            <a:spLocks noGrp="1"/>
          </p:cNvSpPr>
          <p:nvPr>
            <p:ph type="sldNum" sz="quarter" idx="5"/>
          </p:nvPr>
        </p:nvSpPr>
        <p:spPr/>
        <p:txBody>
          <a:bodyPr/>
          <a:lstStyle/>
          <a:p>
            <a:fld id="{32A56A01-BB7F-2749-98D2-EC6EAA37179B}" type="slidenum">
              <a:rPr kumimoji="1" lang="zh-TW" altLang="en-US" smtClean="0"/>
              <a:t>7</a:t>
            </a:fld>
            <a:endParaRPr kumimoji="1" lang="zh-TW" altLang="en-US"/>
          </a:p>
        </p:txBody>
      </p:sp>
    </p:spTree>
    <p:extLst>
      <p:ext uri="{BB962C8B-B14F-4D97-AF65-F5344CB8AC3E}">
        <p14:creationId xmlns:p14="http://schemas.microsoft.com/office/powerpoint/2010/main" val="1556007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D4BA-E2FC-96C5-BFEA-279D34088943}"/>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4E88C73A-327A-7741-6A56-89DD7F248590}"/>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EC4E2223-98F9-99F1-D054-C155624EAB74}"/>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29DCF6D7-C2D9-638C-8C20-1D7A9F104C1D}"/>
              </a:ext>
            </a:extLst>
          </p:cNvPr>
          <p:cNvSpPr>
            <a:spLocks noGrp="1"/>
          </p:cNvSpPr>
          <p:nvPr>
            <p:ph type="sldNum" sz="quarter" idx="5"/>
          </p:nvPr>
        </p:nvSpPr>
        <p:spPr/>
        <p:txBody>
          <a:bodyPr/>
          <a:lstStyle/>
          <a:p>
            <a:fld id="{32A56A01-BB7F-2749-98D2-EC6EAA37179B}" type="slidenum">
              <a:rPr kumimoji="1" lang="zh-TW" altLang="en-US" smtClean="0"/>
              <a:t>8</a:t>
            </a:fld>
            <a:endParaRPr kumimoji="1" lang="zh-TW" altLang="en-US"/>
          </a:p>
        </p:txBody>
      </p:sp>
    </p:spTree>
    <p:extLst>
      <p:ext uri="{BB962C8B-B14F-4D97-AF65-F5344CB8AC3E}">
        <p14:creationId xmlns:p14="http://schemas.microsoft.com/office/powerpoint/2010/main" val="569578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14182-C1FC-AFD5-9DDA-F37CCFD8993F}"/>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D2188CDB-DEEB-7AA7-7290-89F16EA62F07}"/>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CF72445A-92C8-8527-57B5-03C3EB5E53B7}"/>
              </a:ext>
            </a:extLst>
          </p:cNvPr>
          <p:cNvSpPr>
            <a:spLocks noGrp="1"/>
          </p:cNvSpPr>
          <p:nvPr>
            <p:ph type="body" idx="1"/>
          </p:nvPr>
        </p:nvSpPr>
        <p:spPr/>
        <p:txBody>
          <a:bodyPr/>
          <a:lstStyle/>
          <a:p>
            <a:r>
              <a:rPr lang="en-US" altLang="zh-TW" dirty="0"/>
              <a:t>Because the symbols in lists of the appended cover are decreasing, only a </a:t>
            </a:r>
            <a:r>
              <a:rPr lang="en-US" altLang="zh-TW" dirty="0">
                <a:highlight>
                  <a:srgbClr val="FFFF00"/>
                </a:highlight>
              </a:rPr>
              <a:t>stop point </a:t>
            </a:r>
            <a:r>
              <a:rPr lang="en-US" altLang="zh-TW" dirty="0"/>
              <a:t>may start a new list in C</a:t>
            </a:r>
            <a:endParaRPr kumimoji="1" lang="zh-TW" altLang="en-US" dirty="0"/>
          </a:p>
        </p:txBody>
      </p:sp>
      <p:sp>
        <p:nvSpPr>
          <p:cNvPr id="4" name="投影片編號版面配置區 3">
            <a:extLst>
              <a:ext uri="{FF2B5EF4-FFF2-40B4-BE49-F238E27FC236}">
                <a16:creationId xmlns:a16="http://schemas.microsoft.com/office/drawing/2014/main" id="{0480DEBA-D9B7-F34C-EEEF-9EDF13480AEB}"/>
              </a:ext>
            </a:extLst>
          </p:cNvPr>
          <p:cNvSpPr>
            <a:spLocks noGrp="1"/>
          </p:cNvSpPr>
          <p:nvPr>
            <p:ph type="sldNum" sz="quarter" idx="5"/>
          </p:nvPr>
        </p:nvSpPr>
        <p:spPr/>
        <p:txBody>
          <a:bodyPr/>
          <a:lstStyle/>
          <a:p>
            <a:fld id="{32A56A01-BB7F-2749-98D2-EC6EAA37179B}" type="slidenum">
              <a:rPr kumimoji="1" lang="zh-TW" altLang="en-US" smtClean="0"/>
              <a:t>9</a:t>
            </a:fld>
            <a:endParaRPr kumimoji="1" lang="zh-TW" altLang="en-US"/>
          </a:p>
        </p:txBody>
      </p:sp>
    </p:spTree>
    <p:extLst>
      <p:ext uri="{BB962C8B-B14F-4D97-AF65-F5344CB8AC3E}">
        <p14:creationId xmlns:p14="http://schemas.microsoft.com/office/powerpoint/2010/main" val="1461672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D501DD-7617-CF45-952C-148738FE8509}"/>
              </a:ext>
            </a:extLst>
          </p:cNvPr>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a:extLst>
              <a:ext uri="{FF2B5EF4-FFF2-40B4-BE49-F238E27FC236}">
                <a16:creationId xmlns:a16="http://schemas.microsoft.com/office/drawing/2014/main" id="{0349E178-73AA-644C-8223-66BF713642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a:extLst>
              <a:ext uri="{FF2B5EF4-FFF2-40B4-BE49-F238E27FC236}">
                <a16:creationId xmlns:a16="http://schemas.microsoft.com/office/drawing/2014/main" id="{B653253A-849A-4D45-A3E7-4D1991E4C901}"/>
              </a:ext>
            </a:extLst>
          </p:cNvPr>
          <p:cNvSpPr>
            <a:spLocks noGrp="1"/>
          </p:cNvSpPr>
          <p:nvPr>
            <p:ph type="dt" sz="half" idx="10"/>
          </p:nvPr>
        </p:nvSpPr>
        <p:spPr/>
        <p:txBody>
          <a:bodyPr/>
          <a:lstStyle/>
          <a:p>
            <a:fld id="{A2F653D5-883A-5840-B916-BEC4DF4506D5}" type="datetime1">
              <a:rPr kumimoji="1" lang="zh-TW" altLang="en-US" smtClean="0"/>
              <a:t>2025/1/7</a:t>
            </a:fld>
            <a:endParaRPr kumimoji="1" lang="zh-TW" altLang="en-US"/>
          </a:p>
        </p:txBody>
      </p:sp>
      <p:sp>
        <p:nvSpPr>
          <p:cNvPr id="5" name="頁尾版面配置區 4">
            <a:extLst>
              <a:ext uri="{FF2B5EF4-FFF2-40B4-BE49-F238E27FC236}">
                <a16:creationId xmlns:a16="http://schemas.microsoft.com/office/drawing/2014/main" id="{A6ECDC78-3D4D-404B-AFA4-5B8A4BFDC68F}"/>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BB6C002C-0479-C74D-9FB3-84645C0AAB3D}"/>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1205809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D6AB28-6653-9C49-A992-A4247978B7D2}"/>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F6E57488-2CEC-AB48-B522-A9BF17B67ED1}"/>
              </a:ext>
            </a:extLst>
          </p:cNvPr>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5F9DC675-96A7-5740-944C-CAFED91F8875}"/>
              </a:ext>
            </a:extLst>
          </p:cNvPr>
          <p:cNvSpPr>
            <a:spLocks noGrp="1"/>
          </p:cNvSpPr>
          <p:nvPr>
            <p:ph type="dt" sz="half" idx="10"/>
          </p:nvPr>
        </p:nvSpPr>
        <p:spPr/>
        <p:txBody>
          <a:bodyPr/>
          <a:lstStyle/>
          <a:p>
            <a:fld id="{419ABB45-072B-E944-9661-5DAAF6BF234C}" type="datetime1">
              <a:rPr kumimoji="1" lang="zh-TW" altLang="en-US" smtClean="0"/>
              <a:t>2025/1/7</a:t>
            </a:fld>
            <a:endParaRPr kumimoji="1" lang="zh-TW" altLang="en-US"/>
          </a:p>
        </p:txBody>
      </p:sp>
      <p:sp>
        <p:nvSpPr>
          <p:cNvPr id="5" name="頁尾版面配置區 4">
            <a:extLst>
              <a:ext uri="{FF2B5EF4-FFF2-40B4-BE49-F238E27FC236}">
                <a16:creationId xmlns:a16="http://schemas.microsoft.com/office/drawing/2014/main" id="{EE19B60E-DE36-CE48-92C7-29C904047F0D}"/>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8A11CB14-7E7D-DA4F-95BF-F4F6A71A702C}"/>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4137844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3137A97-13EF-684A-A0A9-0B2C4B915BF7}"/>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C14D9E75-6CF5-DE45-9FA4-3A5D546C876F}"/>
              </a:ext>
            </a:extLst>
          </p:cNvPr>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B9846D7A-FDC0-584E-83DF-7CFDFE86ADAC}"/>
              </a:ext>
            </a:extLst>
          </p:cNvPr>
          <p:cNvSpPr>
            <a:spLocks noGrp="1"/>
          </p:cNvSpPr>
          <p:nvPr>
            <p:ph type="dt" sz="half" idx="10"/>
          </p:nvPr>
        </p:nvSpPr>
        <p:spPr/>
        <p:txBody>
          <a:bodyPr/>
          <a:lstStyle/>
          <a:p>
            <a:fld id="{FA3D0E93-5293-2E45-810C-52C7374A43E9}" type="datetime1">
              <a:rPr kumimoji="1" lang="zh-TW" altLang="en-US" smtClean="0"/>
              <a:t>2025/1/7</a:t>
            </a:fld>
            <a:endParaRPr kumimoji="1" lang="zh-TW" altLang="en-US"/>
          </a:p>
        </p:txBody>
      </p:sp>
      <p:sp>
        <p:nvSpPr>
          <p:cNvPr id="5" name="頁尾版面配置區 4">
            <a:extLst>
              <a:ext uri="{FF2B5EF4-FFF2-40B4-BE49-F238E27FC236}">
                <a16:creationId xmlns:a16="http://schemas.microsoft.com/office/drawing/2014/main" id="{B05227D2-8B70-D046-B3FE-419A3723BF43}"/>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0C29F65E-93FE-3541-912C-7DF85AF21685}"/>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285396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7A464A-FDF4-3341-B07B-24B820E47B20}"/>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4FA333E2-9D9C-8C49-8592-A408903CFAD9}"/>
              </a:ext>
            </a:extLst>
          </p:cNvPr>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75D6F474-7FB1-5646-B2F2-525F8D173137}"/>
              </a:ext>
            </a:extLst>
          </p:cNvPr>
          <p:cNvSpPr>
            <a:spLocks noGrp="1"/>
          </p:cNvSpPr>
          <p:nvPr>
            <p:ph type="dt" sz="half" idx="10"/>
          </p:nvPr>
        </p:nvSpPr>
        <p:spPr/>
        <p:txBody>
          <a:bodyPr/>
          <a:lstStyle/>
          <a:p>
            <a:fld id="{252429E5-98E1-4140-9D90-8AD9B393DC63}" type="datetime1">
              <a:rPr kumimoji="1" lang="zh-TW" altLang="en-US" smtClean="0"/>
              <a:t>2025/1/7</a:t>
            </a:fld>
            <a:endParaRPr kumimoji="1" lang="zh-TW" altLang="en-US"/>
          </a:p>
        </p:txBody>
      </p:sp>
      <p:sp>
        <p:nvSpPr>
          <p:cNvPr id="5" name="頁尾版面配置區 4">
            <a:extLst>
              <a:ext uri="{FF2B5EF4-FFF2-40B4-BE49-F238E27FC236}">
                <a16:creationId xmlns:a16="http://schemas.microsoft.com/office/drawing/2014/main" id="{4534CE80-A870-164A-A65F-809FC9C002C8}"/>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5BB9FA6-21BE-FF46-A0DD-80A4E3E45C48}"/>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2238567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6485C0-58BA-C248-AFEC-796DBE7A28BC}"/>
              </a:ext>
            </a:extLst>
          </p:cNvPr>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80E020E7-FE89-E04B-A373-97BD15E9BA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a:extLst>
              <a:ext uri="{FF2B5EF4-FFF2-40B4-BE49-F238E27FC236}">
                <a16:creationId xmlns:a16="http://schemas.microsoft.com/office/drawing/2014/main" id="{C1132D52-ED19-E540-984A-CB07B5F73432}"/>
              </a:ext>
            </a:extLst>
          </p:cNvPr>
          <p:cNvSpPr>
            <a:spLocks noGrp="1"/>
          </p:cNvSpPr>
          <p:nvPr>
            <p:ph type="dt" sz="half" idx="10"/>
          </p:nvPr>
        </p:nvSpPr>
        <p:spPr/>
        <p:txBody>
          <a:bodyPr/>
          <a:lstStyle/>
          <a:p>
            <a:fld id="{0D40C34D-36C3-F34E-AF6E-5E7D513EECD1}" type="datetime1">
              <a:rPr kumimoji="1" lang="zh-TW" altLang="en-US" smtClean="0"/>
              <a:t>2025/1/7</a:t>
            </a:fld>
            <a:endParaRPr kumimoji="1" lang="zh-TW" altLang="en-US"/>
          </a:p>
        </p:txBody>
      </p:sp>
      <p:sp>
        <p:nvSpPr>
          <p:cNvPr id="5" name="頁尾版面配置區 4">
            <a:extLst>
              <a:ext uri="{FF2B5EF4-FFF2-40B4-BE49-F238E27FC236}">
                <a16:creationId xmlns:a16="http://schemas.microsoft.com/office/drawing/2014/main" id="{7A6BDAE5-6429-1646-BE72-C577966D27BC}"/>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11FD161E-0E50-D549-9D79-396E6719964B}"/>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34807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C827E9-DFE9-224C-9899-DD344BC7F31A}"/>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6BF56C89-BB60-5D4A-B951-F0C1C7545877}"/>
              </a:ext>
            </a:extLst>
          </p:cNvPr>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a:extLst>
              <a:ext uri="{FF2B5EF4-FFF2-40B4-BE49-F238E27FC236}">
                <a16:creationId xmlns:a16="http://schemas.microsoft.com/office/drawing/2014/main" id="{716C126F-4174-1949-9558-B4C272D36FDA}"/>
              </a:ext>
            </a:extLst>
          </p:cNvPr>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a:extLst>
              <a:ext uri="{FF2B5EF4-FFF2-40B4-BE49-F238E27FC236}">
                <a16:creationId xmlns:a16="http://schemas.microsoft.com/office/drawing/2014/main" id="{04765A31-2149-0648-8A59-90D896183FFF}"/>
              </a:ext>
            </a:extLst>
          </p:cNvPr>
          <p:cNvSpPr>
            <a:spLocks noGrp="1"/>
          </p:cNvSpPr>
          <p:nvPr>
            <p:ph type="dt" sz="half" idx="10"/>
          </p:nvPr>
        </p:nvSpPr>
        <p:spPr/>
        <p:txBody>
          <a:bodyPr/>
          <a:lstStyle/>
          <a:p>
            <a:fld id="{82B76D90-58FA-0641-BF29-5E2687B5D06E}" type="datetime1">
              <a:rPr kumimoji="1" lang="zh-TW" altLang="en-US" smtClean="0"/>
              <a:t>2025/1/7</a:t>
            </a:fld>
            <a:endParaRPr kumimoji="1" lang="zh-TW" altLang="en-US"/>
          </a:p>
        </p:txBody>
      </p:sp>
      <p:sp>
        <p:nvSpPr>
          <p:cNvPr id="6" name="頁尾版面配置區 5">
            <a:extLst>
              <a:ext uri="{FF2B5EF4-FFF2-40B4-BE49-F238E27FC236}">
                <a16:creationId xmlns:a16="http://schemas.microsoft.com/office/drawing/2014/main" id="{EEC8BAB3-FB47-3344-B999-5CB7AACA7071}"/>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93B979C4-5F59-314A-943B-7732149E643F}"/>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134799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675BCB-A32E-984F-994B-6AD69C183376}"/>
              </a:ext>
            </a:extLst>
          </p:cNvPr>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EF3BBA48-11AB-EA42-B26E-97C56E55B8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a:extLst>
              <a:ext uri="{FF2B5EF4-FFF2-40B4-BE49-F238E27FC236}">
                <a16:creationId xmlns:a16="http://schemas.microsoft.com/office/drawing/2014/main" id="{C045D110-23DF-BA43-8D13-0E9505DCCED9}"/>
              </a:ext>
            </a:extLst>
          </p:cNvPr>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a:extLst>
              <a:ext uri="{FF2B5EF4-FFF2-40B4-BE49-F238E27FC236}">
                <a16:creationId xmlns:a16="http://schemas.microsoft.com/office/drawing/2014/main" id="{B0FA7828-C650-A046-B918-8845F0B6A8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a:extLst>
              <a:ext uri="{FF2B5EF4-FFF2-40B4-BE49-F238E27FC236}">
                <a16:creationId xmlns:a16="http://schemas.microsoft.com/office/drawing/2014/main" id="{D2DE3B6E-6238-D149-9212-48351BD8A3BD}"/>
              </a:ext>
            </a:extLst>
          </p:cNvPr>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a:extLst>
              <a:ext uri="{FF2B5EF4-FFF2-40B4-BE49-F238E27FC236}">
                <a16:creationId xmlns:a16="http://schemas.microsoft.com/office/drawing/2014/main" id="{4A5BA387-FB25-3242-BD50-C95AE8C57586}"/>
              </a:ext>
            </a:extLst>
          </p:cNvPr>
          <p:cNvSpPr>
            <a:spLocks noGrp="1"/>
          </p:cNvSpPr>
          <p:nvPr>
            <p:ph type="dt" sz="half" idx="10"/>
          </p:nvPr>
        </p:nvSpPr>
        <p:spPr/>
        <p:txBody>
          <a:bodyPr/>
          <a:lstStyle/>
          <a:p>
            <a:fld id="{65C3B0E6-B8C8-474E-B122-D8F5DE0AFAD2}" type="datetime1">
              <a:rPr kumimoji="1" lang="zh-TW" altLang="en-US" smtClean="0"/>
              <a:t>2025/1/7</a:t>
            </a:fld>
            <a:endParaRPr kumimoji="1" lang="zh-TW" altLang="en-US"/>
          </a:p>
        </p:txBody>
      </p:sp>
      <p:sp>
        <p:nvSpPr>
          <p:cNvPr id="8" name="頁尾版面配置區 7">
            <a:extLst>
              <a:ext uri="{FF2B5EF4-FFF2-40B4-BE49-F238E27FC236}">
                <a16:creationId xmlns:a16="http://schemas.microsoft.com/office/drawing/2014/main" id="{DEDC4116-BEB6-7E4E-A4A7-D2553343B24F}"/>
              </a:ext>
            </a:extLst>
          </p:cNvPr>
          <p:cNvSpPr>
            <a:spLocks noGrp="1"/>
          </p:cNvSpPr>
          <p:nvPr>
            <p:ph type="ftr" sz="quarter" idx="11"/>
          </p:nvPr>
        </p:nvSpPr>
        <p:spPr/>
        <p:txBody>
          <a:bodyPr/>
          <a:lstStyle/>
          <a:p>
            <a:endParaRPr kumimoji="1" lang="zh-TW" altLang="en-US"/>
          </a:p>
        </p:txBody>
      </p:sp>
      <p:sp>
        <p:nvSpPr>
          <p:cNvPr id="9" name="投影片編號版面配置區 8">
            <a:extLst>
              <a:ext uri="{FF2B5EF4-FFF2-40B4-BE49-F238E27FC236}">
                <a16:creationId xmlns:a16="http://schemas.microsoft.com/office/drawing/2014/main" id="{CD0F097C-57D7-B44E-A73C-8373F218B190}"/>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20758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114667-755C-594C-B649-0C584C797C69}"/>
              </a:ext>
            </a:extLst>
          </p:cNvPr>
          <p:cNvSpPr>
            <a:spLocks noGrp="1"/>
          </p:cNvSpPr>
          <p:nvPr>
            <p:ph type="title"/>
          </p:nvPr>
        </p:nvSpPr>
        <p:spPr/>
        <p:txBody>
          <a:bodyPr/>
          <a:lstStyle/>
          <a:p>
            <a:r>
              <a:rPr kumimoji="1" lang="zh-TW" altLang="en-US"/>
              <a:t>按一下以編輯母片標題樣式</a:t>
            </a:r>
          </a:p>
        </p:txBody>
      </p:sp>
      <p:sp>
        <p:nvSpPr>
          <p:cNvPr id="3" name="日期版面配置區 2">
            <a:extLst>
              <a:ext uri="{FF2B5EF4-FFF2-40B4-BE49-F238E27FC236}">
                <a16:creationId xmlns:a16="http://schemas.microsoft.com/office/drawing/2014/main" id="{3ABF655D-EEC9-1849-AFE9-30359B4DAFF8}"/>
              </a:ext>
            </a:extLst>
          </p:cNvPr>
          <p:cNvSpPr>
            <a:spLocks noGrp="1"/>
          </p:cNvSpPr>
          <p:nvPr>
            <p:ph type="dt" sz="half" idx="10"/>
          </p:nvPr>
        </p:nvSpPr>
        <p:spPr/>
        <p:txBody>
          <a:bodyPr/>
          <a:lstStyle/>
          <a:p>
            <a:fld id="{8869937B-9027-774A-B9FD-9279ACD255BD}" type="datetime1">
              <a:rPr kumimoji="1" lang="zh-TW" altLang="en-US" smtClean="0"/>
              <a:t>2025/1/7</a:t>
            </a:fld>
            <a:endParaRPr kumimoji="1" lang="zh-TW" altLang="en-US"/>
          </a:p>
        </p:txBody>
      </p:sp>
      <p:sp>
        <p:nvSpPr>
          <p:cNvPr id="4" name="頁尾版面配置區 3">
            <a:extLst>
              <a:ext uri="{FF2B5EF4-FFF2-40B4-BE49-F238E27FC236}">
                <a16:creationId xmlns:a16="http://schemas.microsoft.com/office/drawing/2014/main" id="{135848DC-EF7E-5E45-97D5-BB002916150F}"/>
              </a:ext>
            </a:extLst>
          </p:cNvPr>
          <p:cNvSpPr>
            <a:spLocks noGrp="1"/>
          </p:cNvSpPr>
          <p:nvPr>
            <p:ph type="ftr" sz="quarter" idx="11"/>
          </p:nvPr>
        </p:nvSpPr>
        <p:spPr/>
        <p:txBody>
          <a:bodyPr/>
          <a:lstStyle/>
          <a:p>
            <a:endParaRPr kumimoji="1" lang="zh-TW" altLang="en-US"/>
          </a:p>
        </p:txBody>
      </p:sp>
      <p:sp>
        <p:nvSpPr>
          <p:cNvPr id="5" name="投影片編號版面配置區 4">
            <a:extLst>
              <a:ext uri="{FF2B5EF4-FFF2-40B4-BE49-F238E27FC236}">
                <a16:creationId xmlns:a16="http://schemas.microsoft.com/office/drawing/2014/main" id="{BEF47D0D-FB63-C04A-88AA-4663F56A5B04}"/>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124429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30D0DAB-E3AB-C542-BAF1-FA0813FFFB56}"/>
              </a:ext>
            </a:extLst>
          </p:cNvPr>
          <p:cNvSpPr>
            <a:spLocks noGrp="1"/>
          </p:cNvSpPr>
          <p:nvPr>
            <p:ph type="dt" sz="half" idx="10"/>
          </p:nvPr>
        </p:nvSpPr>
        <p:spPr/>
        <p:txBody>
          <a:bodyPr/>
          <a:lstStyle/>
          <a:p>
            <a:fld id="{6C319104-FA4D-834B-9033-B46E2F34E77F}" type="datetime1">
              <a:rPr kumimoji="1" lang="zh-TW" altLang="en-US" smtClean="0"/>
              <a:t>2025/1/7</a:t>
            </a:fld>
            <a:endParaRPr kumimoji="1" lang="zh-TW" altLang="en-US"/>
          </a:p>
        </p:txBody>
      </p:sp>
      <p:sp>
        <p:nvSpPr>
          <p:cNvPr id="3" name="頁尾版面配置區 2">
            <a:extLst>
              <a:ext uri="{FF2B5EF4-FFF2-40B4-BE49-F238E27FC236}">
                <a16:creationId xmlns:a16="http://schemas.microsoft.com/office/drawing/2014/main" id="{A44257D8-EC9E-534F-9065-715A4574FDC7}"/>
              </a:ext>
            </a:extLst>
          </p:cNvPr>
          <p:cNvSpPr>
            <a:spLocks noGrp="1"/>
          </p:cNvSpPr>
          <p:nvPr>
            <p:ph type="ftr" sz="quarter" idx="11"/>
          </p:nvPr>
        </p:nvSpPr>
        <p:spPr/>
        <p:txBody>
          <a:bodyPr/>
          <a:lstStyle/>
          <a:p>
            <a:endParaRPr kumimoji="1" lang="zh-TW" altLang="en-US"/>
          </a:p>
        </p:txBody>
      </p:sp>
      <p:sp>
        <p:nvSpPr>
          <p:cNvPr id="4" name="投影片編號版面配置區 3">
            <a:extLst>
              <a:ext uri="{FF2B5EF4-FFF2-40B4-BE49-F238E27FC236}">
                <a16:creationId xmlns:a16="http://schemas.microsoft.com/office/drawing/2014/main" id="{F0029C47-757A-114F-A178-225027BD7FDF}"/>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1786642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96441E4-4620-9244-B66E-26EC9ECBAE2B}"/>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A6E2631A-AADB-4344-B902-B53FE9F51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a:extLst>
              <a:ext uri="{FF2B5EF4-FFF2-40B4-BE49-F238E27FC236}">
                <a16:creationId xmlns:a16="http://schemas.microsoft.com/office/drawing/2014/main" id="{9D2930E1-81A7-6848-925D-24DF95107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34A1FEB3-ECC3-AD41-BEA6-44C6F60FF1DE}"/>
              </a:ext>
            </a:extLst>
          </p:cNvPr>
          <p:cNvSpPr>
            <a:spLocks noGrp="1"/>
          </p:cNvSpPr>
          <p:nvPr>
            <p:ph type="dt" sz="half" idx="10"/>
          </p:nvPr>
        </p:nvSpPr>
        <p:spPr/>
        <p:txBody>
          <a:bodyPr/>
          <a:lstStyle/>
          <a:p>
            <a:fld id="{BAC173C6-1BDC-EF4C-9138-1B867971D82A}" type="datetime1">
              <a:rPr kumimoji="1" lang="zh-TW" altLang="en-US" smtClean="0"/>
              <a:t>2025/1/7</a:t>
            </a:fld>
            <a:endParaRPr kumimoji="1" lang="zh-TW" altLang="en-US"/>
          </a:p>
        </p:txBody>
      </p:sp>
      <p:sp>
        <p:nvSpPr>
          <p:cNvPr id="6" name="頁尾版面配置區 5">
            <a:extLst>
              <a:ext uri="{FF2B5EF4-FFF2-40B4-BE49-F238E27FC236}">
                <a16:creationId xmlns:a16="http://schemas.microsoft.com/office/drawing/2014/main" id="{42CC6D6D-32D3-0F46-8645-9348CDCC2DA1}"/>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0AFE86A-1C31-4A46-A584-5E4CEF4AEA2B}"/>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80335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E1D89C4-8B50-834A-81C5-869F9DC9C0F0}"/>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a:extLst>
              <a:ext uri="{FF2B5EF4-FFF2-40B4-BE49-F238E27FC236}">
                <a16:creationId xmlns:a16="http://schemas.microsoft.com/office/drawing/2014/main" id="{D5534F9E-8511-5F4A-A82F-05692527D3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zh-TW" altLang="en-US"/>
              <a:t>按一下圖示以新增圖片</a:t>
            </a:r>
          </a:p>
        </p:txBody>
      </p:sp>
      <p:sp>
        <p:nvSpPr>
          <p:cNvPr id="4" name="文字版面配置區 3">
            <a:extLst>
              <a:ext uri="{FF2B5EF4-FFF2-40B4-BE49-F238E27FC236}">
                <a16:creationId xmlns:a16="http://schemas.microsoft.com/office/drawing/2014/main" id="{AB5567A0-F6B9-9340-A872-76C4D3094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9579205F-B98C-E943-92A5-27963140F3C8}"/>
              </a:ext>
            </a:extLst>
          </p:cNvPr>
          <p:cNvSpPr>
            <a:spLocks noGrp="1"/>
          </p:cNvSpPr>
          <p:nvPr>
            <p:ph type="dt" sz="half" idx="10"/>
          </p:nvPr>
        </p:nvSpPr>
        <p:spPr/>
        <p:txBody>
          <a:bodyPr/>
          <a:lstStyle/>
          <a:p>
            <a:fld id="{5708567F-5EDC-4F4F-93AF-7C8D00AA37FD}" type="datetime1">
              <a:rPr kumimoji="1" lang="zh-TW" altLang="en-US" smtClean="0"/>
              <a:t>2025/1/7</a:t>
            </a:fld>
            <a:endParaRPr kumimoji="1" lang="zh-TW" altLang="en-US"/>
          </a:p>
        </p:txBody>
      </p:sp>
      <p:sp>
        <p:nvSpPr>
          <p:cNvPr id="6" name="頁尾版面配置區 5">
            <a:extLst>
              <a:ext uri="{FF2B5EF4-FFF2-40B4-BE49-F238E27FC236}">
                <a16:creationId xmlns:a16="http://schemas.microsoft.com/office/drawing/2014/main" id="{30A25F96-ED76-8549-9FD6-2B59D2856A98}"/>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0696D537-3F67-CD44-B755-194C465EDB54}"/>
              </a:ext>
            </a:extLst>
          </p:cNvPr>
          <p:cNvSpPr>
            <a:spLocks noGrp="1"/>
          </p:cNvSpPr>
          <p:nvPr>
            <p:ph type="sldNum" sz="quarter" idx="12"/>
          </p:nvPr>
        </p:nvSpPr>
        <p:spPr/>
        <p:txBody>
          <a:body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2313491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5422299C-DADF-924C-A256-3B359ECFB5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7E7C0D55-55DC-8A4F-8D1C-054CD64B89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D4F6F637-18F3-BD4C-908D-9F4BD7CEC2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D2FFB-DAFA-B349-908F-41F05A7F02F7}" type="datetime1">
              <a:rPr kumimoji="1" lang="zh-TW" altLang="en-US" smtClean="0"/>
              <a:t>2025/1/7</a:t>
            </a:fld>
            <a:endParaRPr kumimoji="1" lang="zh-TW" altLang="en-US"/>
          </a:p>
        </p:txBody>
      </p:sp>
      <p:sp>
        <p:nvSpPr>
          <p:cNvPr id="5" name="頁尾版面配置區 4">
            <a:extLst>
              <a:ext uri="{FF2B5EF4-FFF2-40B4-BE49-F238E27FC236}">
                <a16:creationId xmlns:a16="http://schemas.microsoft.com/office/drawing/2014/main" id="{8189E3A8-AF3F-CA42-A297-2EE032B20F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a:extLst>
              <a:ext uri="{FF2B5EF4-FFF2-40B4-BE49-F238E27FC236}">
                <a16:creationId xmlns:a16="http://schemas.microsoft.com/office/drawing/2014/main" id="{CD309E7D-F646-F04E-B26F-BEF4E72885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03F21-0339-114F-A835-EDFAC68AEBBB}" type="slidenum">
              <a:rPr kumimoji="1" lang="zh-TW" altLang="en-US" smtClean="0"/>
              <a:t>‹#›</a:t>
            </a:fld>
            <a:endParaRPr kumimoji="1" lang="zh-TW" altLang="en-US"/>
          </a:p>
        </p:txBody>
      </p:sp>
    </p:spTree>
    <p:extLst>
      <p:ext uri="{BB962C8B-B14F-4D97-AF65-F5344CB8AC3E}">
        <p14:creationId xmlns:p14="http://schemas.microsoft.com/office/powerpoint/2010/main" val="3965180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customXml" Target="../ink/ink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image" Target="../media/image5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ustomXml" Target="../ink/ink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customXml" Target="../ink/ink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customXml" Target="../ink/ink2.xml"/><Relationship Id="rId10" Type="http://schemas.openxmlformats.org/officeDocument/2006/relationships/image" Target="../media/image11.png"/><Relationship Id="rId4" Type="http://schemas.openxmlformats.org/officeDocument/2006/relationships/image" Target="../media/image8.png"/><Relationship Id="rId9" Type="http://schemas.openxmlformats.org/officeDocument/2006/relationships/customXml" Target="../ink/ink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55C7C8A-452E-D943-890A-99D101A85538}"/>
              </a:ext>
            </a:extLst>
          </p:cNvPr>
          <p:cNvSpPr>
            <a:spLocks noGrp="1"/>
          </p:cNvSpPr>
          <p:nvPr>
            <p:ph type="ctrTitle"/>
          </p:nvPr>
        </p:nvSpPr>
        <p:spPr>
          <a:xfrm>
            <a:off x="1631004" y="1041400"/>
            <a:ext cx="8929992" cy="2387600"/>
          </a:xfrm>
        </p:spPr>
        <p:txBody>
          <a:bodyPr anchor="ctr">
            <a:normAutofit fontScale="90000"/>
          </a:bodyPr>
          <a:lstStyle/>
          <a:p>
            <a:r>
              <a:rPr kumimoji="1" lang="en-US" altLang="zh-TW" sz="4800" dirty="0">
                <a:latin typeface="Times New Roman" panose="02020603050405020304" pitchFamily="18" charset="0"/>
                <a:cs typeface="Times New Roman" panose="02020603050405020304" pitchFamily="18" charset="0"/>
              </a:rPr>
              <a:t>A Cover-Merging-Based Algorithm for the Longest Increasing Subsequence in a Sliding Window Problem</a:t>
            </a:r>
            <a:endParaRPr kumimoji="1" lang="zh-TW" altLang="en-US" sz="4800" dirty="0">
              <a:latin typeface="Times" pitchFamily="2" charset="0"/>
            </a:endParaRPr>
          </a:p>
        </p:txBody>
      </p:sp>
      <p:sp>
        <p:nvSpPr>
          <p:cNvPr id="3" name="副標題 2">
            <a:extLst>
              <a:ext uri="{FF2B5EF4-FFF2-40B4-BE49-F238E27FC236}">
                <a16:creationId xmlns:a16="http://schemas.microsoft.com/office/drawing/2014/main" id="{AA9CE59C-0A7C-3340-9871-01BB9F00CC93}"/>
              </a:ext>
            </a:extLst>
          </p:cNvPr>
          <p:cNvSpPr>
            <a:spLocks noGrp="1"/>
          </p:cNvSpPr>
          <p:nvPr>
            <p:ph type="subTitle" idx="1"/>
          </p:nvPr>
        </p:nvSpPr>
        <p:spPr>
          <a:xfrm>
            <a:off x="595008" y="3602038"/>
            <a:ext cx="11001983" cy="1655762"/>
          </a:xfrm>
        </p:spPr>
        <p:txBody>
          <a:bodyPr>
            <a:noAutofit/>
          </a:bodyPr>
          <a:lstStyle/>
          <a:p>
            <a:pPr>
              <a:lnSpc>
                <a:spcPct val="100000"/>
              </a:lnSpc>
            </a:pPr>
            <a:r>
              <a:rPr lang="en-US" altLang="zh-TW" dirty="0">
                <a:latin typeface="Times New Roman" panose="02020603050405020304" pitchFamily="18" charset="0"/>
                <a:cs typeface="Times New Roman" panose="02020603050405020304" pitchFamily="18" charset="0"/>
              </a:rPr>
              <a:t>S. </a:t>
            </a:r>
            <a:r>
              <a:rPr lang="en-US" altLang="zh-TW" dirty="0" err="1">
                <a:latin typeface="Times New Roman" panose="02020603050405020304" pitchFamily="18" charset="0"/>
                <a:cs typeface="Times New Roman" panose="02020603050405020304" pitchFamily="18" charset="0"/>
              </a:rPr>
              <a:t>Deorowicz</a:t>
            </a:r>
            <a:endParaRPr lang="en-US" altLang="zh-TW" dirty="0">
              <a:latin typeface="Times New Roman" panose="02020603050405020304" pitchFamily="18" charset="0"/>
              <a:cs typeface="Times New Roman" panose="02020603050405020304" pitchFamily="18" charset="0"/>
            </a:endParaRPr>
          </a:p>
          <a:p>
            <a:pPr>
              <a:lnSpc>
                <a:spcPct val="100000"/>
              </a:lnSpc>
            </a:pPr>
            <a:r>
              <a:rPr lang="en-US" altLang="zh-TW" dirty="0">
                <a:latin typeface="Times New Roman" panose="02020603050405020304" pitchFamily="18" charset="0"/>
                <a:cs typeface="Times New Roman" panose="02020603050405020304" pitchFamily="18" charset="0"/>
              </a:rPr>
              <a:t>Computing and Informatics, Vol. 31, 2012, 1217–1233</a:t>
            </a:r>
            <a:endParaRPr lang="en" altLang="zh-TW" dirty="0">
              <a:latin typeface="Times New Roman" panose="02020603050405020304" pitchFamily="18" charset="0"/>
              <a:cs typeface="Times New Roman" panose="02020603050405020304" pitchFamily="18" charset="0"/>
            </a:endParaRPr>
          </a:p>
        </p:txBody>
      </p:sp>
      <p:sp>
        <p:nvSpPr>
          <p:cNvPr id="4" name="文字方塊 3">
            <a:extLst>
              <a:ext uri="{FF2B5EF4-FFF2-40B4-BE49-F238E27FC236}">
                <a16:creationId xmlns:a16="http://schemas.microsoft.com/office/drawing/2014/main" id="{66ED1160-6DCB-BA45-A8E3-C0A533D93526}"/>
              </a:ext>
            </a:extLst>
          </p:cNvPr>
          <p:cNvSpPr txBox="1"/>
          <p:nvPr/>
        </p:nvSpPr>
        <p:spPr>
          <a:xfrm>
            <a:off x="9461868" y="5993027"/>
            <a:ext cx="2573012" cy="646331"/>
          </a:xfrm>
          <a:prstGeom prst="rect">
            <a:avLst/>
          </a:prstGeom>
          <a:noFill/>
        </p:spPr>
        <p:txBody>
          <a:bodyPr wrap="none" rtlCol="0">
            <a:spAutoFit/>
          </a:bodyPr>
          <a:lstStyle/>
          <a:p>
            <a:r>
              <a:rPr kumimoji="1" lang="en-US" altLang="zh-TW" dirty="0">
                <a:latin typeface="Times" pitchFamily="2" charset="0"/>
              </a:rPr>
              <a:t>Presenter: Wen-Yu Chang</a:t>
            </a:r>
          </a:p>
          <a:p>
            <a:r>
              <a:rPr kumimoji="1" lang="en-US" altLang="zh-TW" dirty="0">
                <a:latin typeface="Times" pitchFamily="2" charset="0"/>
              </a:rPr>
              <a:t>Date:</a:t>
            </a:r>
            <a:r>
              <a:rPr kumimoji="1" lang="zh-TW" altLang="en-US" dirty="0">
                <a:latin typeface="Times" pitchFamily="2" charset="0"/>
              </a:rPr>
              <a:t> </a:t>
            </a:r>
            <a:r>
              <a:rPr kumimoji="1" lang="en-US" altLang="zh-TW" dirty="0">
                <a:latin typeface="Times" pitchFamily="2" charset="0"/>
              </a:rPr>
              <a:t>Jan.</a:t>
            </a:r>
            <a:r>
              <a:rPr kumimoji="1" lang="zh-TW" altLang="en-US" dirty="0">
                <a:latin typeface="Times" pitchFamily="2" charset="0"/>
              </a:rPr>
              <a:t> </a:t>
            </a:r>
            <a:r>
              <a:rPr kumimoji="1" lang="en-US" altLang="zh-TW" dirty="0">
                <a:latin typeface="Times" pitchFamily="2" charset="0"/>
              </a:rPr>
              <a:t>07,</a:t>
            </a:r>
            <a:r>
              <a:rPr kumimoji="1" lang="zh-TW" altLang="en-US" dirty="0">
                <a:latin typeface="Times" pitchFamily="2" charset="0"/>
              </a:rPr>
              <a:t> </a:t>
            </a:r>
            <a:r>
              <a:rPr kumimoji="1" lang="en-US" altLang="zh-TW" dirty="0">
                <a:latin typeface="Times" pitchFamily="2" charset="0"/>
              </a:rPr>
              <a:t>2025</a:t>
            </a:r>
            <a:endParaRPr kumimoji="1" lang="zh-TW" altLang="en-US" dirty="0">
              <a:latin typeface="Times" pitchFamily="2" charset="0"/>
            </a:endParaRPr>
          </a:p>
        </p:txBody>
      </p:sp>
    </p:spTree>
    <p:extLst>
      <p:ext uri="{BB962C8B-B14F-4D97-AF65-F5344CB8AC3E}">
        <p14:creationId xmlns:p14="http://schemas.microsoft.com/office/powerpoint/2010/main" val="3994279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1D163-9627-A0F1-D985-373F753A0495}"/>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AF72C5E1-3B2D-1A52-184B-7D692A5F00C5}"/>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Stop point</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623DD68E-AE3A-9AFB-49B9-A34792B060BF}"/>
              </a:ext>
            </a:extLst>
          </p:cNvPr>
          <p:cNvSpPr>
            <a:spLocks noGrp="1"/>
          </p:cNvSpPr>
          <p:nvPr>
            <p:ph type="sldNum" sz="quarter" idx="12"/>
          </p:nvPr>
        </p:nvSpPr>
        <p:spPr/>
        <p:txBody>
          <a:bodyPr/>
          <a:lstStyle/>
          <a:p>
            <a:fld id="{D1303F21-0339-114F-A835-EDFAC68AEBBB}" type="slidenum">
              <a:rPr kumimoji="1" lang="zh-TW" altLang="en-US" smtClean="0"/>
              <a:t>10</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7B27A4B3-2713-0596-A038-3EE0477EEA53}"/>
                  </a:ext>
                </a:extLst>
              </p:cNvPr>
              <p:cNvSpPr txBox="1"/>
              <p:nvPr/>
            </p:nvSpPr>
            <p:spPr>
              <a:xfrm>
                <a:off x="955233" y="1423118"/>
                <a:ext cx="9813286" cy="113178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r>
                      <m:rPr>
                        <m:sty m:val="p"/>
                      </m:rPr>
                      <a:rPr lang="en-US" altLang="zh-TW" sz="2400" i="1" smtClean="0">
                        <a:latin typeface="Cambria Math" panose="02040503050406030204" pitchFamily="18" charset="0"/>
                      </a:rPr>
                      <m:t>A</m:t>
                    </m:r>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m:t>
                    </m:r>
                    <m:r>
                      <a:rPr lang="en-US" altLang="zh-TW" sz="2400" b="0" i="1" smtClean="0">
                        <a:latin typeface="Cambria Math" panose="02040503050406030204" pitchFamily="18" charset="0"/>
                      </a:rPr>
                      <m:t>1,</m:t>
                    </m:r>
                    <m:r>
                      <a:rPr lang="en-US" altLang="zh-TW" sz="2400" i="1">
                        <a:latin typeface="Cambria Math" panose="02040503050406030204" pitchFamily="18" charset="0"/>
                      </a:rPr>
                      <m:t> </m:t>
                    </m:r>
                    <m:r>
                      <a:rPr lang="en-US" altLang="zh-TW" sz="2400" b="0" i="1" smtClean="0">
                        <a:latin typeface="Cambria Math" panose="02040503050406030204" pitchFamily="18" charset="0"/>
                      </a:rPr>
                      <m:t>4,</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r>
                      <a:rPr lang="en-US" altLang="zh-TW" sz="2400" b="0" i="1" smtClean="0">
                        <a:latin typeface="Cambria Math" panose="02040503050406030204" pitchFamily="18" charset="0"/>
                      </a:rPr>
                      <m:t>,</m:t>
                    </m:r>
                    <m:r>
                      <a:rPr lang="en-US" altLang="zh-TW" sz="2400" i="1">
                        <a:latin typeface="Cambria Math" panose="02040503050406030204" pitchFamily="18" charset="0"/>
                      </a:rPr>
                      <m:t> 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a:latin typeface="Cambria Math" panose="02040503050406030204" pitchFamily="18" charset="0"/>
                      </a:rPr>
                      <m:t> 12</m:t>
                    </m:r>
                    <m:r>
                      <a:rPr lang="en-US" altLang="zh-TW" sz="2400" b="0" i="1" smtClean="0">
                        <a:latin typeface="Cambria Math" panose="02040503050406030204" pitchFamily="18" charset="0"/>
                      </a:rPr>
                      <m:t>,</m:t>
                    </m:r>
                    <m:r>
                      <a:rPr lang="en-US" altLang="zh-TW" sz="2400" i="1">
                        <a:latin typeface="Cambria Math" panose="02040503050406030204" pitchFamily="18" charset="0"/>
                      </a:rPr>
                      <m:t> 10</m:t>
                    </m:r>
                    <m:r>
                      <a:rPr lang="en-US" altLang="zh-TW" sz="2400" b="0" i="1" smtClean="0">
                        <a:latin typeface="Cambria Math" panose="02040503050406030204" pitchFamily="18" charset="0"/>
                      </a:rPr>
                      <m:t>,</m:t>
                    </m:r>
                    <m:r>
                      <a:rPr lang="en-US" altLang="zh-TW" sz="2400" i="1">
                        <a:latin typeface="Cambria Math" panose="02040503050406030204" pitchFamily="18" charset="0"/>
                      </a:rPr>
                      <m:t> 6</m:t>
                    </m:r>
                  </m:oMath>
                </a14:m>
                <a:endParaRPr lang="en-US" altLang="zh-TW" sz="2400" dirty="0">
                  <a:latin typeface="Cambria Math" panose="02040503050406030204" pitchFamily="18" charset="0"/>
                </a:endParaRPr>
              </a:p>
              <a:p>
                <a:pPr marL="342900" indent="-342900">
                  <a:lnSpc>
                    <a:spcPct val="150000"/>
                  </a:lnSpc>
                  <a:buFont typeface="Arial" panose="020B0604020202020204" pitchFamily="34" charset="0"/>
                  <a:buChar char="•"/>
                </a:pPr>
                <a:r>
                  <a:rPr lang="en-US" altLang="zh-TW" sz="2400" b="0" dirty="0">
                    <a:latin typeface="Cambria Math" panose="02040503050406030204" pitchFamily="18" charset="0"/>
                  </a:rPr>
                  <a:t> </a:t>
                </a:r>
                <a14:m>
                  <m:oMath xmlns:m="http://schemas.openxmlformats.org/officeDocument/2006/math">
                    <m:r>
                      <a:rPr lang="en-US" altLang="zh-TW" sz="2400" b="0" i="1" smtClean="0">
                        <a:latin typeface="Cambria Math" panose="02040503050406030204" pitchFamily="18" charset="0"/>
                      </a:rPr>
                      <m:t>𝑢</m:t>
                    </m:r>
                    <m:r>
                      <a:rPr lang="en-US" altLang="zh-TW" sz="2400" b="0" i="1" smtClean="0">
                        <a:latin typeface="Cambria Math" panose="02040503050406030204" pitchFamily="18" charset="0"/>
                      </a:rPr>
                      <m:t>=6</m:t>
                    </m:r>
                  </m:oMath>
                </a14:m>
                <a:endParaRPr lang="en-US" altLang="zh-TW" sz="2400" b="0" dirty="0">
                  <a:latin typeface="Cambria Math" panose="02040503050406030204" pitchFamily="18" charset="0"/>
                </a:endParaRPr>
              </a:p>
            </p:txBody>
          </p:sp>
        </mc:Choice>
        <mc:Fallback xmlns="">
          <p:sp>
            <p:nvSpPr>
              <p:cNvPr id="7" name="文字方塊 6">
                <a:extLst>
                  <a:ext uri="{FF2B5EF4-FFF2-40B4-BE49-F238E27FC236}">
                    <a16:creationId xmlns:a16="http://schemas.microsoft.com/office/drawing/2014/main" id="{7B27A4B3-2713-0596-A038-3EE0477EEA53}"/>
                  </a:ext>
                </a:extLst>
              </p:cNvPr>
              <p:cNvSpPr txBox="1">
                <a:spLocks noRot="1" noChangeAspect="1" noMove="1" noResize="1" noEditPoints="1" noAdjustHandles="1" noChangeArrowheads="1" noChangeShapeType="1" noTextEdit="1"/>
              </p:cNvSpPr>
              <p:nvPr/>
            </p:nvSpPr>
            <p:spPr>
              <a:xfrm>
                <a:off x="955233" y="1423118"/>
                <a:ext cx="9813286" cy="1131785"/>
              </a:xfrm>
              <a:prstGeom prst="rect">
                <a:avLst/>
              </a:prstGeom>
              <a:blipFill>
                <a:blip r:embed="rId3"/>
                <a:stretch>
                  <a:fillRect l="-870" b="-10215"/>
                </a:stretch>
              </a:blipFill>
            </p:spPr>
            <p:txBody>
              <a:bodyPr/>
              <a:lstStyle/>
              <a:p>
                <a:r>
                  <a:rPr lang="zh-TW" altLang="en-US">
                    <a:noFill/>
                  </a:rPr>
                  <a:t> </a:t>
                </a:r>
              </a:p>
            </p:txBody>
          </p:sp>
        </mc:Fallback>
      </mc:AlternateContent>
      <mc:AlternateContent xmlns:mc="http://schemas.openxmlformats.org/markup-compatibility/2006" xmlns:p14="http://schemas.microsoft.com/office/powerpoint/2010/main">
        <mc:Choice Requires="p14">
          <p:contentPart p14:bwMode="auto" r:id="rId4">
            <p14:nvContentPartPr>
              <p14:cNvPr id="13" name="筆跡 12">
                <a:extLst>
                  <a:ext uri="{FF2B5EF4-FFF2-40B4-BE49-F238E27FC236}">
                    <a16:creationId xmlns:a16="http://schemas.microsoft.com/office/drawing/2014/main" id="{BA0312F9-D654-598D-03FE-AE4BED9583A2}"/>
                  </a:ext>
                </a:extLst>
              </p14:cNvPr>
              <p14:cNvContentPartPr/>
              <p14:nvPr/>
            </p14:nvContentPartPr>
            <p14:xfrm>
              <a:off x="2577347" y="1810685"/>
              <a:ext cx="352440" cy="360"/>
            </p14:xfrm>
          </p:contentPart>
        </mc:Choice>
        <mc:Fallback xmlns="">
          <p:pic>
            <p:nvPicPr>
              <p:cNvPr id="13" name="筆跡 12">
                <a:extLst>
                  <a:ext uri="{FF2B5EF4-FFF2-40B4-BE49-F238E27FC236}">
                    <a16:creationId xmlns:a16="http://schemas.microsoft.com/office/drawing/2014/main" id="{BA0312F9-D654-598D-03FE-AE4BED9583A2}"/>
                  </a:ext>
                </a:extLst>
              </p:cNvPr>
              <p:cNvPicPr/>
              <p:nvPr/>
            </p:nvPicPr>
            <p:blipFill>
              <a:blip r:embed="rId5"/>
              <a:stretch>
                <a:fillRect/>
              </a:stretch>
            </p:blipFill>
            <p:spPr>
              <a:xfrm>
                <a:off x="2541707" y="1739045"/>
                <a:ext cx="424080" cy="144000"/>
              </a:xfrm>
              <a:prstGeom prst="rect">
                <a:avLst/>
              </a:prstGeom>
            </p:spPr>
          </p:pic>
        </mc:Fallback>
      </mc:AlternateContent>
      <p:pic>
        <p:nvPicPr>
          <p:cNvPr id="15" name="圖片 14">
            <a:extLst>
              <a:ext uri="{FF2B5EF4-FFF2-40B4-BE49-F238E27FC236}">
                <a16:creationId xmlns:a16="http://schemas.microsoft.com/office/drawing/2014/main" id="{2F5C588F-F7FD-95ED-734E-B10FEBA4AC14}"/>
              </a:ext>
            </a:extLst>
          </p:cNvPr>
          <p:cNvPicPr>
            <a:picLocks noChangeAspect="1"/>
          </p:cNvPicPr>
          <p:nvPr/>
        </p:nvPicPr>
        <p:blipFill>
          <a:blip r:embed="rId6"/>
          <a:srcRect r="68058"/>
          <a:stretch/>
        </p:blipFill>
        <p:spPr>
          <a:xfrm>
            <a:off x="8362206" y="369876"/>
            <a:ext cx="1749785" cy="1743023"/>
          </a:xfrm>
          <a:prstGeom prst="rect">
            <a:avLst/>
          </a:prstGeom>
        </p:spPr>
      </p:pic>
      <p:pic>
        <p:nvPicPr>
          <p:cNvPr id="16" name="圖片 15">
            <a:extLst>
              <a:ext uri="{FF2B5EF4-FFF2-40B4-BE49-F238E27FC236}">
                <a16:creationId xmlns:a16="http://schemas.microsoft.com/office/drawing/2014/main" id="{15E29907-7502-5A1A-B0DE-A3595F4E64D6}"/>
              </a:ext>
            </a:extLst>
          </p:cNvPr>
          <p:cNvPicPr>
            <a:picLocks noChangeAspect="1"/>
          </p:cNvPicPr>
          <p:nvPr/>
        </p:nvPicPr>
        <p:blipFill>
          <a:blip r:embed="rId6"/>
          <a:srcRect l="68366" r="-308"/>
          <a:stretch/>
        </p:blipFill>
        <p:spPr>
          <a:xfrm>
            <a:off x="9968434" y="362579"/>
            <a:ext cx="1749786" cy="1743023"/>
          </a:xfrm>
          <a:prstGeom prst="rect">
            <a:avLst/>
          </a:prstGeom>
        </p:spPr>
      </p:pic>
      <p:cxnSp>
        <p:nvCxnSpPr>
          <p:cNvPr id="18" name="直線接點 17">
            <a:extLst>
              <a:ext uri="{FF2B5EF4-FFF2-40B4-BE49-F238E27FC236}">
                <a16:creationId xmlns:a16="http://schemas.microsoft.com/office/drawing/2014/main" id="{DA9FEC24-078F-FF28-C618-E73A0EC67832}"/>
              </a:ext>
            </a:extLst>
          </p:cNvPr>
          <p:cNvCxnSpPr>
            <a:cxnSpLocks/>
          </p:cNvCxnSpPr>
          <p:nvPr/>
        </p:nvCxnSpPr>
        <p:spPr>
          <a:xfrm>
            <a:off x="2840477" y="2071992"/>
            <a:ext cx="173152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接點 19">
            <a:extLst>
              <a:ext uri="{FF2B5EF4-FFF2-40B4-BE49-F238E27FC236}">
                <a16:creationId xmlns:a16="http://schemas.microsoft.com/office/drawing/2014/main" id="{2F74E9CA-3B2C-1836-8490-A11B9F55E9EC}"/>
              </a:ext>
            </a:extLst>
          </p:cNvPr>
          <p:cNvCxnSpPr>
            <a:cxnSpLocks/>
          </p:cNvCxnSpPr>
          <p:nvPr/>
        </p:nvCxnSpPr>
        <p:spPr>
          <a:xfrm>
            <a:off x="2557891" y="1964987"/>
            <a:ext cx="173152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21" name="表格 20">
            <a:extLst>
              <a:ext uri="{FF2B5EF4-FFF2-40B4-BE49-F238E27FC236}">
                <a16:creationId xmlns:a16="http://schemas.microsoft.com/office/drawing/2014/main" id="{D7B6E1CB-AE7C-1209-E6AF-561F1476685F}"/>
              </a:ext>
            </a:extLst>
          </p:cNvPr>
          <p:cNvGraphicFramePr>
            <a:graphicFrameLocks noGrp="1"/>
          </p:cNvGraphicFramePr>
          <p:nvPr>
            <p:extLst>
              <p:ext uri="{D42A27DB-BD31-4B8C-83A1-F6EECF244321}">
                <p14:modId xmlns:p14="http://schemas.microsoft.com/office/powerpoint/2010/main" val="364272285"/>
              </p:ext>
            </p:extLst>
          </p:nvPr>
        </p:nvGraphicFramePr>
        <p:xfrm>
          <a:off x="3622236" y="3433592"/>
          <a:ext cx="554400" cy="4572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2410518"/>
                  </a:ext>
                </a:extLst>
              </a:tr>
            </a:tbl>
          </a:graphicData>
        </a:graphic>
      </p:graphicFrame>
      <p:graphicFrame>
        <p:nvGraphicFramePr>
          <p:cNvPr id="22" name="表格 21">
            <a:extLst>
              <a:ext uri="{FF2B5EF4-FFF2-40B4-BE49-F238E27FC236}">
                <a16:creationId xmlns:a16="http://schemas.microsoft.com/office/drawing/2014/main" id="{8A69D611-FB0D-2970-9C3D-08322A3C603B}"/>
              </a:ext>
            </a:extLst>
          </p:cNvPr>
          <p:cNvGraphicFramePr>
            <a:graphicFrameLocks noGrp="1"/>
          </p:cNvGraphicFramePr>
          <p:nvPr>
            <p:extLst>
              <p:ext uri="{D42A27DB-BD31-4B8C-83A1-F6EECF244321}">
                <p14:modId xmlns:p14="http://schemas.microsoft.com/office/powerpoint/2010/main" val="1295847940"/>
              </p:ext>
            </p:extLst>
          </p:nvPr>
        </p:nvGraphicFramePr>
        <p:xfrm>
          <a:off x="4240677" y="3433592"/>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bl>
          </a:graphicData>
        </a:graphic>
      </p:graphicFrame>
      <p:graphicFrame>
        <p:nvGraphicFramePr>
          <p:cNvPr id="23" name="表格 22">
            <a:extLst>
              <a:ext uri="{FF2B5EF4-FFF2-40B4-BE49-F238E27FC236}">
                <a16:creationId xmlns:a16="http://schemas.microsoft.com/office/drawing/2014/main" id="{8E1869A1-7699-1A96-A6FA-F4C1A6175327}"/>
              </a:ext>
            </a:extLst>
          </p:cNvPr>
          <p:cNvGraphicFramePr>
            <a:graphicFrameLocks noGrp="1"/>
          </p:cNvGraphicFramePr>
          <p:nvPr>
            <p:extLst>
              <p:ext uri="{D42A27DB-BD31-4B8C-83A1-F6EECF244321}">
                <p14:modId xmlns:p14="http://schemas.microsoft.com/office/powerpoint/2010/main" val="1993027856"/>
              </p:ext>
            </p:extLst>
          </p:nvPr>
        </p:nvGraphicFramePr>
        <p:xfrm>
          <a:off x="4859118" y="3429000"/>
          <a:ext cx="555018" cy="9144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9855904"/>
                  </a:ext>
                </a:extLst>
              </a:tr>
            </a:tbl>
          </a:graphicData>
        </a:graphic>
      </p:graphicFrame>
      <p:graphicFrame>
        <p:nvGraphicFramePr>
          <p:cNvPr id="25" name="表格 24">
            <a:extLst>
              <a:ext uri="{FF2B5EF4-FFF2-40B4-BE49-F238E27FC236}">
                <a16:creationId xmlns:a16="http://schemas.microsoft.com/office/drawing/2014/main" id="{ADD373E5-27D5-4EBB-CBB5-0A3479992B88}"/>
              </a:ext>
            </a:extLst>
          </p:cNvPr>
          <p:cNvGraphicFramePr>
            <a:graphicFrameLocks noGrp="1"/>
          </p:cNvGraphicFramePr>
          <p:nvPr>
            <p:extLst>
              <p:ext uri="{D42A27DB-BD31-4B8C-83A1-F6EECF244321}">
                <p14:modId xmlns:p14="http://schemas.microsoft.com/office/powerpoint/2010/main" val="1505015563"/>
              </p:ext>
            </p:extLst>
          </p:nvPr>
        </p:nvGraphicFramePr>
        <p:xfrm>
          <a:off x="5477559" y="3433592"/>
          <a:ext cx="554400" cy="4572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2410518"/>
                  </a:ext>
                </a:extLst>
              </a:tr>
            </a:tbl>
          </a:graphicData>
        </a:graphic>
      </p:graphicFrame>
      <mc:AlternateContent xmlns:mc="http://schemas.openxmlformats.org/markup-compatibility/2006" xmlns:a14="http://schemas.microsoft.com/office/drawing/2010/main">
        <mc:Choice Requires="a14">
          <p:sp>
            <p:nvSpPr>
              <p:cNvPr id="26" name="文字方塊 25">
                <a:extLst>
                  <a:ext uri="{FF2B5EF4-FFF2-40B4-BE49-F238E27FC236}">
                    <a16:creationId xmlns:a16="http://schemas.microsoft.com/office/drawing/2014/main" id="{DFCFCB51-76A5-A582-065C-671604EF608F}"/>
                  </a:ext>
                </a:extLst>
              </p:cNvPr>
              <p:cNvSpPr txBox="1"/>
              <p:nvPr/>
            </p:nvSpPr>
            <p:spPr>
              <a:xfrm>
                <a:off x="4364350" y="2981399"/>
                <a:ext cx="861454" cy="378693"/>
              </a:xfrm>
              <a:prstGeom prst="rect">
                <a:avLst/>
              </a:prstGeom>
              <a:noFill/>
              <a:ln w="19050">
                <a:solidFill>
                  <a:schemeClr val="accent2"/>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sz="2400" b="0" i="1" smtClean="0">
                          <a:latin typeface="Cambria Math" panose="02040503050406030204" pitchFamily="18" charset="0"/>
                        </a:rPr>
                        <m:t>𝐶</m:t>
                      </m:r>
                      <m:r>
                        <a:rPr lang="en-US" altLang="zh-TW" sz="2400" b="0" i="1" smtClean="0">
                          <a:latin typeface="Cambria Math" panose="02040503050406030204" pitchFamily="18" charset="0"/>
                        </a:rPr>
                        <m:t>(</m:t>
                      </m:r>
                      <m:sSubSup>
                        <m:sSubSupPr>
                          <m:ctrlPr>
                            <a:rPr lang="en-US" altLang="zh-TW" sz="2400" b="0" i="1" smtClean="0">
                              <a:latin typeface="Cambria Math" panose="02040503050406030204" pitchFamily="18" charset="0"/>
                            </a:rPr>
                          </m:ctrlPr>
                        </m:sSubSupPr>
                        <m:e>
                          <m:r>
                            <a:rPr lang="en-US" altLang="zh-TW" sz="2400" b="0" i="1" smtClean="0">
                              <a:latin typeface="Cambria Math" panose="02040503050406030204" pitchFamily="18" charset="0"/>
                            </a:rPr>
                            <m:t>𝐴</m:t>
                          </m:r>
                        </m:e>
                        <m:sub>
                          <m:r>
                            <a:rPr lang="en-US" altLang="zh-TW" sz="2400" b="0" i="1" smtClean="0">
                              <a:latin typeface="Cambria Math" panose="02040503050406030204" pitchFamily="18" charset="0"/>
                            </a:rPr>
                            <m:t>3</m:t>
                          </m:r>
                        </m:sub>
                        <m:sup>
                          <m:r>
                            <a:rPr lang="en-US" altLang="zh-TW" sz="2400" b="0" i="1" smtClean="0">
                              <a:latin typeface="Cambria Math" panose="02040503050406030204" pitchFamily="18" charset="0"/>
                            </a:rPr>
                            <m:t>8</m:t>
                          </m:r>
                        </m:sup>
                      </m:sSubSup>
                      <m:r>
                        <a:rPr lang="en-US" altLang="zh-TW" sz="2400" b="0" i="1" smtClean="0">
                          <a:latin typeface="Cambria Math" panose="02040503050406030204" pitchFamily="18" charset="0"/>
                        </a:rPr>
                        <m:t>)</m:t>
                      </m:r>
                    </m:oMath>
                  </m:oMathPara>
                </a14:m>
                <a:endParaRPr lang="zh-TW" altLang="en-US" sz="2400" dirty="0"/>
              </a:p>
            </p:txBody>
          </p:sp>
        </mc:Choice>
        <mc:Fallback xmlns="">
          <p:sp>
            <p:nvSpPr>
              <p:cNvPr id="26" name="文字方塊 25">
                <a:extLst>
                  <a:ext uri="{FF2B5EF4-FFF2-40B4-BE49-F238E27FC236}">
                    <a16:creationId xmlns:a16="http://schemas.microsoft.com/office/drawing/2014/main" id="{DFCFCB51-76A5-A582-065C-671604EF608F}"/>
                  </a:ext>
                </a:extLst>
              </p:cNvPr>
              <p:cNvSpPr txBox="1">
                <a:spLocks noRot="1" noChangeAspect="1" noMove="1" noResize="1" noEditPoints="1" noAdjustHandles="1" noChangeArrowheads="1" noChangeShapeType="1" noTextEdit="1"/>
              </p:cNvSpPr>
              <p:nvPr/>
            </p:nvSpPr>
            <p:spPr>
              <a:xfrm>
                <a:off x="4364350" y="2981399"/>
                <a:ext cx="861454" cy="378693"/>
              </a:xfrm>
              <a:prstGeom prst="rect">
                <a:avLst/>
              </a:prstGeom>
              <a:blipFill>
                <a:blip r:embed="rId7"/>
                <a:stretch>
                  <a:fillRect l="-7639" r="-10417" b="-30769"/>
                </a:stretch>
              </a:blipFill>
              <a:ln w="19050">
                <a:solidFill>
                  <a:schemeClr val="accent2"/>
                </a:solidFill>
              </a:ln>
            </p:spPr>
            <p:txBody>
              <a:bodyPr/>
              <a:lstStyle/>
              <a:p>
                <a:r>
                  <a:rPr lang="zh-TW" altLang="en-US">
                    <a:noFill/>
                  </a:rPr>
                  <a:t> </a:t>
                </a:r>
              </a:p>
            </p:txBody>
          </p:sp>
        </mc:Fallback>
      </mc:AlternateContent>
      <p:graphicFrame>
        <p:nvGraphicFramePr>
          <p:cNvPr id="28" name="表格 27">
            <a:extLst>
              <a:ext uri="{FF2B5EF4-FFF2-40B4-BE49-F238E27FC236}">
                <a16:creationId xmlns:a16="http://schemas.microsoft.com/office/drawing/2014/main" id="{DA7B6009-1C84-3C58-9140-81F9768A5F34}"/>
              </a:ext>
            </a:extLst>
          </p:cNvPr>
          <p:cNvGraphicFramePr>
            <a:graphicFrameLocks noGrp="1"/>
          </p:cNvGraphicFramePr>
          <p:nvPr>
            <p:extLst>
              <p:ext uri="{D42A27DB-BD31-4B8C-83A1-F6EECF244321}">
                <p14:modId xmlns:p14="http://schemas.microsoft.com/office/powerpoint/2010/main" val="3227497797"/>
              </p:ext>
            </p:extLst>
          </p:nvPr>
        </p:nvGraphicFramePr>
        <p:xfrm>
          <a:off x="6736737" y="3438184"/>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bl>
          </a:graphicData>
        </a:graphic>
      </p:graphicFrame>
      <p:graphicFrame>
        <p:nvGraphicFramePr>
          <p:cNvPr id="29" name="表格 28">
            <a:extLst>
              <a:ext uri="{FF2B5EF4-FFF2-40B4-BE49-F238E27FC236}">
                <a16:creationId xmlns:a16="http://schemas.microsoft.com/office/drawing/2014/main" id="{621C59B9-8F6B-B97D-99B1-2B10C3533084}"/>
              </a:ext>
            </a:extLst>
          </p:cNvPr>
          <p:cNvGraphicFramePr>
            <a:graphicFrameLocks noGrp="1"/>
          </p:cNvGraphicFramePr>
          <p:nvPr>
            <p:extLst>
              <p:ext uri="{D42A27DB-BD31-4B8C-83A1-F6EECF244321}">
                <p14:modId xmlns:p14="http://schemas.microsoft.com/office/powerpoint/2010/main" val="13851930"/>
              </p:ext>
            </p:extLst>
          </p:nvPr>
        </p:nvGraphicFramePr>
        <p:xfrm>
          <a:off x="7355178" y="3433592"/>
          <a:ext cx="555018" cy="13716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9855904"/>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9099484"/>
                  </a:ext>
                </a:extLst>
              </a:tr>
            </a:tbl>
          </a:graphicData>
        </a:graphic>
      </p:graphicFrame>
      <p:graphicFrame>
        <p:nvGraphicFramePr>
          <p:cNvPr id="30" name="表格 29">
            <a:extLst>
              <a:ext uri="{FF2B5EF4-FFF2-40B4-BE49-F238E27FC236}">
                <a16:creationId xmlns:a16="http://schemas.microsoft.com/office/drawing/2014/main" id="{1687DC44-BA87-7B2B-6F7D-0AF399D8378F}"/>
              </a:ext>
            </a:extLst>
          </p:cNvPr>
          <p:cNvGraphicFramePr>
            <a:graphicFrameLocks noGrp="1"/>
          </p:cNvGraphicFramePr>
          <p:nvPr>
            <p:extLst>
              <p:ext uri="{D42A27DB-BD31-4B8C-83A1-F6EECF244321}">
                <p14:modId xmlns:p14="http://schemas.microsoft.com/office/powerpoint/2010/main" val="3067363392"/>
              </p:ext>
            </p:extLst>
          </p:nvPr>
        </p:nvGraphicFramePr>
        <p:xfrm>
          <a:off x="7973619" y="3438184"/>
          <a:ext cx="554400" cy="4572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2410518"/>
                  </a:ext>
                </a:extLst>
              </a:tr>
            </a:tbl>
          </a:graphicData>
        </a:graphic>
      </p:graphicFrame>
      <mc:AlternateContent xmlns:mc="http://schemas.openxmlformats.org/markup-compatibility/2006" xmlns:a14="http://schemas.microsoft.com/office/drawing/2010/main">
        <mc:Choice Requires="a14">
          <p:sp>
            <p:nvSpPr>
              <p:cNvPr id="31" name="文字方塊 30">
                <a:extLst>
                  <a:ext uri="{FF2B5EF4-FFF2-40B4-BE49-F238E27FC236}">
                    <a16:creationId xmlns:a16="http://schemas.microsoft.com/office/drawing/2014/main" id="{70AB35DF-A7D4-F2E0-BEEF-2EC9287FD8E0}"/>
                  </a:ext>
                </a:extLst>
              </p:cNvPr>
              <p:cNvSpPr txBox="1"/>
              <p:nvPr/>
            </p:nvSpPr>
            <p:spPr>
              <a:xfrm>
                <a:off x="7137919" y="2976807"/>
                <a:ext cx="861454" cy="374718"/>
              </a:xfrm>
              <a:prstGeom prst="rect">
                <a:avLst/>
              </a:prstGeom>
              <a:noFill/>
              <a:ln w="19050">
                <a:solidFill>
                  <a:srgbClr val="FF000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sz="2400" b="0" i="1" smtClean="0">
                          <a:latin typeface="Cambria Math" panose="02040503050406030204" pitchFamily="18" charset="0"/>
                        </a:rPr>
                        <m:t>𝐶</m:t>
                      </m:r>
                      <m:r>
                        <a:rPr lang="en-US" altLang="zh-TW" sz="2400" b="0" i="1" smtClean="0">
                          <a:latin typeface="Cambria Math" panose="02040503050406030204" pitchFamily="18" charset="0"/>
                        </a:rPr>
                        <m:t>(</m:t>
                      </m:r>
                      <m:sSubSup>
                        <m:sSubSupPr>
                          <m:ctrlPr>
                            <a:rPr lang="en-US" altLang="zh-TW" sz="2400" b="0" i="1" smtClean="0">
                              <a:latin typeface="Cambria Math" panose="02040503050406030204" pitchFamily="18" charset="0"/>
                            </a:rPr>
                          </m:ctrlPr>
                        </m:sSubSupPr>
                        <m:e>
                          <m:r>
                            <a:rPr lang="en-US" altLang="zh-TW" sz="2400" b="0" i="1" smtClean="0">
                              <a:latin typeface="Cambria Math" panose="02040503050406030204" pitchFamily="18" charset="0"/>
                            </a:rPr>
                            <m:t>𝐴</m:t>
                          </m:r>
                        </m:e>
                        <m:sub>
                          <m:r>
                            <a:rPr lang="en-US" altLang="zh-TW" sz="2400" b="0" i="1" smtClean="0">
                              <a:latin typeface="Cambria Math" panose="02040503050406030204" pitchFamily="18" charset="0"/>
                            </a:rPr>
                            <m:t>4</m:t>
                          </m:r>
                        </m:sub>
                        <m:sup>
                          <m:r>
                            <a:rPr lang="en-US" altLang="zh-TW" sz="2400" b="0" i="1" smtClean="0">
                              <a:latin typeface="Cambria Math" panose="02040503050406030204" pitchFamily="18" charset="0"/>
                            </a:rPr>
                            <m:t>9</m:t>
                          </m:r>
                        </m:sup>
                      </m:sSubSup>
                      <m:r>
                        <a:rPr lang="en-US" altLang="zh-TW" sz="2400" b="0" i="1" smtClean="0">
                          <a:latin typeface="Cambria Math" panose="02040503050406030204" pitchFamily="18" charset="0"/>
                        </a:rPr>
                        <m:t>)</m:t>
                      </m:r>
                    </m:oMath>
                  </m:oMathPara>
                </a14:m>
                <a:endParaRPr lang="zh-TW" altLang="en-US" sz="2400" dirty="0"/>
              </a:p>
            </p:txBody>
          </p:sp>
        </mc:Choice>
        <mc:Fallback xmlns="">
          <p:sp>
            <p:nvSpPr>
              <p:cNvPr id="31" name="文字方塊 30">
                <a:extLst>
                  <a:ext uri="{FF2B5EF4-FFF2-40B4-BE49-F238E27FC236}">
                    <a16:creationId xmlns:a16="http://schemas.microsoft.com/office/drawing/2014/main" id="{70AB35DF-A7D4-F2E0-BEEF-2EC9287FD8E0}"/>
                  </a:ext>
                </a:extLst>
              </p:cNvPr>
              <p:cNvSpPr txBox="1">
                <a:spLocks noRot="1" noChangeAspect="1" noMove="1" noResize="1" noEditPoints="1" noAdjustHandles="1" noChangeArrowheads="1" noChangeShapeType="1" noTextEdit="1"/>
              </p:cNvSpPr>
              <p:nvPr/>
            </p:nvSpPr>
            <p:spPr>
              <a:xfrm>
                <a:off x="7137919" y="2976807"/>
                <a:ext cx="861454" cy="374718"/>
              </a:xfrm>
              <a:prstGeom prst="rect">
                <a:avLst/>
              </a:prstGeom>
              <a:blipFill>
                <a:blip r:embed="rId8"/>
                <a:stretch>
                  <a:fillRect l="-7639" r="-10417" b="-29231"/>
                </a:stretch>
              </a:blipFill>
              <a:ln w="19050">
                <a:solidFill>
                  <a:srgbClr val="FF0000"/>
                </a:solidFill>
              </a:ln>
            </p:spPr>
            <p:txBody>
              <a:bodyPr/>
              <a:lstStyle/>
              <a:p>
                <a:r>
                  <a:rPr lang="zh-TW" altLang="en-US">
                    <a:noFill/>
                  </a:rPr>
                  <a:t> </a:t>
                </a:r>
              </a:p>
            </p:txBody>
          </p:sp>
        </mc:Fallback>
      </mc:AlternateContent>
    </p:spTree>
    <p:extLst>
      <p:ext uri="{BB962C8B-B14F-4D97-AF65-F5344CB8AC3E}">
        <p14:creationId xmlns:p14="http://schemas.microsoft.com/office/powerpoint/2010/main" val="2041216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05438D-F4BF-BC45-90BC-8CDF5398A9FA}"/>
              </a:ext>
            </a:extLst>
          </p:cNvPr>
          <p:cNvSpPr>
            <a:spLocks noGrp="1"/>
          </p:cNvSpPr>
          <p:nvPr>
            <p:ph type="title"/>
          </p:nvPr>
        </p:nvSpPr>
        <p:spPr/>
        <p:txBody>
          <a:bodyPr/>
          <a:lstStyle/>
          <a:p>
            <a:r>
              <a:rPr kumimoji="1" lang="en-US" altLang="zh-TW" dirty="0">
                <a:latin typeface="Times" pitchFamily="2" charset="0"/>
              </a:rPr>
              <a:t>Conclusion</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5E299CBE-E30D-E949-B1C5-1571BD060E01}"/>
              </a:ext>
            </a:extLst>
          </p:cNvPr>
          <p:cNvSpPr>
            <a:spLocks noGrp="1"/>
          </p:cNvSpPr>
          <p:nvPr>
            <p:ph type="sldNum" sz="quarter" idx="12"/>
          </p:nvPr>
        </p:nvSpPr>
        <p:spPr/>
        <p:txBody>
          <a:bodyPr/>
          <a:lstStyle/>
          <a:p>
            <a:fld id="{D1303F21-0339-114F-A835-EDFAC68AEBBB}" type="slidenum">
              <a:rPr kumimoji="1" lang="zh-TW" altLang="en-US" smtClean="0"/>
              <a:t>11</a:t>
            </a:fld>
            <a:endParaRPr kumimoji="1" lang="zh-TW" altLang="en-US" dirty="0"/>
          </a:p>
        </p:txBody>
      </p:sp>
      <mc:AlternateContent xmlns:mc="http://schemas.openxmlformats.org/markup-compatibility/2006" xmlns:a14="http://schemas.microsoft.com/office/drawing/2010/main">
        <mc:Choice Requires="a14">
          <p:sp>
            <p:nvSpPr>
              <p:cNvPr id="5" name="文字方塊 4">
                <a:extLst>
                  <a:ext uri="{FF2B5EF4-FFF2-40B4-BE49-F238E27FC236}">
                    <a16:creationId xmlns:a16="http://schemas.microsoft.com/office/drawing/2014/main" id="{A5A7D3B6-7359-441B-AB5E-314EC32E34DE}"/>
                  </a:ext>
                </a:extLst>
              </p:cNvPr>
              <p:cNvSpPr txBox="1"/>
              <p:nvPr/>
            </p:nvSpPr>
            <p:spPr>
              <a:xfrm>
                <a:off x="838200" y="1691866"/>
                <a:ext cx="10515601" cy="1687963"/>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altLang="zh-TW" sz="2400" dirty="0">
                    <a:latin typeface="Times" panose="02020603050405020304" pitchFamily="18" charset="0"/>
                    <a:cs typeface="Times" panose="02020603050405020304" pitchFamily="18" charset="0"/>
                  </a:rPr>
                  <a:t>Time complexity: O(</a:t>
                </a:r>
                <a14:m>
                  <m:oMath xmlns:m="http://schemas.openxmlformats.org/officeDocument/2006/math">
                    <m:r>
                      <a:rPr lang="en-US" altLang="zh-TW" sz="2400" b="0" i="1" dirty="0" smtClean="0">
                        <a:latin typeface="Cambria Math" panose="02040503050406030204" pitchFamily="18" charset="0"/>
                        <a:ea typeface="Cambria Math" panose="02040503050406030204" pitchFamily="18" charset="0"/>
                        <a:cs typeface="Times" panose="02020603050405020304" pitchFamily="18" charset="0"/>
                      </a:rPr>
                      <m:t>𝑛</m:t>
                    </m:r>
                    <m:r>
                      <a:rPr lang="en-US" altLang="zh-TW" sz="2400" i="1" dirty="0" smtClean="0">
                        <a:latin typeface="Cambria Math" panose="02040503050406030204" pitchFamily="18" charset="0"/>
                        <a:ea typeface="Cambria Math" panose="02040503050406030204" pitchFamily="18" charset="0"/>
                        <a:cs typeface="Times" panose="02020603050405020304" pitchFamily="18" charset="0"/>
                      </a:rPr>
                      <m:t>ℓ</m:t>
                    </m:r>
                  </m:oMath>
                </a14:m>
                <a:r>
                  <a:rPr lang="en-US" altLang="zh-TW" sz="2400" dirty="0">
                    <a:latin typeface="Times" panose="02020603050405020304" pitchFamily="18" charset="0"/>
                    <a:cs typeface="Times" panose="02020603050405020304" pitchFamily="18" charset="0"/>
                  </a:rPr>
                  <a:t>)</a:t>
                </a:r>
              </a:p>
              <a:p>
                <a:pPr marL="800100" lvl="1" indent="-342900">
                  <a:lnSpc>
                    <a:spcPct val="150000"/>
                  </a:lnSpc>
                  <a:buFont typeface="Arial" panose="020B0604020202020204" pitchFamily="34" charset="0"/>
                  <a:buChar char="•"/>
                </a:pPr>
                <a14:m>
                  <m:oMath xmlns:m="http://schemas.openxmlformats.org/officeDocument/2006/math">
                    <m:r>
                      <a:rPr lang="en-US" altLang="zh-TW" sz="2400" i="1" dirty="0" smtClean="0">
                        <a:latin typeface="Cambria Math" panose="02040503050406030204" pitchFamily="18" charset="0"/>
                        <a:cs typeface="Times" panose="02020603050405020304" pitchFamily="18" charset="0"/>
                      </a:rPr>
                      <m:t>𝑛</m:t>
                    </m:r>
                  </m:oMath>
                </a14:m>
                <a:r>
                  <a:rPr lang="en-US" altLang="zh-TW" sz="2400" dirty="0">
                    <a:latin typeface="Times" panose="02020603050405020304" pitchFamily="18" charset="0"/>
                    <a:cs typeface="Times" panose="02020603050405020304" pitchFamily="18" charset="0"/>
                  </a:rPr>
                  <a:t>: length of sequence</a:t>
                </a:r>
              </a:p>
              <a:p>
                <a:pPr marL="800100" lvl="1" indent="-342900">
                  <a:lnSpc>
                    <a:spcPct val="150000"/>
                  </a:lnSpc>
                  <a:buFont typeface="Arial" panose="020B0604020202020204" pitchFamily="34" charset="0"/>
                  <a:buChar char="•"/>
                </a:pPr>
                <a14:m>
                  <m:oMath xmlns:m="http://schemas.openxmlformats.org/officeDocument/2006/math">
                    <m:r>
                      <a:rPr lang="en-US" altLang="zh-TW" sz="2400" i="1" dirty="0" smtClean="0">
                        <a:latin typeface="Cambria Math" panose="02040503050406030204" pitchFamily="18" charset="0"/>
                        <a:ea typeface="Cambria Math" panose="02040503050406030204" pitchFamily="18" charset="0"/>
                        <a:cs typeface="Times" panose="02020603050405020304" pitchFamily="18" charset="0"/>
                      </a:rPr>
                      <m:t>ℓ</m:t>
                    </m:r>
                  </m:oMath>
                </a14:m>
                <a:r>
                  <a:rPr lang="en-US" altLang="zh-TW" sz="2400" dirty="0">
                    <a:latin typeface="Times" panose="02020603050405020304" pitchFamily="18" charset="0"/>
                    <a:cs typeface="Times" panose="02020603050405020304" pitchFamily="18" charset="0"/>
                  </a:rPr>
                  <a:t>: length of LISW</a:t>
                </a:r>
              </a:p>
            </p:txBody>
          </p:sp>
        </mc:Choice>
        <mc:Fallback xmlns="">
          <p:sp>
            <p:nvSpPr>
              <p:cNvPr id="5" name="文字方塊 4">
                <a:extLst>
                  <a:ext uri="{FF2B5EF4-FFF2-40B4-BE49-F238E27FC236}">
                    <a16:creationId xmlns:a16="http://schemas.microsoft.com/office/drawing/2014/main" id="{A5A7D3B6-7359-441B-AB5E-314EC32E34DE}"/>
                  </a:ext>
                </a:extLst>
              </p:cNvPr>
              <p:cNvSpPr txBox="1">
                <a:spLocks noRot="1" noChangeAspect="1" noMove="1" noResize="1" noEditPoints="1" noAdjustHandles="1" noChangeArrowheads="1" noChangeShapeType="1" noTextEdit="1"/>
              </p:cNvSpPr>
              <p:nvPr/>
            </p:nvSpPr>
            <p:spPr>
              <a:xfrm>
                <a:off x="838200" y="1691866"/>
                <a:ext cx="10515601" cy="1687963"/>
              </a:xfrm>
              <a:prstGeom prst="rect">
                <a:avLst/>
              </a:prstGeom>
              <a:blipFill>
                <a:blip r:embed="rId3"/>
                <a:stretch>
                  <a:fillRect l="-812" b="-797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73034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567C017-EEF6-AF41-82FB-650CB4935125}"/>
              </a:ext>
            </a:extLst>
          </p:cNvPr>
          <p:cNvSpPr>
            <a:spLocks noGrp="1"/>
          </p:cNvSpPr>
          <p:nvPr>
            <p:ph type="title"/>
          </p:nvPr>
        </p:nvSpPr>
        <p:spPr/>
        <p:txBody>
          <a:bodyPr/>
          <a:lstStyle/>
          <a:p>
            <a:r>
              <a:rPr kumimoji="1" lang="en-US" altLang="zh-TW" dirty="0">
                <a:latin typeface="Times" pitchFamily="2" charset="0"/>
              </a:rPr>
              <a:t>Abstract</a:t>
            </a:r>
            <a:endParaRPr kumimoji="1" lang="zh-TW" altLang="en-US" dirty="0">
              <a:latin typeface="Times" pitchFamily="2" charset="0"/>
            </a:endParaRPr>
          </a:p>
        </p:txBody>
      </p:sp>
      <p:sp>
        <p:nvSpPr>
          <p:cNvPr id="3" name="內容版面配置區 2">
            <a:extLst>
              <a:ext uri="{FF2B5EF4-FFF2-40B4-BE49-F238E27FC236}">
                <a16:creationId xmlns:a16="http://schemas.microsoft.com/office/drawing/2014/main" id="{8D09F5D7-A24C-7540-ADEE-E8D83623F3F0}"/>
              </a:ext>
            </a:extLst>
          </p:cNvPr>
          <p:cNvSpPr>
            <a:spLocks noGrp="1"/>
          </p:cNvSpPr>
          <p:nvPr>
            <p:ph idx="1"/>
          </p:nvPr>
        </p:nvSpPr>
        <p:spPr>
          <a:xfrm>
            <a:off x="838200" y="1389857"/>
            <a:ext cx="10515600" cy="4351338"/>
          </a:xfrm>
        </p:spPr>
        <p:txBody>
          <a:bodyPr>
            <a:noAutofit/>
          </a:bodyPr>
          <a:lstStyle/>
          <a:p>
            <a:pPr marL="0" indent="0" algn="just">
              <a:lnSpc>
                <a:spcPts val="3600"/>
              </a:lnSpc>
              <a:spcBef>
                <a:spcPts val="1200"/>
              </a:spcBef>
              <a:buNone/>
            </a:pPr>
            <a:r>
              <a:rPr lang="en-US" altLang="zh-TW" sz="2400" dirty="0">
                <a:latin typeface="Times" panose="02020603050405020304" pitchFamily="18" charset="0"/>
                <a:cs typeface="Times" panose="02020603050405020304" pitchFamily="18" charset="0"/>
              </a:rPr>
              <a:t>A longest increasing subsequence problem (LIS) is a well-known combinatorial problem with applications mainly in bioinformatics, where it is used in various projects on DNA sequences. Recently, a number of generalizations of this problem were proposed. One of them is to find an LIS among all fixed-size windows of the input sequence (LISW). We propose an algorithm for the LISW problem based on cover representation of the sequence that outperforms the existing methods for some class of the input sequences.</a:t>
            </a:r>
            <a:endParaRPr lang="en" altLang="zh-TW" sz="2400" dirty="0">
              <a:latin typeface="Times" panose="02020603050405020304" pitchFamily="18" charset="0"/>
              <a:cs typeface="Times" panose="02020603050405020304" pitchFamily="18" charset="0"/>
            </a:endParaRPr>
          </a:p>
        </p:txBody>
      </p:sp>
      <p:sp>
        <p:nvSpPr>
          <p:cNvPr id="4" name="投影片編號版面配置區 3">
            <a:extLst>
              <a:ext uri="{FF2B5EF4-FFF2-40B4-BE49-F238E27FC236}">
                <a16:creationId xmlns:a16="http://schemas.microsoft.com/office/drawing/2014/main" id="{60FFF1FB-1064-484B-B5D3-305DF5596F8C}"/>
              </a:ext>
            </a:extLst>
          </p:cNvPr>
          <p:cNvSpPr>
            <a:spLocks noGrp="1"/>
          </p:cNvSpPr>
          <p:nvPr>
            <p:ph type="sldNum" sz="quarter" idx="12"/>
          </p:nvPr>
        </p:nvSpPr>
        <p:spPr/>
        <p:txBody>
          <a:bodyPr/>
          <a:lstStyle/>
          <a:p>
            <a:fld id="{D1303F21-0339-114F-A835-EDFAC68AEBBB}" type="slidenum">
              <a:rPr kumimoji="1" lang="zh-TW" altLang="en-US" smtClean="0"/>
              <a:t>2</a:t>
            </a:fld>
            <a:endParaRPr kumimoji="1" lang="zh-TW" altLang="en-US" dirty="0"/>
          </a:p>
        </p:txBody>
      </p:sp>
    </p:spTree>
    <p:extLst>
      <p:ext uri="{BB962C8B-B14F-4D97-AF65-F5344CB8AC3E}">
        <p14:creationId xmlns:p14="http://schemas.microsoft.com/office/powerpoint/2010/main" val="3544222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05438D-F4BF-BC45-90BC-8CDF5398A9FA}"/>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Longest Increasing Subsequence</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5E299CBE-E30D-E949-B1C5-1571BD060E01}"/>
              </a:ext>
            </a:extLst>
          </p:cNvPr>
          <p:cNvSpPr>
            <a:spLocks noGrp="1"/>
          </p:cNvSpPr>
          <p:nvPr>
            <p:ph type="sldNum" sz="quarter" idx="12"/>
          </p:nvPr>
        </p:nvSpPr>
        <p:spPr/>
        <p:txBody>
          <a:bodyPr/>
          <a:lstStyle/>
          <a:p>
            <a:fld id="{D1303F21-0339-114F-A835-EDFAC68AEBBB}" type="slidenum">
              <a:rPr kumimoji="1" lang="zh-TW" altLang="en-US" smtClean="0"/>
              <a:t>3</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5CE6A0B1-3336-E85E-1A94-DD36C6C59D8C}"/>
                  </a:ext>
                </a:extLst>
              </p:cNvPr>
              <p:cNvSpPr txBox="1"/>
              <p:nvPr/>
            </p:nvSpPr>
            <p:spPr>
              <a:xfrm>
                <a:off x="955233" y="1691600"/>
                <a:ext cx="9813286" cy="113178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r>
                      <m:rPr>
                        <m:sty m:val="p"/>
                      </m:rPr>
                      <a:rPr lang="en-US" altLang="zh-TW" sz="2400" i="1" smtClean="0">
                        <a:latin typeface="Cambria Math" panose="02040503050406030204" pitchFamily="18" charset="0"/>
                      </a:rPr>
                      <m:t>A</m:t>
                    </m:r>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4</m:t>
                    </m:r>
                    <m:r>
                      <a:rPr lang="en-US" altLang="zh-TW" sz="2400" b="0" i="1" smtClean="0">
                        <a:latin typeface="Cambria Math" panose="02040503050406030204" pitchFamily="18" charset="0"/>
                      </a:rPr>
                      <m:t>,</m:t>
                    </m:r>
                    <m:r>
                      <a:rPr lang="en-US" altLang="zh-TW" sz="2400" i="1">
                        <a:latin typeface="Cambria Math" panose="02040503050406030204" pitchFamily="18" charset="0"/>
                      </a:rPr>
                      <m:t> 1</m:t>
                    </m:r>
                    <m:r>
                      <a:rPr lang="en-US" altLang="zh-TW" sz="2400" b="0" i="1" smtClean="0">
                        <a:latin typeface="Cambria Math" panose="02040503050406030204" pitchFamily="18" charset="0"/>
                      </a:rPr>
                      <m:t>,</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r>
                      <a:rPr lang="en-US" altLang="zh-TW" sz="2400" b="0" i="1" smtClean="0">
                        <a:latin typeface="Cambria Math" panose="02040503050406030204" pitchFamily="18" charset="0"/>
                      </a:rPr>
                      <m:t>,</m:t>
                    </m:r>
                    <m:r>
                      <a:rPr lang="en-US" altLang="zh-TW" sz="2400" i="1">
                        <a:latin typeface="Cambria Math" panose="02040503050406030204" pitchFamily="18" charset="0"/>
                      </a:rPr>
                      <m:t> 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a:latin typeface="Cambria Math" panose="02040503050406030204" pitchFamily="18" charset="0"/>
                      </a:rPr>
                      <m:t> 12</m:t>
                    </m:r>
                    <m:r>
                      <a:rPr lang="en-US" altLang="zh-TW" sz="2400" b="0" i="1" smtClean="0">
                        <a:latin typeface="Cambria Math" panose="02040503050406030204" pitchFamily="18" charset="0"/>
                      </a:rPr>
                      <m:t>,</m:t>
                    </m:r>
                    <m:r>
                      <a:rPr lang="en-US" altLang="zh-TW" sz="2400" i="1">
                        <a:latin typeface="Cambria Math" panose="02040503050406030204" pitchFamily="18" charset="0"/>
                      </a:rPr>
                      <m:t> 10</m:t>
                    </m:r>
                    <m:r>
                      <a:rPr lang="en-US" altLang="zh-TW" sz="2400" b="0" i="1" smtClean="0">
                        <a:latin typeface="Cambria Math" panose="02040503050406030204" pitchFamily="18" charset="0"/>
                      </a:rPr>
                      <m:t>,</m:t>
                    </m:r>
                    <m:r>
                      <a:rPr lang="en-US" altLang="zh-TW" sz="2400" i="1">
                        <a:latin typeface="Cambria Math" panose="02040503050406030204" pitchFamily="18" charset="0"/>
                      </a:rPr>
                      <m:t> 6</m:t>
                    </m:r>
                  </m:oMath>
                </a14:m>
                <a:endParaRPr lang="en-US" altLang="zh-TW" sz="2400" b="0" dirty="0">
                  <a:latin typeface="Cambria Math" panose="02040503050406030204" pitchFamily="18" charset="0"/>
                </a:endParaRPr>
              </a:p>
              <a:p>
                <a:pPr marL="342900" indent="-342900">
                  <a:lnSpc>
                    <a:spcPct val="150000"/>
                  </a:lnSpc>
                  <a:buFont typeface="Arial" panose="020B0604020202020204" pitchFamily="34" charset="0"/>
                  <a:buChar char="•"/>
                </a:pPr>
                <a:r>
                  <a:rPr lang="en-US" altLang="zh-TW" sz="2400" dirty="0">
                    <a:latin typeface="Times" panose="02020603050405020304" pitchFamily="18" charset="0"/>
                    <a:cs typeface="Times" panose="02020603050405020304" pitchFamily="18" charset="0"/>
                  </a:rPr>
                  <a:t>LIS(A) = 5</a:t>
                </a:r>
                <a:endParaRPr lang="en-US" altLang="zh-TW" sz="2400" b="0" dirty="0">
                  <a:latin typeface="Times" panose="02020603050405020304" pitchFamily="18" charset="0"/>
                  <a:cs typeface="Times" panose="02020603050405020304" pitchFamily="18" charset="0"/>
                </a:endParaRPr>
              </a:p>
            </p:txBody>
          </p:sp>
        </mc:Choice>
        <mc:Fallback xmlns="">
          <p:sp>
            <p:nvSpPr>
              <p:cNvPr id="7" name="文字方塊 6">
                <a:extLst>
                  <a:ext uri="{FF2B5EF4-FFF2-40B4-BE49-F238E27FC236}">
                    <a16:creationId xmlns:a16="http://schemas.microsoft.com/office/drawing/2014/main" id="{5CE6A0B1-3336-E85E-1A94-DD36C6C59D8C}"/>
                  </a:ext>
                </a:extLst>
              </p:cNvPr>
              <p:cNvSpPr txBox="1">
                <a:spLocks noRot="1" noChangeAspect="1" noMove="1" noResize="1" noEditPoints="1" noAdjustHandles="1" noChangeArrowheads="1" noChangeShapeType="1" noTextEdit="1"/>
              </p:cNvSpPr>
              <p:nvPr/>
            </p:nvSpPr>
            <p:spPr>
              <a:xfrm>
                <a:off x="955233" y="1691600"/>
                <a:ext cx="9813286" cy="1131785"/>
              </a:xfrm>
              <a:prstGeom prst="rect">
                <a:avLst/>
              </a:prstGeom>
              <a:blipFill>
                <a:blip r:embed="rId3"/>
                <a:stretch>
                  <a:fillRect l="-870" b="-11828"/>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F74D70D3-0243-876E-963F-AAE20D0AD004}"/>
                  </a:ext>
                </a:extLst>
              </p:cNvPr>
              <p:cNvGraphicFramePr>
                <a:graphicFrameLocks noGrp="1"/>
              </p:cNvGraphicFramePr>
              <p:nvPr>
                <p:extLst>
                  <p:ext uri="{D42A27DB-BD31-4B8C-83A1-F6EECF244321}">
                    <p14:modId xmlns:p14="http://schemas.microsoft.com/office/powerpoint/2010/main" val="216118719"/>
                  </p:ext>
                </p:extLst>
              </p:nvPr>
            </p:nvGraphicFramePr>
            <p:xfrm>
              <a:off x="8610600" y="379412"/>
              <a:ext cx="3318672" cy="6126480"/>
            </p:xfrm>
            <a:graphic>
              <a:graphicData uri="http://schemas.openxmlformats.org/drawingml/2006/table">
                <a:tbl>
                  <a:tblPr firstRow="1" bandRow="1">
                    <a:tableStyleId>{5C22544A-7EE6-4342-B048-85BDC9FD1C3A}</a:tableStyleId>
                  </a:tblPr>
                  <a:tblGrid>
                    <a:gridCol w="553112">
                      <a:extLst>
                        <a:ext uri="{9D8B030D-6E8A-4147-A177-3AD203B41FA5}">
                          <a16:colId xmlns:a16="http://schemas.microsoft.com/office/drawing/2014/main" val="887298688"/>
                        </a:ext>
                      </a:extLst>
                    </a:gridCol>
                    <a:gridCol w="553112">
                      <a:extLst>
                        <a:ext uri="{9D8B030D-6E8A-4147-A177-3AD203B41FA5}">
                          <a16:colId xmlns:a16="http://schemas.microsoft.com/office/drawing/2014/main" val="2976171939"/>
                        </a:ext>
                      </a:extLst>
                    </a:gridCol>
                    <a:gridCol w="553112">
                      <a:extLst>
                        <a:ext uri="{9D8B030D-6E8A-4147-A177-3AD203B41FA5}">
                          <a16:colId xmlns:a16="http://schemas.microsoft.com/office/drawing/2014/main" val="366605175"/>
                        </a:ext>
                      </a:extLst>
                    </a:gridCol>
                    <a:gridCol w="553112">
                      <a:extLst>
                        <a:ext uri="{9D8B030D-6E8A-4147-A177-3AD203B41FA5}">
                          <a16:colId xmlns:a16="http://schemas.microsoft.com/office/drawing/2014/main" val="1093219774"/>
                        </a:ext>
                      </a:extLst>
                    </a:gridCol>
                    <a:gridCol w="553112">
                      <a:extLst>
                        <a:ext uri="{9D8B030D-6E8A-4147-A177-3AD203B41FA5}">
                          <a16:colId xmlns:a16="http://schemas.microsoft.com/office/drawing/2014/main" val="791705128"/>
                        </a:ext>
                      </a:extLst>
                    </a:gridCol>
                    <a:gridCol w="553112">
                      <a:extLst>
                        <a:ext uri="{9D8B030D-6E8A-4147-A177-3AD203B41FA5}">
                          <a16:colId xmlns:a16="http://schemas.microsoft.com/office/drawing/2014/main" val="3307165670"/>
                        </a:ext>
                      </a:extLst>
                    </a:gridCol>
                  </a:tblGrid>
                  <a:tr h="370840">
                    <a:tc>
                      <a:txBody>
                        <a:bodyPr/>
                        <a:lstStyle/>
                        <a:p>
                          <a:pPr algn="r"/>
                          <a14:m>
                            <m:oMathPara xmlns:m="http://schemas.openxmlformats.org/officeDocument/2006/math">
                              <m:oMathParaPr>
                                <m:jc m:val="right"/>
                              </m:oMathParaPr>
                              <m:oMath xmlns:m="http://schemas.openxmlformats.org/officeDocument/2006/math">
                                <m:r>
                                  <a:rPr lang="en-US" altLang="zh-TW" sz="1800" b="0" i="1" smtClean="0">
                                    <a:solidFill>
                                      <a:schemeClr val="tx1"/>
                                    </a:solidFill>
                                    <a:latin typeface="Cambria Math" panose="02040503050406030204" pitchFamily="18" charset="0"/>
                                    <a:ea typeface="Cambria Math" panose="02040503050406030204" pitchFamily="18" charset="0"/>
                                    <a:cs typeface="Times" panose="02020603050405020304" pitchFamily="18" charset="0"/>
                                  </a:rPr>
                                  <m:t>ℓ</m:t>
                                </m:r>
                              </m:oMath>
                            </m:oMathPara>
                          </a14:m>
                          <a:endParaRPr lang="en-US" altLang="zh-TW" sz="1800" b="0" dirty="0">
                            <a:solidFill>
                              <a:schemeClr val="tx1"/>
                            </a:solidFill>
                            <a:latin typeface="Times" panose="02020603050405020304" pitchFamily="18" charset="0"/>
                            <a:cs typeface="Times" panose="02020603050405020304" pitchFamily="18" charset="0"/>
                          </a:endParaRPr>
                        </a:p>
                        <a:p>
                          <a:pPr algn="l"/>
                          <a:r>
                            <a:rPr lang="en-US" altLang="zh-TW" sz="1800" b="0" dirty="0">
                              <a:solidFill>
                                <a:schemeClr val="tx1"/>
                              </a:solidFill>
                              <a:latin typeface="Times" panose="02020603050405020304" pitchFamily="18" charset="0"/>
                              <a:cs typeface="Times" panose="02020603050405020304" pitchFamily="18" charset="0"/>
                            </a:rPr>
                            <a:t>A</a:t>
                          </a:r>
                          <a:endParaRPr lang="zh-TW" altLang="en-US" sz="1800" b="0" dirty="0">
                            <a:solidFill>
                              <a:schemeClr val="tx1"/>
                            </a:solidFill>
                            <a:latin typeface="Times" panose="02020603050405020304" pitchFamily="18" charset="0"/>
                            <a:cs typeface="Times"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3776783"/>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8</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rgbClr val="FF0000"/>
                              </a:solidFill>
                              <a:latin typeface="Times" panose="02020603050405020304" pitchFamily="18" charset="0"/>
                              <a:cs typeface="Times" panose="02020603050405020304" pitchFamily="18" charset="0"/>
                            </a:rPr>
                            <a:t>8</a:t>
                          </a:r>
                          <a:endParaRPr lang="zh-TW" altLang="en-US" sz="2400" b="0" dirty="0">
                            <a:solidFill>
                              <a:srgbClr val="FF0000"/>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46199947"/>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3</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82347323"/>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4</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423003"/>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5393023"/>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11</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9973697"/>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2</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0579845"/>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7</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4574549"/>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9</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250688"/>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5</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8848636"/>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12</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6629807"/>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10</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7737860"/>
                      </a:ext>
                    </a:extLst>
                  </a:tr>
                  <a:tr h="37084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6</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6</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605398"/>
                      </a:ext>
                    </a:extLst>
                  </a:tr>
                </a:tbl>
              </a:graphicData>
            </a:graphic>
          </p:graphicFrame>
        </mc:Choice>
        <mc:Fallback xmlns="">
          <p:graphicFrame>
            <p:nvGraphicFramePr>
              <p:cNvPr id="3" name="表格 2">
                <a:extLst>
                  <a:ext uri="{FF2B5EF4-FFF2-40B4-BE49-F238E27FC236}">
                    <a16:creationId xmlns:a16="http://schemas.microsoft.com/office/drawing/2014/main" id="{F74D70D3-0243-876E-963F-AAE20D0AD004}"/>
                  </a:ext>
                </a:extLst>
              </p:cNvPr>
              <p:cNvGraphicFramePr>
                <a:graphicFrameLocks noGrp="1"/>
              </p:cNvGraphicFramePr>
              <p:nvPr>
                <p:extLst>
                  <p:ext uri="{D42A27DB-BD31-4B8C-83A1-F6EECF244321}">
                    <p14:modId xmlns:p14="http://schemas.microsoft.com/office/powerpoint/2010/main" val="216118719"/>
                  </p:ext>
                </p:extLst>
              </p:nvPr>
            </p:nvGraphicFramePr>
            <p:xfrm>
              <a:off x="8610600" y="379412"/>
              <a:ext cx="3318672" cy="6126480"/>
            </p:xfrm>
            <a:graphic>
              <a:graphicData uri="http://schemas.openxmlformats.org/drawingml/2006/table">
                <a:tbl>
                  <a:tblPr firstRow="1" bandRow="1">
                    <a:tableStyleId>{5C22544A-7EE6-4342-B048-85BDC9FD1C3A}</a:tableStyleId>
                  </a:tblPr>
                  <a:tblGrid>
                    <a:gridCol w="553112">
                      <a:extLst>
                        <a:ext uri="{9D8B030D-6E8A-4147-A177-3AD203B41FA5}">
                          <a16:colId xmlns:a16="http://schemas.microsoft.com/office/drawing/2014/main" val="887298688"/>
                        </a:ext>
                      </a:extLst>
                    </a:gridCol>
                    <a:gridCol w="553112">
                      <a:extLst>
                        <a:ext uri="{9D8B030D-6E8A-4147-A177-3AD203B41FA5}">
                          <a16:colId xmlns:a16="http://schemas.microsoft.com/office/drawing/2014/main" val="2976171939"/>
                        </a:ext>
                      </a:extLst>
                    </a:gridCol>
                    <a:gridCol w="553112">
                      <a:extLst>
                        <a:ext uri="{9D8B030D-6E8A-4147-A177-3AD203B41FA5}">
                          <a16:colId xmlns:a16="http://schemas.microsoft.com/office/drawing/2014/main" val="366605175"/>
                        </a:ext>
                      </a:extLst>
                    </a:gridCol>
                    <a:gridCol w="553112">
                      <a:extLst>
                        <a:ext uri="{9D8B030D-6E8A-4147-A177-3AD203B41FA5}">
                          <a16:colId xmlns:a16="http://schemas.microsoft.com/office/drawing/2014/main" val="1093219774"/>
                        </a:ext>
                      </a:extLst>
                    </a:gridCol>
                    <a:gridCol w="553112">
                      <a:extLst>
                        <a:ext uri="{9D8B030D-6E8A-4147-A177-3AD203B41FA5}">
                          <a16:colId xmlns:a16="http://schemas.microsoft.com/office/drawing/2014/main" val="791705128"/>
                        </a:ext>
                      </a:extLst>
                    </a:gridCol>
                    <a:gridCol w="553112">
                      <a:extLst>
                        <a:ext uri="{9D8B030D-6E8A-4147-A177-3AD203B41FA5}">
                          <a16:colId xmlns:a16="http://schemas.microsoft.com/office/drawing/2014/main" val="3307165670"/>
                        </a:ext>
                      </a:extLst>
                    </a:gridCol>
                  </a:tblGrid>
                  <a:tr h="640080">
                    <a:tc>
                      <a:txBody>
                        <a:bodyPr/>
                        <a:lstStyle/>
                        <a:p>
                          <a:endParaRPr lang="zh-TW"/>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blipFill>
                          <a:blip r:embed="rId4"/>
                          <a:stretch>
                            <a:fillRect l="-1099" t="-952" r="-501099" b="-879048"/>
                          </a:stretch>
                        </a:blip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3776783"/>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8</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rgbClr val="FF0000"/>
                              </a:solidFill>
                              <a:latin typeface="Times" panose="02020603050405020304" pitchFamily="18" charset="0"/>
                              <a:cs typeface="Times" panose="02020603050405020304" pitchFamily="18" charset="0"/>
                            </a:rPr>
                            <a:t>8</a:t>
                          </a:r>
                          <a:endParaRPr lang="zh-TW" altLang="en-US" sz="2400" b="0" dirty="0">
                            <a:solidFill>
                              <a:srgbClr val="FF0000"/>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46199947"/>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3</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82347323"/>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4</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423003"/>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5393023"/>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11</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9973697"/>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2</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0579845"/>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7</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4574549"/>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9</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250688"/>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5</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8848636"/>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12</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6629807"/>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10</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7737860"/>
                      </a:ext>
                    </a:extLst>
                  </a:tr>
                  <a:tr h="457200">
                    <a:tc>
                      <a:txBody>
                        <a:bodyPr/>
                        <a:lstStyle/>
                        <a:p>
                          <a:pPr algn="ctr"/>
                          <a:r>
                            <a:rPr lang="en-US" altLang="zh-TW" sz="2400" b="0" dirty="0">
                              <a:solidFill>
                                <a:schemeClr val="tx1"/>
                              </a:solidFill>
                              <a:latin typeface="Times" panose="02020603050405020304" pitchFamily="18" charset="0"/>
                              <a:cs typeface="Times" panose="02020603050405020304" pitchFamily="18" charset="0"/>
                            </a:rPr>
                            <a:t>6</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altLang="zh-TW" sz="2400" b="0" kern="1200" dirty="0">
                              <a:solidFill>
                                <a:srgbClr val="FF0000"/>
                              </a:solidFill>
                              <a:latin typeface="Times" panose="02020603050405020304" pitchFamily="18" charset="0"/>
                              <a:ea typeface="+mn-ea"/>
                              <a:cs typeface="Times" panose="02020603050405020304" pitchFamily="18" charset="0"/>
                            </a:rPr>
                            <a:t>6</a:t>
                          </a:r>
                          <a:endParaRPr lang="zh-TW" altLang="en-US" sz="2400" b="0" kern="1200" dirty="0">
                            <a:solidFill>
                              <a:srgbClr val="FF0000"/>
                            </a:solidFill>
                            <a:latin typeface="Times" panose="02020603050405020304" pitchFamily="18" charset="0"/>
                            <a:ea typeface="+mn-ea"/>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605398"/>
                      </a:ext>
                    </a:extLst>
                  </a:tr>
                </a:tbl>
              </a:graphicData>
            </a:graphic>
          </p:graphicFrame>
        </mc:Fallback>
      </mc:AlternateContent>
    </p:spTree>
    <p:extLst>
      <p:ext uri="{BB962C8B-B14F-4D97-AF65-F5344CB8AC3E}">
        <p14:creationId xmlns:p14="http://schemas.microsoft.com/office/powerpoint/2010/main" val="1230380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53783-FE35-E4BE-39DD-0EEC9BE94FDE}"/>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AD528FBD-3F1B-1B8E-BB63-8C7D9FADD773}"/>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Cover-Make</a:t>
            </a:r>
            <a:r>
              <a:rPr lang="zh-TW" altLang="en-US" dirty="0">
                <a:latin typeface="Times" panose="02020603050405020304" pitchFamily="18" charset="0"/>
                <a:cs typeface="Times" panose="02020603050405020304" pitchFamily="18" charset="0"/>
              </a:rPr>
              <a:t> </a:t>
            </a:r>
            <a:r>
              <a:rPr lang="en-US" altLang="zh-TW" dirty="0">
                <a:latin typeface="Times" panose="02020603050405020304" pitchFamily="18" charset="0"/>
                <a:cs typeface="Times" panose="02020603050405020304" pitchFamily="18" charset="0"/>
              </a:rPr>
              <a:t>algorithm</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E31CD83C-6924-C031-25AB-6066420F4B18}"/>
              </a:ext>
            </a:extLst>
          </p:cNvPr>
          <p:cNvSpPr>
            <a:spLocks noGrp="1"/>
          </p:cNvSpPr>
          <p:nvPr>
            <p:ph type="sldNum" sz="quarter" idx="12"/>
          </p:nvPr>
        </p:nvSpPr>
        <p:spPr/>
        <p:txBody>
          <a:bodyPr/>
          <a:lstStyle/>
          <a:p>
            <a:fld id="{D1303F21-0339-114F-A835-EDFAC68AEBBB}" type="slidenum">
              <a:rPr kumimoji="1" lang="zh-TW" altLang="en-US" smtClean="0"/>
              <a:t>4</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4A49D8D5-58A9-52DD-6DEC-A88156B29B92}"/>
                  </a:ext>
                </a:extLst>
              </p:cNvPr>
              <p:cNvSpPr txBox="1"/>
              <p:nvPr/>
            </p:nvSpPr>
            <p:spPr>
              <a:xfrm>
                <a:off x="955233" y="1691600"/>
                <a:ext cx="9813286" cy="113396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r>
                      <m:rPr>
                        <m:sty m:val="p"/>
                      </m:rPr>
                      <a:rPr lang="en-US" altLang="zh-TW" sz="2400" i="1" smtClean="0">
                        <a:latin typeface="Cambria Math" panose="02040503050406030204" pitchFamily="18" charset="0"/>
                      </a:rPr>
                      <m:t>A</m:t>
                    </m:r>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4</m:t>
                    </m:r>
                    <m:r>
                      <a:rPr lang="en-US" altLang="zh-TW" sz="2400" b="0" i="1" smtClean="0">
                        <a:latin typeface="Cambria Math" panose="02040503050406030204" pitchFamily="18" charset="0"/>
                      </a:rPr>
                      <m:t>,</m:t>
                    </m:r>
                    <m:r>
                      <a:rPr lang="en-US" altLang="zh-TW" sz="2400" i="1">
                        <a:latin typeface="Cambria Math" panose="02040503050406030204" pitchFamily="18" charset="0"/>
                      </a:rPr>
                      <m:t> 1</m:t>
                    </m:r>
                    <m:r>
                      <a:rPr lang="en-US" altLang="zh-TW" sz="2400" b="0" i="1" smtClean="0">
                        <a:latin typeface="Cambria Math" panose="02040503050406030204" pitchFamily="18" charset="0"/>
                      </a:rPr>
                      <m:t>,</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r>
                      <a:rPr lang="en-US" altLang="zh-TW" sz="2400" b="0" i="1" smtClean="0">
                        <a:latin typeface="Cambria Math" panose="02040503050406030204" pitchFamily="18" charset="0"/>
                      </a:rPr>
                      <m:t>,</m:t>
                    </m:r>
                    <m:r>
                      <a:rPr lang="en-US" altLang="zh-TW" sz="2400" i="1">
                        <a:latin typeface="Cambria Math" panose="02040503050406030204" pitchFamily="18" charset="0"/>
                      </a:rPr>
                      <m:t> 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a:latin typeface="Cambria Math" panose="02040503050406030204" pitchFamily="18" charset="0"/>
                      </a:rPr>
                      <m:t> 12</m:t>
                    </m:r>
                    <m:r>
                      <a:rPr lang="en-US" altLang="zh-TW" sz="2400" b="0" i="1" smtClean="0">
                        <a:latin typeface="Cambria Math" panose="02040503050406030204" pitchFamily="18" charset="0"/>
                      </a:rPr>
                      <m:t>,</m:t>
                    </m:r>
                    <m:r>
                      <a:rPr lang="en-US" altLang="zh-TW" sz="2400" i="1">
                        <a:latin typeface="Cambria Math" panose="02040503050406030204" pitchFamily="18" charset="0"/>
                      </a:rPr>
                      <m:t> 10</m:t>
                    </m:r>
                    <m:r>
                      <a:rPr lang="en-US" altLang="zh-TW" sz="2400" b="0" i="1" smtClean="0">
                        <a:latin typeface="Cambria Math" panose="02040503050406030204" pitchFamily="18" charset="0"/>
                      </a:rPr>
                      <m:t>,</m:t>
                    </m:r>
                    <m:r>
                      <a:rPr lang="en-US" altLang="zh-TW" sz="2400" i="1">
                        <a:latin typeface="Cambria Math" panose="02040503050406030204" pitchFamily="18" charset="0"/>
                      </a:rPr>
                      <m:t> 6</m:t>
                    </m:r>
                  </m:oMath>
                </a14:m>
                <a:endParaRPr lang="en-US" altLang="zh-TW" sz="2400" b="0" dirty="0">
                  <a:latin typeface="Cambria Math" panose="02040503050406030204" pitchFamily="18" charset="0"/>
                </a:endParaRPr>
              </a:p>
              <a:p>
                <a:pPr marL="342900" indent="-342900">
                  <a:lnSpc>
                    <a:spcPct val="150000"/>
                  </a:lnSpc>
                  <a:buFont typeface="Arial" panose="020B0604020202020204" pitchFamily="34" charset="0"/>
                  <a:buChar char="•"/>
                </a:pPr>
                <a:r>
                  <a:rPr lang="en-US" altLang="zh-TW" sz="2400" dirty="0">
                    <a:latin typeface="Times" pitchFamily="2" charset="0"/>
                  </a:rPr>
                  <a:t>Time complexity: </a:t>
                </a:r>
                <a:r>
                  <a:rPr lang="en-US" altLang="zh-TW" sz="2400" dirty="0">
                    <a:latin typeface="Times" panose="02020603050405020304" pitchFamily="18" charset="0"/>
                    <a:cs typeface="Times" panose="02020603050405020304" pitchFamily="18" charset="0"/>
                  </a:rPr>
                  <a:t>O(</a:t>
                </a:r>
                <a14:m>
                  <m:oMath xmlns:m="http://schemas.openxmlformats.org/officeDocument/2006/math">
                    <m:r>
                      <a:rPr lang="en-US" altLang="zh-TW" sz="2400" i="1" dirty="0" smtClean="0">
                        <a:latin typeface="Cambria Math" panose="02040503050406030204" pitchFamily="18" charset="0"/>
                        <a:cs typeface="Times" panose="02020603050405020304" pitchFamily="18" charset="0"/>
                      </a:rPr>
                      <m:t>𝑛</m:t>
                    </m:r>
                  </m:oMath>
                </a14:m>
                <a:r>
                  <a:rPr lang="en-US" altLang="zh-TW" sz="2400" dirty="0" err="1">
                    <a:latin typeface="Times" panose="02020603050405020304" pitchFamily="18" charset="0"/>
                    <a:cs typeface="Times" panose="02020603050405020304" pitchFamily="18" charset="0"/>
                  </a:rPr>
                  <a:t>log</a:t>
                </a:r>
                <a14:m>
                  <m:oMath xmlns:m="http://schemas.openxmlformats.org/officeDocument/2006/math">
                    <m:r>
                      <a:rPr lang="en-US" altLang="zh-TW" sz="2400" i="1" dirty="0" smtClean="0">
                        <a:latin typeface="Cambria Math" panose="02040503050406030204" pitchFamily="18" charset="0"/>
                        <a:ea typeface="Cambria Math" panose="02040503050406030204" pitchFamily="18" charset="0"/>
                        <a:cs typeface="Times" panose="02020603050405020304" pitchFamily="18" charset="0"/>
                      </a:rPr>
                      <m:t>ℓ</m:t>
                    </m:r>
                  </m:oMath>
                </a14:m>
                <a:r>
                  <a:rPr lang="en-US" altLang="zh-TW" sz="2400" dirty="0">
                    <a:latin typeface="Times" panose="02020603050405020304" pitchFamily="18" charset="0"/>
                    <a:cs typeface="Times" panose="02020603050405020304" pitchFamily="18" charset="0"/>
                  </a:rPr>
                  <a:t>) (binary search)</a:t>
                </a:r>
                <a:endParaRPr lang="en-US" altLang="zh-TW" sz="2400" dirty="0">
                  <a:latin typeface="Times" pitchFamily="2" charset="0"/>
                </a:endParaRPr>
              </a:p>
            </p:txBody>
          </p:sp>
        </mc:Choice>
        <mc:Fallback xmlns="">
          <p:sp>
            <p:nvSpPr>
              <p:cNvPr id="7" name="文字方塊 6">
                <a:extLst>
                  <a:ext uri="{FF2B5EF4-FFF2-40B4-BE49-F238E27FC236}">
                    <a16:creationId xmlns:a16="http://schemas.microsoft.com/office/drawing/2014/main" id="{4A49D8D5-58A9-52DD-6DEC-A88156B29B92}"/>
                  </a:ext>
                </a:extLst>
              </p:cNvPr>
              <p:cNvSpPr txBox="1">
                <a:spLocks noRot="1" noChangeAspect="1" noMove="1" noResize="1" noEditPoints="1" noAdjustHandles="1" noChangeArrowheads="1" noChangeShapeType="1" noTextEdit="1"/>
              </p:cNvSpPr>
              <p:nvPr/>
            </p:nvSpPr>
            <p:spPr>
              <a:xfrm>
                <a:off x="955233" y="1691600"/>
                <a:ext cx="9813286" cy="1133965"/>
              </a:xfrm>
              <a:prstGeom prst="rect">
                <a:avLst/>
              </a:prstGeom>
              <a:blipFill>
                <a:blip r:embed="rId3"/>
                <a:stretch>
                  <a:fillRect l="-870" b="-11230"/>
                </a:stretch>
              </a:blipFill>
            </p:spPr>
            <p:txBody>
              <a:bodyPr/>
              <a:lstStyle/>
              <a:p>
                <a:r>
                  <a:rPr lang="zh-TW" altLang="en-US">
                    <a:noFill/>
                  </a:rPr>
                  <a:t> </a:t>
                </a:r>
              </a:p>
            </p:txBody>
          </p:sp>
        </mc:Fallback>
      </mc:AlternateContent>
      <p:pic>
        <p:nvPicPr>
          <p:cNvPr id="6" name="圖片 5">
            <a:extLst>
              <a:ext uri="{FF2B5EF4-FFF2-40B4-BE49-F238E27FC236}">
                <a16:creationId xmlns:a16="http://schemas.microsoft.com/office/drawing/2014/main" id="{454E1A5F-B219-CCE6-E1F1-D0C35C855AA3}"/>
              </a:ext>
            </a:extLst>
          </p:cNvPr>
          <p:cNvPicPr>
            <a:picLocks noChangeAspect="1"/>
          </p:cNvPicPr>
          <p:nvPr/>
        </p:nvPicPr>
        <p:blipFill>
          <a:blip r:embed="rId4"/>
          <a:stretch>
            <a:fillRect/>
          </a:stretch>
        </p:blipFill>
        <p:spPr>
          <a:xfrm>
            <a:off x="199417" y="2855689"/>
            <a:ext cx="11793166" cy="2335659"/>
          </a:xfrm>
          <a:prstGeom prst="rect">
            <a:avLst/>
          </a:prstGeom>
        </p:spPr>
      </p:pic>
    </p:spTree>
    <p:extLst>
      <p:ext uri="{BB962C8B-B14F-4D97-AF65-F5344CB8AC3E}">
        <p14:creationId xmlns:p14="http://schemas.microsoft.com/office/powerpoint/2010/main" val="122320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079C5-9714-7414-C5E6-550AAA21C92F}"/>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5664F828-F1F2-0063-6858-F7C914945459}"/>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LIS-Read</a:t>
            </a:r>
            <a:r>
              <a:rPr lang="zh-TW" altLang="en-US" dirty="0">
                <a:latin typeface="Times" panose="02020603050405020304" pitchFamily="18" charset="0"/>
                <a:cs typeface="Times" panose="02020603050405020304" pitchFamily="18" charset="0"/>
              </a:rPr>
              <a:t> </a:t>
            </a:r>
            <a:r>
              <a:rPr lang="en-US" altLang="zh-TW" dirty="0">
                <a:latin typeface="Times" panose="02020603050405020304" pitchFamily="18" charset="0"/>
                <a:cs typeface="Times" panose="02020603050405020304" pitchFamily="18" charset="0"/>
              </a:rPr>
              <a:t>algorithm</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A9394E2F-7B2A-870D-D420-FBA3D57B880D}"/>
              </a:ext>
            </a:extLst>
          </p:cNvPr>
          <p:cNvSpPr>
            <a:spLocks noGrp="1"/>
          </p:cNvSpPr>
          <p:nvPr>
            <p:ph type="sldNum" sz="quarter" idx="12"/>
          </p:nvPr>
        </p:nvSpPr>
        <p:spPr/>
        <p:txBody>
          <a:bodyPr/>
          <a:lstStyle/>
          <a:p>
            <a:fld id="{D1303F21-0339-114F-A835-EDFAC68AEBBB}" type="slidenum">
              <a:rPr kumimoji="1" lang="zh-TW" altLang="en-US" smtClean="0"/>
              <a:t>5</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65331C58-6A9F-9CEA-770E-3F06386E33A8}"/>
                  </a:ext>
                </a:extLst>
              </p:cNvPr>
              <p:cNvSpPr txBox="1"/>
              <p:nvPr/>
            </p:nvSpPr>
            <p:spPr>
              <a:xfrm>
                <a:off x="955233" y="1691600"/>
                <a:ext cx="9813286" cy="113396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r>
                      <m:rPr>
                        <m:sty m:val="p"/>
                      </m:rPr>
                      <a:rPr lang="en-US" altLang="zh-TW" sz="2400" i="1" smtClean="0">
                        <a:latin typeface="Cambria Math" panose="02040503050406030204" pitchFamily="18" charset="0"/>
                      </a:rPr>
                      <m:t>A</m:t>
                    </m:r>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4</m:t>
                    </m:r>
                    <m:r>
                      <a:rPr lang="en-US" altLang="zh-TW" sz="2400" b="0" i="1" smtClean="0">
                        <a:latin typeface="Cambria Math" panose="02040503050406030204" pitchFamily="18" charset="0"/>
                      </a:rPr>
                      <m:t>,</m:t>
                    </m:r>
                    <m:r>
                      <a:rPr lang="en-US" altLang="zh-TW" sz="2400" i="1">
                        <a:latin typeface="Cambria Math" panose="02040503050406030204" pitchFamily="18" charset="0"/>
                      </a:rPr>
                      <m:t> 1</m:t>
                    </m:r>
                    <m:r>
                      <a:rPr lang="en-US" altLang="zh-TW" sz="2400" b="0" i="1" smtClean="0">
                        <a:latin typeface="Cambria Math" panose="02040503050406030204" pitchFamily="18" charset="0"/>
                      </a:rPr>
                      <m:t>,</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r>
                      <a:rPr lang="en-US" altLang="zh-TW" sz="2400" b="0" i="1" smtClean="0">
                        <a:latin typeface="Cambria Math" panose="02040503050406030204" pitchFamily="18" charset="0"/>
                      </a:rPr>
                      <m:t>,</m:t>
                    </m:r>
                    <m:r>
                      <a:rPr lang="en-US" altLang="zh-TW" sz="2400" i="1">
                        <a:latin typeface="Cambria Math" panose="02040503050406030204" pitchFamily="18" charset="0"/>
                      </a:rPr>
                      <m:t> 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a:latin typeface="Cambria Math" panose="02040503050406030204" pitchFamily="18" charset="0"/>
                      </a:rPr>
                      <m:t> 12</m:t>
                    </m:r>
                    <m:r>
                      <a:rPr lang="en-US" altLang="zh-TW" sz="2400" b="0" i="1" smtClean="0">
                        <a:latin typeface="Cambria Math" panose="02040503050406030204" pitchFamily="18" charset="0"/>
                      </a:rPr>
                      <m:t>,</m:t>
                    </m:r>
                    <m:r>
                      <a:rPr lang="en-US" altLang="zh-TW" sz="2400" i="1">
                        <a:latin typeface="Cambria Math" panose="02040503050406030204" pitchFamily="18" charset="0"/>
                      </a:rPr>
                      <m:t> 10</m:t>
                    </m:r>
                    <m:r>
                      <a:rPr lang="en-US" altLang="zh-TW" sz="2400" b="0" i="1" smtClean="0">
                        <a:latin typeface="Cambria Math" panose="02040503050406030204" pitchFamily="18" charset="0"/>
                      </a:rPr>
                      <m:t>,</m:t>
                    </m:r>
                    <m:r>
                      <a:rPr lang="en-US" altLang="zh-TW" sz="2400" i="1">
                        <a:latin typeface="Cambria Math" panose="02040503050406030204" pitchFamily="18" charset="0"/>
                      </a:rPr>
                      <m:t> 6</m:t>
                    </m:r>
                  </m:oMath>
                </a14:m>
                <a:endParaRPr lang="en-US" altLang="zh-TW" sz="2400" b="0" dirty="0">
                  <a:latin typeface="Cambria Math" panose="02040503050406030204" pitchFamily="18" charset="0"/>
                </a:endParaRPr>
              </a:p>
              <a:p>
                <a:pPr marL="342900" indent="-342900">
                  <a:lnSpc>
                    <a:spcPct val="150000"/>
                  </a:lnSpc>
                  <a:buFont typeface="Arial" panose="020B0604020202020204" pitchFamily="34" charset="0"/>
                  <a:buChar char="•"/>
                </a:pPr>
                <a:r>
                  <a:rPr lang="en-US" altLang="zh-TW" sz="2400" dirty="0">
                    <a:latin typeface="Times" pitchFamily="2" charset="0"/>
                  </a:rPr>
                  <a:t>Time complexity: O(</a:t>
                </a:r>
                <a14:m>
                  <m:oMath xmlns:m="http://schemas.openxmlformats.org/officeDocument/2006/math">
                    <m:r>
                      <a:rPr lang="en-US" altLang="zh-TW" sz="2400" b="0" i="1" smtClean="0">
                        <a:latin typeface="Cambria Math" panose="02040503050406030204" pitchFamily="18" charset="0"/>
                      </a:rPr>
                      <m:t>𝑛</m:t>
                    </m:r>
                  </m:oMath>
                </a14:m>
                <a:r>
                  <a:rPr lang="en-US" altLang="zh-TW" sz="2400" dirty="0">
                    <a:latin typeface="Times" pitchFamily="2" charset="0"/>
                  </a:rPr>
                  <a:t>)</a:t>
                </a:r>
              </a:p>
            </p:txBody>
          </p:sp>
        </mc:Choice>
        <mc:Fallback xmlns="">
          <p:sp>
            <p:nvSpPr>
              <p:cNvPr id="7" name="文字方塊 6">
                <a:extLst>
                  <a:ext uri="{FF2B5EF4-FFF2-40B4-BE49-F238E27FC236}">
                    <a16:creationId xmlns:a16="http://schemas.microsoft.com/office/drawing/2014/main" id="{65331C58-6A9F-9CEA-770E-3F06386E33A8}"/>
                  </a:ext>
                </a:extLst>
              </p:cNvPr>
              <p:cNvSpPr txBox="1">
                <a:spLocks noRot="1" noChangeAspect="1" noMove="1" noResize="1" noEditPoints="1" noAdjustHandles="1" noChangeArrowheads="1" noChangeShapeType="1" noTextEdit="1"/>
              </p:cNvSpPr>
              <p:nvPr/>
            </p:nvSpPr>
            <p:spPr>
              <a:xfrm>
                <a:off x="955233" y="1691600"/>
                <a:ext cx="9813286" cy="1133965"/>
              </a:xfrm>
              <a:prstGeom prst="rect">
                <a:avLst/>
              </a:prstGeom>
              <a:blipFill>
                <a:blip r:embed="rId3"/>
                <a:stretch>
                  <a:fillRect l="-870" b="-11230"/>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0B8D86DB-42CF-772C-9BCF-A5E6C0F2AEE7}"/>
              </a:ext>
            </a:extLst>
          </p:cNvPr>
          <p:cNvPicPr>
            <a:picLocks noChangeAspect="1"/>
          </p:cNvPicPr>
          <p:nvPr/>
        </p:nvPicPr>
        <p:blipFill>
          <a:blip r:embed="rId4"/>
          <a:stretch>
            <a:fillRect/>
          </a:stretch>
        </p:blipFill>
        <p:spPr>
          <a:xfrm>
            <a:off x="3809863" y="2951100"/>
            <a:ext cx="4572274" cy="2722815"/>
          </a:xfrm>
          <a:prstGeom prst="rect">
            <a:avLst/>
          </a:prstGeom>
        </p:spPr>
      </p:pic>
      <p:pic>
        <p:nvPicPr>
          <p:cNvPr id="9" name="圖片 8">
            <a:extLst>
              <a:ext uri="{FF2B5EF4-FFF2-40B4-BE49-F238E27FC236}">
                <a16:creationId xmlns:a16="http://schemas.microsoft.com/office/drawing/2014/main" id="{5FC54E0C-5CD2-6630-9423-ED9C4415AFA4}"/>
              </a:ext>
            </a:extLst>
          </p:cNvPr>
          <p:cNvPicPr>
            <a:picLocks noChangeAspect="1"/>
          </p:cNvPicPr>
          <p:nvPr/>
        </p:nvPicPr>
        <p:blipFill>
          <a:blip r:embed="rId5"/>
          <a:stretch>
            <a:fillRect/>
          </a:stretch>
        </p:blipFill>
        <p:spPr>
          <a:xfrm>
            <a:off x="6021421" y="409704"/>
            <a:ext cx="5907932" cy="1538781"/>
          </a:xfrm>
          <a:prstGeom prst="rect">
            <a:avLst/>
          </a:prstGeom>
        </p:spPr>
      </p:pic>
      <mc:AlternateContent xmlns:mc="http://schemas.openxmlformats.org/markup-compatibility/2006" xmlns:p14="http://schemas.microsoft.com/office/powerpoint/2010/main">
        <mc:Choice Requires="p14">
          <p:contentPart p14:bwMode="auto" r:id="rId6">
            <p14:nvContentPartPr>
              <p14:cNvPr id="10" name="筆跡 9">
                <a:extLst>
                  <a:ext uri="{FF2B5EF4-FFF2-40B4-BE49-F238E27FC236}">
                    <a16:creationId xmlns:a16="http://schemas.microsoft.com/office/drawing/2014/main" id="{150CDA28-F552-B39C-2BF1-48DFEC1A3AC1}"/>
                  </a:ext>
                </a:extLst>
              </p14:cNvPr>
              <p14:cNvContentPartPr/>
              <p14:nvPr/>
            </p14:nvContentPartPr>
            <p14:xfrm>
              <a:off x="6760187" y="1606565"/>
              <a:ext cx="2899800" cy="360"/>
            </p14:xfrm>
          </p:contentPart>
        </mc:Choice>
        <mc:Fallback xmlns="">
          <p:pic>
            <p:nvPicPr>
              <p:cNvPr id="10" name="筆跡 9">
                <a:extLst>
                  <a:ext uri="{FF2B5EF4-FFF2-40B4-BE49-F238E27FC236}">
                    <a16:creationId xmlns:a16="http://schemas.microsoft.com/office/drawing/2014/main" id="{150CDA28-F552-B39C-2BF1-48DFEC1A3AC1}"/>
                  </a:ext>
                </a:extLst>
              </p:cNvPr>
              <p:cNvPicPr/>
              <p:nvPr/>
            </p:nvPicPr>
            <p:blipFill>
              <a:blip r:embed="rId7"/>
              <a:stretch>
                <a:fillRect/>
              </a:stretch>
            </p:blipFill>
            <p:spPr>
              <a:xfrm>
                <a:off x="6724547" y="1534925"/>
                <a:ext cx="2971440" cy="144000"/>
              </a:xfrm>
              <a:prstGeom prst="rect">
                <a:avLst/>
              </a:prstGeom>
            </p:spPr>
          </p:pic>
        </mc:Fallback>
      </mc:AlternateContent>
      <p:sp>
        <p:nvSpPr>
          <p:cNvPr id="11" name="矩形 10">
            <a:extLst>
              <a:ext uri="{FF2B5EF4-FFF2-40B4-BE49-F238E27FC236}">
                <a16:creationId xmlns:a16="http://schemas.microsoft.com/office/drawing/2014/main" id="{99903B12-FC91-BD8B-4C35-17E3FB7C6037}"/>
              </a:ext>
            </a:extLst>
          </p:cNvPr>
          <p:cNvSpPr/>
          <p:nvPr/>
        </p:nvSpPr>
        <p:spPr>
          <a:xfrm>
            <a:off x="7441660" y="3919775"/>
            <a:ext cx="778213" cy="7393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a:extLst>
              <a:ext uri="{FF2B5EF4-FFF2-40B4-BE49-F238E27FC236}">
                <a16:creationId xmlns:a16="http://schemas.microsoft.com/office/drawing/2014/main" id="{26A5ACFC-FCE8-5E79-BF97-90A8F324E3F8}"/>
              </a:ext>
            </a:extLst>
          </p:cNvPr>
          <p:cNvSpPr/>
          <p:nvPr/>
        </p:nvSpPr>
        <p:spPr>
          <a:xfrm>
            <a:off x="6553201" y="3157775"/>
            <a:ext cx="778213" cy="7393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E6859580-4C57-CA6F-FC94-E404193D7986}"/>
              </a:ext>
            </a:extLst>
          </p:cNvPr>
          <p:cNvSpPr/>
          <p:nvPr/>
        </p:nvSpPr>
        <p:spPr>
          <a:xfrm>
            <a:off x="5687437" y="3939613"/>
            <a:ext cx="778213" cy="7393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a:extLst>
              <a:ext uri="{FF2B5EF4-FFF2-40B4-BE49-F238E27FC236}">
                <a16:creationId xmlns:a16="http://schemas.microsoft.com/office/drawing/2014/main" id="{724D8EA4-D1E7-7DF5-0883-3C678FBE85EC}"/>
              </a:ext>
            </a:extLst>
          </p:cNvPr>
          <p:cNvSpPr/>
          <p:nvPr/>
        </p:nvSpPr>
        <p:spPr>
          <a:xfrm>
            <a:off x="4811882" y="3154533"/>
            <a:ext cx="778213" cy="7393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id="{71BEC93E-47C4-0B24-24B5-5258BE098010}"/>
              </a:ext>
            </a:extLst>
          </p:cNvPr>
          <p:cNvSpPr/>
          <p:nvPr/>
        </p:nvSpPr>
        <p:spPr>
          <a:xfrm>
            <a:off x="3933214" y="3919775"/>
            <a:ext cx="778213" cy="7393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03779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B6C75-3DE9-891B-34BA-303EA9FC8264}"/>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D7AFE68A-C388-AC53-FEAA-A0E19964C9A7}"/>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Cover-Merge algorithm</a:t>
            </a:r>
            <a:r>
              <a:rPr lang="zh-TW" altLang="en-US" dirty="0">
                <a:latin typeface="Times" panose="02020603050405020304" pitchFamily="18" charset="0"/>
                <a:cs typeface="Times" panose="02020603050405020304" pitchFamily="18" charset="0"/>
              </a:rPr>
              <a:t> </a:t>
            </a:r>
            <a:r>
              <a:rPr lang="en-US" altLang="zh-TW" dirty="0">
                <a:latin typeface="Times" panose="02020603050405020304" pitchFamily="18" charset="0"/>
                <a:cs typeface="Times" panose="02020603050405020304" pitchFamily="18" charset="0"/>
              </a:rPr>
              <a:t>(1/3)</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1F9645EE-509C-3BDC-E022-BE345F720F53}"/>
              </a:ext>
            </a:extLst>
          </p:cNvPr>
          <p:cNvSpPr>
            <a:spLocks noGrp="1"/>
          </p:cNvSpPr>
          <p:nvPr>
            <p:ph type="sldNum" sz="quarter" idx="12"/>
          </p:nvPr>
        </p:nvSpPr>
        <p:spPr/>
        <p:txBody>
          <a:bodyPr/>
          <a:lstStyle/>
          <a:p>
            <a:fld id="{D1303F21-0339-114F-A835-EDFAC68AEBBB}" type="slidenum">
              <a:rPr kumimoji="1" lang="zh-TW" altLang="en-US" smtClean="0"/>
              <a:t>6</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6436E021-9281-3777-2003-76A6882A964F}"/>
                  </a:ext>
                </a:extLst>
              </p:cNvPr>
              <p:cNvSpPr txBox="1"/>
              <p:nvPr/>
            </p:nvSpPr>
            <p:spPr>
              <a:xfrm>
                <a:off x="955233" y="1691600"/>
                <a:ext cx="9813286" cy="113178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sSub>
                      <m:sSubPr>
                        <m:ctrlPr>
                          <a:rPr lang="en-US" altLang="zh-TW" sz="2400" b="0" i="1" smtClean="0">
                            <a:latin typeface="Cambria Math" panose="02040503050406030204" pitchFamily="18" charset="0"/>
                          </a:rPr>
                        </m:ctrlPr>
                      </m:sSubPr>
                      <m:e>
                        <m:r>
                          <m:rPr>
                            <m:sty m:val="p"/>
                          </m:rPr>
                          <a:rPr lang="en-US" altLang="zh-TW" sz="2400" i="1" smtClean="0">
                            <a:latin typeface="Cambria Math" panose="02040503050406030204" pitchFamily="18" charset="0"/>
                          </a:rPr>
                          <m:t>A</m:t>
                        </m:r>
                      </m:e>
                      <m:sub>
                        <m:r>
                          <a:rPr lang="en-US" altLang="zh-TW" sz="2400" b="0" i="1" smtClean="0">
                            <a:latin typeface="Cambria Math" panose="02040503050406030204" pitchFamily="18" charset="0"/>
                          </a:rPr>
                          <m:t>1</m:t>
                        </m:r>
                      </m:sub>
                    </m:sSub>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4</m:t>
                    </m:r>
                    <m:r>
                      <a:rPr lang="en-US" altLang="zh-TW" sz="2400" b="0" i="1" smtClean="0">
                        <a:latin typeface="Cambria Math" panose="02040503050406030204" pitchFamily="18" charset="0"/>
                      </a:rPr>
                      <m:t>,</m:t>
                    </m:r>
                    <m:r>
                      <a:rPr lang="en-US" altLang="zh-TW" sz="2400" i="1">
                        <a:latin typeface="Cambria Math" panose="02040503050406030204" pitchFamily="18" charset="0"/>
                      </a:rPr>
                      <m:t> 1</m:t>
                    </m:r>
                    <m:r>
                      <a:rPr lang="en-US" altLang="zh-TW" sz="2400" b="0" i="1" smtClean="0">
                        <a:latin typeface="Cambria Math" panose="02040503050406030204" pitchFamily="18" charset="0"/>
                      </a:rPr>
                      <m:t>,</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oMath>
                </a14:m>
                <a:endParaRPr lang="en-US" altLang="zh-TW" sz="2400" i="1" dirty="0">
                  <a:latin typeface="Cambria Math" panose="02040503050406030204" pitchFamily="18" charset="0"/>
                </a:endParaRPr>
              </a:p>
              <a:p>
                <a:pPr marL="342900" indent="-342900">
                  <a:lnSpc>
                    <a:spcPct val="150000"/>
                  </a:lnSpc>
                  <a:buFont typeface="Arial" panose="020B0604020202020204" pitchFamily="34" charset="0"/>
                  <a:buChar char="•"/>
                </a:pPr>
                <a14:m>
                  <m:oMath xmlns:m="http://schemas.openxmlformats.org/officeDocument/2006/math">
                    <m:sSub>
                      <m:sSubPr>
                        <m:ctrlPr>
                          <a:rPr lang="en-US" altLang="zh-TW" sz="2400" b="0" i="1" smtClean="0">
                            <a:latin typeface="Cambria Math" panose="02040503050406030204" pitchFamily="18" charset="0"/>
                          </a:rPr>
                        </m:ctrlPr>
                      </m:sSubPr>
                      <m:e>
                        <m:r>
                          <a:rPr lang="en-US" altLang="zh-TW" sz="2400" b="0" i="1" smtClean="0">
                            <a:latin typeface="Cambria Math" panose="02040503050406030204" pitchFamily="18" charset="0"/>
                          </a:rPr>
                          <m:t>𝐴</m:t>
                        </m:r>
                      </m:e>
                      <m:sub>
                        <m:r>
                          <a:rPr lang="en-US" altLang="zh-TW" sz="2400" i="1">
                            <a:latin typeface="Cambria Math" panose="02040503050406030204" pitchFamily="18" charset="0"/>
                          </a:rPr>
                          <m:t>2</m:t>
                        </m:r>
                      </m:sub>
                    </m:sSub>
                    <m:r>
                      <a:rPr lang="en-US" altLang="zh-TW" sz="2400" b="0" i="1" smtClean="0">
                        <a:latin typeface="Cambria Math" panose="02040503050406030204" pitchFamily="18" charset="0"/>
                      </a:rPr>
                      <m:t>=</m:t>
                    </m:r>
                    <m:r>
                      <a:rPr lang="en-US" altLang="zh-TW" sz="2400" i="1">
                        <a:latin typeface="Cambria Math" panose="02040503050406030204" pitchFamily="18" charset="0"/>
                      </a:rPr>
                      <m:t>12, 10,</m:t>
                    </m:r>
                    <m:r>
                      <a:rPr lang="en-US" altLang="zh-TW" sz="2400" b="0" i="1" smtClean="0">
                        <a:latin typeface="Cambria Math" panose="02040503050406030204" pitchFamily="18" charset="0"/>
                      </a:rPr>
                      <m:t> </m:t>
                    </m:r>
                    <m:r>
                      <a:rPr lang="en-US" altLang="zh-TW" sz="2400" i="1">
                        <a:latin typeface="Cambria Math" panose="02040503050406030204" pitchFamily="18" charset="0"/>
                      </a:rPr>
                      <m:t>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smtClean="0">
                        <a:latin typeface="Cambria Math" panose="02040503050406030204" pitchFamily="18" charset="0"/>
                      </a:rPr>
                      <m:t> </m:t>
                    </m:r>
                    <m:r>
                      <a:rPr lang="en-US" altLang="zh-TW" sz="2400" i="1">
                        <a:latin typeface="Cambria Math" panose="02040503050406030204" pitchFamily="18" charset="0"/>
                      </a:rPr>
                      <m:t>6</m:t>
                    </m:r>
                  </m:oMath>
                </a14:m>
                <a:endParaRPr lang="en-US" altLang="zh-TW" sz="2400" b="0" dirty="0">
                  <a:latin typeface="Cambria Math" panose="02040503050406030204" pitchFamily="18" charset="0"/>
                </a:endParaRPr>
              </a:p>
            </p:txBody>
          </p:sp>
        </mc:Choice>
        <mc:Fallback xmlns="">
          <p:sp>
            <p:nvSpPr>
              <p:cNvPr id="7" name="文字方塊 6">
                <a:extLst>
                  <a:ext uri="{FF2B5EF4-FFF2-40B4-BE49-F238E27FC236}">
                    <a16:creationId xmlns:a16="http://schemas.microsoft.com/office/drawing/2014/main" id="{6436E021-9281-3777-2003-76A6882A964F}"/>
                  </a:ext>
                </a:extLst>
              </p:cNvPr>
              <p:cNvSpPr txBox="1">
                <a:spLocks noRot="1" noChangeAspect="1" noMove="1" noResize="1" noEditPoints="1" noAdjustHandles="1" noChangeArrowheads="1" noChangeShapeType="1" noTextEdit="1"/>
              </p:cNvSpPr>
              <p:nvPr/>
            </p:nvSpPr>
            <p:spPr>
              <a:xfrm>
                <a:off x="955233" y="1691600"/>
                <a:ext cx="9813286" cy="1131785"/>
              </a:xfrm>
              <a:prstGeom prst="rect">
                <a:avLst/>
              </a:prstGeom>
              <a:blipFill>
                <a:blip r:embed="rId3"/>
                <a:stretch>
                  <a:fillRect l="-870" b="-10215"/>
                </a:stretch>
              </a:blipFill>
            </p:spPr>
            <p:txBody>
              <a:bodyPr/>
              <a:lstStyle/>
              <a:p>
                <a:r>
                  <a:rPr lang="zh-TW" altLang="en-US">
                    <a:noFill/>
                  </a:rPr>
                  <a:t> </a:t>
                </a:r>
              </a:p>
            </p:txBody>
          </p:sp>
        </mc:Fallback>
      </mc:AlternateContent>
      <p:graphicFrame>
        <p:nvGraphicFramePr>
          <p:cNvPr id="8" name="表格 7">
            <a:extLst>
              <a:ext uri="{FF2B5EF4-FFF2-40B4-BE49-F238E27FC236}">
                <a16:creationId xmlns:a16="http://schemas.microsoft.com/office/drawing/2014/main" id="{211B0A7C-5840-A8C2-2F3D-BD368F2213C4}"/>
              </a:ext>
            </a:extLst>
          </p:cNvPr>
          <p:cNvGraphicFramePr>
            <a:graphicFrameLocks noGrp="1"/>
          </p:cNvGraphicFramePr>
          <p:nvPr>
            <p:extLst>
              <p:ext uri="{D42A27DB-BD31-4B8C-83A1-F6EECF244321}">
                <p14:modId xmlns:p14="http://schemas.microsoft.com/office/powerpoint/2010/main" val="3508638454"/>
              </p:ext>
            </p:extLst>
          </p:nvPr>
        </p:nvGraphicFramePr>
        <p:xfrm>
          <a:off x="3218697" y="3209584"/>
          <a:ext cx="554400" cy="13716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8</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2410518"/>
                  </a:ext>
                </a:extLst>
              </a:tr>
            </a:tbl>
          </a:graphicData>
        </a:graphic>
      </p:graphicFrame>
      <p:graphicFrame>
        <p:nvGraphicFramePr>
          <p:cNvPr id="9" name="表格 8">
            <a:extLst>
              <a:ext uri="{FF2B5EF4-FFF2-40B4-BE49-F238E27FC236}">
                <a16:creationId xmlns:a16="http://schemas.microsoft.com/office/drawing/2014/main" id="{E04BCC45-A7FD-9CB3-FD9E-486E0801134F}"/>
              </a:ext>
            </a:extLst>
          </p:cNvPr>
          <p:cNvGraphicFramePr>
            <a:graphicFrameLocks noGrp="1"/>
          </p:cNvGraphicFramePr>
          <p:nvPr>
            <p:extLst>
              <p:ext uri="{D42A27DB-BD31-4B8C-83A1-F6EECF244321}">
                <p14:modId xmlns:p14="http://schemas.microsoft.com/office/powerpoint/2010/main" val="22131010"/>
              </p:ext>
            </p:extLst>
          </p:nvPr>
        </p:nvGraphicFramePr>
        <p:xfrm>
          <a:off x="3837138" y="3209584"/>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bl>
          </a:graphicData>
        </a:graphic>
      </p:graphicFrame>
      <p:graphicFrame>
        <p:nvGraphicFramePr>
          <p:cNvPr id="10" name="表格 9">
            <a:extLst>
              <a:ext uri="{FF2B5EF4-FFF2-40B4-BE49-F238E27FC236}">
                <a16:creationId xmlns:a16="http://schemas.microsoft.com/office/drawing/2014/main" id="{D1AE1228-58E4-3C29-1D4E-658D78BA75BB}"/>
              </a:ext>
            </a:extLst>
          </p:cNvPr>
          <p:cNvGraphicFramePr>
            <a:graphicFrameLocks noGrp="1"/>
          </p:cNvGraphicFramePr>
          <p:nvPr>
            <p:extLst>
              <p:ext uri="{D42A27DB-BD31-4B8C-83A1-F6EECF244321}">
                <p14:modId xmlns:p14="http://schemas.microsoft.com/office/powerpoint/2010/main" val="3853197598"/>
              </p:ext>
            </p:extLst>
          </p:nvPr>
        </p:nvGraphicFramePr>
        <p:xfrm>
          <a:off x="4455579" y="3204992"/>
          <a:ext cx="555018" cy="4572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bl>
          </a:graphicData>
        </a:graphic>
      </p:graphicFrame>
      <p:graphicFrame>
        <p:nvGraphicFramePr>
          <p:cNvPr id="12" name="表格 11">
            <a:extLst>
              <a:ext uri="{FF2B5EF4-FFF2-40B4-BE49-F238E27FC236}">
                <a16:creationId xmlns:a16="http://schemas.microsoft.com/office/drawing/2014/main" id="{0F935407-379A-B5EE-E5CD-08FB73596EC4}"/>
              </a:ext>
            </a:extLst>
          </p:cNvPr>
          <p:cNvGraphicFramePr>
            <a:graphicFrameLocks noGrp="1"/>
          </p:cNvGraphicFramePr>
          <p:nvPr>
            <p:extLst>
              <p:ext uri="{D42A27DB-BD31-4B8C-83A1-F6EECF244321}">
                <p14:modId xmlns:p14="http://schemas.microsoft.com/office/powerpoint/2010/main" val="1668484719"/>
              </p:ext>
            </p:extLst>
          </p:nvPr>
        </p:nvGraphicFramePr>
        <p:xfrm>
          <a:off x="7540134" y="3209584"/>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6</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9131691"/>
                  </a:ext>
                </a:extLst>
              </a:tr>
            </a:tbl>
          </a:graphicData>
        </a:graphic>
      </p:graphicFrame>
      <p:graphicFrame>
        <p:nvGraphicFramePr>
          <p:cNvPr id="13" name="表格 12">
            <a:extLst>
              <a:ext uri="{FF2B5EF4-FFF2-40B4-BE49-F238E27FC236}">
                <a16:creationId xmlns:a16="http://schemas.microsoft.com/office/drawing/2014/main" id="{892854C8-3BB8-03FE-04B5-E5130A07399A}"/>
              </a:ext>
            </a:extLst>
          </p:cNvPr>
          <p:cNvGraphicFramePr>
            <a:graphicFrameLocks noGrp="1"/>
          </p:cNvGraphicFramePr>
          <p:nvPr>
            <p:extLst>
              <p:ext uri="{D42A27DB-BD31-4B8C-83A1-F6EECF244321}">
                <p14:modId xmlns:p14="http://schemas.microsoft.com/office/powerpoint/2010/main" val="2197977389"/>
              </p:ext>
            </p:extLst>
          </p:nvPr>
        </p:nvGraphicFramePr>
        <p:xfrm>
          <a:off x="6921075" y="3209584"/>
          <a:ext cx="555018" cy="18288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0850153"/>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8302118"/>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58861"/>
                  </a:ext>
                </a:extLst>
              </a:tr>
            </a:tbl>
          </a:graphicData>
        </a:graphic>
      </p:graphicFrame>
    </p:spTree>
    <p:extLst>
      <p:ext uri="{BB962C8B-B14F-4D97-AF65-F5344CB8AC3E}">
        <p14:creationId xmlns:p14="http://schemas.microsoft.com/office/powerpoint/2010/main" val="2560755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E363A-B479-1CE9-F069-4B4D64C57A7C}"/>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F6DD99FC-BBD9-32C8-6F09-EA6526D70C85}"/>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Cover-Merge algorithm</a:t>
            </a:r>
            <a:r>
              <a:rPr lang="zh-TW" altLang="en-US" dirty="0">
                <a:latin typeface="Times" panose="02020603050405020304" pitchFamily="18" charset="0"/>
                <a:cs typeface="Times" panose="02020603050405020304" pitchFamily="18" charset="0"/>
              </a:rPr>
              <a:t> </a:t>
            </a:r>
            <a:r>
              <a:rPr lang="en-US" altLang="zh-TW" dirty="0">
                <a:latin typeface="Times" panose="02020603050405020304" pitchFamily="18" charset="0"/>
                <a:cs typeface="Times" panose="02020603050405020304" pitchFamily="18" charset="0"/>
              </a:rPr>
              <a:t>(2/3)</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5EEE09DE-597E-B086-2ED4-FF912FDB6BDF}"/>
              </a:ext>
            </a:extLst>
          </p:cNvPr>
          <p:cNvSpPr>
            <a:spLocks noGrp="1"/>
          </p:cNvSpPr>
          <p:nvPr>
            <p:ph type="sldNum" sz="quarter" idx="12"/>
          </p:nvPr>
        </p:nvSpPr>
        <p:spPr/>
        <p:txBody>
          <a:bodyPr/>
          <a:lstStyle/>
          <a:p>
            <a:fld id="{D1303F21-0339-114F-A835-EDFAC68AEBBB}" type="slidenum">
              <a:rPr kumimoji="1" lang="zh-TW" altLang="en-US" smtClean="0"/>
              <a:t>7</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2C859C1E-0947-1B52-8F07-F2F426FF0B3E}"/>
                  </a:ext>
                </a:extLst>
              </p:cNvPr>
              <p:cNvSpPr txBox="1"/>
              <p:nvPr/>
            </p:nvSpPr>
            <p:spPr>
              <a:xfrm>
                <a:off x="955233" y="1691600"/>
                <a:ext cx="9813286" cy="113178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sSub>
                      <m:sSubPr>
                        <m:ctrlPr>
                          <a:rPr lang="en-US" altLang="zh-TW" sz="2400" b="0" i="1" smtClean="0">
                            <a:latin typeface="Cambria Math" panose="02040503050406030204" pitchFamily="18" charset="0"/>
                          </a:rPr>
                        </m:ctrlPr>
                      </m:sSubPr>
                      <m:e>
                        <m:r>
                          <m:rPr>
                            <m:sty m:val="p"/>
                          </m:rPr>
                          <a:rPr lang="en-US" altLang="zh-TW" sz="2400" i="1" smtClean="0">
                            <a:latin typeface="Cambria Math" panose="02040503050406030204" pitchFamily="18" charset="0"/>
                          </a:rPr>
                          <m:t>A</m:t>
                        </m:r>
                      </m:e>
                      <m:sub>
                        <m:r>
                          <a:rPr lang="en-US" altLang="zh-TW" sz="2400" b="0" i="1" smtClean="0">
                            <a:latin typeface="Cambria Math" panose="02040503050406030204" pitchFamily="18" charset="0"/>
                          </a:rPr>
                          <m:t>1</m:t>
                        </m:r>
                      </m:sub>
                    </m:sSub>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4</m:t>
                    </m:r>
                    <m:r>
                      <a:rPr lang="en-US" altLang="zh-TW" sz="2400" b="0" i="1" smtClean="0">
                        <a:latin typeface="Cambria Math" panose="02040503050406030204" pitchFamily="18" charset="0"/>
                      </a:rPr>
                      <m:t>,</m:t>
                    </m:r>
                    <m:r>
                      <a:rPr lang="en-US" altLang="zh-TW" sz="2400" i="1">
                        <a:latin typeface="Cambria Math" panose="02040503050406030204" pitchFamily="18" charset="0"/>
                      </a:rPr>
                      <m:t> 1</m:t>
                    </m:r>
                    <m:r>
                      <a:rPr lang="en-US" altLang="zh-TW" sz="2400" b="0" i="1" smtClean="0">
                        <a:latin typeface="Cambria Math" panose="02040503050406030204" pitchFamily="18" charset="0"/>
                      </a:rPr>
                      <m:t>,</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oMath>
                </a14:m>
                <a:endParaRPr lang="en-US" altLang="zh-TW" sz="2400" i="1" dirty="0">
                  <a:latin typeface="Cambria Math" panose="02040503050406030204" pitchFamily="18" charset="0"/>
                </a:endParaRPr>
              </a:p>
              <a:p>
                <a:pPr marL="342900" indent="-342900">
                  <a:lnSpc>
                    <a:spcPct val="150000"/>
                  </a:lnSpc>
                  <a:buFont typeface="Arial" panose="020B0604020202020204" pitchFamily="34" charset="0"/>
                  <a:buChar char="•"/>
                </a:pPr>
                <a14:m>
                  <m:oMath xmlns:m="http://schemas.openxmlformats.org/officeDocument/2006/math">
                    <m:sSub>
                      <m:sSubPr>
                        <m:ctrlPr>
                          <a:rPr lang="en-US" altLang="zh-TW" sz="2400" b="0" i="1" smtClean="0">
                            <a:latin typeface="Cambria Math" panose="02040503050406030204" pitchFamily="18" charset="0"/>
                          </a:rPr>
                        </m:ctrlPr>
                      </m:sSubPr>
                      <m:e>
                        <m:r>
                          <a:rPr lang="en-US" altLang="zh-TW" sz="2400" b="0" i="1" smtClean="0">
                            <a:latin typeface="Cambria Math" panose="02040503050406030204" pitchFamily="18" charset="0"/>
                          </a:rPr>
                          <m:t>𝐴</m:t>
                        </m:r>
                      </m:e>
                      <m:sub>
                        <m:r>
                          <a:rPr lang="en-US" altLang="zh-TW" sz="2400" i="1">
                            <a:latin typeface="Cambria Math" panose="02040503050406030204" pitchFamily="18" charset="0"/>
                          </a:rPr>
                          <m:t>2</m:t>
                        </m:r>
                      </m:sub>
                    </m:sSub>
                    <m:r>
                      <a:rPr lang="en-US" altLang="zh-TW" sz="2400" b="0" i="1" smtClean="0">
                        <a:latin typeface="Cambria Math" panose="02040503050406030204" pitchFamily="18" charset="0"/>
                      </a:rPr>
                      <m:t>=</m:t>
                    </m:r>
                    <m:r>
                      <a:rPr lang="en-US" altLang="zh-TW" sz="2400" i="1">
                        <a:latin typeface="Cambria Math" panose="02040503050406030204" pitchFamily="18" charset="0"/>
                      </a:rPr>
                      <m:t>12, 10,</m:t>
                    </m:r>
                    <m:r>
                      <a:rPr lang="en-US" altLang="zh-TW" sz="2400" b="0" i="1" smtClean="0">
                        <a:latin typeface="Cambria Math" panose="02040503050406030204" pitchFamily="18" charset="0"/>
                      </a:rPr>
                      <m:t> </m:t>
                    </m:r>
                    <m:r>
                      <a:rPr lang="en-US" altLang="zh-TW" sz="2400" i="1">
                        <a:latin typeface="Cambria Math" panose="02040503050406030204" pitchFamily="18" charset="0"/>
                      </a:rPr>
                      <m:t>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smtClean="0">
                        <a:latin typeface="Cambria Math" panose="02040503050406030204" pitchFamily="18" charset="0"/>
                      </a:rPr>
                      <m:t> </m:t>
                    </m:r>
                    <m:r>
                      <a:rPr lang="en-US" altLang="zh-TW" sz="2400" i="1">
                        <a:latin typeface="Cambria Math" panose="02040503050406030204" pitchFamily="18" charset="0"/>
                      </a:rPr>
                      <m:t>6</m:t>
                    </m:r>
                  </m:oMath>
                </a14:m>
                <a:endParaRPr lang="en-US" altLang="zh-TW" sz="2400" b="0" dirty="0">
                  <a:latin typeface="Cambria Math" panose="02040503050406030204" pitchFamily="18" charset="0"/>
                </a:endParaRPr>
              </a:p>
            </p:txBody>
          </p:sp>
        </mc:Choice>
        <mc:Fallback xmlns="">
          <p:sp>
            <p:nvSpPr>
              <p:cNvPr id="7" name="文字方塊 6">
                <a:extLst>
                  <a:ext uri="{FF2B5EF4-FFF2-40B4-BE49-F238E27FC236}">
                    <a16:creationId xmlns:a16="http://schemas.microsoft.com/office/drawing/2014/main" id="{2C859C1E-0947-1B52-8F07-F2F426FF0B3E}"/>
                  </a:ext>
                </a:extLst>
              </p:cNvPr>
              <p:cNvSpPr txBox="1">
                <a:spLocks noRot="1" noChangeAspect="1" noMove="1" noResize="1" noEditPoints="1" noAdjustHandles="1" noChangeArrowheads="1" noChangeShapeType="1" noTextEdit="1"/>
              </p:cNvSpPr>
              <p:nvPr/>
            </p:nvSpPr>
            <p:spPr>
              <a:xfrm>
                <a:off x="955233" y="1691600"/>
                <a:ext cx="9813286" cy="1131785"/>
              </a:xfrm>
              <a:prstGeom prst="rect">
                <a:avLst/>
              </a:prstGeom>
              <a:blipFill>
                <a:blip r:embed="rId3"/>
                <a:stretch>
                  <a:fillRect l="-870" b="-10215"/>
                </a:stretch>
              </a:blipFill>
            </p:spPr>
            <p:txBody>
              <a:bodyPr/>
              <a:lstStyle/>
              <a:p>
                <a:r>
                  <a:rPr lang="zh-TW" altLang="en-US">
                    <a:noFill/>
                  </a:rPr>
                  <a:t> </a:t>
                </a:r>
              </a:p>
            </p:txBody>
          </p:sp>
        </mc:Fallback>
      </mc:AlternateContent>
      <p:graphicFrame>
        <p:nvGraphicFramePr>
          <p:cNvPr id="8" name="表格 7">
            <a:extLst>
              <a:ext uri="{FF2B5EF4-FFF2-40B4-BE49-F238E27FC236}">
                <a16:creationId xmlns:a16="http://schemas.microsoft.com/office/drawing/2014/main" id="{A165B857-6B33-CDF9-0457-2F75D9E5B06B}"/>
              </a:ext>
            </a:extLst>
          </p:cNvPr>
          <p:cNvGraphicFramePr>
            <a:graphicFrameLocks noGrp="1"/>
          </p:cNvGraphicFramePr>
          <p:nvPr/>
        </p:nvGraphicFramePr>
        <p:xfrm>
          <a:off x="3218697" y="3209584"/>
          <a:ext cx="554400" cy="13716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8</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2410518"/>
                  </a:ext>
                </a:extLst>
              </a:tr>
            </a:tbl>
          </a:graphicData>
        </a:graphic>
      </p:graphicFrame>
      <p:graphicFrame>
        <p:nvGraphicFramePr>
          <p:cNvPr id="9" name="表格 8">
            <a:extLst>
              <a:ext uri="{FF2B5EF4-FFF2-40B4-BE49-F238E27FC236}">
                <a16:creationId xmlns:a16="http://schemas.microsoft.com/office/drawing/2014/main" id="{5EF18D87-B7C4-2480-04C5-CCA535033F50}"/>
              </a:ext>
            </a:extLst>
          </p:cNvPr>
          <p:cNvGraphicFramePr>
            <a:graphicFrameLocks noGrp="1"/>
          </p:cNvGraphicFramePr>
          <p:nvPr/>
        </p:nvGraphicFramePr>
        <p:xfrm>
          <a:off x="3837138" y="3209584"/>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bl>
          </a:graphicData>
        </a:graphic>
      </p:graphicFrame>
      <p:graphicFrame>
        <p:nvGraphicFramePr>
          <p:cNvPr id="10" name="表格 9">
            <a:extLst>
              <a:ext uri="{FF2B5EF4-FFF2-40B4-BE49-F238E27FC236}">
                <a16:creationId xmlns:a16="http://schemas.microsoft.com/office/drawing/2014/main" id="{CC8DF6A5-ADE5-A556-D795-581C5D4EE82C}"/>
              </a:ext>
            </a:extLst>
          </p:cNvPr>
          <p:cNvGraphicFramePr>
            <a:graphicFrameLocks noGrp="1"/>
          </p:cNvGraphicFramePr>
          <p:nvPr>
            <p:extLst>
              <p:ext uri="{D42A27DB-BD31-4B8C-83A1-F6EECF244321}">
                <p14:modId xmlns:p14="http://schemas.microsoft.com/office/powerpoint/2010/main" val="975349899"/>
              </p:ext>
            </p:extLst>
          </p:nvPr>
        </p:nvGraphicFramePr>
        <p:xfrm>
          <a:off x="4455579" y="3204992"/>
          <a:ext cx="555018" cy="18288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939855904"/>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5548626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5835489"/>
                  </a:ext>
                </a:extLst>
              </a:tr>
            </a:tbl>
          </a:graphicData>
        </a:graphic>
      </p:graphicFrame>
      <p:graphicFrame>
        <p:nvGraphicFramePr>
          <p:cNvPr id="12" name="表格 11">
            <a:extLst>
              <a:ext uri="{FF2B5EF4-FFF2-40B4-BE49-F238E27FC236}">
                <a16:creationId xmlns:a16="http://schemas.microsoft.com/office/drawing/2014/main" id="{461416E0-C32E-D2FA-A9FF-74237851AAF2}"/>
              </a:ext>
            </a:extLst>
          </p:cNvPr>
          <p:cNvGraphicFramePr>
            <a:graphicFrameLocks noGrp="1"/>
          </p:cNvGraphicFramePr>
          <p:nvPr/>
        </p:nvGraphicFramePr>
        <p:xfrm>
          <a:off x="7540134" y="3209584"/>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6</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9131691"/>
                  </a:ext>
                </a:extLst>
              </a:tr>
            </a:tbl>
          </a:graphicData>
        </a:graphic>
      </p:graphicFrame>
      <p:graphicFrame>
        <p:nvGraphicFramePr>
          <p:cNvPr id="13" name="表格 12">
            <a:extLst>
              <a:ext uri="{FF2B5EF4-FFF2-40B4-BE49-F238E27FC236}">
                <a16:creationId xmlns:a16="http://schemas.microsoft.com/office/drawing/2014/main" id="{63A56E2A-816E-6DAA-AEE0-A1DF939B8647}"/>
              </a:ext>
            </a:extLst>
          </p:cNvPr>
          <p:cNvGraphicFramePr>
            <a:graphicFrameLocks noGrp="1"/>
          </p:cNvGraphicFramePr>
          <p:nvPr>
            <p:extLst>
              <p:ext uri="{D42A27DB-BD31-4B8C-83A1-F6EECF244321}">
                <p14:modId xmlns:p14="http://schemas.microsoft.com/office/powerpoint/2010/main" val="2819030334"/>
              </p:ext>
            </p:extLst>
          </p:nvPr>
        </p:nvGraphicFramePr>
        <p:xfrm>
          <a:off x="5074020" y="3209584"/>
          <a:ext cx="555018" cy="4572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83488775"/>
                  </a:ext>
                </a:extLst>
              </a:tr>
            </a:tbl>
          </a:graphicData>
        </a:graphic>
      </p:graphicFrame>
    </p:spTree>
    <p:extLst>
      <p:ext uri="{BB962C8B-B14F-4D97-AF65-F5344CB8AC3E}">
        <p14:creationId xmlns:p14="http://schemas.microsoft.com/office/powerpoint/2010/main" val="3222904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44323-3B8B-0B89-A490-8192D304313E}"/>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2D35EB82-89BB-1BEC-8124-3908C8E0E53A}"/>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Cover-Merge algorithm</a:t>
            </a:r>
            <a:r>
              <a:rPr lang="zh-TW" altLang="en-US" dirty="0">
                <a:latin typeface="Times" panose="02020603050405020304" pitchFamily="18" charset="0"/>
                <a:cs typeface="Times" panose="02020603050405020304" pitchFamily="18" charset="0"/>
              </a:rPr>
              <a:t> </a:t>
            </a:r>
            <a:r>
              <a:rPr lang="en-US" altLang="zh-TW" dirty="0">
                <a:latin typeface="Times" panose="02020603050405020304" pitchFamily="18" charset="0"/>
                <a:cs typeface="Times" panose="02020603050405020304" pitchFamily="18" charset="0"/>
              </a:rPr>
              <a:t>(3/3)</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1C0805B0-EBC1-4969-1DC4-3BE8BAC0D6E1}"/>
              </a:ext>
            </a:extLst>
          </p:cNvPr>
          <p:cNvSpPr>
            <a:spLocks noGrp="1"/>
          </p:cNvSpPr>
          <p:nvPr>
            <p:ph type="sldNum" sz="quarter" idx="12"/>
          </p:nvPr>
        </p:nvSpPr>
        <p:spPr/>
        <p:txBody>
          <a:bodyPr/>
          <a:lstStyle/>
          <a:p>
            <a:fld id="{D1303F21-0339-114F-A835-EDFAC68AEBBB}" type="slidenum">
              <a:rPr kumimoji="1" lang="zh-TW" altLang="en-US" smtClean="0"/>
              <a:t>8</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3824A00E-1292-807B-B1BD-D5AF602C75D6}"/>
                  </a:ext>
                </a:extLst>
              </p:cNvPr>
              <p:cNvSpPr txBox="1"/>
              <p:nvPr/>
            </p:nvSpPr>
            <p:spPr>
              <a:xfrm>
                <a:off x="955233" y="1691600"/>
                <a:ext cx="9813286" cy="113178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sSub>
                      <m:sSubPr>
                        <m:ctrlPr>
                          <a:rPr lang="en-US" altLang="zh-TW" sz="2400" b="0" i="1" smtClean="0">
                            <a:latin typeface="Cambria Math" panose="02040503050406030204" pitchFamily="18" charset="0"/>
                          </a:rPr>
                        </m:ctrlPr>
                      </m:sSubPr>
                      <m:e>
                        <m:r>
                          <m:rPr>
                            <m:sty m:val="p"/>
                          </m:rPr>
                          <a:rPr lang="en-US" altLang="zh-TW" sz="2400" i="1" smtClean="0">
                            <a:latin typeface="Cambria Math" panose="02040503050406030204" pitchFamily="18" charset="0"/>
                          </a:rPr>
                          <m:t>A</m:t>
                        </m:r>
                      </m:e>
                      <m:sub>
                        <m:r>
                          <a:rPr lang="en-US" altLang="zh-TW" sz="2400" b="0" i="1" smtClean="0">
                            <a:latin typeface="Cambria Math" panose="02040503050406030204" pitchFamily="18" charset="0"/>
                          </a:rPr>
                          <m:t>1</m:t>
                        </m:r>
                      </m:sub>
                    </m:sSub>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4</m:t>
                    </m:r>
                    <m:r>
                      <a:rPr lang="en-US" altLang="zh-TW" sz="2400" b="0" i="1" smtClean="0">
                        <a:latin typeface="Cambria Math" panose="02040503050406030204" pitchFamily="18" charset="0"/>
                      </a:rPr>
                      <m:t>,</m:t>
                    </m:r>
                    <m:r>
                      <a:rPr lang="en-US" altLang="zh-TW" sz="2400" i="1">
                        <a:latin typeface="Cambria Math" panose="02040503050406030204" pitchFamily="18" charset="0"/>
                      </a:rPr>
                      <m:t> 1</m:t>
                    </m:r>
                    <m:r>
                      <a:rPr lang="en-US" altLang="zh-TW" sz="2400" b="0" i="1" smtClean="0">
                        <a:latin typeface="Cambria Math" panose="02040503050406030204" pitchFamily="18" charset="0"/>
                      </a:rPr>
                      <m:t>,</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oMath>
                </a14:m>
                <a:endParaRPr lang="en-US" altLang="zh-TW" sz="2400" i="1" dirty="0">
                  <a:latin typeface="Cambria Math" panose="02040503050406030204" pitchFamily="18" charset="0"/>
                </a:endParaRPr>
              </a:p>
              <a:p>
                <a:pPr marL="342900" indent="-342900">
                  <a:lnSpc>
                    <a:spcPct val="150000"/>
                  </a:lnSpc>
                  <a:buFont typeface="Arial" panose="020B0604020202020204" pitchFamily="34" charset="0"/>
                  <a:buChar char="•"/>
                </a:pPr>
                <a14:m>
                  <m:oMath xmlns:m="http://schemas.openxmlformats.org/officeDocument/2006/math">
                    <m:sSub>
                      <m:sSubPr>
                        <m:ctrlPr>
                          <a:rPr lang="en-US" altLang="zh-TW" sz="2400" b="0" i="1" smtClean="0">
                            <a:latin typeface="Cambria Math" panose="02040503050406030204" pitchFamily="18" charset="0"/>
                          </a:rPr>
                        </m:ctrlPr>
                      </m:sSubPr>
                      <m:e>
                        <m:r>
                          <a:rPr lang="en-US" altLang="zh-TW" sz="2400" b="0" i="1" smtClean="0">
                            <a:latin typeface="Cambria Math" panose="02040503050406030204" pitchFamily="18" charset="0"/>
                          </a:rPr>
                          <m:t>𝐴</m:t>
                        </m:r>
                      </m:e>
                      <m:sub>
                        <m:r>
                          <a:rPr lang="en-US" altLang="zh-TW" sz="2400" i="1">
                            <a:latin typeface="Cambria Math" panose="02040503050406030204" pitchFamily="18" charset="0"/>
                          </a:rPr>
                          <m:t>2</m:t>
                        </m:r>
                      </m:sub>
                    </m:sSub>
                    <m:r>
                      <a:rPr lang="en-US" altLang="zh-TW" sz="2400" b="0" i="1" smtClean="0">
                        <a:latin typeface="Cambria Math" panose="02040503050406030204" pitchFamily="18" charset="0"/>
                      </a:rPr>
                      <m:t>=</m:t>
                    </m:r>
                    <m:r>
                      <a:rPr lang="en-US" altLang="zh-TW" sz="2400" i="1">
                        <a:latin typeface="Cambria Math" panose="02040503050406030204" pitchFamily="18" charset="0"/>
                      </a:rPr>
                      <m:t>12, 10,</m:t>
                    </m:r>
                    <m:r>
                      <a:rPr lang="en-US" altLang="zh-TW" sz="2400" b="0" i="1" smtClean="0">
                        <a:latin typeface="Cambria Math" panose="02040503050406030204" pitchFamily="18" charset="0"/>
                      </a:rPr>
                      <m:t> </m:t>
                    </m:r>
                    <m:r>
                      <a:rPr lang="en-US" altLang="zh-TW" sz="2400" i="1">
                        <a:latin typeface="Cambria Math" panose="02040503050406030204" pitchFamily="18" charset="0"/>
                      </a:rPr>
                      <m:t>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smtClean="0">
                        <a:latin typeface="Cambria Math" panose="02040503050406030204" pitchFamily="18" charset="0"/>
                      </a:rPr>
                      <m:t> </m:t>
                    </m:r>
                    <m:r>
                      <a:rPr lang="en-US" altLang="zh-TW" sz="2400" i="1">
                        <a:latin typeface="Cambria Math" panose="02040503050406030204" pitchFamily="18" charset="0"/>
                      </a:rPr>
                      <m:t>6</m:t>
                    </m:r>
                  </m:oMath>
                </a14:m>
                <a:endParaRPr lang="en-US" altLang="zh-TW" sz="2400" b="0" dirty="0">
                  <a:latin typeface="Cambria Math" panose="02040503050406030204" pitchFamily="18" charset="0"/>
                </a:endParaRPr>
              </a:p>
            </p:txBody>
          </p:sp>
        </mc:Choice>
        <mc:Fallback xmlns="">
          <p:sp>
            <p:nvSpPr>
              <p:cNvPr id="7" name="文字方塊 6">
                <a:extLst>
                  <a:ext uri="{FF2B5EF4-FFF2-40B4-BE49-F238E27FC236}">
                    <a16:creationId xmlns:a16="http://schemas.microsoft.com/office/drawing/2014/main" id="{3824A00E-1292-807B-B1BD-D5AF602C75D6}"/>
                  </a:ext>
                </a:extLst>
              </p:cNvPr>
              <p:cNvSpPr txBox="1">
                <a:spLocks noRot="1" noChangeAspect="1" noMove="1" noResize="1" noEditPoints="1" noAdjustHandles="1" noChangeArrowheads="1" noChangeShapeType="1" noTextEdit="1"/>
              </p:cNvSpPr>
              <p:nvPr/>
            </p:nvSpPr>
            <p:spPr>
              <a:xfrm>
                <a:off x="955233" y="1691600"/>
                <a:ext cx="9813286" cy="1131785"/>
              </a:xfrm>
              <a:prstGeom prst="rect">
                <a:avLst/>
              </a:prstGeom>
              <a:blipFill>
                <a:blip r:embed="rId3"/>
                <a:stretch>
                  <a:fillRect l="-870" b="-10215"/>
                </a:stretch>
              </a:blipFill>
            </p:spPr>
            <p:txBody>
              <a:bodyPr/>
              <a:lstStyle/>
              <a:p>
                <a:r>
                  <a:rPr lang="zh-TW" altLang="en-US">
                    <a:noFill/>
                  </a:rPr>
                  <a:t> </a:t>
                </a:r>
              </a:p>
            </p:txBody>
          </p:sp>
        </mc:Fallback>
      </mc:AlternateContent>
      <p:graphicFrame>
        <p:nvGraphicFramePr>
          <p:cNvPr id="8" name="表格 7">
            <a:extLst>
              <a:ext uri="{FF2B5EF4-FFF2-40B4-BE49-F238E27FC236}">
                <a16:creationId xmlns:a16="http://schemas.microsoft.com/office/drawing/2014/main" id="{560AB717-4E3E-8F64-2388-792153A7D319}"/>
              </a:ext>
            </a:extLst>
          </p:cNvPr>
          <p:cNvGraphicFramePr>
            <a:graphicFrameLocks noGrp="1"/>
          </p:cNvGraphicFramePr>
          <p:nvPr/>
        </p:nvGraphicFramePr>
        <p:xfrm>
          <a:off x="3218697" y="3209584"/>
          <a:ext cx="554400" cy="13716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8</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3</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2410518"/>
                  </a:ext>
                </a:extLst>
              </a:tr>
            </a:tbl>
          </a:graphicData>
        </a:graphic>
      </p:graphicFrame>
      <p:graphicFrame>
        <p:nvGraphicFramePr>
          <p:cNvPr id="9" name="表格 8">
            <a:extLst>
              <a:ext uri="{FF2B5EF4-FFF2-40B4-BE49-F238E27FC236}">
                <a16:creationId xmlns:a16="http://schemas.microsoft.com/office/drawing/2014/main" id="{98E21BEB-DEFD-1299-8964-F3B0D914D33E}"/>
              </a:ext>
            </a:extLst>
          </p:cNvPr>
          <p:cNvGraphicFramePr>
            <a:graphicFrameLocks noGrp="1"/>
          </p:cNvGraphicFramePr>
          <p:nvPr/>
        </p:nvGraphicFramePr>
        <p:xfrm>
          <a:off x="3837138" y="3209584"/>
          <a:ext cx="554400" cy="914400"/>
        </p:xfrm>
        <a:graphic>
          <a:graphicData uri="http://schemas.openxmlformats.org/drawingml/2006/table">
            <a:tbl>
              <a:tblPr firstRow="1" bandRow="1">
                <a:tableStyleId>{5C22544A-7EE6-4342-B048-85BDC9FD1C3A}</a:tableStyleId>
              </a:tblPr>
              <a:tblGrid>
                <a:gridCol w="554400">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4</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1377777"/>
                  </a:ext>
                </a:extLst>
              </a:tr>
            </a:tbl>
          </a:graphicData>
        </a:graphic>
      </p:graphicFrame>
      <p:graphicFrame>
        <p:nvGraphicFramePr>
          <p:cNvPr id="10" name="表格 9">
            <a:extLst>
              <a:ext uri="{FF2B5EF4-FFF2-40B4-BE49-F238E27FC236}">
                <a16:creationId xmlns:a16="http://schemas.microsoft.com/office/drawing/2014/main" id="{CFC0B7DF-40A4-EB43-7A75-7274F8C57E83}"/>
              </a:ext>
            </a:extLst>
          </p:cNvPr>
          <p:cNvGraphicFramePr>
            <a:graphicFrameLocks noGrp="1"/>
          </p:cNvGraphicFramePr>
          <p:nvPr>
            <p:extLst>
              <p:ext uri="{D42A27DB-BD31-4B8C-83A1-F6EECF244321}">
                <p14:modId xmlns:p14="http://schemas.microsoft.com/office/powerpoint/2010/main" val="3312042307"/>
              </p:ext>
            </p:extLst>
          </p:nvPr>
        </p:nvGraphicFramePr>
        <p:xfrm>
          <a:off x="4455579" y="3204992"/>
          <a:ext cx="555018" cy="18288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11</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10</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9855904"/>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7</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48626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5</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35489"/>
                  </a:ext>
                </a:extLst>
              </a:tr>
            </a:tbl>
          </a:graphicData>
        </a:graphic>
      </p:graphicFrame>
      <p:graphicFrame>
        <p:nvGraphicFramePr>
          <p:cNvPr id="13" name="表格 12">
            <a:extLst>
              <a:ext uri="{FF2B5EF4-FFF2-40B4-BE49-F238E27FC236}">
                <a16:creationId xmlns:a16="http://schemas.microsoft.com/office/drawing/2014/main" id="{577B30E6-FD5D-0E69-FD30-703EBB053E63}"/>
              </a:ext>
            </a:extLst>
          </p:cNvPr>
          <p:cNvGraphicFramePr>
            <a:graphicFrameLocks noGrp="1"/>
          </p:cNvGraphicFramePr>
          <p:nvPr>
            <p:extLst>
              <p:ext uri="{D42A27DB-BD31-4B8C-83A1-F6EECF244321}">
                <p14:modId xmlns:p14="http://schemas.microsoft.com/office/powerpoint/2010/main" val="3551601834"/>
              </p:ext>
            </p:extLst>
          </p:nvPr>
        </p:nvGraphicFramePr>
        <p:xfrm>
          <a:off x="5074020" y="3209584"/>
          <a:ext cx="555018" cy="1371600"/>
        </p:xfrm>
        <a:graphic>
          <a:graphicData uri="http://schemas.openxmlformats.org/drawingml/2006/table">
            <a:tbl>
              <a:tblPr firstRow="1" bandRow="1">
                <a:tableStyleId>{5C22544A-7EE6-4342-B048-85BDC9FD1C3A}</a:tableStyleId>
              </a:tblPr>
              <a:tblGrid>
                <a:gridCol w="555018">
                  <a:extLst>
                    <a:ext uri="{9D8B030D-6E8A-4147-A177-3AD203B41FA5}">
                      <a16:colId xmlns:a16="http://schemas.microsoft.com/office/drawing/2014/main" val="3119964275"/>
                    </a:ext>
                  </a:extLst>
                </a:gridCol>
              </a:tblGrid>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12</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348877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9</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54416925"/>
                  </a:ext>
                </a:extLst>
              </a:tr>
              <a:tr h="398894">
                <a:tc>
                  <a:txBody>
                    <a:bodyPr/>
                    <a:lstStyle/>
                    <a:p>
                      <a:pPr algn="ctr"/>
                      <a:r>
                        <a:rPr lang="en-US" altLang="zh-TW" sz="2400" b="0" dirty="0">
                          <a:solidFill>
                            <a:schemeClr val="tx1"/>
                          </a:solidFill>
                          <a:latin typeface="Times" panose="02020603050405020304" pitchFamily="18" charset="0"/>
                          <a:cs typeface="Times" panose="02020603050405020304" pitchFamily="18" charset="0"/>
                        </a:rPr>
                        <a:t>6</a:t>
                      </a:r>
                      <a:endParaRPr lang="zh-TW" altLang="en-US" sz="2400" b="0" dirty="0">
                        <a:solidFill>
                          <a:schemeClr val="tx1"/>
                        </a:solidFill>
                        <a:latin typeface="Times" panose="02020603050405020304" pitchFamily="18" charset="0"/>
                        <a:cs typeface="Times"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7516921"/>
                  </a:ext>
                </a:extLst>
              </a:tr>
            </a:tbl>
          </a:graphicData>
        </a:graphic>
      </p:graphicFrame>
    </p:spTree>
    <p:extLst>
      <p:ext uri="{BB962C8B-B14F-4D97-AF65-F5344CB8AC3E}">
        <p14:creationId xmlns:p14="http://schemas.microsoft.com/office/powerpoint/2010/main" val="214330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3C817-301F-F2FA-4C8F-D280D2672841}"/>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287D0EED-8675-EA85-6C39-BE65ED7E7DDE}"/>
              </a:ext>
            </a:extLst>
          </p:cNvPr>
          <p:cNvSpPr>
            <a:spLocks noGrp="1"/>
          </p:cNvSpPr>
          <p:nvPr>
            <p:ph type="title"/>
          </p:nvPr>
        </p:nvSpPr>
        <p:spPr/>
        <p:txBody>
          <a:bodyPr/>
          <a:lstStyle/>
          <a:p>
            <a:r>
              <a:rPr lang="en-US" altLang="zh-TW" dirty="0">
                <a:latin typeface="Times" panose="02020603050405020304" pitchFamily="18" charset="0"/>
                <a:cs typeface="Times" panose="02020603050405020304" pitchFamily="18" charset="0"/>
              </a:rPr>
              <a:t>LISW-Range algorithm</a:t>
            </a:r>
            <a:endParaRPr kumimoji="1" lang="zh-TW" altLang="en-US" dirty="0">
              <a:latin typeface="Times" pitchFamily="2" charset="0"/>
            </a:endParaRPr>
          </a:p>
        </p:txBody>
      </p:sp>
      <p:sp>
        <p:nvSpPr>
          <p:cNvPr id="4" name="投影片編號版面配置區 3">
            <a:extLst>
              <a:ext uri="{FF2B5EF4-FFF2-40B4-BE49-F238E27FC236}">
                <a16:creationId xmlns:a16="http://schemas.microsoft.com/office/drawing/2014/main" id="{5B6A48D9-21DD-2575-8C7D-CB65B4159EF8}"/>
              </a:ext>
            </a:extLst>
          </p:cNvPr>
          <p:cNvSpPr>
            <a:spLocks noGrp="1"/>
          </p:cNvSpPr>
          <p:nvPr>
            <p:ph type="sldNum" sz="quarter" idx="12"/>
          </p:nvPr>
        </p:nvSpPr>
        <p:spPr/>
        <p:txBody>
          <a:bodyPr/>
          <a:lstStyle/>
          <a:p>
            <a:fld id="{D1303F21-0339-114F-A835-EDFAC68AEBBB}" type="slidenum">
              <a:rPr kumimoji="1" lang="zh-TW" altLang="en-US" smtClean="0"/>
              <a:t>9</a:t>
            </a:fld>
            <a:endParaRPr kumimoji="1" lang="zh-TW" altLang="en-US" dirty="0"/>
          </a:p>
        </p:txBody>
      </p:sp>
      <mc:AlternateContent xmlns:mc="http://schemas.openxmlformats.org/markup-compatibility/2006" xmlns:a14="http://schemas.microsoft.com/office/drawing/2010/main">
        <mc:Choice Requires="a14">
          <p:sp>
            <p:nvSpPr>
              <p:cNvPr id="7" name="文字方塊 6">
                <a:extLst>
                  <a:ext uri="{FF2B5EF4-FFF2-40B4-BE49-F238E27FC236}">
                    <a16:creationId xmlns:a16="http://schemas.microsoft.com/office/drawing/2014/main" id="{018BF820-7529-267A-3673-92B9F83775A5}"/>
                  </a:ext>
                </a:extLst>
              </p:cNvPr>
              <p:cNvSpPr txBox="1"/>
              <p:nvPr/>
            </p:nvSpPr>
            <p:spPr>
              <a:xfrm>
                <a:off x="955233" y="1423118"/>
                <a:ext cx="9813286" cy="1131785"/>
              </a:xfrm>
              <a:prstGeom prst="rect">
                <a:avLst/>
              </a:prstGeom>
              <a:noFill/>
            </p:spPr>
            <p:txBody>
              <a:bodyPr wrap="square" rtlCol="0">
                <a:spAutoFit/>
              </a:bodyPr>
              <a:lstStyle/>
              <a:p>
                <a:pPr marL="342900" indent="-342900">
                  <a:lnSpc>
                    <a:spcPct val="150000"/>
                  </a:lnSpc>
                  <a:buFont typeface="Arial" panose="020B0604020202020204" pitchFamily="34" charset="0"/>
                  <a:buChar char="•"/>
                </a:pPr>
                <a14:m>
                  <m:oMath xmlns:m="http://schemas.openxmlformats.org/officeDocument/2006/math">
                    <m:r>
                      <m:rPr>
                        <m:sty m:val="p"/>
                      </m:rPr>
                      <a:rPr lang="en-US" altLang="zh-TW" sz="2400" i="1" smtClean="0">
                        <a:latin typeface="Cambria Math" panose="02040503050406030204" pitchFamily="18" charset="0"/>
                      </a:rPr>
                      <m:t>A</m:t>
                    </m:r>
                    <m:r>
                      <a:rPr lang="en-US" altLang="zh-TW" sz="2400" i="1">
                        <a:latin typeface="Cambria Math" panose="02040503050406030204" pitchFamily="18" charset="0"/>
                      </a:rPr>
                      <m:t>=</m:t>
                    </m:r>
                    <m:r>
                      <a:rPr lang="en-US" altLang="zh-TW" sz="2400" b="0" i="1" smtClean="0">
                        <a:latin typeface="Cambria Math" panose="02040503050406030204" pitchFamily="18" charset="0"/>
                      </a:rPr>
                      <m:t>8, </m:t>
                    </m:r>
                    <m:r>
                      <a:rPr lang="en-US" altLang="zh-TW" sz="2400" i="1">
                        <a:latin typeface="Cambria Math" panose="02040503050406030204" pitchFamily="18" charset="0"/>
                      </a:rPr>
                      <m:t>3</m:t>
                    </m:r>
                    <m:r>
                      <a:rPr lang="en-US" altLang="zh-TW" sz="2400" b="0" i="1" smtClean="0">
                        <a:latin typeface="Cambria Math" panose="02040503050406030204" pitchFamily="18" charset="0"/>
                      </a:rPr>
                      <m:t>,</m:t>
                    </m:r>
                    <m:r>
                      <a:rPr lang="en-US" altLang="zh-TW" sz="2400" i="1">
                        <a:latin typeface="Cambria Math" panose="02040503050406030204" pitchFamily="18" charset="0"/>
                      </a:rPr>
                      <m:t> </m:t>
                    </m:r>
                    <m:r>
                      <a:rPr lang="en-US" altLang="zh-TW" sz="2400" b="0" i="1" smtClean="0">
                        <a:latin typeface="Cambria Math" panose="02040503050406030204" pitchFamily="18" charset="0"/>
                      </a:rPr>
                      <m:t>4,</m:t>
                    </m:r>
                    <m:r>
                      <a:rPr lang="en-US" altLang="zh-TW" sz="2400" i="1">
                        <a:latin typeface="Cambria Math" panose="02040503050406030204" pitchFamily="18" charset="0"/>
                      </a:rPr>
                      <m:t> </m:t>
                    </m:r>
                    <m:r>
                      <a:rPr lang="en-US" altLang="zh-TW" sz="2400" b="0" i="1" smtClean="0">
                        <a:latin typeface="Cambria Math" panose="02040503050406030204" pitchFamily="18" charset="0"/>
                      </a:rPr>
                      <m:t>1,</m:t>
                    </m:r>
                    <m:r>
                      <a:rPr lang="en-US" altLang="zh-TW" sz="2400" i="1">
                        <a:latin typeface="Cambria Math" panose="02040503050406030204" pitchFamily="18" charset="0"/>
                      </a:rPr>
                      <m:t> 11</m:t>
                    </m:r>
                    <m:r>
                      <a:rPr lang="en-US" altLang="zh-TW" sz="2400" b="0" i="1" smtClean="0">
                        <a:latin typeface="Cambria Math" panose="02040503050406030204" pitchFamily="18" charset="0"/>
                      </a:rPr>
                      <m:t>,</m:t>
                    </m:r>
                    <m:r>
                      <a:rPr lang="en-US" altLang="zh-TW" sz="2400" i="1">
                        <a:latin typeface="Cambria Math" panose="02040503050406030204" pitchFamily="18" charset="0"/>
                      </a:rPr>
                      <m:t> 2</m:t>
                    </m:r>
                    <m:r>
                      <a:rPr lang="en-US" altLang="zh-TW" sz="2400" b="0" i="1" smtClean="0">
                        <a:latin typeface="Cambria Math" panose="02040503050406030204" pitchFamily="18" charset="0"/>
                      </a:rPr>
                      <m:t>,</m:t>
                    </m:r>
                    <m:r>
                      <a:rPr lang="en-US" altLang="zh-TW" sz="2400" i="1">
                        <a:latin typeface="Cambria Math" panose="02040503050406030204" pitchFamily="18" charset="0"/>
                      </a:rPr>
                      <m:t> 7</m:t>
                    </m:r>
                    <m:r>
                      <a:rPr lang="en-US" altLang="zh-TW" sz="2400" b="0" i="1" smtClean="0">
                        <a:latin typeface="Cambria Math" panose="02040503050406030204" pitchFamily="18" charset="0"/>
                      </a:rPr>
                      <m:t>,</m:t>
                    </m:r>
                    <m:r>
                      <a:rPr lang="en-US" altLang="zh-TW" sz="2400" i="1">
                        <a:latin typeface="Cambria Math" panose="02040503050406030204" pitchFamily="18" charset="0"/>
                      </a:rPr>
                      <m:t> 9</m:t>
                    </m:r>
                    <m:r>
                      <a:rPr lang="en-US" altLang="zh-TW" sz="2400" b="0" i="1" smtClean="0">
                        <a:latin typeface="Cambria Math" panose="02040503050406030204" pitchFamily="18" charset="0"/>
                      </a:rPr>
                      <m:t>,</m:t>
                    </m:r>
                    <m:r>
                      <a:rPr lang="en-US" altLang="zh-TW" sz="2400" i="1">
                        <a:latin typeface="Cambria Math" panose="02040503050406030204" pitchFamily="18" charset="0"/>
                      </a:rPr>
                      <m:t> 5</m:t>
                    </m:r>
                    <m:r>
                      <a:rPr lang="en-US" altLang="zh-TW" sz="2400" b="0" i="1" smtClean="0">
                        <a:latin typeface="Cambria Math" panose="02040503050406030204" pitchFamily="18" charset="0"/>
                      </a:rPr>
                      <m:t>,</m:t>
                    </m:r>
                    <m:r>
                      <a:rPr lang="en-US" altLang="zh-TW" sz="2400" i="1">
                        <a:latin typeface="Cambria Math" panose="02040503050406030204" pitchFamily="18" charset="0"/>
                      </a:rPr>
                      <m:t> 12</m:t>
                    </m:r>
                    <m:r>
                      <a:rPr lang="en-US" altLang="zh-TW" sz="2400" b="0" i="1" smtClean="0">
                        <a:latin typeface="Cambria Math" panose="02040503050406030204" pitchFamily="18" charset="0"/>
                      </a:rPr>
                      <m:t>,</m:t>
                    </m:r>
                    <m:r>
                      <a:rPr lang="en-US" altLang="zh-TW" sz="2400" i="1">
                        <a:latin typeface="Cambria Math" panose="02040503050406030204" pitchFamily="18" charset="0"/>
                      </a:rPr>
                      <m:t> 10</m:t>
                    </m:r>
                    <m:r>
                      <a:rPr lang="en-US" altLang="zh-TW" sz="2400" b="0" i="1" smtClean="0">
                        <a:latin typeface="Cambria Math" panose="02040503050406030204" pitchFamily="18" charset="0"/>
                      </a:rPr>
                      <m:t>,</m:t>
                    </m:r>
                    <m:r>
                      <a:rPr lang="en-US" altLang="zh-TW" sz="2400" i="1">
                        <a:latin typeface="Cambria Math" panose="02040503050406030204" pitchFamily="18" charset="0"/>
                      </a:rPr>
                      <m:t> 6</m:t>
                    </m:r>
                  </m:oMath>
                </a14:m>
                <a:endParaRPr lang="en-US" altLang="zh-TW" sz="2400" dirty="0">
                  <a:latin typeface="Cambria Math" panose="02040503050406030204" pitchFamily="18" charset="0"/>
                </a:endParaRPr>
              </a:p>
              <a:p>
                <a:pPr marL="342900" indent="-342900">
                  <a:lnSpc>
                    <a:spcPct val="150000"/>
                  </a:lnSpc>
                  <a:buFont typeface="Arial" panose="020B0604020202020204" pitchFamily="34" charset="0"/>
                  <a:buChar char="•"/>
                </a:pPr>
                <a:r>
                  <a:rPr lang="en-US" altLang="zh-TW" sz="2400" b="0" dirty="0">
                    <a:latin typeface="Cambria Math" panose="02040503050406030204" pitchFamily="18" charset="0"/>
                  </a:rPr>
                  <a:t> </a:t>
                </a:r>
                <a14:m>
                  <m:oMath xmlns:m="http://schemas.openxmlformats.org/officeDocument/2006/math">
                    <m:r>
                      <a:rPr lang="en-US" altLang="zh-TW" sz="2400" b="0" i="1" smtClean="0">
                        <a:latin typeface="Cambria Math" panose="02040503050406030204" pitchFamily="18" charset="0"/>
                      </a:rPr>
                      <m:t>𝑢</m:t>
                    </m:r>
                    <m:r>
                      <a:rPr lang="en-US" altLang="zh-TW" sz="2400" b="0" i="1" smtClean="0">
                        <a:latin typeface="Cambria Math" panose="02040503050406030204" pitchFamily="18" charset="0"/>
                      </a:rPr>
                      <m:t>=6</m:t>
                    </m:r>
                  </m:oMath>
                </a14:m>
                <a:r>
                  <a:rPr lang="en-US" altLang="zh-TW" sz="2400" dirty="0">
                    <a:latin typeface="Cambria Math" panose="02040503050406030204" pitchFamily="18" charset="0"/>
                  </a:rPr>
                  <a:t> (</a:t>
                </a:r>
                <a:r>
                  <a:rPr lang="en-US" altLang="zh-TW" sz="2400" dirty="0">
                    <a:latin typeface="Times" panose="02020603050405020304" pitchFamily="18" charset="0"/>
                    <a:cs typeface="Times" panose="02020603050405020304" pitchFamily="18" charset="0"/>
                  </a:rPr>
                  <a:t>assume that </a:t>
                </a:r>
                <a:r>
                  <a:rPr lang="en-US" altLang="zh-TW" sz="2400" i="1" dirty="0">
                    <a:latin typeface="Times" panose="02020603050405020304" pitchFamily="18" charset="0"/>
                    <a:cs typeface="Times" panose="02020603050405020304" pitchFamily="18" charset="0"/>
                  </a:rPr>
                  <a:t>n</a:t>
                </a:r>
                <a:r>
                  <a:rPr lang="en-US" altLang="zh-TW" sz="2400" dirty="0">
                    <a:latin typeface="Times" panose="02020603050405020304" pitchFamily="18" charset="0"/>
                    <a:cs typeface="Times" panose="02020603050405020304" pitchFamily="18" charset="0"/>
                  </a:rPr>
                  <a:t> is an integer multiplicity of </a:t>
                </a:r>
                <a:r>
                  <a:rPr lang="en-US" altLang="zh-TW" sz="2400" i="1" dirty="0">
                    <a:latin typeface="Times" panose="02020603050405020304" pitchFamily="18" charset="0"/>
                    <a:cs typeface="Times" panose="02020603050405020304" pitchFamily="18" charset="0"/>
                  </a:rPr>
                  <a:t>u</a:t>
                </a:r>
                <a:r>
                  <a:rPr lang="en-US" altLang="zh-TW" sz="2400" dirty="0">
                    <a:latin typeface="Cambria Math" panose="02040503050406030204" pitchFamily="18" charset="0"/>
                  </a:rPr>
                  <a:t>)</a:t>
                </a:r>
                <a:endParaRPr lang="en-US" altLang="zh-TW" sz="2400" b="0" dirty="0">
                  <a:latin typeface="Cambria Math" panose="02040503050406030204" pitchFamily="18" charset="0"/>
                </a:endParaRPr>
              </a:p>
            </p:txBody>
          </p:sp>
        </mc:Choice>
        <mc:Fallback xmlns="">
          <p:sp>
            <p:nvSpPr>
              <p:cNvPr id="7" name="文字方塊 6">
                <a:extLst>
                  <a:ext uri="{FF2B5EF4-FFF2-40B4-BE49-F238E27FC236}">
                    <a16:creationId xmlns:a16="http://schemas.microsoft.com/office/drawing/2014/main" id="{018BF820-7529-267A-3673-92B9F83775A5}"/>
                  </a:ext>
                </a:extLst>
              </p:cNvPr>
              <p:cNvSpPr txBox="1">
                <a:spLocks noRot="1" noChangeAspect="1" noMove="1" noResize="1" noEditPoints="1" noAdjustHandles="1" noChangeArrowheads="1" noChangeShapeType="1" noTextEdit="1"/>
              </p:cNvSpPr>
              <p:nvPr/>
            </p:nvSpPr>
            <p:spPr>
              <a:xfrm>
                <a:off x="955233" y="1423118"/>
                <a:ext cx="9813286" cy="1131785"/>
              </a:xfrm>
              <a:prstGeom prst="rect">
                <a:avLst/>
              </a:prstGeom>
              <a:blipFill>
                <a:blip r:embed="rId3"/>
                <a:stretch>
                  <a:fillRect l="-870" b="-11828"/>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393B8A48-5A44-6CA8-8196-E3000773624B}"/>
              </a:ext>
            </a:extLst>
          </p:cNvPr>
          <p:cNvPicPr>
            <a:picLocks noChangeAspect="1"/>
          </p:cNvPicPr>
          <p:nvPr/>
        </p:nvPicPr>
        <p:blipFill>
          <a:blip r:embed="rId4"/>
          <a:stretch>
            <a:fillRect/>
          </a:stretch>
        </p:blipFill>
        <p:spPr>
          <a:xfrm>
            <a:off x="1930392" y="2554903"/>
            <a:ext cx="8331215" cy="4127190"/>
          </a:xfrm>
          <a:prstGeom prst="rect">
            <a:avLst/>
          </a:prstGeom>
        </p:spPr>
      </p:pic>
      <mc:AlternateContent xmlns:mc="http://schemas.openxmlformats.org/markup-compatibility/2006" xmlns:p14="http://schemas.microsoft.com/office/powerpoint/2010/main">
        <mc:Choice Requires="p14">
          <p:contentPart p14:bwMode="auto" r:id="rId5">
            <p14:nvContentPartPr>
              <p14:cNvPr id="9" name="筆跡 8">
                <a:extLst>
                  <a:ext uri="{FF2B5EF4-FFF2-40B4-BE49-F238E27FC236}">
                    <a16:creationId xmlns:a16="http://schemas.microsoft.com/office/drawing/2014/main" id="{1B4714C1-B913-5E56-75A6-E3DD8643FE14}"/>
                  </a:ext>
                </a:extLst>
              </p14:cNvPr>
              <p14:cNvContentPartPr/>
              <p14:nvPr/>
            </p14:nvContentPartPr>
            <p14:xfrm>
              <a:off x="9289547" y="3210705"/>
              <a:ext cx="185760" cy="360"/>
            </p14:xfrm>
          </p:contentPart>
        </mc:Choice>
        <mc:Fallback xmlns="">
          <p:pic>
            <p:nvPicPr>
              <p:cNvPr id="9" name="筆跡 8">
                <a:extLst>
                  <a:ext uri="{FF2B5EF4-FFF2-40B4-BE49-F238E27FC236}">
                    <a16:creationId xmlns:a16="http://schemas.microsoft.com/office/drawing/2014/main" id="{1B4714C1-B913-5E56-75A6-E3DD8643FE14}"/>
                  </a:ext>
                </a:extLst>
              </p:cNvPr>
              <p:cNvPicPr/>
              <p:nvPr/>
            </p:nvPicPr>
            <p:blipFill>
              <a:blip r:embed="rId6"/>
              <a:stretch>
                <a:fillRect/>
              </a:stretch>
            </p:blipFill>
            <p:spPr>
              <a:xfrm>
                <a:off x="9253547" y="3138705"/>
                <a:ext cx="2574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筆跡 9">
                <a:extLst>
                  <a:ext uri="{FF2B5EF4-FFF2-40B4-BE49-F238E27FC236}">
                    <a16:creationId xmlns:a16="http://schemas.microsoft.com/office/drawing/2014/main" id="{1C55C93E-1CEC-20AC-D381-2DA1C057A0BA}"/>
                  </a:ext>
                </a:extLst>
              </p14:cNvPr>
              <p14:cNvContentPartPr/>
              <p14:nvPr/>
            </p14:nvContentPartPr>
            <p14:xfrm>
              <a:off x="4182587" y="5574825"/>
              <a:ext cx="203040" cy="360"/>
            </p14:xfrm>
          </p:contentPart>
        </mc:Choice>
        <mc:Fallback xmlns="">
          <p:pic>
            <p:nvPicPr>
              <p:cNvPr id="10" name="筆跡 9">
                <a:extLst>
                  <a:ext uri="{FF2B5EF4-FFF2-40B4-BE49-F238E27FC236}">
                    <a16:creationId xmlns:a16="http://schemas.microsoft.com/office/drawing/2014/main" id="{1C55C93E-1CEC-20AC-D381-2DA1C057A0BA}"/>
                  </a:ext>
                </a:extLst>
              </p:cNvPr>
              <p:cNvPicPr/>
              <p:nvPr/>
            </p:nvPicPr>
            <p:blipFill>
              <a:blip r:embed="rId8"/>
              <a:stretch>
                <a:fillRect/>
              </a:stretch>
            </p:blipFill>
            <p:spPr>
              <a:xfrm>
                <a:off x="4146587" y="5502825"/>
                <a:ext cx="27468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筆跡 10">
                <a:extLst>
                  <a:ext uri="{FF2B5EF4-FFF2-40B4-BE49-F238E27FC236}">
                    <a16:creationId xmlns:a16="http://schemas.microsoft.com/office/drawing/2014/main" id="{E76BF183-5AF8-3CBE-DEA1-7AD84130D8F1}"/>
                  </a:ext>
                </a:extLst>
              </p14:cNvPr>
              <p14:cNvContentPartPr/>
              <p14:nvPr/>
            </p14:nvContentPartPr>
            <p14:xfrm>
              <a:off x="8470187" y="5574825"/>
              <a:ext cx="180360" cy="360"/>
            </p14:xfrm>
          </p:contentPart>
        </mc:Choice>
        <mc:Fallback xmlns="">
          <p:pic>
            <p:nvPicPr>
              <p:cNvPr id="11" name="筆跡 10">
                <a:extLst>
                  <a:ext uri="{FF2B5EF4-FFF2-40B4-BE49-F238E27FC236}">
                    <a16:creationId xmlns:a16="http://schemas.microsoft.com/office/drawing/2014/main" id="{E76BF183-5AF8-3CBE-DEA1-7AD84130D8F1}"/>
                  </a:ext>
                </a:extLst>
              </p:cNvPr>
              <p:cNvPicPr/>
              <p:nvPr/>
            </p:nvPicPr>
            <p:blipFill>
              <a:blip r:embed="rId10"/>
              <a:stretch>
                <a:fillRect/>
              </a:stretch>
            </p:blipFill>
            <p:spPr>
              <a:xfrm>
                <a:off x="8434115" y="5502825"/>
                <a:ext cx="252143" cy="144000"/>
              </a:xfrm>
              <a:prstGeom prst="rect">
                <a:avLst/>
              </a:prstGeom>
            </p:spPr>
          </p:pic>
        </mc:Fallback>
      </mc:AlternateContent>
      <p:sp>
        <p:nvSpPr>
          <p:cNvPr id="12" name="矩形 11">
            <a:extLst>
              <a:ext uri="{FF2B5EF4-FFF2-40B4-BE49-F238E27FC236}">
                <a16:creationId xmlns:a16="http://schemas.microsoft.com/office/drawing/2014/main" id="{52E33772-6241-25D9-A9E6-6411BB395AE3}"/>
              </a:ext>
            </a:extLst>
          </p:cNvPr>
          <p:cNvSpPr/>
          <p:nvPr/>
        </p:nvSpPr>
        <p:spPr>
          <a:xfrm>
            <a:off x="4505396" y="3716324"/>
            <a:ext cx="778213" cy="233106"/>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36203619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3_chenya" id="{B41F7EED-78E0-1445-87EF-5AF1DA6E0F58}" vid="{D32384A1-BBDA-0D4F-B76D-4F110ED03311}"/>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佈景主題</Template>
  <TotalTime>19675</TotalTime>
  <Words>607</Words>
  <Application>Microsoft Office PowerPoint</Application>
  <PresentationFormat>寬螢幕</PresentationFormat>
  <Paragraphs>166</Paragraphs>
  <Slides>11</Slides>
  <Notes>11</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Elsevier Sans</vt:lpstr>
      <vt:lpstr>Arial</vt:lpstr>
      <vt:lpstr>Calibri</vt:lpstr>
      <vt:lpstr>Calibri Light</vt:lpstr>
      <vt:lpstr>Cambria Math</vt:lpstr>
      <vt:lpstr>Times</vt:lpstr>
      <vt:lpstr>Times New Roman</vt:lpstr>
      <vt:lpstr>Office 佈景主題</vt:lpstr>
      <vt:lpstr>A Cover-Merging-Based Algorithm for the Longest Increasing Subsequence in a Sliding Window Problem</vt:lpstr>
      <vt:lpstr>Abstract</vt:lpstr>
      <vt:lpstr>Longest Increasing Subsequence</vt:lpstr>
      <vt:lpstr>Cover-Make algorithm</vt:lpstr>
      <vt:lpstr>LIS-Read algorithm</vt:lpstr>
      <vt:lpstr>Cover-Merge algorithm (1/3)</vt:lpstr>
      <vt:lpstr>Cover-Merge algorithm (2/3)</vt:lpstr>
      <vt:lpstr>Cover-Merge algorithm (3/3)</vt:lpstr>
      <vt:lpstr>LISW-Range algorithm</vt:lpstr>
      <vt:lpstr>Stop point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M113040012</dc:creator>
  <cp:lastModifiedBy>M123040016</cp:lastModifiedBy>
  <cp:revision>243</cp:revision>
  <dcterms:created xsi:type="dcterms:W3CDTF">2023-07-01T04:19:29Z</dcterms:created>
  <dcterms:modified xsi:type="dcterms:W3CDTF">2025-01-07T10:38:12Z</dcterms:modified>
</cp:coreProperties>
</file>