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78" r:id="rId4"/>
    <p:sldId id="277" r:id="rId5"/>
    <p:sldId id="275" r:id="rId6"/>
    <p:sldId id="276" r:id="rId7"/>
    <p:sldId id="274" r:id="rId8"/>
    <p:sldId id="273" r:id="rId9"/>
    <p:sldId id="260" r:id="rId1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8"/>
      </p:cViewPr>
      <p:guideLst/>
    </p:cSldViewPr>
  </p:slideViewPr>
  <p:notesTextViewPr>
    <p:cViewPr>
      <p:scale>
        <a:sx n="153" d="100"/>
        <a:sy n="153"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3EF278-DEC6-4E3D-91C1-FFB9670F7E0A}" type="datetimeFigureOut">
              <a:rPr lang="zh-TW" altLang="en-US" smtClean="0"/>
              <a:t>2025/1/7</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970535-5AE6-49C5-869A-94816A0BD853}" type="slidenum">
              <a:rPr lang="zh-TW" altLang="en-US" smtClean="0"/>
              <a:t>‹#›</a:t>
            </a:fld>
            <a:endParaRPr lang="zh-TW" altLang="en-US"/>
          </a:p>
        </p:txBody>
      </p:sp>
    </p:spTree>
    <p:extLst>
      <p:ext uri="{BB962C8B-B14F-4D97-AF65-F5344CB8AC3E}">
        <p14:creationId xmlns:p14="http://schemas.microsoft.com/office/powerpoint/2010/main" val="2199381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3A970535-5AE6-49C5-869A-94816A0BD853}" type="slidenum">
              <a:rPr lang="zh-TW" altLang="en-US" smtClean="0"/>
              <a:t>1</a:t>
            </a:fld>
            <a:endParaRPr lang="zh-TW" altLang="en-US"/>
          </a:p>
        </p:txBody>
      </p:sp>
    </p:spTree>
    <p:extLst>
      <p:ext uri="{BB962C8B-B14F-4D97-AF65-F5344CB8AC3E}">
        <p14:creationId xmlns:p14="http://schemas.microsoft.com/office/powerpoint/2010/main" val="966820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3A970535-5AE6-49C5-869A-94816A0BD853}" type="slidenum">
              <a:rPr lang="zh-TW" altLang="en-US" smtClean="0"/>
              <a:t>6</a:t>
            </a:fld>
            <a:endParaRPr lang="zh-TW" altLang="en-US"/>
          </a:p>
        </p:txBody>
      </p:sp>
    </p:spTree>
    <p:extLst>
      <p:ext uri="{BB962C8B-B14F-4D97-AF65-F5344CB8AC3E}">
        <p14:creationId xmlns:p14="http://schemas.microsoft.com/office/powerpoint/2010/main" val="2882097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A6175DC-03CF-44E9-8DAA-3C8A0244FABA}"/>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64E85C15-1A7C-47AE-B467-95791FE54B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3256C7F0-FADC-47AA-9296-0D3C184A3725}"/>
              </a:ext>
            </a:extLst>
          </p:cNvPr>
          <p:cNvSpPr>
            <a:spLocks noGrp="1"/>
          </p:cNvSpPr>
          <p:nvPr>
            <p:ph type="dt" sz="half" idx="10"/>
          </p:nvPr>
        </p:nvSpPr>
        <p:spPr/>
        <p:txBody>
          <a:bodyPr/>
          <a:lstStyle/>
          <a:p>
            <a:fld id="{CB43CCD5-37C1-4BF2-BC4E-53111CECAE86}" type="datetimeFigureOut">
              <a:rPr lang="zh-TW" altLang="en-US" smtClean="0"/>
              <a:t>2025/1/7</a:t>
            </a:fld>
            <a:endParaRPr lang="zh-TW" altLang="en-US"/>
          </a:p>
        </p:txBody>
      </p:sp>
      <p:sp>
        <p:nvSpPr>
          <p:cNvPr id="5" name="頁尾版面配置區 4">
            <a:extLst>
              <a:ext uri="{FF2B5EF4-FFF2-40B4-BE49-F238E27FC236}">
                <a16:creationId xmlns:a16="http://schemas.microsoft.com/office/drawing/2014/main" id="{DF4B0F21-D51A-43DE-B151-C0BDA7D8868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9390911-8A31-446D-8DB9-CFD00A07903A}"/>
              </a:ext>
            </a:extLst>
          </p:cNvPr>
          <p:cNvSpPr>
            <a:spLocks noGrp="1"/>
          </p:cNvSpPr>
          <p:nvPr>
            <p:ph type="sldNum" sz="quarter" idx="12"/>
          </p:nvPr>
        </p:nvSpPr>
        <p:spPr/>
        <p:txBody>
          <a:bodyPr/>
          <a:lstStyle/>
          <a:p>
            <a:fld id="{C0E5DF7F-3A12-440F-BED7-AF980188511C}" type="slidenum">
              <a:rPr lang="zh-TW" altLang="en-US" smtClean="0"/>
              <a:t>‹#›</a:t>
            </a:fld>
            <a:endParaRPr lang="zh-TW" altLang="en-US"/>
          </a:p>
        </p:txBody>
      </p:sp>
    </p:spTree>
    <p:extLst>
      <p:ext uri="{BB962C8B-B14F-4D97-AF65-F5344CB8AC3E}">
        <p14:creationId xmlns:p14="http://schemas.microsoft.com/office/powerpoint/2010/main" val="2411084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BCEBA5-9401-4860-97D3-540DFE60039A}"/>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35258354-6C97-4ACA-98F6-E93F17FCDB94}"/>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4B8EF17-88CB-45C5-8B7A-4F3A8E86732C}"/>
              </a:ext>
            </a:extLst>
          </p:cNvPr>
          <p:cNvSpPr>
            <a:spLocks noGrp="1"/>
          </p:cNvSpPr>
          <p:nvPr>
            <p:ph type="dt" sz="half" idx="10"/>
          </p:nvPr>
        </p:nvSpPr>
        <p:spPr/>
        <p:txBody>
          <a:bodyPr/>
          <a:lstStyle/>
          <a:p>
            <a:fld id="{CB43CCD5-37C1-4BF2-BC4E-53111CECAE86}" type="datetimeFigureOut">
              <a:rPr lang="zh-TW" altLang="en-US" smtClean="0"/>
              <a:t>2025/1/7</a:t>
            </a:fld>
            <a:endParaRPr lang="zh-TW" altLang="en-US"/>
          </a:p>
        </p:txBody>
      </p:sp>
      <p:sp>
        <p:nvSpPr>
          <p:cNvPr id="5" name="頁尾版面配置區 4">
            <a:extLst>
              <a:ext uri="{FF2B5EF4-FFF2-40B4-BE49-F238E27FC236}">
                <a16:creationId xmlns:a16="http://schemas.microsoft.com/office/drawing/2014/main" id="{A1AF7D64-90A8-4EAF-91F9-534D1F89B34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73BD8C2-FB26-428F-BCEA-40EA91DEE9EA}"/>
              </a:ext>
            </a:extLst>
          </p:cNvPr>
          <p:cNvSpPr>
            <a:spLocks noGrp="1"/>
          </p:cNvSpPr>
          <p:nvPr>
            <p:ph type="sldNum" sz="quarter" idx="12"/>
          </p:nvPr>
        </p:nvSpPr>
        <p:spPr/>
        <p:txBody>
          <a:bodyPr/>
          <a:lstStyle/>
          <a:p>
            <a:fld id="{C0E5DF7F-3A12-440F-BED7-AF980188511C}" type="slidenum">
              <a:rPr lang="zh-TW" altLang="en-US" smtClean="0"/>
              <a:t>‹#›</a:t>
            </a:fld>
            <a:endParaRPr lang="zh-TW" altLang="en-US"/>
          </a:p>
        </p:txBody>
      </p:sp>
    </p:spTree>
    <p:extLst>
      <p:ext uri="{BB962C8B-B14F-4D97-AF65-F5344CB8AC3E}">
        <p14:creationId xmlns:p14="http://schemas.microsoft.com/office/powerpoint/2010/main" val="186280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F3BECFBF-71A9-4B73-ACE6-87F295102107}"/>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7E80D977-32CB-4D0D-8F06-FDE0F5729909}"/>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43F14FB-A59F-4C6E-9558-E9B1B75F4C1C}"/>
              </a:ext>
            </a:extLst>
          </p:cNvPr>
          <p:cNvSpPr>
            <a:spLocks noGrp="1"/>
          </p:cNvSpPr>
          <p:nvPr>
            <p:ph type="dt" sz="half" idx="10"/>
          </p:nvPr>
        </p:nvSpPr>
        <p:spPr/>
        <p:txBody>
          <a:bodyPr/>
          <a:lstStyle/>
          <a:p>
            <a:fld id="{CB43CCD5-37C1-4BF2-BC4E-53111CECAE86}" type="datetimeFigureOut">
              <a:rPr lang="zh-TW" altLang="en-US" smtClean="0"/>
              <a:t>2025/1/7</a:t>
            </a:fld>
            <a:endParaRPr lang="zh-TW" altLang="en-US"/>
          </a:p>
        </p:txBody>
      </p:sp>
      <p:sp>
        <p:nvSpPr>
          <p:cNvPr id="5" name="頁尾版面配置區 4">
            <a:extLst>
              <a:ext uri="{FF2B5EF4-FFF2-40B4-BE49-F238E27FC236}">
                <a16:creationId xmlns:a16="http://schemas.microsoft.com/office/drawing/2014/main" id="{A13C1A20-9C66-43F4-853E-0FD4AE2F014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29F086D-9445-42DD-9613-99CA3091B719}"/>
              </a:ext>
            </a:extLst>
          </p:cNvPr>
          <p:cNvSpPr>
            <a:spLocks noGrp="1"/>
          </p:cNvSpPr>
          <p:nvPr>
            <p:ph type="sldNum" sz="quarter" idx="12"/>
          </p:nvPr>
        </p:nvSpPr>
        <p:spPr/>
        <p:txBody>
          <a:bodyPr/>
          <a:lstStyle/>
          <a:p>
            <a:fld id="{C0E5DF7F-3A12-440F-BED7-AF980188511C}" type="slidenum">
              <a:rPr lang="zh-TW" altLang="en-US" smtClean="0"/>
              <a:t>‹#›</a:t>
            </a:fld>
            <a:endParaRPr lang="zh-TW" altLang="en-US"/>
          </a:p>
        </p:txBody>
      </p:sp>
    </p:spTree>
    <p:extLst>
      <p:ext uri="{BB962C8B-B14F-4D97-AF65-F5344CB8AC3E}">
        <p14:creationId xmlns:p14="http://schemas.microsoft.com/office/powerpoint/2010/main" val="225930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CD63D95-DFC2-4FD1-B1A8-76A5E5D30E1D}"/>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D3754385-62D2-494C-A05A-AAA202A6C354}"/>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5BE62B3D-FD79-4247-895A-FC1133BE24F2}"/>
              </a:ext>
            </a:extLst>
          </p:cNvPr>
          <p:cNvSpPr>
            <a:spLocks noGrp="1"/>
          </p:cNvSpPr>
          <p:nvPr>
            <p:ph type="dt" sz="half" idx="10"/>
          </p:nvPr>
        </p:nvSpPr>
        <p:spPr/>
        <p:txBody>
          <a:bodyPr/>
          <a:lstStyle/>
          <a:p>
            <a:fld id="{CB43CCD5-37C1-4BF2-BC4E-53111CECAE86}" type="datetimeFigureOut">
              <a:rPr lang="zh-TW" altLang="en-US" smtClean="0"/>
              <a:t>2025/1/7</a:t>
            </a:fld>
            <a:endParaRPr lang="zh-TW" altLang="en-US"/>
          </a:p>
        </p:txBody>
      </p:sp>
      <p:sp>
        <p:nvSpPr>
          <p:cNvPr id="5" name="頁尾版面配置區 4">
            <a:extLst>
              <a:ext uri="{FF2B5EF4-FFF2-40B4-BE49-F238E27FC236}">
                <a16:creationId xmlns:a16="http://schemas.microsoft.com/office/drawing/2014/main" id="{B1AD77B2-8834-445F-8699-F7E5D97107E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81A1CE1-73DE-49DA-AB88-F4EB197E05D2}"/>
              </a:ext>
            </a:extLst>
          </p:cNvPr>
          <p:cNvSpPr>
            <a:spLocks noGrp="1"/>
          </p:cNvSpPr>
          <p:nvPr>
            <p:ph type="sldNum" sz="quarter" idx="12"/>
          </p:nvPr>
        </p:nvSpPr>
        <p:spPr/>
        <p:txBody>
          <a:bodyPr/>
          <a:lstStyle/>
          <a:p>
            <a:fld id="{C0E5DF7F-3A12-440F-BED7-AF980188511C}" type="slidenum">
              <a:rPr lang="zh-TW" altLang="en-US" smtClean="0"/>
              <a:t>‹#›</a:t>
            </a:fld>
            <a:endParaRPr lang="zh-TW" altLang="en-US"/>
          </a:p>
        </p:txBody>
      </p:sp>
    </p:spTree>
    <p:extLst>
      <p:ext uri="{BB962C8B-B14F-4D97-AF65-F5344CB8AC3E}">
        <p14:creationId xmlns:p14="http://schemas.microsoft.com/office/powerpoint/2010/main" val="2384427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E09B857-2663-422C-9F28-66C46E4E58D7}"/>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4DBDBBDA-CE23-400A-B006-5414308198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8591DA9E-CE14-4052-B51B-D515E967B826}"/>
              </a:ext>
            </a:extLst>
          </p:cNvPr>
          <p:cNvSpPr>
            <a:spLocks noGrp="1"/>
          </p:cNvSpPr>
          <p:nvPr>
            <p:ph type="dt" sz="half" idx="10"/>
          </p:nvPr>
        </p:nvSpPr>
        <p:spPr/>
        <p:txBody>
          <a:bodyPr/>
          <a:lstStyle/>
          <a:p>
            <a:fld id="{CB43CCD5-37C1-4BF2-BC4E-53111CECAE86}" type="datetimeFigureOut">
              <a:rPr lang="zh-TW" altLang="en-US" smtClean="0"/>
              <a:t>2025/1/7</a:t>
            </a:fld>
            <a:endParaRPr lang="zh-TW" altLang="en-US"/>
          </a:p>
        </p:txBody>
      </p:sp>
      <p:sp>
        <p:nvSpPr>
          <p:cNvPr id="5" name="頁尾版面配置區 4">
            <a:extLst>
              <a:ext uri="{FF2B5EF4-FFF2-40B4-BE49-F238E27FC236}">
                <a16:creationId xmlns:a16="http://schemas.microsoft.com/office/drawing/2014/main" id="{592F8F7E-7198-429D-96D9-C0B928F1343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68D2125-FA9C-4FA8-8567-E0F8EAE8803F}"/>
              </a:ext>
            </a:extLst>
          </p:cNvPr>
          <p:cNvSpPr>
            <a:spLocks noGrp="1"/>
          </p:cNvSpPr>
          <p:nvPr>
            <p:ph type="sldNum" sz="quarter" idx="12"/>
          </p:nvPr>
        </p:nvSpPr>
        <p:spPr/>
        <p:txBody>
          <a:bodyPr/>
          <a:lstStyle/>
          <a:p>
            <a:fld id="{C0E5DF7F-3A12-440F-BED7-AF980188511C}" type="slidenum">
              <a:rPr lang="zh-TW" altLang="en-US" smtClean="0"/>
              <a:t>‹#›</a:t>
            </a:fld>
            <a:endParaRPr lang="zh-TW" altLang="en-US"/>
          </a:p>
        </p:txBody>
      </p:sp>
    </p:spTree>
    <p:extLst>
      <p:ext uri="{BB962C8B-B14F-4D97-AF65-F5344CB8AC3E}">
        <p14:creationId xmlns:p14="http://schemas.microsoft.com/office/powerpoint/2010/main" val="2989565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5BC97E-5081-4443-8400-6E63E4F81EBE}"/>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74655909-0B39-438D-9DB6-0AEDCD3E767E}"/>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955F3CE7-DA2A-4C2D-A6DE-42F3A55D4A3D}"/>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0C57376A-4A10-4FE2-8128-AA016958AF7C}"/>
              </a:ext>
            </a:extLst>
          </p:cNvPr>
          <p:cNvSpPr>
            <a:spLocks noGrp="1"/>
          </p:cNvSpPr>
          <p:nvPr>
            <p:ph type="dt" sz="half" idx="10"/>
          </p:nvPr>
        </p:nvSpPr>
        <p:spPr/>
        <p:txBody>
          <a:bodyPr/>
          <a:lstStyle/>
          <a:p>
            <a:fld id="{CB43CCD5-37C1-4BF2-BC4E-53111CECAE86}" type="datetimeFigureOut">
              <a:rPr lang="zh-TW" altLang="en-US" smtClean="0"/>
              <a:t>2025/1/7</a:t>
            </a:fld>
            <a:endParaRPr lang="zh-TW" altLang="en-US"/>
          </a:p>
        </p:txBody>
      </p:sp>
      <p:sp>
        <p:nvSpPr>
          <p:cNvPr id="6" name="頁尾版面配置區 5">
            <a:extLst>
              <a:ext uri="{FF2B5EF4-FFF2-40B4-BE49-F238E27FC236}">
                <a16:creationId xmlns:a16="http://schemas.microsoft.com/office/drawing/2014/main" id="{54416954-D715-474F-800D-CDC2A038BCD6}"/>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120DD404-600E-450E-91E5-A3EE6C9091D6}"/>
              </a:ext>
            </a:extLst>
          </p:cNvPr>
          <p:cNvSpPr>
            <a:spLocks noGrp="1"/>
          </p:cNvSpPr>
          <p:nvPr>
            <p:ph type="sldNum" sz="quarter" idx="12"/>
          </p:nvPr>
        </p:nvSpPr>
        <p:spPr/>
        <p:txBody>
          <a:bodyPr/>
          <a:lstStyle/>
          <a:p>
            <a:fld id="{C0E5DF7F-3A12-440F-BED7-AF980188511C}" type="slidenum">
              <a:rPr lang="zh-TW" altLang="en-US" smtClean="0"/>
              <a:t>‹#›</a:t>
            </a:fld>
            <a:endParaRPr lang="zh-TW" altLang="en-US"/>
          </a:p>
        </p:txBody>
      </p:sp>
    </p:spTree>
    <p:extLst>
      <p:ext uri="{BB962C8B-B14F-4D97-AF65-F5344CB8AC3E}">
        <p14:creationId xmlns:p14="http://schemas.microsoft.com/office/powerpoint/2010/main" val="1632926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940B105-D346-4752-885B-2EE6B89C09EA}"/>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7D3C2A4-15F7-43FB-91FC-C830FA9CEF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C9552FBD-8064-447D-A3D9-4E1175886926}"/>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DAD9EC61-DDAC-47AC-9D72-F4E421DB4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9C859D12-4B69-4408-8700-02E0C857F63A}"/>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D635A487-1CD2-4C67-8198-F62EA1D2A1B4}"/>
              </a:ext>
            </a:extLst>
          </p:cNvPr>
          <p:cNvSpPr>
            <a:spLocks noGrp="1"/>
          </p:cNvSpPr>
          <p:nvPr>
            <p:ph type="dt" sz="half" idx="10"/>
          </p:nvPr>
        </p:nvSpPr>
        <p:spPr/>
        <p:txBody>
          <a:bodyPr/>
          <a:lstStyle/>
          <a:p>
            <a:fld id="{CB43CCD5-37C1-4BF2-BC4E-53111CECAE86}" type="datetimeFigureOut">
              <a:rPr lang="zh-TW" altLang="en-US" smtClean="0"/>
              <a:t>2025/1/7</a:t>
            </a:fld>
            <a:endParaRPr lang="zh-TW" altLang="en-US"/>
          </a:p>
        </p:txBody>
      </p:sp>
      <p:sp>
        <p:nvSpPr>
          <p:cNvPr id="8" name="頁尾版面配置區 7">
            <a:extLst>
              <a:ext uri="{FF2B5EF4-FFF2-40B4-BE49-F238E27FC236}">
                <a16:creationId xmlns:a16="http://schemas.microsoft.com/office/drawing/2014/main" id="{5504D976-841E-404E-8BB6-2E61E059EED9}"/>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EB3333DA-BCB2-4DDB-A5BD-F135B4025D17}"/>
              </a:ext>
            </a:extLst>
          </p:cNvPr>
          <p:cNvSpPr>
            <a:spLocks noGrp="1"/>
          </p:cNvSpPr>
          <p:nvPr>
            <p:ph type="sldNum" sz="quarter" idx="12"/>
          </p:nvPr>
        </p:nvSpPr>
        <p:spPr/>
        <p:txBody>
          <a:bodyPr/>
          <a:lstStyle/>
          <a:p>
            <a:fld id="{C0E5DF7F-3A12-440F-BED7-AF980188511C}" type="slidenum">
              <a:rPr lang="zh-TW" altLang="en-US" smtClean="0"/>
              <a:t>‹#›</a:t>
            </a:fld>
            <a:endParaRPr lang="zh-TW" altLang="en-US"/>
          </a:p>
        </p:txBody>
      </p:sp>
    </p:spTree>
    <p:extLst>
      <p:ext uri="{BB962C8B-B14F-4D97-AF65-F5344CB8AC3E}">
        <p14:creationId xmlns:p14="http://schemas.microsoft.com/office/powerpoint/2010/main" val="2829044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92DA469-7B68-4B83-902A-8E84D1B7B432}"/>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246B3584-3B2F-41D4-8DA4-E6F5D7876AA6}"/>
              </a:ext>
            </a:extLst>
          </p:cNvPr>
          <p:cNvSpPr>
            <a:spLocks noGrp="1"/>
          </p:cNvSpPr>
          <p:nvPr>
            <p:ph type="dt" sz="half" idx="10"/>
          </p:nvPr>
        </p:nvSpPr>
        <p:spPr/>
        <p:txBody>
          <a:bodyPr/>
          <a:lstStyle/>
          <a:p>
            <a:fld id="{CB43CCD5-37C1-4BF2-BC4E-53111CECAE86}" type="datetimeFigureOut">
              <a:rPr lang="zh-TW" altLang="en-US" smtClean="0"/>
              <a:t>2025/1/7</a:t>
            </a:fld>
            <a:endParaRPr lang="zh-TW" altLang="en-US"/>
          </a:p>
        </p:txBody>
      </p:sp>
      <p:sp>
        <p:nvSpPr>
          <p:cNvPr id="4" name="頁尾版面配置區 3">
            <a:extLst>
              <a:ext uri="{FF2B5EF4-FFF2-40B4-BE49-F238E27FC236}">
                <a16:creationId xmlns:a16="http://schemas.microsoft.com/office/drawing/2014/main" id="{F33FF819-0399-4198-A3A5-415C78B500C1}"/>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C51C1EEA-789F-46FB-A9E6-AD2187D4FE0E}"/>
              </a:ext>
            </a:extLst>
          </p:cNvPr>
          <p:cNvSpPr>
            <a:spLocks noGrp="1"/>
          </p:cNvSpPr>
          <p:nvPr>
            <p:ph type="sldNum" sz="quarter" idx="12"/>
          </p:nvPr>
        </p:nvSpPr>
        <p:spPr/>
        <p:txBody>
          <a:bodyPr/>
          <a:lstStyle/>
          <a:p>
            <a:fld id="{C0E5DF7F-3A12-440F-BED7-AF980188511C}" type="slidenum">
              <a:rPr lang="zh-TW" altLang="en-US" smtClean="0"/>
              <a:t>‹#›</a:t>
            </a:fld>
            <a:endParaRPr lang="zh-TW" altLang="en-US"/>
          </a:p>
        </p:txBody>
      </p:sp>
    </p:spTree>
    <p:extLst>
      <p:ext uri="{BB962C8B-B14F-4D97-AF65-F5344CB8AC3E}">
        <p14:creationId xmlns:p14="http://schemas.microsoft.com/office/powerpoint/2010/main" val="3641524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C2AF4890-42BF-437C-858C-4A3EBC6F0308}"/>
              </a:ext>
            </a:extLst>
          </p:cNvPr>
          <p:cNvSpPr>
            <a:spLocks noGrp="1"/>
          </p:cNvSpPr>
          <p:nvPr>
            <p:ph type="dt" sz="half" idx="10"/>
          </p:nvPr>
        </p:nvSpPr>
        <p:spPr/>
        <p:txBody>
          <a:bodyPr/>
          <a:lstStyle/>
          <a:p>
            <a:fld id="{CB43CCD5-37C1-4BF2-BC4E-53111CECAE86}" type="datetimeFigureOut">
              <a:rPr lang="zh-TW" altLang="en-US" smtClean="0"/>
              <a:t>2025/1/7</a:t>
            </a:fld>
            <a:endParaRPr lang="zh-TW" altLang="en-US"/>
          </a:p>
        </p:txBody>
      </p:sp>
      <p:sp>
        <p:nvSpPr>
          <p:cNvPr id="3" name="頁尾版面配置區 2">
            <a:extLst>
              <a:ext uri="{FF2B5EF4-FFF2-40B4-BE49-F238E27FC236}">
                <a16:creationId xmlns:a16="http://schemas.microsoft.com/office/drawing/2014/main" id="{3C0A9215-2536-4B31-B47B-5C8ECE0D657A}"/>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66F409EE-872C-4472-9EBC-92BE7F47A834}"/>
              </a:ext>
            </a:extLst>
          </p:cNvPr>
          <p:cNvSpPr>
            <a:spLocks noGrp="1"/>
          </p:cNvSpPr>
          <p:nvPr>
            <p:ph type="sldNum" sz="quarter" idx="12"/>
          </p:nvPr>
        </p:nvSpPr>
        <p:spPr/>
        <p:txBody>
          <a:bodyPr/>
          <a:lstStyle/>
          <a:p>
            <a:fld id="{C0E5DF7F-3A12-440F-BED7-AF980188511C}" type="slidenum">
              <a:rPr lang="zh-TW" altLang="en-US" smtClean="0"/>
              <a:t>‹#›</a:t>
            </a:fld>
            <a:endParaRPr lang="zh-TW" altLang="en-US"/>
          </a:p>
        </p:txBody>
      </p:sp>
    </p:spTree>
    <p:extLst>
      <p:ext uri="{BB962C8B-B14F-4D97-AF65-F5344CB8AC3E}">
        <p14:creationId xmlns:p14="http://schemas.microsoft.com/office/powerpoint/2010/main" val="2215610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12F5D66-CFF3-42B7-A491-C7F8BD6239E6}"/>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3B7FEFF1-86BE-4C76-8749-96DF3D75F4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896D081A-8367-429A-BD03-5C210BDB08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D59B21D6-7B3C-4F1B-BA56-27B82D453DF1}"/>
              </a:ext>
            </a:extLst>
          </p:cNvPr>
          <p:cNvSpPr>
            <a:spLocks noGrp="1"/>
          </p:cNvSpPr>
          <p:nvPr>
            <p:ph type="dt" sz="half" idx="10"/>
          </p:nvPr>
        </p:nvSpPr>
        <p:spPr/>
        <p:txBody>
          <a:bodyPr/>
          <a:lstStyle/>
          <a:p>
            <a:fld id="{CB43CCD5-37C1-4BF2-BC4E-53111CECAE86}" type="datetimeFigureOut">
              <a:rPr lang="zh-TW" altLang="en-US" smtClean="0"/>
              <a:t>2025/1/7</a:t>
            </a:fld>
            <a:endParaRPr lang="zh-TW" altLang="en-US"/>
          </a:p>
        </p:txBody>
      </p:sp>
      <p:sp>
        <p:nvSpPr>
          <p:cNvPr id="6" name="頁尾版面配置區 5">
            <a:extLst>
              <a:ext uri="{FF2B5EF4-FFF2-40B4-BE49-F238E27FC236}">
                <a16:creationId xmlns:a16="http://schemas.microsoft.com/office/drawing/2014/main" id="{A26CA40F-E0D7-4FC1-AE9A-AAACC0BF6FEB}"/>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F9245717-018C-4476-BFCC-330B5F663F90}"/>
              </a:ext>
            </a:extLst>
          </p:cNvPr>
          <p:cNvSpPr>
            <a:spLocks noGrp="1"/>
          </p:cNvSpPr>
          <p:nvPr>
            <p:ph type="sldNum" sz="quarter" idx="12"/>
          </p:nvPr>
        </p:nvSpPr>
        <p:spPr/>
        <p:txBody>
          <a:bodyPr/>
          <a:lstStyle/>
          <a:p>
            <a:fld id="{C0E5DF7F-3A12-440F-BED7-AF980188511C}" type="slidenum">
              <a:rPr lang="zh-TW" altLang="en-US" smtClean="0"/>
              <a:t>‹#›</a:t>
            </a:fld>
            <a:endParaRPr lang="zh-TW" altLang="en-US"/>
          </a:p>
        </p:txBody>
      </p:sp>
    </p:spTree>
    <p:extLst>
      <p:ext uri="{BB962C8B-B14F-4D97-AF65-F5344CB8AC3E}">
        <p14:creationId xmlns:p14="http://schemas.microsoft.com/office/powerpoint/2010/main" val="2872926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03A251E-C81C-4562-9973-575FF1004F3C}"/>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EAC7ADC0-3D1F-4370-9E86-AF8BA3386A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A95108DE-9AC1-4E8E-90E2-F887D891F7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9F4EEF48-750B-42F1-9DCB-086606A521E9}"/>
              </a:ext>
            </a:extLst>
          </p:cNvPr>
          <p:cNvSpPr>
            <a:spLocks noGrp="1"/>
          </p:cNvSpPr>
          <p:nvPr>
            <p:ph type="dt" sz="half" idx="10"/>
          </p:nvPr>
        </p:nvSpPr>
        <p:spPr/>
        <p:txBody>
          <a:bodyPr/>
          <a:lstStyle/>
          <a:p>
            <a:fld id="{CB43CCD5-37C1-4BF2-BC4E-53111CECAE86}" type="datetimeFigureOut">
              <a:rPr lang="zh-TW" altLang="en-US" smtClean="0"/>
              <a:t>2025/1/7</a:t>
            </a:fld>
            <a:endParaRPr lang="zh-TW" altLang="en-US"/>
          </a:p>
        </p:txBody>
      </p:sp>
      <p:sp>
        <p:nvSpPr>
          <p:cNvPr id="6" name="頁尾版面配置區 5">
            <a:extLst>
              <a:ext uri="{FF2B5EF4-FFF2-40B4-BE49-F238E27FC236}">
                <a16:creationId xmlns:a16="http://schemas.microsoft.com/office/drawing/2014/main" id="{AF85607A-C32B-439E-B6FB-1CA5D91D18F7}"/>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620996B6-4CF5-433F-B617-64D6DE64EF87}"/>
              </a:ext>
            </a:extLst>
          </p:cNvPr>
          <p:cNvSpPr>
            <a:spLocks noGrp="1"/>
          </p:cNvSpPr>
          <p:nvPr>
            <p:ph type="sldNum" sz="quarter" idx="12"/>
          </p:nvPr>
        </p:nvSpPr>
        <p:spPr/>
        <p:txBody>
          <a:bodyPr/>
          <a:lstStyle/>
          <a:p>
            <a:fld id="{C0E5DF7F-3A12-440F-BED7-AF980188511C}" type="slidenum">
              <a:rPr lang="zh-TW" altLang="en-US" smtClean="0"/>
              <a:t>‹#›</a:t>
            </a:fld>
            <a:endParaRPr lang="zh-TW" altLang="en-US"/>
          </a:p>
        </p:txBody>
      </p:sp>
    </p:spTree>
    <p:extLst>
      <p:ext uri="{BB962C8B-B14F-4D97-AF65-F5344CB8AC3E}">
        <p14:creationId xmlns:p14="http://schemas.microsoft.com/office/powerpoint/2010/main" val="2854000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07828B60-5365-4AE0-9DA0-929F8F37B8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6860B66E-513B-4838-AB03-C68E79EE67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A9A024B-45A5-48D0-B154-B5DF9CB63D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43CCD5-37C1-4BF2-BC4E-53111CECAE86}" type="datetimeFigureOut">
              <a:rPr lang="zh-TW" altLang="en-US" smtClean="0"/>
              <a:t>2025/1/7</a:t>
            </a:fld>
            <a:endParaRPr lang="zh-TW" altLang="en-US"/>
          </a:p>
        </p:txBody>
      </p:sp>
      <p:sp>
        <p:nvSpPr>
          <p:cNvPr id="5" name="頁尾版面配置區 4">
            <a:extLst>
              <a:ext uri="{FF2B5EF4-FFF2-40B4-BE49-F238E27FC236}">
                <a16:creationId xmlns:a16="http://schemas.microsoft.com/office/drawing/2014/main" id="{9B5F3825-3517-4F4F-8D3E-7E756146EE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309D323F-ECFF-4635-A29D-9EA56E0762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E5DF7F-3A12-440F-BED7-AF980188511C}" type="slidenum">
              <a:rPr lang="zh-TW" altLang="en-US" smtClean="0"/>
              <a:t>‹#›</a:t>
            </a:fld>
            <a:endParaRPr lang="zh-TW" altLang="en-US"/>
          </a:p>
        </p:txBody>
      </p:sp>
    </p:spTree>
    <p:extLst>
      <p:ext uri="{BB962C8B-B14F-4D97-AF65-F5344CB8AC3E}">
        <p14:creationId xmlns:p14="http://schemas.microsoft.com/office/powerpoint/2010/main" val="3631064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C99899-CFA0-4F6A-B038-35261B81458B}"/>
              </a:ext>
            </a:extLst>
          </p:cNvPr>
          <p:cNvSpPr>
            <a:spLocks noGrp="1"/>
          </p:cNvSpPr>
          <p:nvPr>
            <p:ph type="ctrTitle"/>
          </p:nvPr>
        </p:nvSpPr>
        <p:spPr>
          <a:xfrm>
            <a:off x="1524000" y="2751241"/>
            <a:ext cx="9144000" cy="766665"/>
          </a:xfrm>
        </p:spPr>
        <p:txBody>
          <a:bodyPr>
            <a:noAutofit/>
          </a:bodyPr>
          <a:lstStyle/>
          <a:p>
            <a:r>
              <a:rPr lang="en-US" altLang="zh-TW" sz="4000" b="1" dirty="0">
                <a:latin typeface="Times New Roman" panose="02020603050405020304" pitchFamily="18" charset="0"/>
                <a:cs typeface="Times New Roman" panose="02020603050405020304" pitchFamily="18" charset="0"/>
              </a:rPr>
              <a:t>Heuristic Algorithm for Solving Travelling</a:t>
            </a:r>
            <a:r>
              <a:rPr lang="zh-TW" altLang="en-US" sz="4000" b="1" dirty="0">
                <a:latin typeface="Times New Roman" panose="02020603050405020304" pitchFamily="18" charset="0"/>
                <a:cs typeface="Times New Roman" panose="02020603050405020304" pitchFamily="18" charset="0"/>
              </a:rPr>
              <a:t> </a:t>
            </a:r>
            <a:r>
              <a:rPr lang="en-US" altLang="zh-TW" sz="4000" b="1" dirty="0">
                <a:latin typeface="Times New Roman" panose="02020603050405020304" pitchFamily="18" charset="0"/>
                <a:cs typeface="Times New Roman" panose="02020603050405020304" pitchFamily="18" charset="0"/>
              </a:rPr>
              <a:t>Salesman Problem: Adding the Endpoints of the</a:t>
            </a:r>
            <a:r>
              <a:rPr lang="zh-TW" altLang="en-US" sz="4000" b="1" dirty="0">
                <a:latin typeface="Times New Roman" panose="02020603050405020304" pitchFamily="18" charset="0"/>
                <a:cs typeface="Times New Roman" panose="02020603050405020304" pitchFamily="18" charset="0"/>
              </a:rPr>
              <a:t> </a:t>
            </a:r>
            <a:r>
              <a:rPr lang="en-US" altLang="zh-TW" sz="4000" b="1" dirty="0">
                <a:latin typeface="Times New Roman" panose="02020603050405020304" pitchFamily="18" charset="0"/>
                <a:cs typeface="Times New Roman" panose="02020603050405020304" pitchFamily="18" charset="0"/>
              </a:rPr>
              <a:t>Longest Edges </a:t>
            </a:r>
          </a:p>
        </p:txBody>
      </p:sp>
      <p:sp>
        <p:nvSpPr>
          <p:cNvPr id="3" name="副標題 2">
            <a:extLst>
              <a:ext uri="{FF2B5EF4-FFF2-40B4-BE49-F238E27FC236}">
                <a16:creationId xmlns:a16="http://schemas.microsoft.com/office/drawing/2014/main" id="{221BA9F1-D446-4969-BD69-1204437DAF61}"/>
              </a:ext>
            </a:extLst>
          </p:cNvPr>
          <p:cNvSpPr>
            <a:spLocks noGrp="1"/>
          </p:cNvSpPr>
          <p:nvPr>
            <p:ph type="subTitle" idx="1"/>
          </p:nvPr>
        </p:nvSpPr>
        <p:spPr>
          <a:xfrm>
            <a:off x="1524000" y="3723426"/>
            <a:ext cx="9144000" cy="1482316"/>
          </a:xfrm>
        </p:spPr>
        <p:txBody>
          <a:bodyPr/>
          <a:lstStyle/>
          <a:p>
            <a:r>
              <a:rPr lang="en-US" altLang="zh-TW" dirty="0" err="1"/>
              <a:t>Fidan</a:t>
            </a:r>
            <a:r>
              <a:rPr lang="en-US" altLang="zh-TW" dirty="0"/>
              <a:t> </a:t>
            </a:r>
            <a:r>
              <a:rPr lang="en-US" altLang="zh-TW" dirty="0" err="1"/>
              <a:t>Nuriyeva</a:t>
            </a:r>
            <a:endParaRPr lang="en-US" altLang="zh-TW" dirty="0"/>
          </a:p>
          <a:p>
            <a:r>
              <a:rPr lang="en-US" altLang="zh-TW" dirty="0"/>
              <a:t>2023 5th International Conference on Problems of Cybernetics and Informatics (PCI)</a:t>
            </a:r>
            <a:endParaRPr lang="zh-TW" altLang="en-US" dirty="0"/>
          </a:p>
        </p:txBody>
      </p:sp>
      <p:sp>
        <p:nvSpPr>
          <p:cNvPr id="4" name="文字方塊 3">
            <a:extLst>
              <a:ext uri="{FF2B5EF4-FFF2-40B4-BE49-F238E27FC236}">
                <a16:creationId xmlns:a16="http://schemas.microsoft.com/office/drawing/2014/main" id="{5934E8DE-C8D8-47BE-A76C-15A0C521E987}"/>
              </a:ext>
            </a:extLst>
          </p:cNvPr>
          <p:cNvSpPr txBox="1"/>
          <p:nvPr/>
        </p:nvSpPr>
        <p:spPr>
          <a:xfrm>
            <a:off x="8965948" y="6036630"/>
            <a:ext cx="3066662" cy="984885"/>
          </a:xfrm>
          <a:prstGeom prst="rect">
            <a:avLst/>
          </a:prstGeom>
          <a:noFill/>
        </p:spPr>
        <p:txBody>
          <a:bodyPr wrap="square" rtlCol="0">
            <a:spAutoFit/>
          </a:bodyPr>
          <a:lstStyle/>
          <a:p>
            <a:pPr lvl="0" algn="r">
              <a:buClr>
                <a:schemeClr val="dk1"/>
              </a:buClr>
              <a:buSzPts val="2000"/>
            </a:pPr>
            <a:r>
              <a:rPr lang="fr-FR" altLang="zh-TW" sz="2000" dirty="0">
                <a:solidFill>
                  <a:schemeClr val="dk1"/>
                </a:solidFill>
                <a:latin typeface="Times New Roman"/>
                <a:ea typeface="Times New Roman"/>
                <a:cs typeface="Times New Roman"/>
                <a:sym typeface="Times New Roman"/>
              </a:rPr>
              <a:t>Presenter: Yi-Sheng Chen</a:t>
            </a:r>
          </a:p>
          <a:p>
            <a:pPr lvl="0" algn="r">
              <a:buClr>
                <a:schemeClr val="dk1"/>
              </a:buClr>
              <a:buSzPts val="2000"/>
            </a:pPr>
            <a:r>
              <a:rPr lang="fr-FR" altLang="zh-TW" sz="2000" dirty="0">
                <a:solidFill>
                  <a:schemeClr val="dk1"/>
                </a:solidFill>
                <a:latin typeface="Times New Roman"/>
                <a:ea typeface="Times New Roman"/>
                <a:cs typeface="Times New Roman"/>
                <a:sym typeface="Times New Roman"/>
              </a:rPr>
              <a:t>Date: Jan. </a:t>
            </a:r>
            <a:r>
              <a:rPr lang="en-US" altLang="zh-TW" sz="2000" dirty="0">
                <a:solidFill>
                  <a:schemeClr val="dk1"/>
                </a:solidFill>
                <a:latin typeface="Times New Roman"/>
                <a:ea typeface="Times New Roman"/>
                <a:cs typeface="Times New Roman"/>
                <a:sym typeface="Times New Roman"/>
              </a:rPr>
              <a:t>07</a:t>
            </a:r>
            <a:r>
              <a:rPr lang="fr-FR" altLang="zh-TW" sz="2000" dirty="0">
                <a:solidFill>
                  <a:schemeClr val="dk1"/>
                </a:solidFill>
                <a:latin typeface="Times New Roman"/>
                <a:ea typeface="Times New Roman"/>
                <a:cs typeface="Times New Roman"/>
                <a:sym typeface="Times New Roman"/>
              </a:rPr>
              <a:t>, 202</a:t>
            </a:r>
            <a:r>
              <a:rPr lang="en-US" altLang="zh-TW" sz="2000" dirty="0">
                <a:solidFill>
                  <a:schemeClr val="dk1"/>
                </a:solidFill>
                <a:latin typeface="Times New Roman"/>
                <a:ea typeface="Times New Roman"/>
                <a:cs typeface="Times New Roman"/>
                <a:sym typeface="Times New Roman"/>
              </a:rPr>
              <a:t>5</a:t>
            </a:r>
            <a:endParaRPr lang="fr-FR" altLang="zh-TW" sz="2000" dirty="0">
              <a:solidFill>
                <a:schemeClr val="dk1"/>
              </a:solidFill>
              <a:latin typeface="Times New Roman"/>
              <a:ea typeface="Times New Roman"/>
              <a:cs typeface="Times New Roman"/>
              <a:sym typeface="Times New Roman"/>
            </a:endParaRPr>
          </a:p>
          <a:p>
            <a:endParaRPr lang="zh-TW" altLang="en-US" dirty="0"/>
          </a:p>
        </p:txBody>
      </p:sp>
      <p:sp>
        <p:nvSpPr>
          <p:cNvPr id="5" name="Rectangle 1">
            <a:extLst>
              <a:ext uri="{FF2B5EF4-FFF2-40B4-BE49-F238E27FC236}">
                <a16:creationId xmlns:a16="http://schemas.microsoft.com/office/drawing/2014/main" id="{D12486D1-62B3-4C50-93C9-83A78790467F}"/>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1200" b="0" i="0" u="none" strike="noStrike" cap="none" normalizeH="0" baseline="0">
                <a:ln>
                  <a:noFill/>
                </a:ln>
                <a:solidFill>
                  <a:srgbClr val="1F1F1F"/>
                </a:solidFill>
                <a:effectLst/>
                <a:latin typeface="Arial" panose="020B0604020202020204" pitchFamily="34" charset="0"/>
                <a:ea typeface="ElsevierSans"/>
              </a:rPr>
              <a:t> </a:t>
            </a:r>
            <a:r>
              <a:rPr kumimoji="0" lang="zh-TW" altLang="zh-TW" sz="600" b="0" i="0" u="none" strike="noStrike" cap="none" normalizeH="0" baseline="0">
                <a:ln>
                  <a:noFill/>
                </a:ln>
                <a:solidFill>
                  <a:schemeClr val="tx1"/>
                </a:solidFill>
                <a:effectLst/>
                <a:latin typeface="Arial" panose="020B0604020202020204" pitchFamily="34" charset="0"/>
              </a:rPr>
              <a:t> </a:t>
            </a:r>
            <a:endParaRPr kumimoji="0" lang="zh-TW" altLang="zh-TW"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61545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CA399A7-1344-485A-B606-D9085347A4B0}"/>
              </a:ext>
            </a:extLst>
          </p:cNvPr>
          <p:cNvSpPr>
            <a:spLocks noGrp="1"/>
          </p:cNvSpPr>
          <p:nvPr>
            <p:ph type="title"/>
          </p:nvPr>
        </p:nvSpPr>
        <p:spPr/>
        <p:txBody>
          <a:bodyPr/>
          <a:lstStyle/>
          <a:p>
            <a:pPr algn="ctr"/>
            <a:r>
              <a:rPr lang="en-US" altLang="zh-TW" b="1" dirty="0">
                <a:latin typeface="Times New Roman"/>
                <a:ea typeface="Times New Roman"/>
                <a:cs typeface="Times New Roman"/>
                <a:sym typeface="Times New Roman"/>
              </a:rPr>
              <a:t>Abstract</a:t>
            </a:r>
            <a:endParaRPr lang="zh-TW" altLang="en-US" dirty="0"/>
          </a:p>
        </p:txBody>
      </p:sp>
      <p:sp>
        <p:nvSpPr>
          <p:cNvPr id="3" name="內容版面配置區 2">
            <a:extLst>
              <a:ext uri="{FF2B5EF4-FFF2-40B4-BE49-F238E27FC236}">
                <a16:creationId xmlns:a16="http://schemas.microsoft.com/office/drawing/2014/main" id="{2C9AA34D-388A-4BAD-A342-6BE3CB3C40CB}"/>
              </a:ext>
            </a:extLst>
          </p:cNvPr>
          <p:cNvSpPr>
            <a:spLocks noGrp="1"/>
          </p:cNvSpPr>
          <p:nvPr>
            <p:ph idx="1"/>
          </p:nvPr>
        </p:nvSpPr>
        <p:spPr>
          <a:xfrm>
            <a:off x="838200" y="1679325"/>
            <a:ext cx="10515600" cy="4351338"/>
          </a:xfrm>
        </p:spPr>
        <p:txBody>
          <a:bodyPr>
            <a:noAutofit/>
          </a:bodyPr>
          <a:lstStyle/>
          <a:p>
            <a:pPr marL="0" indent="0">
              <a:lnSpc>
                <a:spcPct val="150000"/>
              </a:lnSpc>
              <a:buNone/>
            </a:pPr>
            <a:r>
              <a:rPr lang="en-US" altLang="zh-TW" sz="2400" kern="1400" dirty="0">
                <a:latin typeface="Times New Roman" panose="02020603050405020304" pitchFamily="18" charset="0"/>
                <a:cs typeface="Times New Roman" panose="02020603050405020304" pitchFamily="18" charset="0"/>
              </a:rPr>
              <a:t>This study proposes a new heuristic algorithm based on insertion heuristic to solve the symmetric Travelling Salesman Problem. In the proposed algorithm, firstly the two longest edges are selected and the starting tour passing through their endpoints is constructed, then the endpoints of the next longest edges are added to this tour and the solution passing through all the vertices is found. This problem is known to be NP-Hard. The proposed method was successfully tested on different-sized problems. The experimental results show that the proposed algorithm outperforms many existing methods.</a:t>
            </a:r>
            <a:endParaRPr lang="zh-TW" altLang="en-US" sz="2400" kern="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460170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8FC8843-790E-482A-BC5D-C36CE123DAB1}"/>
              </a:ext>
            </a:extLst>
          </p:cNvPr>
          <p:cNvSpPr>
            <a:spLocks noGrp="1"/>
          </p:cNvSpPr>
          <p:nvPr>
            <p:ph type="title"/>
          </p:nvPr>
        </p:nvSpPr>
        <p:spPr/>
        <p:txBody>
          <a:bodyPr/>
          <a:lstStyle/>
          <a:p>
            <a:r>
              <a:rPr lang="en-US" altLang="zh-TW" b="1" dirty="0">
                <a:latin typeface="Times New Roman"/>
                <a:cs typeface="Times New Roman"/>
              </a:rPr>
              <a:t>Problem Definition</a:t>
            </a:r>
            <a:endParaRPr lang="zh-TW" altLang="en-US" b="1" dirty="0">
              <a:latin typeface="Times New Roman"/>
              <a:cs typeface="Times New Roman"/>
            </a:endParaRPr>
          </a:p>
        </p:txBody>
      </p:sp>
      <p:sp>
        <p:nvSpPr>
          <p:cNvPr id="3" name="內容版面配置區 2">
            <a:extLst>
              <a:ext uri="{FF2B5EF4-FFF2-40B4-BE49-F238E27FC236}">
                <a16:creationId xmlns:a16="http://schemas.microsoft.com/office/drawing/2014/main" id="{01043772-A5B6-4E15-B79B-C2F964D89405}"/>
              </a:ext>
            </a:extLst>
          </p:cNvPr>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G = (V, E)</a:t>
            </a:r>
            <a:r>
              <a:rPr lang="zh-TW" altLang="en-US" dirty="0">
                <a:latin typeface="Times New Roman" panose="02020603050405020304" pitchFamily="18" charset="0"/>
                <a:cs typeface="Times New Roman" panose="02020603050405020304" pitchFamily="18" charset="0"/>
              </a:rPr>
              <a:t>、</a:t>
            </a:r>
            <a:r>
              <a:rPr lang="en-US" altLang="zh-TW" dirty="0">
                <a:latin typeface="Times New Roman" panose="02020603050405020304" pitchFamily="18" charset="0"/>
                <a:cs typeface="Times New Roman" panose="02020603050405020304" pitchFamily="18" charset="0"/>
              </a:rPr>
              <a:t>d(</a:t>
            </a:r>
            <a:r>
              <a:rPr lang="en-US" altLang="zh-TW" dirty="0" err="1">
                <a:latin typeface="Times New Roman" panose="02020603050405020304" pitchFamily="18" charset="0"/>
                <a:cs typeface="Times New Roman" panose="02020603050405020304" pitchFamily="18" charset="0"/>
              </a:rPr>
              <a:t>i</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j)</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d(j</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err="1">
                <a:latin typeface="Times New Roman" panose="02020603050405020304" pitchFamily="18" charset="0"/>
                <a:cs typeface="Times New Roman" panose="02020603050405020304" pitchFamily="18" charset="0"/>
              </a:rPr>
              <a:t>i</a:t>
            </a:r>
            <a:r>
              <a:rPr lang="en-US" altLang="zh-TW" dirty="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V={1,2,…,n}</a:t>
            </a:r>
            <a:r>
              <a:rPr lang="zh-TW" altLang="en-US" dirty="0">
                <a:latin typeface="Times New Roman" panose="02020603050405020304" pitchFamily="18" charset="0"/>
                <a:cs typeface="Times New Roman" panose="02020603050405020304" pitchFamily="18" charset="0"/>
              </a:rPr>
              <a:t>、</a:t>
            </a:r>
            <a:r>
              <a:rPr lang="en-US" altLang="zh-TW" dirty="0">
                <a:latin typeface="Times New Roman" panose="02020603050405020304" pitchFamily="18" charset="0"/>
                <a:cs typeface="Times New Roman" panose="02020603050405020304" pitchFamily="18" charset="0"/>
              </a:rPr>
              <a:t>E={</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en-US" altLang="zh-TW" dirty="0" err="1">
                <a:latin typeface="Times New Roman" panose="02020603050405020304" pitchFamily="18" charset="0"/>
                <a:cs typeface="Times New Roman" panose="02020603050405020304" pitchFamily="18" charset="0"/>
              </a:rPr>
              <a:t>i</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j)</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err="1">
                <a:latin typeface="Times New Roman" panose="02020603050405020304" pitchFamily="18" charset="0"/>
                <a:cs typeface="Times New Roman" panose="02020603050405020304" pitchFamily="18" charset="0"/>
              </a:rPr>
              <a:t>i</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 j ∈ V </a:t>
            </a:r>
            <a:r>
              <a:rPr lang="zh-TW" altLang="en-US" dirty="0">
                <a:latin typeface="Times New Roman" panose="02020603050405020304" pitchFamily="18" charset="0"/>
                <a:cs typeface="Times New Roman" panose="02020603050405020304" pitchFamily="18" charset="0"/>
              </a:rPr>
              <a:t>且 </a:t>
            </a:r>
            <a:r>
              <a:rPr lang="en-US" altLang="zh-TW" dirty="0" err="1">
                <a:latin typeface="Times New Roman" panose="02020603050405020304" pitchFamily="18" charset="0"/>
                <a:cs typeface="Times New Roman" panose="02020603050405020304" pitchFamily="18" charset="0"/>
              </a:rPr>
              <a:t>i</a:t>
            </a:r>
            <a:r>
              <a:rPr lang="en-US" altLang="zh-TW" dirty="0">
                <a:latin typeface="Times New Roman" panose="02020603050405020304" pitchFamily="18" charset="0"/>
                <a:cs typeface="Times New Roman" panose="02020603050405020304" pitchFamily="18" charset="0"/>
              </a:rPr>
              <a:t> != j}</a:t>
            </a:r>
            <a:endParaRPr lang="zh-TW" altLang="en-US" dirty="0">
              <a:latin typeface="Times New Roman" panose="02020603050405020304" pitchFamily="18" charset="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110552656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E794088-DD95-48FB-BACA-72926112D584}"/>
              </a:ext>
            </a:extLst>
          </p:cNvPr>
          <p:cNvSpPr>
            <a:spLocks noGrp="1"/>
          </p:cNvSpPr>
          <p:nvPr>
            <p:ph type="title"/>
          </p:nvPr>
        </p:nvSpPr>
        <p:spPr/>
        <p:txBody>
          <a:bodyPr/>
          <a:lstStyle/>
          <a:p>
            <a:r>
              <a:rPr lang="en-US" altLang="zh-TW" b="1" dirty="0">
                <a:latin typeface="Times New Roman"/>
                <a:cs typeface="Times New Roman"/>
              </a:rPr>
              <a:t>Algorithm</a:t>
            </a:r>
            <a:endParaRPr lang="zh-TW" altLang="en-US" b="1" dirty="0">
              <a:latin typeface="Times New Roman"/>
              <a:cs typeface="Times New Roman"/>
            </a:endParaRPr>
          </a:p>
        </p:txBody>
      </p:sp>
      <p:sp>
        <p:nvSpPr>
          <p:cNvPr id="3" name="內容版面配置區 2">
            <a:extLst>
              <a:ext uri="{FF2B5EF4-FFF2-40B4-BE49-F238E27FC236}">
                <a16:creationId xmlns:a16="http://schemas.microsoft.com/office/drawing/2014/main" id="{1FB73750-5752-4F58-8623-164F1B40E0AC}"/>
              </a:ext>
            </a:extLst>
          </p:cNvPr>
          <p:cNvSpPr>
            <a:spLocks noGrp="1"/>
          </p:cNvSpPr>
          <p:nvPr>
            <p:ph idx="1"/>
          </p:nvPr>
        </p:nvSpPr>
        <p:spPr/>
        <p:txBody>
          <a:bodyPr>
            <a:normAutofit fontScale="92500" lnSpcReduction="10000"/>
          </a:bodyPr>
          <a:lstStyle/>
          <a:p>
            <a:pPr marL="0" indent="0">
              <a:buNone/>
            </a:pPr>
            <a:r>
              <a:rPr lang="en-US" altLang="zh-TW" sz="2000" dirty="0">
                <a:latin typeface="Times New Roman" panose="02020603050405020304" pitchFamily="18" charset="0"/>
                <a:cs typeface="Times New Roman" panose="02020603050405020304" pitchFamily="18" charset="0"/>
              </a:rPr>
              <a:t>Step 1: Sort the edges by decreasing order.</a:t>
            </a:r>
          </a:p>
          <a:p>
            <a:pPr marL="0" indent="0">
              <a:buNone/>
            </a:pPr>
            <a:endParaRPr lang="en-US" altLang="zh-TW" sz="2000" dirty="0">
              <a:latin typeface="Times New Roman" panose="02020603050405020304" pitchFamily="18" charset="0"/>
              <a:cs typeface="Times New Roman" panose="02020603050405020304" pitchFamily="18" charset="0"/>
            </a:endParaRPr>
          </a:p>
          <a:p>
            <a:pPr marL="0" indent="0">
              <a:buNone/>
            </a:pPr>
            <a:r>
              <a:rPr lang="en-US" altLang="zh-TW" sz="2000" dirty="0">
                <a:latin typeface="Times New Roman" panose="02020603050405020304" pitchFamily="18" charset="0"/>
                <a:cs typeface="Times New Roman" panose="02020603050405020304" pitchFamily="18" charset="0"/>
              </a:rPr>
              <a:t>Step 2: The starting subtour is created by selecting the two longest edges. Delete the </a:t>
            </a:r>
            <a:r>
              <a:rPr lang="en-US" altLang="zh-TW" sz="2000" dirty="0"/>
              <a:t>vertices</a:t>
            </a:r>
            <a:r>
              <a:rPr lang="en-US" altLang="zh-TW" sz="2000" dirty="0">
                <a:latin typeface="Times New Roman" panose="02020603050405020304" pitchFamily="18" charset="0"/>
                <a:cs typeface="Times New Roman" panose="02020603050405020304" pitchFamily="18" charset="0"/>
              </a:rPr>
              <a:t> from  	the set V.</a:t>
            </a:r>
          </a:p>
          <a:p>
            <a:pPr marL="0" indent="0">
              <a:buNone/>
            </a:pPr>
            <a:endParaRPr lang="en-US" altLang="zh-TW" sz="2000" dirty="0">
              <a:latin typeface="Times New Roman" panose="02020603050405020304" pitchFamily="18" charset="0"/>
              <a:cs typeface="Times New Roman" panose="02020603050405020304" pitchFamily="18" charset="0"/>
            </a:endParaRPr>
          </a:p>
          <a:p>
            <a:pPr marL="0" indent="0">
              <a:buNone/>
            </a:pPr>
            <a:r>
              <a:rPr lang="en-US" altLang="zh-TW" sz="2000" dirty="0">
                <a:latin typeface="Times New Roman" panose="02020603050405020304" pitchFamily="18" charset="0"/>
                <a:cs typeface="Times New Roman" panose="02020603050405020304" pitchFamily="18" charset="0"/>
              </a:rPr>
              <a:t>Step 3: Select the next longest edge.</a:t>
            </a:r>
            <a:r>
              <a:rPr lang="en-US" altLang="zh-TW" dirty="0"/>
              <a:t> </a:t>
            </a:r>
            <a:r>
              <a:rPr lang="en-US" altLang="zh-TW" sz="2000" dirty="0">
                <a:latin typeface="Times New Roman" panose="02020603050405020304" pitchFamily="18" charset="0"/>
                <a:cs typeface="Times New Roman" panose="02020603050405020304" pitchFamily="18" charset="0"/>
              </a:rPr>
              <a:t>Find the vertices that is not in the subtour. Let this vertex be Ak.</a:t>
            </a:r>
          </a:p>
          <a:p>
            <a:pPr marL="0" indent="0">
              <a:buNone/>
            </a:pPr>
            <a:endParaRPr lang="en-US" altLang="zh-TW" sz="2000" dirty="0">
              <a:latin typeface="Times New Roman" panose="02020603050405020304" pitchFamily="18" charset="0"/>
              <a:cs typeface="Times New Roman" panose="02020603050405020304" pitchFamily="18" charset="0"/>
            </a:endParaRPr>
          </a:p>
          <a:p>
            <a:pPr marL="0" indent="0">
              <a:buNone/>
            </a:pPr>
            <a:r>
              <a:rPr lang="en-US" altLang="zh-TW" sz="2000" dirty="0">
                <a:latin typeface="Times New Roman" panose="02020603050405020304" pitchFamily="18" charset="0"/>
                <a:cs typeface="Times New Roman" panose="02020603050405020304" pitchFamily="18" charset="0"/>
              </a:rPr>
              <a:t>Step 4:</a:t>
            </a:r>
            <a:r>
              <a:rPr lang="en-US" altLang="zh-TW" dirty="0"/>
              <a:t> </a:t>
            </a:r>
            <a:r>
              <a:rPr lang="en-US" altLang="zh-TW" sz="2000" dirty="0">
                <a:latin typeface="Times New Roman" panose="02020603050405020304" pitchFamily="18" charset="0"/>
                <a:cs typeface="Times New Roman" panose="02020603050405020304" pitchFamily="18" charset="0"/>
              </a:rPr>
              <a:t>Find the edge (Al, Am) in the tour with endpoints (Al) and (Am). between the endpoints and the 	length of the edge (Al, Am) is minimized for the city (Ak) to be added. (the vertex Ak is 	selected from the condition </a:t>
            </a:r>
            <a:r>
              <a:rPr lang="en-US" altLang="zh-TW" sz="2000" dirty="0" err="1">
                <a:latin typeface="Times New Roman" panose="02020603050405020304" pitchFamily="18" charset="0"/>
                <a:cs typeface="Times New Roman" panose="02020603050405020304" pitchFamily="18" charset="0"/>
              </a:rPr>
              <a:t>AlAk</a:t>
            </a:r>
            <a:r>
              <a:rPr lang="en-US" altLang="zh-TW" sz="2000" dirty="0">
                <a:latin typeface="Times New Roman" panose="02020603050405020304" pitchFamily="18" charset="0"/>
                <a:cs typeface="Times New Roman" panose="02020603050405020304" pitchFamily="18" charset="0"/>
              </a:rPr>
              <a:t> + </a:t>
            </a:r>
            <a:r>
              <a:rPr lang="en-US" altLang="zh-TW" sz="2000" dirty="0" err="1">
                <a:latin typeface="Times New Roman" panose="02020603050405020304" pitchFamily="18" charset="0"/>
                <a:cs typeface="Times New Roman" panose="02020603050405020304" pitchFamily="18" charset="0"/>
              </a:rPr>
              <a:t>AkAm</a:t>
            </a:r>
            <a:r>
              <a:rPr lang="en-US" altLang="zh-TW" sz="2000" dirty="0">
                <a:latin typeface="Times New Roman" panose="02020603050405020304" pitchFamily="18" charset="0"/>
                <a:cs typeface="Times New Roman" panose="02020603050405020304" pitchFamily="18" charset="0"/>
              </a:rPr>
              <a:t> - </a:t>
            </a:r>
            <a:r>
              <a:rPr lang="en-US" altLang="zh-TW" sz="2000" dirty="0" err="1">
                <a:latin typeface="Times New Roman" panose="02020603050405020304" pitchFamily="18" charset="0"/>
                <a:cs typeface="Times New Roman" panose="02020603050405020304" pitchFamily="18" charset="0"/>
              </a:rPr>
              <a:t>AlAm</a:t>
            </a:r>
            <a:r>
              <a:rPr lang="en-US" altLang="zh-TW" sz="2000" dirty="0">
                <a:latin typeface="Times New Roman" panose="02020603050405020304" pitchFamily="18" charset="0"/>
                <a:cs typeface="Times New Roman" panose="02020603050405020304" pitchFamily="18" charset="0"/>
              </a:rPr>
              <a:t> = min).</a:t>
            </a:r>
          </a:p>
          <a:p>
            <a:pPr marL="0" indent="0">
              <a:buNone/>
            </a:pPr>
            <a:endParaRPr lang="en-US" altLang="zh-TW" sz="2000" dirty="0">
              <a:latin typeface="Times New Roman" panose="02020603050405020304" pitchFamily="18" charset="0"/>
              <a:cs typeface="Times New Roman" panose="02020603050405020304" pitchFamily="18" charset="0"/>
            </a:endParaRPr>
          </a:p>
          <a:p>
            <a:pPr marL="0" indent="0">
              <a:buNone/>
            </a:pPr>
            <a:r>
              <a:rPr lang="en-US" altLang="zh-TW" sz="2000" dirty="0">
                <a:latin typeface="Times New Roman" panose="02020603050405020304" pitchFamily="18" charset="0"/>
                <a:cs typeface="Times New Roman" panose="02020603050405020304" pitchFamily="18" charset="0"/>
              </a:rPr>
              <a:t>Step 5:</a:t>
            </a:r>
            <a:r>
              <a:rPr lang="en-US" altLang="zh-TW" dirty="0"/>
              <a:t> </a:t>
            </a:r>
            <a:r>
              <a:rPr lang="en-US" altLang="zh-TW" sz="2000" dirty="0">
                <a:latin typeface="Times New Roman" panose="02020603050405020304" pitchFamily="18" charset="0"/>
                <a:cs typeface="Times New Roman" panose="02020603050405020304" pitchFamily="18" charset="0"/>
              </a:rPr>
              <a:t>Go to Step 2 until there is no more cities.</a:t>
            </a:r>
          </a:p>
          <a:p>
            <a:pPr marL="0" indent="0">
              <a:buNone/>
            </a:pPr>
            <a:endParaRPr lang="zh-TW" altLang="en-US" sz="2000" dirty="0">
              <a:latin typeface="Times New Roman" panose="02020603050405020304" pitchFamily="18" charset="0"/>
              <a:cs typeface="Times New Roman" panose="02020603050405020304" pitchFamily="18" charset="0"/>
            </a:endParaRPr>
          </a:p>
          <a:p>
            <a:pPr marL="0" indent="0">
              <a:buNone/>
            </a:pPr>
            <a:endParaRPr lang="en-US" altLang="zh-TW" sz="2000" dirty="0">
              <a:latin typeface="Times New Roman" panose="02020603050405020304" pitchFamily="18" charset="0"/>
              <a:cs typeface="Times New Roman" panose="02020603050405020304" pitchFamily="18" charset="0"/>
            </a:endParaRPr>
          </a:p>
          <a:p>
            <a:pPr marL="0" indent="0">
              <a:buNone/>
            </a:pP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09672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AE9C6D2-C325-4BEA-99F2-25D6442ECAF0}"/>
              </a:ext>
            </a:extLst>
          </p:cNvPr>
          <p:cNvSpPr>
            <a:spLocks noGrp="1"/>
          </p:cNvSpPr>
          <p:nvPr>
            <p:ph type="title"/>
          </p:nvPr>
        </p:nvSpPr>
        <p:spPr/>
        <p:txBody>
          <a:bodyPr/>
          <a:lstStyle/>
          <a:p>
            <a:r>
              <a:rPr lang="en-US" altLang="zh-TW" b="1" dirty="0">
                <a:latin typeface="Times New Roman"/>
                <a:cs typeface="Times New Roman"/>
              </a:rPr>
              <a:t>Symmetric</a:t>
            </a:r>
            <a:r>
              <a:rPr lang="zh-TW" altLang="en-US" b="1" dirty="0">
                <a:latin typeface="Times New Roman"/>
                <a:cs typeface="Times New Roman"/>
              </a:rPr>
              <a:t> </a:t>
            </a:r>
            <a:r>
              <a:rPr lang="en-US" altLang="zh-TW" b="1" dirty="0">
                <a:latin typeface="Times New Roman"/>
                <a:cs typeface="Times New Roman"/>
              </a:rPr>
              <a:t>TSP Example</a:t>
            </a:r>
            <a:endParaRPr lang="zh-TW" altLang="en-US" dirty="0"/>
          </a:p>
        </p:txBody>
      </p:sp>
      <p:sp>
        <p:nvSpPr>
          <p:cNvPr id="5" name="文字方塊 4">
            <a:extLst>
              <a:ext uri="{FF2B5EF4-FFF2-40B4-BE49-F238E27FC236}">
                <a16:creationId xmlns:a16="http://schemas.microsoft.com/office/drawing/2014/main" id="{366D2C26-2037-4BDB-85FE-50FDE3A6293C}"/>
              </a:ext>
            </a:extLst>
          </p:cNvPr>
          <p:cNvSpPr txBox="1"/>
          <p:nvPr/>
        </p:nvSpPr>
        <p:spPr>
          <a:xfrm>
            <a:off x="838200" y="1690688"/>
            <a:ext cx="3124702" cy="400110"/>
          </a:xfrm>
          <a:prstGeom prst="rect">
            <a:avLst/>
          </a:prstGeom>
          <a:noFill/>
        </p:spPr>
        <p:txBody>
          <a:bodyPr wrap="none" rtlCol="0">
            <a:spAutoFit/>
          </a:bodyPr>
          <a:lstStyle/>
          <a:p>
            <a:r>
              <a:rPr lang="en-US" altLang="zh-TW" sz="2000" dirty="0">
                <a:latin typeface="Times New Roman" panose="02020603050405020304" pitchFamily="18" charset="0"/>
                <a:cs typeface="Times New Roman" panose="02020603050405020304" pitchFamily="18" charset="0"/>
              </a:rPr>
              <a:t>V={1,2,3,4,5,6,7,8,9,10,11}</a:t>
            </a:r>
            <a:endParaRPr lang="zh-TW" altLang="en-US" sz="2000" dirty="0">
              <a:latin typeface="Times New Roman" panose="02020603050405020304" pitchFamily="18" charset="0"/>
              <a:cs typeface="Times New Roman" panose="02020603050405020304" pitchFamily="18" charset="0"/>
            </a:endParaRPr>
          </a:p>
        </p:txBody>
      </p:sp>
      <p:sp>
        <p:nvSpPr>
          <p:cNvPr id="8" name="內容版面配置區 7">
            <a:extLst>
              <a:ext uri="{FF2B5EF4-FFF2-40B4-BE49-F238E27FC236}">
                <a16:creationId xmlns:a16="http://schemas.microsoft.com/office/drawing/2014/main" id="{A820AC46-E9C7-4B04-B5AD-705865808187}"/>
              </a:ext>
            </a:extLst>
          </p:cNvPr>
          <p:cNvSpPr>
            <a:spLocks noGrp="1"/>
          </p:cNvSpPr>
          <p:nvPr>
            <p:ph idx="1"/>
          </p:nvPr>
        </p:nvSpPr>
        <p:spPr>
          <a:xfrm>
            <a:off x="10473266" y="7747000"/>
            <a:ext cx="1786467" cy="921544"/>
          </a:xfrm>
        </p:spPr>
        <p:txBody>
          <a:bodyPr/>
          <a:lstStyle/>
          <a:p>
            <a:endParaRPr lang="zh-TW" altLang="en-US" dirty="0"/>
          </a:p>
        </p:txBody>
      </p:sp>
      <p:pic>
        <p:nvPicPr>
          <p:cNvPr id="9" name="圖片 8">
            <a:extLst>
              <a:ext uri="{FF2B5EF4-FFF2-40B4-BE49-F238E27FC236}">
                <a16:creationId xmlns:a16="http://schemas.microsoft.com/office/drawing/2014/main" id="{F089A989-20F3-4C0B-962E-E7836EFE7F30}"/>
              </a:ext>
            </a:extLst>
          </p:cNvPr>
          <p:cNvPicPr>
            <a:picLocks noChangeAspect="1"/>
          </p:cNvPicPr>
          <p:nvPr/>
        </p:nvPicPr>
        <p:blipFill>
          <a:blip r:embed="rId2"/>
          <a:stretch>
            <a:fillRect/>
          </a:stretch>
        </p:blipFill>
        <p:spPr>
          <a:xfrm>
            <a:off x="733934" y="2766677"/>
            <a:ext cx="2591162" cy="2400635"/>
          </a:xfrm>
          <a:prstGeom prst="rect">
            <a:avLst/>
          </a:prstGeom>
        </p:spPr>
      </p:pic>
      <p:sp>
        <p:nvSpPr>
          <p:cNvPr id="12" name="文字方塊 11">
            <a:extLst>
              <a:ext uri="{FF2B5EF4-FFF2-40B4-BE49-F238E27FC236}">
                <a16:creationId xmlns:a16="http://schemas.microsoft.com/office/drawing/2014/main" id="{EF295230-2DA1-492D-8700-16C3605AFA01}"/>
              </a:ext>
            </a:extLst>
          </p:cNvPr>
          <p:cNvSpPr txBox="1"/>
          <p:nvPr/>
        </p:nvSpPr>
        <p:spPr>
          <a:xfrm>
            <a:off x="3468294" y="3782328"/>
            <a:ext cx="364067" cy="369332"/>
          </a:xfrm>
          <a:prstGeom prst="rect">
            <a:avLst/>
          </a:prstGeom>
          <a:noFill/>
        </p:spPr>
        <p:txBody>
          <a:bodyPr wrap="square" rtlCol="0">
            <a:spAutoFit/>
          </a:bodyPr>
          <a:lstStyle/>
          <a:p>
            <a:r>
              <a:rPr lang="zh-TW" altLang="en-US" dirty="0"/>
              <a:t>→</a:t>
            </a:r>
          </a:p>
        </p:txBody>
      </p:sp>
      <p:pic>
        <p:nvPicPr>
          <p:cNvPr id="13" name="圖片 12">
            <a:extLst>
              <a:ext uri="{FF2B5EF4-FFF2-40B4-BE49-F238E27FC236}">
                <a16:creationId xmlns:a16="http://schemas.microsoft.com/office/drawing/2014/main" id="{5445F446-13B8-4F87-B186-46EEAF8C1E78}"/>
              </a:ext>
            </a:extLst>
          </p:cNvPr>
          <p:cNvPicPr>
            <a:picLocks noChangeAspect="1"/>
          </p:cNvPicPr>
          <p:nvPr/>
        </p:nvPicPr>
        <p:blipFill>
          <a:blip r:embed="rId3"/>
          <a:stretch>
            <a:fillRect/>
          </a:stretch>
        </p:blipFill>
        <p:spPr>
          <a:xfrm>
            <a:off x="4270143" y="2856899"/>
            <a:ext cx="2606310" cy="2220190"/>
          </a:xfrm>
          <a:prstGeom prst="rect">
            <a:avLst/>
          </a:prstGeom>
        </p:spPr>
      </p:pic>
      <p:pic>
        <p:nvPicPr>
          <p:cNvPr id="14" name="圖片 13">
            <a:extLst>
              <a:ext uri="{FF2B5EF4-FFF2-40B4-BE49-F238E27FC236}">
                <a16:creationId xmlns:a16="http://schemas.microsoft.com/office/drawing/2014/main" id="{EE5D3B44-CE52-446A-848A-23B58AC32A48}"/>
              </a:ext>
            </a:extLst>
          </p:cNvPr>
          <p:cNvPicPr>
            <a:picLocks noChangeAspect="1"/>
          </p:cNvPicPr>
          <p:nvPr/>
        </p:nvPicPr>
        <p:blipFill>
          <a:blip r:embed="rId4"/>
          <a:stretch>
            <a:fillRect/>
          </a:stretch>
        </p:blipFill>
        <p:spPr>
          <a:xfrm>
            <a:off x="7895216" y="2876744"/>
            <a:ext cx="2676595" cy="2112253"/>
          </a:xfrm>
          <a:prstGeom prst="rect">
            <a:avLst/>
          </a:prstGeom>
        </p:spPr>
      </p:pic>
      <p:sp>
        <p:nvSpPr>
          <p:cNvPr id="16" name="文字方塊 15">
            <a:extLst>
              <a:ext uri="{FF2B5EF4-FFF2-40B4-BE49-F238E27FC236}">
                <a16:creationId xmlns:a16="http://schemas.microsoft.com/office/drawing/2014/main" id="{F7B695AB-546C-440D-BE15-7B1369A7A734}"/>
              </a:ext>
            </a:extLst>
          </p:cNvPr>
          <p:cNvSpPr txBox="1"/>
          <p:nvPr/>
        </p:nvSpPr>
        <p:spPr>
          <a:xfrm>
            <a:off x="7019651" y="3802173"/>
            <a:ext cx="364067" cy="369332"/>
          </a:xfrm>
          <a:prstGeom prst="rect">
            <a:avLst/>
          </a:prstGeom>
          <a:noFill/>
        </p:spPr>
        <p:txBody>
          <a:bodyPr wrap="square" rtlCol="0">
            <a:spAutoFit/>
          </a:bodyPr>
          <a:lstStyle/>
          <a:p>
            <a:r>
              <a:rPr lang="zh-TW" altLang="en-US" dirty="0"/>
              <a:t>→</a:t>
            </a:r>
          </a:p>
        </p:txBody>
      </p:sp>
      <p:sp>
        <p:nvSpPr>
          <p:cNvPr id="17" name="矩形 16">
            <a:extLst>
              <a:ext uri="{FF2B5EF4-FFF2-40B4-BE49-F238E27FC236}">
                <a16:creationId xmlns:a16="http://schemas.microsoft.com/office/drawing/2014/main" id="{D0892618-E370-497C-8CBE-34F8723BDA28}"/>
              </a:ext>
            </a:extLst>
          </p:cNvPr>
          <p:cNvSpPr/>
          <p:nvPr/>
        </p:nvSpPr>
        <p:spPr>
          <a:xfrm>
            <a:off x="6675194" y="1688304"/>
            <a:ext cx="2173993" cy="369332"/>
          </a:xfrm>
          <a:prstGeom prst="rect">
            <a:avLst/>
          </a:prstGeom>
        </p:spPr>
        <p:txBody>
          <a:bodyPr wrap="none">
            <a:spAutoFit/>
          </a:bodyPr>
          <a:lstStyle/>
          <a:p>
            <a:r>
              <a:rPr lang="en-US" altLang="zh-TW" dirty="0" err="1">
                <a:latin typeface="CIDFont+F1"/>
              </a:rPr>
              <a:t>A</a:t>
            </a:r>
            <a:r>
              <a:rPr lang="en-US" altLang="zh-TW" sz="800" dirty="0" err="1">
                <a:latin typeface="CIDFont+F1"/>
              </a:rPr>
              <a:t>l</a:t>
            </a:r>
            <a:r>
              <a:rPr lang="en-US" altLang="zh-TW" dirty="0" err="1">
                <a:latin typeface="CIDFont+F1"/>
              </a:rPr>
              <a:t>A</a:t>
            </a:r>
            <a:r>
              <a:rPr lang="en-US" altLang="zh-TW" sz="800" dirty="0" err="1">
                <a:latin typeface="CIDFont+F1"/>
              </a:rPr>
              <a:t>k</a:t>
            </a:r>
            <a:r>
              <a:rPr lang="en-US" altLang="zh-TW" sz="800" dirty="0">
                <a:latin typeface="CIDFont+F1"/>
              </a:rPr>
              <a:t> </a:t>
            </a:r>
            <a:r>
              <a:rPr lang="en-US" altLang="zh-TW" dirty="0">
                <a:latin typeface="CIDFont+F1"/>
              </a:rPr>
              <a:t>+ </a:t>
            </a:r>
            <a:r>
              <a:rPr lang="en-US" altLang="zh-TW" dirty="0" err="1">
                <a:latin typeface="CIDFont+F1"/>
              </a:rPr>
              <a:t>A</a:t>
            </a:r>
            <a:r>
              <a:rPr lang="en-US" altLang="zh-TW" sz="800" dirty="0" err="1">
                <a:latin typeface="CIDFont+F1"/>
              </a:rPr>
              <a:t>k</a:t>
            </a:r>
            <a:r>
              <a:rPr lang="en-US" altLang="zh-TW" dirty="0" err="1">
                <a:latin typeface="CIDFont+F1"/>
              </a:rPr>
              <a:t>A</a:t>
            </a:r>
            <a:r>
              <a:rPr lang="en-US" altLang="zh-TW" sz="800" dirty="0" err="1">
                <a:latin typeface="CIDFont+F1"/>
              </a:rPr>
              <a:t>m</a:t>
            </a:r>
            <a:r>
              <a:rPr lang="en-US" altLang="zh-TW" sz="800" dirty="0">
                <a:latin typeface="CIDFont+F1"/>
              </a:rPr>
              <a:t> </a:t>
            </a:r>
            <a:r>
              <a:rPr lang="en-US" altLang="zh-TW" dirty="0">
                <a:latin typeface="CIDFont+F1"/>
              </a:rPr>
              <a:t>- </a:t>
            </a:r>
            <a:r>
              <a:rPr lang="en-US" altLang="zh-TW" dirty="0" err="1">
                <a:latin typeface="CIDFont+F1"/>
              </a:rPr>
              <a:t>A</a:t>
            </a:r>
            <a:r>
              <a:rPr lang="en-US" altLang="zh-TW" sz="800" dirty="0" err="1">
                <a:latin typeface="CIDFont+F1"/>
              </a:rPr>
              <a:t>l</a:t>
            </a:r>
            <a:r>
              <a:rPr lang="en-US" altLang="zh-TW" dirty="0" err="1">
                <a:latin typeface="CIDFont+F1"/>
              </a:rPr>
              <a:t>A</a:t>
            </a:r>
            <a:r>
              <a:rPr lang="en-US" altLang="zh-TW" sz="800" dirty="0" err="1">
                <a:latin typeface="CIDFont+F1"/>
              </a:rPr>
              <a:t>m</a:t>
            </a:r>
            <a:r>
              <a:rPr lang="en-US" altLang="zh-TW" sz="800" dirty="0">
                <a:latin typeface="CIDFont+F1"/>
              </a:rPr>
              <a:t> </a:t>
            </a:r>
            <a:r>
              <a:rPr lang="en-US" altLang="zh-TW" dirty="0">
                <a:latin typeface="CIDFont+F1"/>
              </a:rPr>
              <a:t>= min</a:t>
            </a:r>
            <a:endParaRPr lang="zh-TW" altLang="en-US" dirty="0"/>
          </a:p>
        </p:txBody>
      </p:sp>
      <p:sp>
        <p:nvSpPr>
          <p:cNvPr id="3" name="文字方塊 2">
            <a:extLst>
              <a:ext uri="{FF2B5EF4-FFF2-40B4-BE49-F238E27FC236}">
                <a16:creationId xmlns:a16="http://schemas.microsoft.com/office/drawing/2014/main" id="{65683B77-D7D9-44B3-A9A6-66BAC04817CA}"/>
              </a:ext>
            </a:extLst>
          </p:cNvPr>
          <p:cNvSpPr txBox="1"/>
          <p:nvPr/>
        </p:nvSpPr>
        <p:spPr>
          <a:xfrm>
            <a:off x="4270143" y="5274733"/>
            <a:ext cx="2832827" cy="369332"/>
          </a:xfrm>
          <a:prstGeom prst="rect">
            <a:avLst/>
          </a:prstGeom>
          <a:noFill/>
        </p:spPr>
        <p:txBody>
          <a:bodyPr wrap="none" rtlCol="0">
            <a:spAutoFit/>
          </a:bodyPr>
          <a:lstStyle/>
          <a:p>
            <a:r>
              <a:rPr lang="en-US" altLang="zh-TW" dirty="0">
                <a:latin typeface="Times New Roman" panose="02020603050405020304" pitchFamily="18" charset="0"/>
                <a:cs typeface="Times New Roman" panose="02020603050405020304" pitchFamily="18" charset="0"/>
              </a:rPr>
              <a:t>Longest</a:t>
            </a:r>
            <a:r>
              <a:rPr lang="en-US" altLang="zh-TW" dirty="0">
                <a:latin typeface="Times New Roman" panose="02020603050405020304" pitchFamily="18" charset="0"/>
                <a:cs typeface="Times New Roman" panose="02020603050405020304" pitchFamily="18" charset="0"/>
                <a:sym typeface="Wingdings" panose="05000000000000000000" pitchFamily="2" charset="2"/>
              </a:rPr>
              <a:t>: (A1,A2)</a:t>
            </a:r>
            <a:r>
              <a:rPr lang="zh-TW" altLang="en-US" dirty="0">
                <a:latin typeface="Times New Roman" panose="02020603050405020304" pitchFamily="18" charset="0"/>
                <a:cs typeface="Times New Roman" panose="02020603050405020304" pitchFamily="18" charset="0"/>
                <a:sym typeface="Wingdings" panose="05000000000000000000" pitchFamily="2" charset="2"/>
              </a:rPr>
              <a:t>、</a:t>
            </a:r>
            <a:r>
              <a:rPr lang="en-US" altLang="zh-TW" dirty="0">
                <a:latin typeface="Times New Roman" panose="02020603050405020304" pitchFamily="18" charset="0"/>
                <a:cs typeface="Times New Roman" panose="02020603050405020304" pitchFamily="18" charset="0"/>
                <a:sym typeface="Wingdings" panose="05000000000000000000" pitchFamily="2" charset="2"/>
              </a:rPr>
              <a:t>(A1,A3)</a:t>
            </a:r>
            <a:endParaRPr lang="zh-TW" altLang="en-US" dirty="0">
              <a:latin typeface="Times New Roman" panose="02020603050405020304" pitchFamily="18" charset="0"/>
              <a:cs typeface="Times New Roman" panose="02020603050405020304" pitchFamily="18" charset="0"/>
            </a:endParaRPr>
          </a:p>
        </p:txBody>
      </p:sp>
      <p:sp>
        <p:nvSpPr>
          <p:cNvPr id="15" name="文字方塊 14">
            <a:extLst>
              <a:ext uri="{FF2B5EF4-FFF2-40B4-BE49-F238E27FC236}">
                <a16:creationId xmlns:a16="http://schemas.microsoft.com/office/drawing/2014/main" id="{4E5D940A-0599-4394-A26F-C223602DE850}"/>
              </a:ext>
            </a:extLst>
          </p:cNvPr>
          <p:cNvSpPr txBox="1"/>
          <p:nvPr/>
        </p:nvSpPr>
        <p:spPr>
          <a:xfrm>
            <a:off x="8449430" y="5191395"/>
            <a:ext cx="1826141" cy="369332"/>
          </a:xfrm>
          <a:prstGeom prst="rect">
            <a:avLst/>
          </a:prstGeom>
          <a:noFill/>
        </p:spPr>
        <p:txBody>
          <a:bodyPr wrap="none" rtlCol="0">
            <a:spAutoFit/>
          </a:bodyPr>
          <a:lstStyle/>
          <a:p>
            <a:r>
              <a:rPr lang="en-US" altLang="zh-TW" dirty="0">
                <a:latin typeface="Times New Roman" panose="02020603050405020304" pitchFamily="18" charset="0"/>
                <a:cs typeface="Times New Roman" panose="02020603050405020304" pitchFamily="18" charset="0"/>
              </a:rPr>
              <a:t>Longest</a:t>
            </a:r>
            <a:r>
              <a:rPr lang="en-US" altLang="zh-TW" dirty="0">
                <a:latin typeface="Times New Roman" panose="02020603050405020304" pitchFamily="18" charset="0"/>
                <a:cs typeface="Times New Roman" panose="02020603050405020304" pitchFamily="18" charset="0"/>
                <a:sym typeface="Wingdings" panose="05000000000000000000" pitchFamily="2" charset="2"/>
              </a:rPr>
              <a:t>: (A2,A4)</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52243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2381680-72EF-409A-A909-01A3EB774D3C}"/>
              </a:ext>
            </a:extLst>
          </p:cNvPr>
          <p:cNvSpPr>
            <a:spLocks noGrp="1"/>
          </p:cNvSpPr>
          <p:nvPr>
            <p:ph type="title"/>
          </p:nvPr>
        </p:nvSpPr>
        <p:spPr/>
        <p:txBody>
          <a:bodyPr/>
          <a:lstStyle/>
          <a:p>
            <a:r>
              <a:rPr lang="en-US" altLang="zh-TW" b="1" dirty="0">
                <a:latin typeface="Times New Roman"/>
                <a:cs typeface="Times New Roman"/>
              </a:rPr>
              <a:t>Symmetric</a:t>
            </a:r>
            <a:r>
              <a:rPr lang="zh-TW" altLang="en-US" b="1" dirty="0">
                <a:latin typeface="Times New Roman"/>
                <a:cs typeface="Times New Roman"/>
              </a:rPr>
              <a:t> </a:t>
            </a:r>
            <a:r>
              <a:rPr lang="en-US" altLang="zh-TW" b="1" dirty="0">
                <a:latin typeface="Times New Roman"/>
                <a:cs typeface="Times New Roman"/>
              </a:rPr>
              <a:t>TSP Example</a:t>
            </a:r>
            <a:endParaRPr lang="zh-TW" altLang="en-US" dirty="0"/>
          </a:p>
        </p:txBody>
      </p:sp>
      <p:pic>
        <p:nvPicPr>
          <p:cNvPr id="4" name="內容版面配置區 3">
            <a:extLst>
              <a:ext uri="{FF2B5EF4-FFF2-40B4-BE49-F238E27FC236}">
                <a16:creationId xmlns:a16="http://schemas.microsoft.com/office/drawing/2014/main" id="{0A3107C3-7680-49A0-A6BC-A31879EFC592}"/>
              </a:ext>
            </a:extLst>
          </p:cNvPr>
          <p:cNvPicPr>
            <a:picLocks noGrp="1" noChangeAspect="1"/>
          </p:cNvPicPr>
          <p:nvPr>
            <p:ph idx="1"/>
          </p:nvPr>
        </p:nvPicPr>
        <p:blipFill>
          <a:blip r:embed="rId3"/>
          <a:stretch>
            <a:fillRect/>
          </a:stretch>
        </p:blipFill>
        <p:spPr>
          <a:xfrm>
            <a:off x="730082" y="1380589"/>
            <a:ext cx="2234513" cy="2050305"/>
          </a:xfrm>
          <a:prstGeom prst="rect">
            <a:avLst/>
          </a:prstGeom>
        </p:spPr>
      </p:pic>
      <p:sp>
        <p:nvSpPr>
          <p:cNvPr id="5" name="文字方塊 4">
            <a:extLst>
              <a:ext uri="{FF2B5EF4-FFF2-40B4-BE49-F238E27FC236}">
                <a16:creationId xmlns:a16="http://schemas.microsoft.com/office/drawing/2014/main" id="{12CD4AC0-9957-4343-8ED7-6200E949A911}"/>
              </a:ext>
            </a:extLst>
          </p:cNvPr>
          <p:cNvSpPr txBox="1"/>
          <p:nvPr/>
        </p:nvSpPr>
        <p:spPr>
          <a:xfrm>
            <a:off x="3021941" y="2273601"/>
            <a:ext cx="364067" cy="369332"/>
          </a:xfrm>
          <a:prstGeom prst="rect">
            <a:avLst/>
          </a:prstGeom>
          <a:noFill/>
        </p:spPr>
        <p:txBody>
          <a:bodyPr wrap="square" rtlCol="0">
            <a:spAutoFit/>
          </a:bodyPr>
          <a:lstStyle/>
          <a:p>
            <a:r>
              <a:rPr lang="zh-TW" altLang="en-US" dirty="0"/>
              <a:t>→</a:t>
            </a:r>
          </a:p>
        </p:txBody>
      </p:sp>
      <p:pic>
        <p:nvPicPr>
          <p:cNvPr id="6" name="圖片 5">
            <a:extLst>
              <a:ext uri="{FF2B5EF4-FFF2-40B4-BE49-F238E27FC236}">
                <a16:creationId xmlns:a16="http://schemas.microsoft.com/office/drawing/2014/main" id="{5F6BCCE2-F8BB-4170-8A51-3CBA317CA311}"/>
              </a:ext>
            </a:extLst>
          </p:cNvPr>
          <p:cNvPicPr>
            <a:picLocks noChangeAspect="1"/>
          </p:cNvPicPr>
          <p:nvPr/>
        </p:nvPicPr>
        <p:blipFill>
          <a:blip r:embed="rId4"/>
          <a:stretch>
            <a:fillRect/>
          </a:stretch>
        </p:blipFill>
        <p:spPr>
          <a:xfrm>
            <a:off x="3495060" y="1475107"/>
            <a:ext cx="2234513" cy="2048948"/>
          </a:xfrm>
          <a:prstGeom prst="rect">
            <a:avLst/>
          </a:prstGeom>
        </p:spPr>
      </p:pic>
      <p:sp>
        <p:nvSpPr>
          <p:cNvPr id="7" name="文字方塊 6">
            <a:extLst>
              <a:ext uri="{FF2B5EF4-FFF2-40B4-BE49-F238E27FC236}">
                <a16:creationId xmlns:a16="http://schemas.microsoft.com/office/drawing/2014/main" id="{83E2156A-9E5E-4B97-9109-7F2585DE3424}"/>
              </a:ext>
            </a:extLst>
          </p:cNvPr>
          <p:cNvSpPr txBox="1"/>
          <p:nvPr/>
        </p:nvSpPr>
        <p:spPr>
          <a:xfrm>
            <a:off x="5927663" y="2273601"/>
            <a:ext cx="364067" cy="369332"/>
          </a:xfrm>
          <a:prstGeom prst="rect">
            <a:avLst/>
          </a:prstGeom>
          <a:noFill/>
        </p:spPr>
        <p:txBody>
          <a:bodyPr wrap="square" rtlCol="0">
            <a:spAutoFit/>
          </a:bodyPr>
          <a:lstStyle/>
          <a:p>
            <a:r>
              <a:rPr lang="zh-TW" altLang="en-US" dirty="0"/>
              <a:t>→</a:t>
            </a:r>
          </a:p>
        </p:txBody>
      </p:sp>
      <p:pic>
        <p:nvPicPr>
          <p:cNvPr id="8" name="圖片 7">
            <a:extLst>
              <a:ext uri="{FF2B5EF4-FFF2-40B4-BE49-F238E27FC236}">
                <a16:creationId xmlns:a16="http://schemas.microsoft.com/office/drawing/2014/main" id="{D52F18F5-C8BC-4D42-8DF0-2AA285227B51}"/>
              </a:ext>
            </a:extLst>
          </p:cNvPr>
          <p:cNvPicPr>
            <a:picLocks noChangeAspect="1"/>
          </p:cNvPicPr>
          <p:nvPr/>
        </p:nvPicPr>
        <p:blipFill>
          <a:blip r:embed="rId5"/>
          <a:stretch>
            <a:fillRect/>
          </a:stretch>
        </p:blipFill>
        <p:spPr>
          <a:xfrm>
            <a:off x="6395934" y="1461795"/>
            <a:ext cx="2234513" cy="1992944"/>
          </a:xfrm>
          <a:prstGeom prst="rect">
            <a:avLst/>
          </a:prstGeom>
        </p:spPr>
      </p:pic>
      <p:sp>
        <p:nvSpPr>
          <p:cNvPr id="9" name="文字方塊 8">
            <a:extLst>
              <a:ext uri="{FF2B5EF4-FFF2-40B4-BE49-F238E27FC236}">
                <a16:creationId xmlns:a16="http://schemas.microsoft.com/office/drawing/2014/main" id="{ABFEC18F-03CD-48EC-9736-23307E9E2D57}"/>
              </a:ext>
            </a:extLst>
          </p:cNvPr>
          <p:cNvSpPr txBox="1"/>
          <p:nvPr/>
        </p:nvSpPr>
        <p:spPr>
          <a:xfrm>
            <a:off x="8772215" y="2273601"/>
            <a:ext cx="364067" cy="369332"/>
          </a:xfrm>
          <a:prstGeom prst="rect">
            <a:avLst/>
          </a:prstGeom>
          <a:noFill/>
        </p:spPr>
        <p:txBody>
          <a:bodyPr wrap="square" rtlCol="0">
            <a:spAutoFit/>
          </a:bodyPr>
          <a:lstStyle/>
          <a:p>
            <a:r>
              <a:rPr lang="zh-TW" altLang="en-US" dirty="0"/>
              <a:t>→</a:t>
            </a:r>
          </a:p>
        </p:txBody>
      </p:sp>
      <p:pic>
        <p:nvPicPr>
          <p:cNvPr id="10" name="圖片 9">
            <a:extLst>
              <a:ext uri="{FF2B5EF4-FFF2-40B4-BE49-F238E27FC236}">
                <a16:creationId xmlns:a16="http://schemas.microsoft.com/office/drawing/2014/main" id="{443EA215-39F1-4E55-B968-E4E26EC9AC37}"/>
              </a:ext>
            </a:extLst>
          </p:cNvPr>
          <p:cNvPicPr>
            <a:picLocks noChangeAspect="1"/>
          </p:cNvPicPr>
          <p:nvPr/>
        </p:nvPicPr>
        <p:blipFill>
          <a:blip r:embed="rId6"/>
          <a:stretch>
            <a:fillRect/>
          </a:stretch>
        </p:blipFill>
        <p:spPr>
          <a:xfrm>
            <a:off x="9227295" y="1584753"/>
            <a:ext cx="2194857" cy="1846141"/>
          </a:xfrm>
          <a:prstGeom prst="rect">
            <a:avLst/>
          </a:prstGeom>
        </p:spPr>
      </p:pic>
      <p:sp>
        <p:nvSpPr>
          <p:cNvPr id="11" name="文字方塊 10">
            <a:extLst>
              <a:ext uri="{FF2B5EF4-FFF2-40B4-BE49-F238E27FC236}">
                <a16:creationId xmlns:a16="http://schemas.microsoft.com/office/drawing/2014/main" id="{29876F91-00F9-4962-A73F-4A4DAACF55B1}"/>
              </a:ext>
            </a:extLst>
          </p:cNvPr>
          <p:cNvSpPr txBox="1"/>
          <p:nvPr/>
        </p:nvSpPr>
        <p:spPr>
          <a:xfrm>
            <a:off x="10142689" y="3743123"/>
            <a:ext cx="364067" cy="369332"/>
          </a:xfrm>
          <a:prstGeom prst="rect">
            <a:avLst/>
          </a:prstGeom>
          <a:noFill/>
        </p:spPr>
        <p:txBody>
          <a:bodyPr wrap="square" rtlCol="0">
            <a:spAutoFit/>
          </a:bodyPr>
          <a:lstStyle/>
          <a:p>
            <a:r>
              <a:rPr lang="zh-TW" altLang="en-US" dirty="0"/>
              <a:t>↓</a:t>
            </a:r>
          </a:p>
        </p:txBody>
      </p:sp>
      <p:pic>
        <p:nvPicPr>
          <p:cNvPr id="12" name="圖片 11">
            <a:extLst>
              <a:ext uri="{FF2B5EF4-FFF2-40B4-BE49-F238E27FC236}">
                <a16:creationId xmlns:a16="http://schemas.microsoft.com/office/drawing/2014/main" id="{6A5511DC-28C2-4B95-A0CD-7D1FE315D3AF}"/>
              </a:ext>
            </a:extLst>
          </p:cNvPr>
          <p:cNvPicPr>
            <a:picLocks noChangeAspect="1"/>
          </p:cNvPicPr>
          <p:nvPr/>
        </p:nvPicPr>
        <p:blipFill>
          <a:blip r:embed="rId7"/>
          <a:stretch>
            <a:fillRect/>
          </a:stretch>
        </p:blipFill>
        <p:spPr>
          <a:xfrm>
            <a:off x="9297279" y="4119693"/>
            <a:ext cx="2286899" cy="1988608"/>
          </a:xfrm>
          <a:prstGeom prst="rect">
            <a:avLst/>
          </a:prstGeom>
        </p:spPr>
      </p:pic>
      <p:sp>
        <p:nvSpPr>
          <p:cNvPr id="13" name="文字方塊 12">
            <a:extLst>
              <a:ext uri="{FF2B5EF4-FFF2-40B4-BE49-F238E27FC236}">
                <a16:creationId xmlns:a16="http://schemas.microsoft.com/office/drawing/2014/main" id="{14356A5B-6296-45F9-9EBA-3DB43D45279C}"/>
              </a:ext>
            </a:extLst>
          </p:cNvPr>
          <p:cNvSpPr txBox="1"/>
          <p:nvPr/>
        </p:nvSpPr>
        <p:spPr>
          <a:xfrm>
            <a:off x="8810925" y="4797273"/>
            <a:ext cx="364067" cy="369332"/>
          </a:xfrm>
          <a:prstGeom prst="rect">
            <a:avLst/>
          </a:prstGeom>
          <a:noFill/>
        </p:spPr>
        <p:txBody>
          <a:bodyPr wrap="square" rtlCol="0">
            <a:spAutoFit/>
          </a:bodyPr>
          <a:lstStyle/>
          <a:p>
            <a:r>
              <a:rPr lang="zh-TW" altLang="en-US" dirty="0"/>
              <a:t>←</a:t>
            </a:r>
          </a:p>
        </p:txBody>
      </p:sp>
      <p:pic>
        <p:nvPicPr>
          <p:cNvPr id="14" name="圖片 13">
            <a:extLst>
              <a:ext uri="{FF2B5EF4-FFF2-40B4-BE49-F238E27FC236}">
                <a16:creationId xmlns:a16="http://schemas.microsoft.com/office/drawing/2014/main" id="{F7B1A01C-C954-442D-93FD-E12B45DC5386}"/>
              </a:ext>
            </a:extLst>
          </p:cNvPr>
          <p:cNvPicPr>
            <a:picLocks noChangeAspect="1"/>
          </p:cNvPicPr>
          <p:nvPr/>
        </p:nvPicPr>
        <p:blipFill>
          <a:blip r:embed="rId8"/>
          <a:stretch>
            <a:fillRect/>
          </a:stretch>
        </p:blipFill>
        <p:spPr>
          <a:xfrm>
            <a:off x="6504195" y="4112455"/>
            <a:ext cx="2199619" cy="1992944"/>
          </a:xfrm>
          <a:prstGeom prst="rect">
            <a:avLst/>
          </a:prstGeom>
        </p:spPr>
      </p:pic>
      <p:pic>
        <p:nvPicPr>
          <p:cNvPr id="15" name="圖片 14">
            <a:extLst>
              <a:ext uri="{FF2B5EF4-FFF2-40B4-BE49-F238E27FC236}">
                <a16:creationId xmlns:a16="http://schemas.microsoft.com/office/drawing/2014/main" id="{4C6935C8-0985-4DFC-B771-603325059115}"/>
              </a:ext>
            </a:extLst>
          </p:cNvPr>
          <p:cNvPicPr>
            <a:picLocks noChangeAspect="1"/>
          </p:cNvPicPr>
          <p:nvPr/>
        </p:nvPicPr>
        <p:blipFill>
          <a:blip r:embed="rId9"/>
          <a:stretch>
            <a:fillRect/>
          </a:stretch>
        </p:blipFill>
        <p:spPr>
          <a:xfrm>
            <a:off x="3539489" y="3927789"/>
            <a:ext cx="2371241" cy="2199530"/>
          </a:xfrm>
          <a:prstGeom prst="rect">
            <a:avLst/>
          </a:prstGeom>
        </p:spPr>
      </p:pic>
      <p:sp>
        <p:nvSpPr>
          <p:cNvPr id="17" name="文字方塊 16">
            <a:extLst>
              <a:ext uri="{FF2B5EF4-FFF2-40B4-BE49-F238E27FC236}">
                <a16:creationId xmlns:a16="http://schemas.microsoft.com/office/drawing/2014/main" id="{36A58600-9CEF-42A3-B7F1-22F8F087F6BD}"/>
              </a:ext>
            </a:extLst>
          </p:cNvPr>
          <p:cNvSpPr txBox="1"/>
          <p:nvPr/>
        </p:nvSpPr>
        <p:spPr>
          <a:xfrm>
            <a:off x="5927663" y="4842888"/>
            <a:ext cx="364067" cy="369332"/>
          </a:xfrm>
          <a:prstGeom prst="rect">
            <a:avLst/>
          </a:prstGeom>
          <a:noFill/>
        </p:spPr>
        <p:txBody>
          <a:bodyPr wrap="square" rtlCol="0">
            <a:spAutoFit/>
          </a:bodyPr>
          <a:lstStyle/>
          <a:p>
            <a:r>
              <a:rPr lang="zh-TW" altLang="en-US" dirty="0"/>
              <a:t>←</a:t>
            </a:r>
          </a:p>
        </p:txBody>
      </p:sp>
      <p:pic>
        <p:nvPicPr>
          <p:cNvPr id="18" name="圖片 17">
            <a:extLst>
              <a:ext uri="{FF2B5EF4-FFF2-40B4-BE49-F238E27FC236}">
                <a16:creationId xmlns:a16="http://schemas.microsoft.com/office/drawing/2014/main" id="{D8EE3904-832F-44FE-A0BD-3E146FD83E46}"/>
              </a:ext>
            </a:extLst>
          </p:cNvPr>
          <p:cNvPicPr>
            <a:picLocks noChangeAspect="1"/>
          </p:cNvPicPr>
          <p:nvPr/>
        </p:nvPicPr>
        <p:blipFill>
          <a:blip r:embed="rId10"/>
          <a:stretch>
            <a:fillRect/>
          </a:stretch>
        </p:blipFill>
        <p:spPr>
          <a:xfrm>
            <a:off x="786931" y="3840803"/>
            <a:ext cx="2076740" cy="2199530"/>
          </a:xfrm>
          <a:prstGeom prst="rect">
            <a:avLst/>
          </a:prstGeom>
        </p:spPr>
      </p:pic>
      <p:sp>
        <p:nvSpPr>
          <p:cNvPr id="19" name="文字方塊 18">
            <a:extLst>
              <a:ext uri="{FF2B5EF4-FFF2-40B4-BE49-F238E27FC236}">
                <a16:creationId xmlns:a16="http://schemas.microsoft.com/office/drawing/2014/main" id="{551872D3-86F2-4E12-AEDA-2EB986418756}"/>
              </a:ext>
            </a:extLst>
          </p:cNvPr>
          <p:cNvSpPr txBox="1"/>
          <p:nvPr/>
        </p:nvSpPr>
        <p:spPr>
          <a:xfrm>
            <a:off x="3034173" y="4791270"/>
            <a:ext cx="364067" cy="369332"/>
          </a:xfrm>
          <a:prstGeom prst="rect">
            <a:avLst/>
          </a:prstGeom>
          <a:noFill/>
        </p:spPr>
        <p:txBody>
          <a:bodyPr wrap="square" rtlCol="0">
            <a:spAutoFit/>
          </a:bodyPr>
          <a:lstStyle/>
          <a:p>
            <a:r>
              <a:rPr lang="zh-TW" altLang="en-US" dirty="0"/>
              <a:t>←</a:t>
            </a:r>
          </a:p>
        </p:txBody>
      </p:sp>
      <p:sp>
        <p:nvSpPr>
          <p:cNvPr id="20" name="文字方塊 19">
            <a:extLst>
              <a:ext uri="{FF2B5EF4-FFF2-40B4-BE49-F238E27FC236}">
                <a16:creationId xmlns:a16="http://schemas.microsoft.com/office/drawing/2014/main" id="{AFAB453F-BCB9-4317-84FA-0E17A165983E}"/>
              </a:ext>
            </a:extLst>
          </p:cNvPr>
          <p:cNvSpPr txBox="1"/>
          <p:nvPr/>
        </p:nvSpPr>
        <p:spPr>
          <a:xfrm>
            <a:off x="949481" y="3429000"/>
            <a:ext cx="1826141" cy="369332"/>
          </a:xfrm>
          <a:prstGeom prst="rect">
            <a:avLst/>
          </a:prstGeom>
          <a:noFill/>
        </p:spPr>
        <p:txBody>
          <a:bodyPr wrap="none" rtlCol="0">
            <a:spAutoFit/>
          </a:bodyPr>
          <a:lstStyle/>
          <a:p>
            <a:r>
              <a:rPr lang="en-US" altLang="zh-TW" dirty="0">
                <a:latin typeface="Times New Roman" panose="02020603050405020304" pitchFamily="18" charset="0"/>
                <a:cs typeface="Times New Roman" panose="02020603050405020304" pitchFamily="18" charset="0"/>
              </a:rPr>
              <a:t>Longest</a:t>
            </a:r>
            <a:r>
              <a:rPr lang="en-US" altLang="zh-TW" dirty="0">
                <a:latin typeface="Times New Roman" panose="02020603050405020304" pitchFamily="18" charset="0"/>
                <a:cs typeface="Times New Roman" panose="02020603050405020304" pitchFamily="18" charset="0"/>
                <a:sym typeface="Wingdings" panose="05000000000000000000" pitchFamily="2" charset="2"/>
              </a:rPr>
              <a:t>: (A5,A6)</a:t>
            </a:r>
            <a:endParaRPr lang="zh-TW" altLang="en-US" dirty="0">
              <a:latin typeface="Times New Roman" panose="02020603050405020304" pitchFamily="18" charset="0"/>
              <a:cs typeface="Times New Roman" panose="02020603050405020304" pitchFamily="18" charset="0"/>
            </a:endParaRPr>
          </a:p>
        </p:txBody>
      </p:sp>
      <p:sp>
        <p:nvSpPr>
          <p:cNvPr id="21" name="文字方塊 20">
            <a:extLst>
              <a:ext uri="{FF2B5EF4-FFF2-40B4-BE49-F238E27FC236}">
                <a16:creationId xmlns:a16="http://schemas.microsoft.com/office/drawing/2014/main" id="{600ECE19-3AB1-4A42-8D5A-2F0C1C049194}"/>
              </a:ext>
            </a:extLst>
          </p:cNvPr>
          <p:cNvSpPr txBox="1"/>
          <p:nvPr/>
        </p:nvSpPr>
        <p:spPr>
          <a:xfrm>
            <a:off x="6739200" y="3429000"/>
            <a:ext cx="1826141" cy="369332"/>
          </a:xfrm>
          <a:prstGeom prst="rect">
            <a:avLst/>
          </a:prstGeom>
          <a:noFill/>
        </p:spPr>
        <p:txBody>
          <a:bodyPr wrap="none" rtlCol="0">
            <a:spAutoFit/>
          </a:bodyPr>
          <a:lstStyle/>
          <a:p>
            <a:r>
              <a:rPr lang="en-US" altLang="zh-TW" dirty="0">
                <a:latin typeface="Times New Roman" panose="02020603050405020304" pitchFamily="18" charset="0"/>
                <a:cs typeface="Times New Roman" panose="02020603050405020304" pitchFamily="18" charset="0"/>
              </a:rPr>
              <a:t>Longest</a:t>
            </a:r>
            <a:r>
              <a:rPr lang="en-US" altLang="zh-TW" dirty="0">
                <a:latin typeface="Times New Roman" panose="02020603050405020304" pitchFamily="18" charset="0"/>
                <a:cs typeface="Times New Roman" panose="02020603050405020304" pitchFamily="18" charset="0"/>
                <a:sym typeface="Wingdings" panose="05000000000000000000" pitchFamily="2" charset="2"/>
              </a:rPr>
              <a:t>: (A4,A7)</a:t>
            </a:r>
            <a:endParaRPr lang="zh-TW" altLang="en-US" dirty="0">
              <a:latin typeface="Times New Roman" panose="02020603050405020304" pitchFamily="18" charset="0"/>
              <a:cs typeface="Times New Roman" panose="02020603050405020304" pitchFamily="18" charset="0"/>
            </a:endParaRPr>
          </a:p>
        </p:txBody>
      </p:sp>
      <p:sp>
        <p:nvSpPr>
          <p:cNvPr id="22" name="文字方塊 21">
            <a:extLst>
              <a:ext uri="{FF2B5EF4-FFF2-40B4-BE49-F238E27FC236}">
                <a16:creationId xmlns:a16="http://schemas.microsoft.com/office/drawing/2014/main" id="{FCDD51C0-7CFD-428E-A004-DA6905D9362A}"/>
              </a:ext>
            </a:extLst>
          </p:cNvPr>
          <p:cNvSpPr txBox="1"/>
          <p:nvPr/>
        </p:nvSpPr>
        <p:spPr>
          <a:xfrm>
            <a:off x="9527659" y="3373791"/>
            <a:ext cx="1826141" cy="369332"/>
          </a:xfrm>
          <a:prstGeom prst="rect">
            <a:avLst/>
          </a:prstGeom>
          <a:noFill/>
        </p:spPr>
        <p:txBody>
          <a:bodyPr wrap="none" rtlCol="0">
            <a:spAutoFit/>
          </a:bodyPr>
          <a:lstStyle/>
          <a:p>
            <a:r>
              <a:rPr lang="en-US" altLang="zh-TW" dirty="0">
                <a:latin typeface="Times New Roman" panose="02020603050405020304" pitchFamily="18" charset="0"/>
                <a:cs typeface="Times New Roman" panose="02020603050405020304" pitchFamily="18" charset="0"/>
              </a:rPr>
              <a:t>Longest</a:t>
            </a:r>
            <a:r>
              <a:rPr lang="en-US" altLang="zh-TW" dirty="0">
                <a:latin typeface="Times New Roman" panose="02020603050405020304" pitchFamily="18" charset="0"/>
                <a:cs typeface="Times New Roman" panose="02020603050405020304" pitchFamily="18" charset="0"/>
                <a:sym typeface="Wingdings" panose="05000000000000000000" pitchFamily="2" charset="2"/>
              </a:rPr>
              <a:t>: (A6,A8)</a:t>
            </a:r>
            <a:endParaRPr lang="zh-TW" altLang="en-US" dirty="0">
              <a:latin typeface="Times New Roman" panose="02020603050405020304" pitchFamily="18" charset="0"/>
              <a:cs typeface="Times New Roman" panose="02020603050405020304" pitchFamily="18" charset="0"/>
            </a:endParaRPr>
          </a:p>
        </p:txBody>
      </p:sp>
      <p:sp>
        <p:nvSpPr>
          <p:cNvPr id="23" name="文字方塊 22">
            <a:extLst>
              <a:ext uri="{FF2B5EF4-FFF2-40B4-BE49-F238E27FC236}">
                <a16:creationId xmlns:a16="http://schemas.microsoft.com/office/drawing/2014/main" id="{5319F9D4-683C-45D8-AA1E-061AF96B4BD0}"/>
              </a:ext>
            </a:extLst>
          </p:cNvPr>
          <p:cNvSpPr txBox="1"/>
          <p:nvPr/>
        </p:nvSpPr>
        <p:spPr>
          <a:xfrm>
            <a:off x="9587746" y="6018310"/>
            <a:ext cx="1826141" cy="369332"/>
          </a:xfrm>
          <a:prstGeom prst="rect">
            <a:avLst/>
          </a:prstGeom>
          <a:noFill/>
        </p:spPr>
        <p:txBody>
          <a:bodyPr wrap="none" rtlCol="0">
            <a:spAutoFit/>
          </a:bodyPr>
          <a:lstStyle/>
          <a:p>
            <a:r>
              <a:rPr lang="en-US" altLang="zh-TW" dirty="0">
                <a:latin typeface="Times New Roman" panose="02020603050405020304" pitchFamily="18" charset="0"/>
                <a:cs typeface="Times New Roman" panose="02020603050405020304" pitchFamily="18" charset="0"/>
              </a:rPr>
              <a:t>Longest</a:t>
            </a:r>
            <a:r>
              <a:rPr lang="en-US" altLang="zh-TW" dirty="0">
                <a:latin typeface="Times New Roman" panose="02020603050405020304" pitchFamily="18" charset="0"/>
                <a:cs typeface="Times New Roman" panose="02020603050405020304" pitchFamily="18" charset="0"/>
                <a:sym typeface="Wingdings" panose="05000000000000000000" pitchFamily="2" charset="2"/>
              </a:rPr>
              <a:t>: (A2,A9)</a:t>
            </a:r>
            <a:endParaRPr lang="zh-TW" altLang="en-US" dirty="0">
              <a:latin typeface="Times New Roman" panose="02020603050405020304" pitchFamily="18" charset="0"/>
              <a:cs typeface="Times New Roman" panose="02020603050405020304" pitchFamily="18" charset="0"/>
            </a:endParaRPr>
          </a:p>
        </p:txBody>
      </p:sp>
      <p:sp>
        <p:nvSpPr>
          <p:cNvPr id="24" name="文字方塊 23">
            <a:extLst>
              <a:ext uri="{FF2B5EF4-FFF2-40B4-BE49-F238E27FC236}">
                <a16:creationId xmlns:a16="http://schemas.microsoft.com/office/drawing/2014/main" id="{7A7B7617-A56D-47B3-9A58-E5D559703392}"/>
              </a:ext>
            </a:extLst>
          </p:cNvPr>
          <p:cNvSpPr txBox="1"/>
          <p:nvPr/>
        </p:nvSpPr>
        <p:spPr>
          <a:xfrm>
            <a:off x="6808224" y="6018310"/>
            <a:ext cx="1941557" cy="369332"/>
          </a:xfrm>
          <a:prstGeom prst="rect">
            <a:avLst/>
          </a:prstGeom>
          <a:noFill/>
        </p:spPr>
        <p:txBody>
          <a:bodyPr wrap="none" rtlCol="0">
            <a:spAutoFit/>
          </a:bodyPr>
          <a:lstStyle/>
          <a:p>
            <a:r>
              <a:rPr lang="en-US" altLang="zh-TW" dirty="0">
                <a:latin typeface="Times New Roman" panose="02020603050405020304" pitchFamily="18" charset="0"/>
                <a:cs typeface="Times New Roman" panose="02020603050405020304" pitchFamily="18" charset="0"/>
              </a:rPr>
              <a:t>Longest</a:t>
            </a:r>
            <a:r>
              <a:rPr lang="en-US" altLang="zh-TW" dirty="0">
                <a:latin typeface="Times New Roman" panose="02020603050405020304" pitchFamily="18" charset="0"/>
                <a:cs typeface="Times New Roman" panose="02020603050405020304" pitchFamily="18" charset="0"/>
                <a:sym typeface="Wingdings" panose="05000000000000000000" pitchFamily="2" charset="2"/>
              </a:rPr>
              <a:t>: (A5,A10)</a:t>
            </a:r>
            <a:endParaRPr lang="zh-TW" altLang="en-US" dirty="0">
              <a:latin typeface="Times New Roman" panose="02020603050405020304" pitchFamily="18" charset="0"/>
              <a:cs typeface="Times New Roman" panose="02020603050405020304" pitchFamily="18" charset="0"/>
            </a:endParaRPr>
          </a:p>
        </p:txBody>
      </p:sp>
      <p:sp>
        <p:nvSpPr>
          <p:cNvPr id="25" name="文字方塊 24">
            <a:extLst>
              <a:ext uri="{FF2B5EF4-FFF2-40B4-BE49-F238E27FC236}">
                <a16:creationId xmlns:a16="http://schemas.microsoft.com/office/drawing/2014/main" id="{C5B09429-7489-4F0C-B242-799B59E5FAAD}"/>
              </a:ext>
            </a:extLst>
          </p:cNvPr>
          <p:cNvSpPr txBox="1"/>
          <p:nvPr/>
        </p:nvSpPr>
        <p:spPr>
          <a:xfrm>
            <a:off x="3907006" y="6012189"/>
            <a:ext cx="1932965" cy="369332"/>
          </a:xfrm>
          <a:prstGeom prst="rect">
            <a:avLst/>
          </a:prstGeom>
          <a:noFill/>
        </p:spPr>
        <p:txBody>
          <a:bodyPr wrap="none" rtlCol="0">
            <a:spAutoFit/>
          </a:bodyPr>
          <a:lstStyle/>
          <a:p>
            <a:r>
              <a:rPr lang="en-US" altLang="zh-TW" dirty="0">
                <a:latin typeface="Times New Roman" panose="02020603050405020304" pitchFamily="18" charset="0"/>
                <a:cs typeface="Times New Roman" panose="02020603050405020304" pitchFamily="18" charset="0"/>
              </a:rPr>
              <a:t>Longest</a:t>
            </a:r>
            <a:r>
              <a:rPr lang="en-US" altLang="zh-TW" dirty="0">
                <a:latin typeface="Times New Roman" panose="02020603050405020304" pitchFamily="18" charset="0"/>
                <a:cs typeface="Times New Roman" panose="02020603050405020304" pitchFamily="18" charset="0"/>
                <a:sym typeface="Wingdings" panose="05000000000000000000" pitchFamily="2" charset="2"/>
              </a:rPr>
              <a:t>: (A2,A11)</a:t>
            </a:r>
            <a:endParaRPr lang="zh-TW" altLang="en-US" dirty="0">
              <a:latin typeface="Times New Roman" panose="02020603050405020304" pitchFamily="18" charset="0"/>
              <a:cs typeface="Times New Roman" panose="02020603050405020304" pitchFamily="18" charset="0"/>
            </a:endParaRPr>
          </a:p>
        </p:txBody>
      </p:sp>
      <p:sp>
        <p:nvSpPr>
          <p:cNvPr id="3" name="矩形 2">
            <a:extLst>
              <a:ext uri="{FF2B5EF4-FFF2-40B4-BE49-F238E27FC236}">
                <a16:creationId xmlns:a16="http://schemas.microsoft.com/office/drawing/2014/main" id="{CED882F6-786F-4B20-8436-D4621BD442E5}"/>
              </a:ext>
            </a:extLst>
          </p:cNvPr>
          <p:cNvSpPr/>
          <p:nvPr/>
        </p:nvSpPr>
        <p:spPr>
          <a:xfrm>
            <a:off x="8151401" y="916167"/>
            <a:ext cx="2771336" cy="369332"/>
          </a:xfrm>
          <a:prstGeom prst="rect">
            <a:avLst/>
          </a:prstGeom>
        </p:spPr>
        <p:txBody>
          <a:bodyPr wrap="none">
            <a:spAutoFit/>
          </a:bodyPr>
          <a:lstStyle/>
          <a:p>
            <a:r>
              <a:rPr lang="en-US" altLang="zh-TW" dirty="0">
                <a:latin typeface="Times New Roman" panose="02020603050405020304" pitchFamily="18" charset="0"/>
                <a:cs typeface="Times New Roman" panose="02020603050405020304" pitchFamily="18" charset="0"/>
              </a:rPr>
              <a:t>V={1,2,3,4,5,6,7,8,9,10,11}</a:t>
            </a:r>
            <a:endParaRPr lang="zh-TW" altLang="en-US" dirty="0">
              <a:latin typeface="Times New Roman" panose="02020603050405020304" pitchFamily="18" charset="0"/>
              <a:cs typeface="Times New Roman" panose="02020603050405020304" pitchFamily="18" charset="0"/>
            </a:endParaRPr>
          </a:p>
        </p:txBody>
      </p:sp>
      <p:sp>
        <p:nvSpPr>
          <p:cNvPr id="16" name="矩形 15">
            <a:extLst>
              <a:ext uri="{FF2B5EF4-FFF2-40B4-BE49-F238E27FC236}">
                <a16:creationId xmlns:a16="http://schemas.microsoft.com/office/drawing/2014/main" id="{79F71486-FC30-4D14-A770-EB37091BFE3D}"/>
              </a:ext>
            </a:extLst>
          </p:cNvPr>
          <p:cNvSpPr/>
          <p:nvPr/>
        </p:nvSpPr>
        <p:spPr>
          <a:xfrm>
            <a:off x="817436" y="3840803"/>
            <a:ext cx="2076740" cy="213080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文字方塊 25">
            <a:extLst>
              <a:ext uri="{FF2B5EF4-FFF2-40B4-BE49-F238E27FC236}">
                <a16:creationId xmlns:a16="http://schemas.microsoft.com/office/drawing/2014/main" id="{1214CDD1-322B-4E3D-AD70-ABB39F31AFDB}"/>
              </a:ext>
            </a:extLst>
          </p:cNvPr>
          <p:cNvSpPr txBox="1"/>
          <p:nvPr/>
        </p:nvSpPr>
        <p:spPr>
          <a:xfrm>
            <a:off x="294838" y="5946669"/>
            <a:ext cx="3633495" cy="646331"/>
          </a:xfrm>
          <a:prstGeom prst="rect">
            <a:avLst/>
          </a:prstGeom>
          <a:noFill/>
        </p:spPr>
        <p:txBody>
          <a:bodyPr wrap="square" rtlCol="0">
            <a:spAutoFit/>
          </a:bodyPr>
          <a:lstStyle/>
          <a:p>
            <a:r>
              <a:rPr lang="en-US" altLang="zh-TW" dirty="0"/>
              <a:t>Result:</a:t>
            </a:r>
            <a:r>
              <a:rPr lang="pt-BR" altLang="zh-TW" dirty="0"/>
              <a:t>A1 - A4 - A9 - A5 - A8 - A3</a:t>
            </a:r>
          </a:p>
          <a:p>
            <a:r>
              <a:rPr lang="pt-BR" altLang="zh-TW" dirty="0"/>
              <a:t> - A2 - A7 - A6 - A10 - A11 - A1</a:t>
            </a:r>
            <a:endParaRPr lang="zh-TW" altLang="en-US" dirty="0"/>
          </a:p>
        </p:txBody>
      </p:sp>
    </p:spTree>
    <p:extLst>
      <p:ext uri="{BB962C8B-B14F-4D97-AF65-F5344CB8AC3E}">
        <p14:creationId xmlns:p14="http://schemas.microsoft.com/office/powerpoint/2010/main" val="243104542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95DFB10-13AE-4DEA-B76B-6DFAFAA47BD2}"/>
              </a:ext>
            </a:extLst>
          </p:cNvPr>
          <p:cNvSpPr>
            <a:spLocks noGrp="1"/>
          </p:cNvSpPr>
          <p:nvPr>
            <p:ph type="title"/>
          </p:nvPr>
        </p:nvSpPr>
        <p:spPr/>
        <p:txBody>
          <a:bodyPr/>
          <a:lstStyle/>
          <a:p>
            <a:r>
              <a:rPr lang="en-US" altLang="zh-TW" b="1" dirty="0">
                <a:latin typeface="Times New Roman"/>
                <a:cs typeface="Times New Roman"/>
              </a:rPr>
              <a:t>Table(TSPLIB)</a:t>
            </a:r>
            <a:endParaRPr lang="zh-TW" altLang="en-US" dirty="0"/>
          </a:p>
        </p:txBody>
      </p:sp>
      <p:sp>
        <p:nvSpPr>
          <p:cNvPr id="6" name="文字方塊 5">
            <a:extLst>
              <a:ext uri="{FF2B5EF4-FFF2-40B4-BE49-F238E27FC236}">
                <a16:creationId xmlns:a16="http://schemas.microsoft.com/office/drawing/2014/main" id="{1CD8225E-3063-4D24-890D-7F51831B8F72}"/>
              </a:ext>
            </a:extLst>
          </p:cNvPr>
          <p:cNvSpPr txBox="1"/>
          <p:nvPr/>
        </p:nvSpPr>
        <p:spPr>
          <a:xfrm>
            <a:off x="1024467" y="1907259"/>
            <a:ext cx="184731" cy="369332"/>
          </a:xfrm>
          <a:prstGeom prst="rect">
            <a:avLst/>
          </a:prstGeom>
          <a:noFill/>
        </p:spPr>
        <p:txBody>
          <a:bodyPr wrap="none" rtlCol="0">
            <a:spAutoFit/>
          </a:bodyPr>
          <a:lstStyle/>
          <a:p>
            <a:endParaRPr lang="zh-TW" altLang="en-US" dirty="0"/>
          </a:p>
        </p:txBody>
      </p:sp>
      <p:pic>
        <p:nvPicPr>
          <p:cNvPr id="8" name="圖片 7">
            <a:extLst>
              <a:ext uri="{FF2B5EF4-FFF2-40B4-BE49-F238E27FC236}">
                <a16:creationId xmlns:a16="http://schemas.microsoft.com/office/drawing/2014/main" id="{5271DAF1-9575-4E1E-8557-89C10BF5A91B}"/>
              </a:ext>
            </a:extLst>
          </p:cNvPr>
          <p:cNvPicPr>
            <a:picLocks noChangeAspect="1"/>
          </p:cNvPicPr>
          <p:nvPr/>
        </p:nvPicPr>
        <p:blipFill>
          <a:blip r:embed="rId2"/>
          <a:stretch>
            <a:fillRect/>
          </a:stretch>
        </p:blipFill>
        <p:spPr>
          <a:xfrm>
            <a:off x="1895732" y="1459651"/>
            <a:ext cx="3896269" cy="4582164"/>
          </a:xfrm>
          <a:prstGeom prst="rect">
            <a:avLst/>
          </a:prstGeom>
        </p:spPr>
      </p:pic>
      <p:pic>
        <p:nvPicPr>
          <p:cNvPr id="9" name="圖片 8">
            <a:extLst>
              <a:ext uri="{FF2B5EF4-FFF2-40B4-BE49-F238E27FC236}">
                <a16:creationId xmlns:a16="http://schemas.microsoft.com/office/drawing/2014/main" id="{023ED011-897C-4D22-9D36-1291F370B2AB}"/>
              </a:ext>
            </a:extLst>
          </p:cNvPr>
          <p:cNvPicPr>
            <a:picLocks noChangeAspect="1"/>
          </p:cNvPicPr>
          <p:nvPr/>
        </p:nvPicPr>
        <p:blipFill>
          <a:blip r:embed="rId3"/>
          <a:stretch>
            <a:fillRect/>
          </a:stretch>
        </p:blipFill>
        <p:spPr>
          <a:xfrm>
            <a:off x="6380947" y="1459651"/>
            <a:ext cx="3915321" cy="428685"/>
          </a:xfrm>
          <a:prstGeom prst="rect">
            <a:avLst/>
          </a:prstGeom>
        </p:spPr>
      </p:pic>
      <p:pic>
        <p:nvPicPr>
          <p:cNvPr id="10" name="圖片 9">
            <a:extLst>
              <a:ext uri="{FF2B5EF4-FFF2-40B4-BE49-F238E27FC236}">
                <a16:creationId xmlns:a16="http://schemas.microsoft.com/office/drawing/2014/main" id="{23342FC8-01D9-4D68-847F-E0F9213CB0D3}"/>
              </a:ext>
            </a:extLst>
          </p:cNvPr>
          <p:cNvPicPr>
            <a:picLocks noChangeAspect="1"/>
          </p:cNvPicPr>
          <p:nvPr/>
        </p:nvPicPr>
        <p:blipFill>
          <a:blip r:embed="rId4"/>
          <a:stretch>
            <a:fillRect/>
          </a:stretch>
        </p:blipFill>
        <p:spPr>
          <a:xfrm>
            <a:off x="6400001" y="1838103"/>
            <a:ext cx="3886742" cy="3181794"/>
          </a:xfrm>
          <a:prstGeom prst="rect">
            <a:avLst/>
          </a:prstGeom>
        </p:spPr>
      </p:pic>
      <p:sp>
        <p:nvSpPr>
          <p:cNvPr id="11" name="文字方塊 10">
            <a:extLst>
              <a:ext uri="{FF2B5EF4-FFF2-40B4-BE49-F238E27FC236}">
                <a16:creationId xmlns:a16="http://schemas.microsoft.com/office/drawing/2014/main" id="{6E44DF70-3D74-4B4E-8341-62D782346F38}"/>
              </a:ext>
            </a:extLst>
          </p:cNvPr>
          <p:cNvSpPr txBox="1"/>
          <p:nvPr/>
        </p:nvSpPr>
        <p:spPr>
          <a:xfrm>
            <a:off x="6400001" y="5395484"/>
            <a:ext cx="2133600" cy="923330"/>
          </a:xfrm>
          <a:prstGeom prst="rect">
            <a:avLst/>
          </a:prstGeom>
          <a:noFill/>
        </p:spPr>
        <p:txBody>
          <a:bodyPr wrap="square" rtlCol="0">
            <a:spAutoFit/>
          </a:bodyPr>
          <a:lstStyle/>
          <a:p>
            <a:r>
              <a:rPr lang="en-US" altLang="zh-TW" dirty="0"/>
              <a:t>Number of tests:21</a:t>
            </a:r>
          </a:p>
          <a:p>
            <a:r>
              <a:rPr lang="en-US" altLang="zh-TW" dirty="0"/>
              <a:t>Best:11</a:t>
            </a:r>
          </a:p>
          <a:p>
            <a:r>
              <a:rPr lang="en-US" altLang="zh-TW" dirty="0"/>
              <a:t>S</a:t>
            </a:r>
            <a:r>
              <a:rPr lang="en-US" altLang="zh-TW"/>
              <a:t>econd </a:t>
            </a:r>
            <a:r>
              <a:rPr lang="en-US" altLang="zh-TW" dirty="0"/>
              <a:t>best:5</a:t>
            </a:r>
            <a:endParaRPr lang="zh-TW" altLang="en-US" dirty="0"/>
          </a:p>
        </p:txBody>
      </p:sp>
    </p:spTree>
    <p:extLst>
      <p:ext uri="{BB962C8B-B14F-4D97-AF65-F5344CB8AC3E}">
        <p14:creationId xmlns:p14="http://schemas.microsoft.com/office/powerpoint/2010/main" val="395853931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A9CDA45-9322-4D96-8E7E-F7A0AAE81187}"/>
              </a:ext>
            </a:extLst>
          </p:cNvPr>
          <p:cNvSpPr>
            <a:spLocks noGrp="1"/>
          </p:cNvSpPr>
          <p:nvPr>
            <p:ph type="title"/>
          </p:nvPr>
        </p:nvSpPr>
        <p:spPr/>
        <p:txBody>
          <a:bodyPr/>
          <a:lstStyle/>
          <a:p>
            <a:r>
              <a:rPr lang="en-US" altLang="zh-TW" b="1" dirty="0">
                <a:latin typeface="Times New Roman"/>
                <a:ea typeface="Times New Roman"/>
                <a:cs typeface="Times New Roman"/>
                <a:sym typeface="Times New Roman"/>
              </a:rPr>
              <a:t>Conclusion</a:t>
            </a:r>
            <a:endParaRPr lang="zh-TW" altLang="en-US" dirty="0"/>
          </a:p>
        </p:txBody>
      </p:sp>
      <p:sp>
        <p:nvSpPr>
          <p:cNvPr id="7" name="內容版面配置區 6">
            <a:extLst>
              <a:ext uri="{FF2B5EF4-FFF2-40B4-BE49-F238E27FC236}">
                <a16:creationId xmlns:a16="http://schemas.microsoft.com/office/drawing/2014/main" id="{DEEE232A-A16A-4100-9924-3C51E013F8B7}"/>
              </a:ext>
            </a:extLst>
          </p:cNvPr>
          <p:cNvSpPr>
            <a:spLocks noGrp="1"/>
          </p:cNvSpPr>
          <p:nvPr>
            <p:ph idx="1"/>
          </p:nvPr>
        </p:nvSpPr>
        <p:spPr>
          <a:xfrm>
            <a:off x="931334" y="1690688"/>
            <a:ext cx="10515600" cy="4351338"/>
          </a:xfrm>
        </p:spPr>
        <p:txBody>
          <a:bodyPr>
            <a:normAutofit/>
          </a:bodyPr>
          <a:lstStyle/>
          <a:p>
            <a:pPr marL="0" indent="0">
              <a:buNone/>
            </a:pPr>
            <a:r>
              <a:rPr lang="en-US" altLang="zh-TW" dirty="0"/>
              <a:t>We carried</a:t>
            </a:r>
            <a:r>
              <a:rPr lang="zh-TW" altLang="en-US" dirty="0"/>
              <a:t> </a:t>
            </a:r>
            <a:r>
              <a:rPr lang="en-US" altLang="zh-TW" dirty="0"/>
              <a:t>out a sequence of experiments using benchmark instances</a:t>
            </a:r>
            <a:r>
              <a:rPr lang="zh-TW" altLang="en-US" dirty="0"/>
              <a:t> </a:t>
            </a:r>
            <a:r>
              <a:rPr lang="en-US" altLang="zh-TW" dirty="0"/>
              <a:t>sourced from the TSPLIB dataset, and conducted a</a:t>
            </a:r>
            <a:r>
              <a:rPr lang="zh-TW" altLang="en-US" dirty="0"/>
              <a:t> </a:t>
            </a:r>
            <a:r>
              <a:rPr lang="en-US" altLang="zh-TW" dirty="0"/>
              <a:t>comprehensive evaluation, comparing our findings with</a:t>
            </a:r>
            <a:r>
              <a:rPr lang="zh-TW" altLang="en-US" dirty="0"/>
              <a:t> </a:t>
            </a:r>
            <a:r>
              <a:rPr lang="en-US" altLang="zh-TW" dirty="0"/>
              <a:t>results obtained by numerous well known techniques. </a:t>
            </a:r>
          </a:p>
          <a:p>
            <a:pPr marL="0" indent="0">
              <a:buNone/>
            </a:pPr>
            <a:r>
              <a:rPr lang="en-US" altLang="zh-TW" dirty="0"/>
              <a:t>The</a:t>
            </a:r>
            <a:r>
              <a:rPr lang="zh-TW" altLang="en-US" dirty="0"/>
              <a:t> </a:t>
            </a:r>
            <a:r>
              <a:rPr lang="en-US" altLang="zh-TW" dirty="0"/>
              <a:t>outcomes of our experiments demonstrated the impressive</a:t>
            </a:r>
            <a:r>
              <a:rPr lang="zh-TW" altLang="en-US" dirty="0"/>
              <a:t> </a:t>
            </a:r>
            <a:r>
              <a:rPr lang="en-US" altLang="zh-TW" dirty="0"/>
              <a:t>performance of our proposed heuristic, showcasing its</a:t>
            </a:r>
            <a:r>
              <a:rPr lang="zh-TW" altLang="en-US" dirty="0"/>
              <a:t> </a:t>
            </a:r>
            <a:r>
              <a:rPr lang="en-US" altLang="zh-TW" dirty="0"/>
              <a:t>efficiency across a range of tested instances. It is worth noting</a:t>
            </a:r>
            <a:r>
              <a:rPr lang="zh-TW" altLang="en-US" dirty="0"/>
              <a:t> </a:t>
            </a:r>
            <a:r>
              <a:rPr lang="en-US" altLang="zh-TW" dirty="0"/>
              <a:t>that our heuristic outperforms several established methods in</a:t>
            </a:r>
            <a:r>
              <a:rPr lang="zh-TW" altLang="en-US" dirty="0"/>
              <a:t> </a:t>
            </a:r>
            <a:r>
              <a:rPr lang="en-US" altLang="zh-TW" dirty="0"/>
              <a:t>this context.</a:t>
            </a:r>
            <a:endParaRPr lang="zh-TW" altLang="en-US" dirty="0"/>
          </a:p>
        </p:txBody>
      </p:sp>
    </p:spTree>
    <p:extLst>
      <p:ext uri="{BB962C8B-B14F-4D97-AF65-F5344CB8AC3E}">
        <p14:creationId xmlns:p14="http://schemas.microsoft.com/office/powerpoint/2010/main" val="318432174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1C1C21-313F-4967-AA6D-46F053E41B3B}"/>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FADDD41-AC32-447C-A2BE-B8366926BAFE}"/>
              </a:ext>
            </a:extLst>
          </p:cNvPr>
          <p:cNvSpPr>
            <a:spLocks noGrp="1"/>
          </p:cNvSpPr>
          <p:nvPr>
            <p:ph idx="1"/>
          </p:nvPr>
        </p:nvSpPr>
        <p:spPr>
          <a:xfrm>
            <a:off x="838200" y="3429000"/>
            <a:ext cx="10515600" cy="4351338"/>
          </a:xfrm>
        </p:spPr>
        <p:txBody>
          <a:bodyPr>
            <a:normAutofit/>
          </a:bodyPr>
          <a:lstStyle/>
          <a:p>
            <a:pPr marL="0" indent="0" algn="ctr">
              <a:buNone/>
            </a:pPr>
            <a:r>
              <a:rPr lang="en-US" altLang="zh-TW" sz="3600" b="1" dirty="0"/>
              <a:t>Thanks</a:t>
            </a:r>
            <a:endParaRPr lang="zh-TW" altLang="en-US" sz="3600" b="1" dirty="0"/>
          </a:p>
        </p:txBody>
      </p:sp>
    </p:spTree>
    <p:extLst>
      <p:ext uri="{BB962C8B-B14F-4D97-AF65-F5344CB8AC3E}">
        <p14:creationId xmlns:p14="http://schemas.microsoft.com/office/powerpoint/2010/main" val="39377605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7112</TotalTime>
  <Words>542</Words>
  <Application>Microsoft Office PowerPoint</Application>
  <PresentationFormat>寬螢幕</PresentationFormat>
  <Paragraphs>56</Paragraphs>
  <Slides>9</Slides>
  <Notes>2</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9</vt:i4>
      </vt:variant>
    </vt:vector>
  </HeadingPairs>
  <TitlesOfParts>
    <vt:vector size="15" baseType="lpstr">
      <vt:lpstr>CIDFont+F1</vt:lpstr>
      <vt:lpstr>Arial</vt:lpstr>
      <vt:lpstr>Calibri</vt:lpstr>
      <vt:lpstr>Calibri Light</vt:lpstr>
      <vt:lpstr>Times New Roman</vt:lpstr>
      <vt:lpstr>Office 佈景主題</vt:lpstr>
      <vt:lpstr>Heuristic Algorithm for Solving Travelling Salesman Problem: Adding the Endpoints of the Longest Edges </vt:lpstr>
      <vt:lpstr>Abstract</vt:lpstr>
      <vt:lpstr>Problem Definition</vt:lpstr>
      <vt:lpstr>Algorithm</vt:lpstr>
      <vt:lpstr>Symmetric TSP Example</vt:lpstr>
      <vt:lpstr>Symmetric TSP Example</vt:lpstr>
      <vt:lpstr>Table(TSPLIB)</vt:lpstr>
      <vt:lpstr>Conclusion</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Binary Search Tree  Visualization Algorithm</dc:title>
  <dc:creator>奕勝 陳</dc:creator>
  <cp:lastModifiedBy>pplab</cp:lastModifiedBy>
  <cp:revision>139</cp:revision>
  <dcterms:created xsi:type="dcterms:W3CDTF">2024-09-28T10:43:42Z</dcterms:created>
  <dcterms:modified xsi:type="dcterms:W3CDTF">2025-01-07T12:49:25Z</dcterms:modified>
</cp:coreProperties>
</file>