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403" r:id="rId4"/>
    <p:sldId id="428" r:id="rId5"/>
    <p:sldId id="414" r:id="rId6"/>
    <p:sldId id="421" r:id="rId7"/>
    <p:sldId id="422" r:id="rId8"/>
    <p:sldId id="423" r:id="rId9"/>
    <p:sldId id="415" r:id="rId10"/>
    <p:sldId id="424" r:id="rId11"/>
    <p:sldId id="425" r:id="rId12"/>
    <p:sldId id="426" r:id="rId13"/>
    <p:sldId id="427" r:id="rId14"/>
    <p:sldId id="363" r:id="rId15"/>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楊景翔" initials="楊" lastIdx="22" clrIdx="0">
    <p:extLst>
      <p:ext uri="{19B8F6BF-5375-455C-9EA6-DF929625EA0E}">
        <p15:presenceInfo xmlns:p15="http://schemas.microsoft.com/office/powerpoint/2012/main" userId="S::1082941@ncyu.edu.tw::045835ec-170e-42bc-81c6-09db8fcf29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95433" autoAdjust="0"/>
  </p:normalViewPr>
  <p:slideViewPr>
    <p:cSldViewPr snapToGrid="0">
      <p:cViewPr varScale="1">
        <p:scale>
          <a:sx n="65" d="100"/>
          <a:sy n="65" d="100"/>
        </p:scale>
        <p:origin x="114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BF28-E50E-4388-A3E5-4D39E480B765}" type="datetimeFigureOut">
              <a:rPr lang="zh-TW" altLang="en-US" smtClean="0"/>
              <a:t>2025/1/7</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2711A4-5F0E-4DF4-937D-81F030A1E9AA}" type="slidenum">
              <a:rPr lang="zh-TW" altLang="en-US" smtClean="0"/>
              <a:t>‹#›</a:t>
            </a:fld>
            <a:endParaRPr lang="zh-TW" altLang="en-US"/>
          </a:p>
        </p:txBody>
      </p:sp>
    </p:spTree>
    <p:extLst>
      <p:ext uri="{BB962C8B-B14F-4D97-AF65-F5344CB8AC3E}">
        <p14:creationId xmlns:p14="http://schemas.microsoft.com/office/powerpoint/2010/main" val="200425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趨勢 </a:t>
            </a:r>
            <a:r>
              <a:rPr lang="en-US" altLang="zh-TW" dirty="0"/>
              <a:t>: </a:t>
            </a:r>
            <a:r>
              <a:rPr lang="zh-TW" altLang="en-US" dirty="0"/>
              <a:t>股價會隨趨勢走，可因參與套利 </a:t>
            </a:r>
            <a:r>
              <a:rPr lang="en-US" altLang="zh-TW" dirty="0"/>
              <a:t>(</a:t>
            </a:r>
            <a:r>
              <a:rPr lang="zh-TW" altLang="en-US" dirty="0"/>
              <a:t>適用股價趨勢明確的時候</a:t>
            </a:r>
            <a:r>
              <a:rPr lang="en-US" altLang="zh-TW" dirty="0"/>
              <a:t>) </a:t>
            </a:r>
          </a:p>
          <a:p>
            <a:r>
              <a:rPr lang="zh-TW" altLang="en-US" dirty="0"/>
              <a:t>震盪 </a:t>
            </a:r>
            <a:r>
              <a:rPr lang="en-US" altLang="zh-TW" dirty="0"/>
              <a:t>: </a:t>
            </a:r>
            <a:r>
              <a:rPr lang="zh-TW" altLang="en-US" dirty="0"/>
              <a:t>基於價格存在一個潜在的公允價位，價格會圍繞這個價位震盪。價格下跌到相對低點買入抄底，價格上漲到較高位置拋售做空。</a:t>
            </a:r>
          </a:p>
        </p:txBody>
      </p:sp>
      <p:sp>
        <p:nvSpPr>
          <p:cNvPr id="4" name="投影片編號版面配置區 3"/>
          <p:cNvSpPr>
            <a:spLocks noGrp="1"/>
          </p:cNvSpPr>
          <p:nvPr>
            <p:ph type="sldNum" sz="quarter" idx="5"/>
          </p:nvPr>
        </p:nvSpPr>
        <p:spPr/>
        <p:txBody>
          <a:bodyPr/>
          <a:lstStyle/>
          <a:p>
            <a:fld id="{7D2711A4-5F0E-4DF4-937D-81F030A1E9AA}" type="slidenum">
              <a:rPr lang="zh-TW" altLang="en-US" smtClean="0"/>
              <a:t>7</a:t>
            </a:fld>
            <a:endParaRPr lang="zh-TW" altLang="en-US"/>
          </a:p>
        </p:txBody>
      </p:sp>
    </p:spTree>
    <p:extLst>
      <p:ext uri="{BB962C8B-B14F-4D97-AF65-F5344CB8AC3E}">
        <p14:creationId xmlns:p14="http://schemas.microsoft.com/office/powerpoint/2010/main" val="421402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0C6C96-9558-5AB5-D1F9-BCC335655A0D}"/>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5DFA7C56-9105-1E14-A17F-8A26FE9B3E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55C84251-D4BA-53DC-3BEF-977567CB82AB}"/>
              </a:ext>
            </a:extLst>
          </p:cNvPr>
          <p:cNvSpPr>
            <a:spLocks noGrp="1"/>
          </p:cNvSpPr>
          <p:nvPr>
            <p:ph type="dt" sz="half" idx="10"/>
          </p:nvPr>
        </p:nvSpPr>
        <p:spPr/>
        <p:txBody>
          <a:bodyPr/>
          <a:lstStyle/>
          <a:p>
            <a:fld id="{CA8AC1E3-A6AB-47A3-8E64-C9F1D5D81A55}" type="datetime1">
              <a:rPr lang="zh-TW" altLang="en-US" smtClean="0"/>
              <a:t>2025/1/7</a:t>
            </a:fld>
            <a:endParaRPr lang="zh-TW" altLang="en-US"/>
          </a:p>
        </p:txBody>
      </p:sp>
      <p:sp>
        <p:nvSpPr>
          <p:cNvPr id="5" name="頁尾版面配置區 4">
            <a:extLst>
              <a:ext uri="{FF2B5EF4-FFF2-40B4-BE49-F238E27FC236}">
                <a16:creationId xmlns:a16="http://schemas.microsoft.com/office/drawing/2014/main" id="{64D25A00-DB5F-6575-598E-1BDA96E3230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C1AD27D-3D20-5E6D-7527-6A46BDF3ED17}"/>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2677338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EE39347-557F-B5D8-678D-276F907F4FD5}"/>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A8EED0EF-2EFC-0A2C-A1A1-566E81CDA31F}"/>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AA42852E-12ED-C0F2-A102-7A6CE771DF50}"/>
              </a:ext>
            </a:extLst>
          </p:cNvPr>
          <p:cNvSpPr>
            <a:spLocks noGrp="1"/>
          </p:cNvSpPr>
          <p:nvPr>
            <p:ph type="dt" sz="half" idx="10"/>
          </p:nvPr>
        </p:nvSpPr>
        <p:spPr/>
        <p:txBody>
          <a:bodyPr/>
          <a:lstStyle/>
          <a:p>
            <a:fld id="{5B06E588-B95B-4AB0-81F5-2FBB811781EB}" type="datetime1">
              <a:rPr lang="zh-TW" altLang="en-US" smtClean="0"/>
              <a:t>2025/1/7</a:t>
            </a:fld>
            <a:endParaRPr lang="zh-TW" altLang="en-US"/>
          </a:p>
        </p:txBody>
      </p:sp>
      <p:sp>
        <p:nvSpPr>
          <p:cNvPr id="5" name="頁尾版面配置區 4">
            <a:extLst>
              <a:ext uri="{FF2B5EF4-FFF2-40B4-BE49-F238E27FC236}">
                <a16:creationId xmlns:a16="http://schemas.microsoft.com/office/drawing/2014/main" id="{1D930DA9-725C-5B7A-5BFB-0B94FF48611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8B92A56-D44A-B10D-C20D-AC8706D7822B}"/>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299100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EB36CFAD-7B1A-4F41-7AA1-3F5865D1345D}"/>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0A3AE268-50FA-2DB3-85DF-75AC97871EF2}"/>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969F98A-EAB9-3D3B-7A32-3741EF289F77}"/>
              </a:ext>
            </a:extLst>
          </p:cNvPr>
          <p:cNvSpPr>
            <a:spLocks noGrp="1"/>
          </p:cNvSpPr>
          <p:nvPr>
            <p:ph type="dt" sz="half" idx="10"/>
          </p:nvPr>
        </p:nvSpPr>
        <p:spPr/>
        <p:txBody>
          <a:bodyPr/>
          <a:lstStyle/>
          <a:p>
            <a:fld id="{6FF611F3-4FA6-41B2-81A4-6CC88E543A04}" type="datetime1">
              <a:rPr lang="zh-TW" altLang="en-US" smtClean="0"/>
              <a:t>2025/1/7</a:t>
            </a:fld>
            <a:endParaRPr lang="zh-TW" altLang="en-US"/>
          </a:p>
        </p:txBody>
      </p:sp>
      <p:sp>
        <p:nvSpPr>
          <p:cNvPr id="5" name="頁尾版面配置區 4">
            <a:extLst>
              <a:ext uri="{FF2B5EF4-FFF2-40B4-BE49-F238E27FC236}">
                <a16:creationId xmlns:a16="http://schemas.microsoft.com/office/drawing/2014/main" id="{AB6F795B-0E4E-9263-5414-6CF7A28738E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E952AC5-C821-BDC5-2B56-1AC08DD08A64}"/>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4091923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1BFF06-C706-AE49-8BDC-162AE3DCC495}"/>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B6BB920A-B9BC-CE2C-E727-40FC0B9BE257}"/>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6AEF194-C880-0ED0-C3B1-F5AA4AC7963D}"/>
              </a:ext>
            </a:extLst>
          </p:cNvPr>
          <p:cNvSpPr>
            <a:spLocks noGrp="1"/>
          </p:cNvSpPr>
          <p:nvPr>
            <p:ph type="dt" sz="half" idx="10"/>
          </p:nvPr>
        </p:nvSpPr>
        <p:spPr/>
        <p:txBody>
          <a:bodyPr/>
          <a:lstStyle/>
          <a:p>
            <a:fld id="{08FE8941-C9FC-4970-9D6F-BA72DC037752}" type="datetime1">
              <a:rPr lang="zh-TW" altLang="en-US" smtClean="0"/>
              <a:t>2025/1/7</a:t>
            </a:fld>
            <a:endParaRPr lang="zh-TW" altLang="en-US"/>
          </a:p>
        </p:txBody>
      </p:sp>
      <p:sp>
        <p:nvSpPr>
          <p:cNvPr id="5" name="頁尾版面配置區 4">
            <a:extLst>
              <a:ext uri="{FF2B5EF4-FFF2-40B4-BE49-F238E27FC236}">
                <a16:creationId xmlns:a16="http://schemas.microsoft.com/office/drawing/2014/main" id="{ACAB75C9-C024-B558-D45F-78577087743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5F45A64-F99E-C099-B11A-50A95E098FEF}"/>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338568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337508B-BEB1-C8F9-B516-0922DF72FB65}"/>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F803A960-423A-63C2-DE35-5ECFB4DE1D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C49DDC9D-F9A5-2607-75C3-0D12FFEC815E}"/>
              </a:ext>
            </a:extLst>
          </p:cNvPr>
          <p:cNvSpPr>
            <a:spLocks noGrp="1"/>
          </p:cNvSpPr>
          <p:nvPr>
            <p:ph type="dt" sz="half" idx="10"/>
          </p:nvPr>
        </p:nvSpPr>
        <p:spPr/>
        <p:txBody>
          <a:bodyPr/>
          <a:lstStyle/>
          <a:p>
            <a:fld id="{2039AE5F-5202-44CB-B5B5-2322DF70600B}" type="datetime1">
              <a:rPr lang="zh-TW" altLang="en-US" smtClean="0"/>
              <a:t>2025/1/7</a:t>
            </a:fld>
            <a:endParaRPr lang="zh-TW" altLang="en-US"/>
          </a:p>
        </p:txBody>
      </p:sp>
      <p:sp>
        <p:nvSpPr>
          <p:cNvPr id="5" name="頁尾版面配置區 4">
            <a:extLst>
              <a:ext uri="{FF2B5EF4-FFF2-40B4-BE49-F238E27FC236}">
                <a16:creationId xmlns:a16="http://schemas.microsoft.com/office/drawing/2014/main" id="{51737579-99A5-787F-A156-A914AC26919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DCF7EE7-94C2-1869-DD60-727D9699176B}"/>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176895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D93191-4D6D-0ABD-4FD0-D3DAEBA57EEE}"/>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801ED2BA-D421-7A64-DC46-93172086D236}"/>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4A07B58A-5369-F605-DA10-8BA9C02942FE}"/>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0069A846-5B55-BD04-2DAB-0D2726E962A7}"/>
              </a:ext>
            </a:extLst>
          </p:cNvPr>
          <p:cNvSpPr>
            <a:spLocks noGrp="1"/>
          </p:cNvSpPr>
          <p:nvPr>
            <p:ph type="dt" sz="half" idx="10"/>
          </p:nvPr>
        </p:nvSpPr>
        <p:spPr/>
        <p:txBody>
          <a:bodyPr/>
          <a:lstStyle/>
          <a:p>
            <a:fld id="{0C3542C7-36FE-4BA7-9A3F-4A6D1DADBE08}" type="datetime1">
              <a:rPr lang="zh-TW" altLang="en-US" smtClean="0"/>
              <a:t>2025/1/7</a:t>
            </a:fld>
            <a:endParaRPr lang="zh-TW" altLang="en-US"/>
          </a:p>
        </p:txBody>
      </p:sp>
      <p:sp>
        <p:nvSpPr>
          <p:cNvPr id="6" name="頁尾版面配置區 5">
            <a:extLst>
              <a:ext uri="{FF2B5EF4-FFF2-40B4-BE49-F238E27FC236}">
                <a16:creationId xmlns:a16="http://schemas.microsoft.com/office/drawing/2014/main" id="{1502D24C-E889-D7B0-44D9-CE81B159E967}"/>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06439EF-16EE-FA12-79F3-B87E3982803B}"/>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3898087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06F3233-C6E5-0B44-D100-310DB38E5811}"/>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CED436CD-1CD4-D11C-BEAA-C417119007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91A8C39C-C632-D3AD-5AEA-87AD3CE7E477}"/>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2A78D980-ADEE-0381-3898-A79271B830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B4163D17-2951-4369-D786-C80C0E0AC83F}"/>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D1A71428-24ED-C03C-2120-A1D148D10B70}"/>
              </a:ext>
            </a:extLst>
          </p:cNvPr>
          <p:cNvSpPr>
            <a:spLocks noGrp="1"/>
          </p:cNvSpPr>
          <p:nvPr>
            <p:ph type="dt" sz="half" idx="10"/>
          </p:nvPr>
        </p:nvSpPr>
        <p:spPr/>
        <p:txBody>
          <a:bodyPr/>
          <a:lstStyle/>
          <a:p>
            <a:fld id="{6719B4E3-C1A0-407D-A8C4-223029942A11}" type="datetime1">
              <a:rPr lang="zh-TW" altLang="en-US" smtClean="0"/>
              <a:t>2025/1/7</a:t>
            </a:fld>
            <a:endParaRPr lang="zh-TW" altLang="en-US"/>
          </a:p>
        </p:txBody>
      </p:sp>
      <p:sp>
        <p:nvSpPr>
          <p:cNvPr id="8" name="頁尾版面配置區 7">
            <a:extLst>
              <a:ext uri="{FF2B5EF4-FFF2-40B4-BE49-F238E27FC236}">
                <a16:creationId xmlns:a16="http://schemas.microsoft.com/office/drawing/2014/main" id="{82E1BEDD-6B2B-9839-FD27-D8A7C04DBCCF}"/>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5D55D63F-D8D7-440D-968C-FBBBB351775C}"/>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600100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201DAD-B1A7-6913-F8C4-3128A369DFE2}"/>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3EEEE96D-DCE2-0290-7CB8-E2A347F5FB2E}"/>
              </a:ext>
            </a:extLst>
          </p:cNvPr>
          <p:cNvSpPr>
            <a:spLocks noGrp="1"/>
          </p:cNvSpPr>
          <p:nvPr>
            <p:ph type="dt" sz="half" idx="10"/>
          </p:nvPr>
        </p:nvSpPr>
        <p:spPr/>
        <p:txBody>
          <a:bodyPr/>
          <a:lstStyle/>
          <a:p>
            <a:fld id="{610827EF-4BCA-4B2D-96BC-800DE09072A1}" type="datetime1">
              <a:rPr lang="zh-TW" altLang="en-US" smtClean="0"/>
              <a:t>2025/1/7</a:t>
            </a:fld>
            <a:endParaRPr lang="zh-TW" altLang="en-US"/>
          </a:p>
        </p:txBody>
      </p:sp>
      <p:sp>
        <p:nvSpPr>
          <p:cNvPr id="4" name="頁尾版面配置區 3">
            <a:extLst>
              <a:ext uri="{FF2B5EF4-FFF2-40B4-BE49-F238E27FC236}">
                <a16:creationId xmlns:a16="http://schemas.microsoft.com/office/drawing/2014/main" id="{27DFB4F6-EB62-78FE-A3B6-223303180182}"/>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12C0C14C-28CD-EC7E-4309-732F432A8E7A}"/>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1758946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958279C0-CD55-F003-AC5E-186052697790}"/>
              </a:ext>
            </a:extLst>
          </p:cNvPr>
          <p:cNvSpPr>
            <a:spLocks noGrp="1"/>
          </p:cNvSpPr>
          <p:nvPr>
            <p:ph type="dt" sz="half" idx="10"/>
          </p:nvPr>
        </p:nvSpPr>
        <p:spPr/>
        <p:txBody>
          <a:bodyPr/>
          <a:lstStyle/>
          <a:p>
            <a:fld id="{F1579947-85DC-4C95-80F0-0C9A313E1A00}" type="datetime1">
              <a:rPr lang="zh-TW" altLang="en-US" smtClean="0"/>
              <a:t>2025/1/7</a:t>
            </a:fld>
            <a:endParaRPr lang="zh-TW" altLang="en-US"/>
          </a:p>
        </p:txBody>
      </p:sp>
      <p:sp>
        <p:nvSpPr>
          <p:cNvPr id="3" name="頁尾版面配置區 2">
            <a:extLst>
              <a:ext uri="{FF2B5EF4-FFF2-40B4-BE49-F238E27FC236}">
                <a16:creationId xmlns:a16="http://schemas.microsoft.com/office/drawing/2014/main" id="{36E7F1EF-FFA4-134D-A4B0-3774C78AC96B}"/>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6AFB60E8-5211-F688-2F76-36E5498719CE}"/>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1495588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7D1827A-CB14-C4D4-25E3-41710BF6EA74}"/>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6C3446C2-058B-FE7C-C4EA-39142F7D7E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A2B9FA26-62A1-F41D-42AE-4B9FA400E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1701A1DA-69F3-C87D-CD25-E5F434BE3BE3}"/>
              </a:ext>
            </a:extLst>
          </p:cNvPr>
          <p:cNvSpPr>
            <a:spLocks noGrp="1"/>
          </p:cNvSpPr>
          <p:nvPr>
            <p:ph type="dt" sz="half" idx="10"/>
          </p:nvPr>
        </p:nvSpPr>
        <p:spPr/>
        <p:txBody>
          <a:bodyPr/>
          <a:lstStyle/>
          <a:p>
            <a:fld id="{E504CBE8-F2E5-4D8C-86BB-4F11DA33B21D}" type="datetime1">
              <a:rPr lang="zh-TW" altLang="en-US" smtClean="0"/>
              <a:t>2025/1/7</a:t>
            </a:fld>
            <a:endParaRPr lang="zh-TW" altLang="en-US"/>
          </a:p>
        </p:txBody>
      </p:sp>
      <p:sp>
        <p:nvSpPr>
          <p:cNvPr id="6" name="頁尾版面配置區 5">
            <a:extLst>
              <a:ext uri="{FF2B5EF4-FFF2-40B4-BE49-F238E27FC236}">
                <a16:creationId xmlns:a16="http://schemas.microsoft.com/office/drawing/2014/main" id="{BE909FB9-26BE-EFF1-A2A0-2EDEAD11E9C2}"/>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880F42F7-4924-ACAA-4B7E-81847CCAE6B1}"/>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4061708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4F3A632-06E7-2518-793D-34E8E6D78B2E}"/>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B659DF59-8B59-165B-FC2D-788F2972E7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B81BBEC0-7FEE-EE4F-6278-6FC2F230D0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3F0A4099-AD40-6407-4A6E-440F0C9ED57D}"/>
              </a:ext>
            </a:extLst>
          </p:cNvPr>
          <p:cNvSpPr>
            <a:spLocks noGrp="1"/>
          </p:cNvSpPr>
          <p:nvPr>
            <p:ph type="dt" sz="half" idx="10"/>
          </p:nvPr>
        </p:nvSpPr>
        <p:spPr/>
        <p:txBody>
          <a:bodyPr/>
          <a:lstStyle/>
          <a:p>
            <a:fld id="{D81B16DB-9686-447D-9D68-9652B275986F}" type="datetime1">
              <a:rPr lang="zh-TW" altLang="en-US" smtClean="0"/>
              <a:t>2025/1/7</a:t>
            </a:fld>
            <a:endParaRPr lang="zh-TW" altLang="en-US"/>
          </a:p>
        </p:txBody>
      </p:sp>
      <p:sp>
        <p:nvSpPr>
          <p:cNvPr id="6" name="頁尾版面配置區 5">
            <a:extLst>
              <a:ext uri="{FF2B5EF4-FFF2-40B4-BE49-F238E27FC236}">
                <a16:creationId xmlns:a16="http://schemas.microsoft.com/office/drawing/2014/main" id="{F165FF51-855C-82B4-240E-D1AF02540302}"/>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C02CF40C-AF6C-C9FF-89A1-58A1B03B6C4B}"/>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349678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9A69BABF-6143-6E99-0B49-97D885BD74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7B1DF635-42A0-B056-4EB4-97F7B309A0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7B49324-9375-D069-B743-3683D64388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CC5AE-261C-4E50-A59B-D2A2B1270A69}" type="datetime1">
              <a:rPr lang="zh-TW" altLang="en-US" smtClean="0"/>
              <a:t>2025/1/7</a:t>
            </a:fld>
            <a:endParaRPr lang="zh-TW" altLang="en-US"/>
          </a:p>
        </p:txBody>
      </p:sp>
      <p:sp>
        <p:nvSpPr>
          <p:cNvPr id="5" name="頁尾版面配置區 4">
            <a:extLst>
              <a:ext uri="{FF2B5EF4-FFF2-40B4-BE49-F238E27FC236}">
                <a16:creationId xmlns:a16="http://schemas.microsoft.com/office/drawing/2014/main" id="{28584CA7-762E-3A5A-304E-1EAAB6D161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EA5B41FD-5E7A-AF87-9639-CB90546025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4289768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15D6ECA-8C9F-6ADC-F8D7-2A82572058E8}"/>
              </a:ext>
            </a:extLst>
          </p:cNvPr>
          <p:cNvSpPr>
            <a:spLocks noGrp="1"/>
          </p:cNvSpPr>
          <p:nvPr>
            <p:ph type="ctrTitle"/>
          </p:nvPr>
        </p:nvSpPr>
        <p:spPr>
          <a:xfrm>
            <a:off x="681162" y="763535"/>
            <a:ext cx="10829676" cy="2387600"/>
          </a:xfrm>
        </p:spPr>
        <p:txBody>
          <a:bodyPr>
            <a:noAutofit/>
          </a:bodyPr>
          <a:lstStyle/>
          <a:p>
            <a:r>
              <a:rPr lang="en-US" altLang="zh-TW" sz="4800" dirty="0">
                <a:latin typeface="Times New Roman" panose="02020603050405020304" pitchFamily="18" charset="0"/>
                <a:cs typeface="Times New Roman" panose="02020603050405020304" pitchFamily="18" charset="0"/>
              </a:rPr>
              <a:t>Algorithmic financial trading with deep convolutional neural networks: Time series to image conversion approach</a:t>
            </a:r>
            <a:endParaRPr lang="en-US" altLang="zh-TW" sz="4800" b="0" i="0" dirty="0">
              <a:solidFill>
                <a:srgbClr val="1F1F1F"/>
              </a:solidFill>
              <a:effectLst/>
              <a:latin typeface="Times New Roman" panose="02020603050405020304" pitchFamily="18" charset="0"/>
              <a:cs typeface="Times New Roman" panose="02020603050405020304" pitchFamily="18" charset="0"/>
            </a:endParaRPr>
          </a:p>
        </p:txBody>
      </p:sp>
      <p:sp>
        <p:nvSpPr>
          <p:cNvPr id="3" name="副標題 2">
            <a:extLst>
              <a:ext uri="{FF2B5EF4-FFF2-40B4-BE49-F238E27FC236}">
                <a16:creationId xmlns:a16="http://schemas.microsoft.com/office/drawing/2014/main" id="{B6739F88-A29A-4C56-52FA-D407B32738E9}"/>
              </a:ext>
            </a:extLst>
          </p:cNvPr>
          <p:cNvSpPr>
            <a:spLocks noGrp="1"/>
          </p:cNvSpPr>
          <p:nvPr>
            <p:ph type="subTitle" idx="1"/>
          </p:nvPr>
        </p:nvSpPr>
        <p:spPr>
          <a:xfrm>
            <a:off x="1524000" y="3372388"/>
            <a:ext cx="9144000" cy="1655762"/>
          </a:xfrm>
        </p:spPr>
        <p:txBody>
          <a:bodyPr/>
          <a:lstStyle/>
          <a:p>
            <a:r>
              <a:rPr lang="en-US" altLang="zh-TW" b="0" i="0" dirty="0">
                <a:solidFill>
                  <a:srgbClr val="222222"/>
                </a:solidFill>
                <a:effectLst/>
                <a:latin typeface="Times New Roman" panose="02020603050405020304" pitchFamily="18" charset="0"/>
                <a:cs typeface="Times New Roman" panose="02020603050405020304" pitchFamily="18" charset="0"/>
              </a:rPr>
              <a:t>O. B.</a:t>
            </a:r>
            <a:r>
              <a:rPr lang="zh-TW" altLang="en-US" b="0" i="0" dirty="0">
                <a:solidFill>
                  <a:srgbClr val="222222"/>
                </a:solidFill>
                <a:effectLst/>
                <a:latin typeface="Times New Roman" panose="02020603050405020304" pitchFamily="18" charset="0"/>
                <a:cs typeface="Times New Roman" panose="02020603050405020304" pitchFamily="18" charset="0"/>
              </a:rPr>
              <a:t> </a:t>
            </a:r>
            <a:r>
              <a:rPr lang="en-US" altLang="zh-TW" b="0" i="0" dirty="0" err="1">
                <a:solidFill>
                  <a:srgbClr val="222222"/>
                </a:solidFill>
                <a:effectLst/>
                <a:latin typeface="Times New Roman" panose="02020603050405020304" pitchFamily="18" charset="0"/>
                <a:cs typeface="Times New Roman" panose="02020603050405020304" pitchFamily="18" charset="0"/>
              </a:rPr>
              <a:t>Sezer</a:t>
            </a:r>
            <a:r>
              <a:rPr lang="en-US" altLang="zh-TW" b="0" i="0" dirty="0">
                <a:solidFill>
                  <a:srgbClr val="222222"/>
                </a:solidFill>
                <a:effectLst/>
                <a:latin typeface="Times New Roman" panose="02020603050405020304" pitchFamily="18" charset="0"/>
                <a:cs typeface="Times New Roman" panose="02020603050405020304" pitchFamily="18" charset="0"/>
              </a:rPr>
              <a:t>, &amp; A. M.</a:t>
            </a:r>
            <a:r>
              <a:rPr lang="zh-TW" altLang="en-US" b="0" i="0" dirty="0">
                <a:solidFill>
                  <a:srgbClr val="222222"/>
                </a:solidFill>
                <a:effectLst/>
                <a:latin typeface="Times New Roman" panose="02020603050405020304" pitchFamily="18" charset="0"/>
                <a:cs typeface="Times New Roman" panose="02020603050405020304" pitchFamily="18" charset="0"/>
              </a:rPr>
              <a:t> </a:t>
            </a:r>
            <a:r>
              <a:rPr lang="en-US" altLang="zh-TW" b="0" i="0" dirty="0" err="1">
                <a:solidFill>
                  <a:srgbClr val="222222"/>
                </a:solidFill>
                <a:effectLst/>
                <a:latin typeface="Times New Roman" panose="02020603050405020304" pitchFamily="18" charset="0"/>
                <a:cs typeface="Times New Roman" panose="02020603050405020304" pitchFamily="18" charset="0"/>
              </a:rPr>
              <a:t>Ozbayoglu</a:t>
            </a:r>
            <a:r>
              <a:rPr lang="en-US" altLang="zh-TW" b="0" i="0" dirty="0">
                <a:solidFill>
                  <a:srgbClr val="222222"/>
                </a:solidFill>
                <a:effectLst/>
                <a:latin typeface="Times New Roman" panose="02020603050405020304" pitchFamily="18" charset="0"/>
                <a:cs typeface="Times New Roman" panose="02020603050405020304" pitchFamily="18" charset="0"/>
              </a:rPr>
              <a:t> (2018). </a:t>
            </a:r>
          </a:p>
          <a:p>
            <a:r>
              <a:rPr lang="en-US" altLang="zh-TW" b="0" i="1" dirty="0">
                <a:solidFill>
                  <a:srgbClr val="222222"/>
                </a:solidFill>
                <a:effectLst/>
                <a:latin typeface="Times New Roman" panose="02020603050405020304" pitchFamily="18" charset="0"/>
                <a:cs typeface="Times New Roman" panose="02020603050405020304" pitchFamily="18" charset="0"/>
              </a:rPr>
              <a:t>Applied Soft Computing</a:t>
            </a:r>
            <a:r>
              <a:rPr lang="en-US" altLang="zh-TW" b="0" i="0" dirty="0">
                <a:solidFill>
                  <a:srgbClr val="222222"/>
                </a:solidFill>
                <a:effectLst/>
                <a:latin typeface="Times New Roman" panose="02020603050405020304" pitchFamily="18" charset="0"/>
                <a:cs typeface="Times New Roman" panose="02020603050405020304" pitchFamily="18" charset="0"/>
              </a:rPr>
              <a:t>, </a:t>
            </a:r>
            <a:r>
              <a:rPr lang="en-US" altLang="zh-TW" b="0" i="1" dirty="0">
                <a:solidFill>
                  <a:srgbClr val="222222"/>
                </a:solidFill>
                <a:effectLst/>
                <a:latin typeface="Times New Roman" panose="02020603050405020304" pitchFamily="18" charset="0"/>
                <a:cs typeface="Times New Roman" panose="02020603050405020304" pitchFamily="18" charset="0"/>
              </a:rPr>
              <a:t>70</a:t>
            </a:r>
            <a:r>
              <a:rPr lang="en-US" altLang="zh-TW" b="0" i="0" dirty="0">
                <a:solidFill>
                  <a:srgbClr val="222222"/>
                </a:solidFill>
                <a:effectLst/>
                <a:latin typeface="Times New Roman" panose="02020603050405020304" pitchFamily="18" charset="0"/>
                <a:cs typeface="Times New Roman" panose="02020603050405020304" pitchFamily="18" charset="0"/>
              </a:rPr>
              <a:t>, 525-538.</a:t>
            </a:r>
            <a:endParaRPr lang="zh-TW" altLang="en-US" dirty="0">
              <a:solidFill>
                <a:srgbClr val="333333"/>
              </a:solidFill>
              <a:latin typeface="Times New Roman" panose="02020603050405020304" pitchFamily="18" charset="0"/>
              <a:cs typeface="Times New Roman" panose="02020603050405020304" pitchFamily="18" charset="0"/>
            </a:endParaRPr>
          </a:p>
        </p:txBody>
      </p:sp>
      <p:sp>
        <p:nvSpPr>
          <p:cNvPr id="4" name="文字方塊 3">
            <a:extLst>
              <a:ext uri="{FF2B5EF4-FFF2-40B4-BE49-F238E27FC236}">
                <a16:creationId xmlns:a16="http://schemas.microsoft.com/office/drawing/2014/main" id="{D6BC2F8A-F57D-93E1-25E0-DACED7728107}"/>
              </a:ext>
            </a:extLst>
          </p:cNvPr>
          <p:cNvSpPr txBox="1"/>
          <p:nvPr/>
        </p:nvSpPr>
        <p:spPr>
          <a:xfrm>
            <a:off x="8410112" y="5913844"/>
            <a:ext cx="3657600" cy="830997"/>
          </a:xfrm>
          <a:prstGeom prst="rect">
            <a:avLst/>
          </a:prstGeom>
          <a:noFill/>
        </p:spPr>
        <p:txBody>
          <a:bodyPr wrap="square" rtlCol="0">
            <a:spAutoFit/>
          </a:bodyPr>
          <a:lstStyle/>
          <a:p>
            <a:r>
              <a:rPr lang="en-US" altLang="zh-TW" sz="2400" dirty="0">
                <a:latin typeface="Times New Roman" panose="02020603050405020304" pitchFamily="18" charset="0"/>
                <a:cs typeface="Times New Roman" panose="02020603050405020304" pitchFamily="18" charset="0"/>
              </a:rPr>
              <a:t>Presenter : Jing-Xiang</a:t>
            </a:r>
            <a:r>
              <a:rPr lang="zh-TW" altLang="en-US" sz="2400" dirty="0">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Yang</a:t>
            </a:r>
          </a:p>
          <a:p>
            <a:r>
              <a:rPr lang="en-US" altLang="zh-TW" sz="2400" dirty="0">
                <a:latin typeface="Times New Roman" panose="02020603050405020304" pitchFamily="18" charset="0"/>
                <a:cs typeface="Times New Roman" panose="02020603050405020304" pitchFamily="18" charset="0"/>
              </a:rPr>
              <a:t>Date : </a:t>
            </a:r>
            <a:r>
              <a:rPr lang="en-US" altLang="zh-TW" sz="2400" dirty="0">
                <a:solidFill>
                  <a:srgbClr val="202124"/>
                </a:solidFill>
                <a:latin typeface="Times New Roman" panose="02020603050405020304" pitchFamily="18" charset="0"/>
                <a:cs typeface="Times New Roman" panose="02020603050405020304" pitchFamily="18" charset="0"/>
              </a:rPr>
              <a:t>Jan.</a:t>
            </a:r>
            <a:r>
              <a:rPr lang="en-US" altLang="zh-TW" sz="2400" b="0" i="0" dirty="0">
                <a:solidFill>
                  <a:srgbClr val="202124"/>
                </a:solidFill>
                <a:effectLst/>
                <a:latin typeface="Times New Roman" panose="02020603050405020304" pitchFamily="18" charset="0"/>
                <a:cs typeface="Times New Roman" panose="02020603050405020304" pitchFamily="18" charset="0"/>
              </a:rPr>
              <a:t> </a:t>
            </a:r>
            <a:r>
              <a:rPr lang="en-US" altLang="zh-TW" sz="2400" dirty="0">
                <a:solidFill>
                  <a:srgbClr val="202124"/>
                </a:solidFill>
                <a:latin typeface="Times New Roman" panose="02020603050405020304" pitchFamily="18" charset="0"/>
                <a:cs typeface="Times New Roman" panose="02020603050405020304" pitchFamily="18" charset="0"/>
              </a:rPr>
              <a:t>07</a:t>
            </a:r>
            <a:r>
              <a:rPr lang="en-US" altLang="zh-TW" sz="2400" b="0" i="0" dirty="0">
                <a:solidFill>
                  <a:srgbClr val="202124"/>
                </a:solidFill>
                <a:effectLst/>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2025</a:t>
            </a:r>
            <a:endParaRPr lang="zh-TW" altLang="en-US" sz="2400" dirty="0">
              <a:latin typeface="Times New Roman" panose="02020603050405020304" pitchFamily="18" charset="0"/>
              <a:cs typeface="Times New Roman" panose="02020603050405020304" pitchFamily="18" charset="0"/>
            </a:endParaRPr>
          </a:p>
        </p:txBody>
      </p:sp>
      <p:sp>
        <p:nvSpPr>
          <p:cNvPr id="5" name="投影片編號版面配置區 4">
            <a:extLst>
              <a:ext uri="{FF2B5EF4-FFF2-40B4-BE49-F238E27FC236}">
                <a16:creationId xmlns:a16="http://schemas.microsoft.com/office/drawing/2014/main" id="{FCE74A8C-340A-9F93-5512-3E18A247C87B}"/>
              </a:ext>
            </a:extLst>
          </p:cNvPr>
          <p:cNvSpPr>
            <a:spLocks noGrp="1"/>
          </p:cNvSpPr>
          <p:nvPr>
            <p:ph type="sldNum" sz="quarter" idx="12"/>
          </p:nvPr>
        </p:nvSpPr>
        <p:spPr/>
        <p:txBody>
          <a:bodyPr/>
          <a:lstStyle/>
          <a:p>
            <a:fld id="{EFAEC03B-316C-4507-8207-D997BB28EB64}" type="slidenum">
              <a:rPr lang="zh-TW" altLang="en-US" smtClean="0"/>
              <a:t>1</a:t>
            </a:fld>
            <a:endParaRPr lang="zh-TW" altLang="en-US" dirty="0"/>
          </a:p>
        </p:txBody>
      </p:sp>
    </p:spTree>
    <p:extLst>
      <p:ext uri="{BB962C8B-B14F-4D97-AF65-F5344CB8AC3E}">
        <p14:creationId xmlns:p14="http://schemas.microsoft.com/office/powerpoint/2010/main" val="169461546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C1A78-53A9-D78D-A008-643FDAA3C8B1}"/>
            </a:ext>
          </a:extLst>
        </p:cNvPr>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C60817CA-1953-5E74-55D1-61059E074EA0}"/>
              </a:ext>
            </a:extLst>
          </p:cNvPr>
          <p:cNvSpPr>
            <a:spLocks noGrp="1"/>
          </p:cNvSpPr>
          <p:nvPr>
            <p:ph type="sldNum" sz="quarter" idx="12"/>
          </p:nvPr>
        </p:nvSpPr>
        <p:spPr/>
        <p:txBody>
          <a:bodyPr/>
          <a:lstStyle/>
          <a:p>
            <a:fld id="{EFAEC03B-316C-4507-8207-D997BB28EB64}" type="slidenum">
              <a:rPr lang="zh-TW" altLang="en-US" smtClean="0"/>
              <a:t>10</a:t>
            </a:fld>
            <a:endParaRPr lang="zh-TW" altLang="en-US"/>
          </a:p>
        </p:txBody>
      </p:sp>
      <p:sp>
        <p:nvSpPr>
          <p:cNvPr id="4" name="標題 1">
            <a:extLst>
              <a:ext uri="{FF2B5EF4-FFF2-40B4-BE49-F238E27FC236}">
                <a16:creationId xmlns:a16="http://schemas.microsoft.com/office/drawing/2014/main" id="{973878E3-EFA6-2BD1-B7D7-15E4B10CB664}"/>
              </a:ext>
            </a:extLst>
          </p:cNvPr>
          <p:cNvSpPr txBox="1">
            <a:spLocks/>
          </p:cNvSpPr>
          <p:nvPr/>
        </p:nvSpPr>
        <p:spPr>
          <a:xfrm>
            <a:off x="274782" y="396198"/>
            <a:ext cx="11289145"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800" dirty="0">
                <a:latin typeface="Times New Roman" panose="02020603050405020304" pitchFamily="18" charset="0"/>
                <a:cs typeface="Times New Roman" panose="02020603050405020304" pitchFamily="18" charset="0"/>
              </a:rPr>
              <a:t>Experiment</a:t>
            </a:r>
            <a:endParaRPr lang="zh-TW" altLang="en-US" sz="4800" dirty="0">
              <a:latin typeface="Times New Roman" panose="02020603050405020304" pitchFamily="18" charset="0"/>
              <a:cs typeface="Times New Roman" panose="02020603050405020304" pitchFamily="18" charset="0"/>
            </a:endParaRPr>
          </a:p>
        </p:txBody>
      </p:sp>
      <p:pic>
        <p:nvPicPr>
          <p:cNvPr id="5" name="圖片 4">
            <a:extLst>
              <a:ext uri="{FF2B5EF4-FFF2-40B4-BE49-F238E27FC236}">
                <a16:creationId xmlns:a16="http://schemas.microsoft.com/office/drawing/2014/main" id="{3085B8C3-7722-E844-025A-CC6DBF196A92}"/>
              </a:ext>
            </a:extLst>
          </p:cNvPr>
          <p:cNvPicPr>
            <a:picLocks noChangeAspect="1"/>
          </p:cNvPicPr>
          <p:nvPr/>
        </p:nvPicPr>
        <p:blipFill>
          <a:blip r:embed="rId2"/>
          <a:stretch>
            <a:fillRect/>
          </a:stretch>
        </p:blipFill>
        <p:spPr>
          <a:xfrm>
            <a:off x="96459" y="1787797"/>
            <a:ext cx="5311227" cy="2290313"/>
          </a:xfrm>
          <a:prstGeom prst="rect">
            <a:avLst/>
          </a:prstGeom>
        </p:spPr>
      </p:pic>
      <p:pic>
        <p:nvPicPr>
          <p:cNvPr id="7" name="圖片 6">
            <a:extLst>
              <a:ext uri="{FF2B5EF4-FFF2-40B4-BE49-F238E27FC236}">
                <a16:creationId xmlns:a16="http://schemas.microsoft.com/office/drawing/2014/main" id="{44ED8F87-364A-4143-9D8F-8FA3DF0474FA}"/>
              </a:ext>
            </a:extLst>
          </p:cNvPr>
          <p:cNvPicPr>
            <a:picLocks noChangeAspect="1"/>
          </p:cNvPicPr>
          <p:nvPr/>
        </p:nvPicPr>
        <p:blipFill>
          <a:blip r:embed="rId3"/>
          <a:stretch>
            <a:fillRect/>
          </a:stretch>
        </p:blipFill>
        <p:spPr>
          <a:xfrm>
            <a:off x="5451782" y="1955187"/>
            <a:ext cx="6090860" cy="1702414"/>
          </a:xfrm>
          <a:prstGeom prst="rect">
            <a:avLst/>
          </a:prstGeom>
        </p:spPr>
      </p:pic>
      <p:pic>
        <p:nvPicPr>
          <p:cNvPr id="11" name="圖片 10">
            <a:extLst>
              <a:ext uri="{FF2B5EF4-FFF2-40B4-BE49-F238E27FC236}">
                <a16:creationId xmlns:a16="http://schemas.microsoft.com/office/drawing/2014/main" id="{93B97E32-C260-516B-C52A-565C05022462}"/>
              </a:ext>
            </a:extLst>
          </p:cNvPr>
          <p:cNvPicPr>
            <a:picLocks noChangeAspect="1"/>
          </p:cNvPicPr>
          <p:nvPr/>
        </p:nvPicPr>
        <p:blipFill>
          <a:blip r:embed="rId4"/>
          <a:stretch>
            <a:fillRect/>
          </a:stretch>
        </p:blipFill>
        <p:spPr>
          <a:xfrm>
            <a:off x="5485964" y="4111500"/>
            <a:ext cx="6249272" cy="1790950"/>
          </a:xfrm>
          <a:prstGeom prst="rect">
            <a:avLst/>
          </a:prstGeom>
        </p:spPr>
      </p:pic>
    </p:spTree>
    <p:extLst>
      <p:ext uri="{BB962C8B-B14F-4D97-AF65-F5344CB8AC3E}">
        <p14:creationId xmlns:p14="http://schemas.microsoft.com/office/powerpoint/2010/main" val="47178482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3565A-83CB-6FED-209E-7BBCE4B12FEF}"/>
            </a:ext>
          </a:extLst>
        </p:cNvPr>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6A909EA7-13B3-57F2-C57B-0AEF3A9D4541}"/>
              </a:ext>
            </a:extLst>
          </p:cNvPr>
          <p:cNvSpPr>
            <a:spLocks noGrp="1"/>
          </p:cNvSpPr>
          <p:nvPr>
            <p:ph type="sldNum" sz="quarter" idx="12"/>
          </p:nvPr>
        </p:nvSpPr>
        <p:spPr/>
        <p:txBody>
          <a:bodyPr/>
          <a:lstStyle/>
          <a:p>
            <a:fld id="{EFAEC03B-316C-4507-8207-D997BB28EB64}" type="slidenum">
              <a:rPr lang="zh-TW" altLang="en-US" smtClean="0"/>
              <a:t>11</a:t>
            </a:fld>
            <a:endParaRPr lang="zh-TW" altLang="en-US"/>
          </a:p>
        </p:txBody>
      </p:sp>
      <p:sp>
        <p:nvSpPr>
          <p:cNvPr id="4" name="標題 1">
            <a:extLst>
              <a:ext uri="{FF2B5EF4-FFF2-40B4-BE49-F238E27FC236}">
                <a16:creationId xmlns:a16="http://schemas.microsoft.com/office/drawing/2014/main" id="{E1CE391C-3F2F-1D2A-D539-818C8C65AA73}"/>
              </a:ext>
            </a:extLst>
          </p:cNvPr>
          <p:cNvSpPr txBox="1">
            <a:spLocks/>
          </p:cNvSpPr>
          <p:nvPr/>
        </p:nvSpPr>
        <p:spPr>
          <a:xfrm>
            <a:off x="274782" y="396198"/>
            <a:ext cx="11289145"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800" dirty="0">
                <a:latin typeface="Times New Roman" panose="02020603050405020304" pitchFamily="18" charset="0"/>
                <a:cs typeface="Times New Roman" panose="02020603050405020304" pitchFamily="18" charset="0"/>
              </a:rPr>
              <a:t>Experiment</a:t>
            </a:r>
            <a:endParaRPr lang="zh-TW" altLang="en-US" sz="4800" dirty="0">
              <a:latin typeface="Times New Roman" panose="02020603050405020304" pitchFamily="18" charset="0"/>
              <a:cs typeface="Times New Roman" panose="02020603050405020304" pitchFamily="18" charset="0"/>
            </a:endParaRPr>
          </a:p>
        </p:txBody>
      </p:sp>
      <p:pic>
        <p:nvPicPr>
          <p:cNvPr id="9" name="圖片 8">
            <a:extLst>
              <a:ext uri="{FF2B5EF4-FFF2-40B4-BE49-F238E27FC236}">
                <a16:creationId xmlns:a16="http://schemas.microsoft.com/office/drawing/2014/main" id="{2373F2FD-977C-EAB9-23C9-8B378C713C28}"/>
              </a:ext>
            </a:extLst>
          </p:cNvPr>
          <p:cNvPicPr>
            <a:picLocks noChangeAspect="1"/>
          </p:cNvPicPr>
          <p:nvPr/>
        </p:nvPicPr>
        <p:blipFill>
          <a:blip r:embed="rId2"/>
          <a:stretch>
            <a:fillRect/>
          </a:stretch>
        </p:blipFill>
        <p:spPr>
          <a:xfrm>
            <a:off x="1508153" y="1235791"/>
            <a:ext cx="9175693" cy="5606530"/>
          </a:xfrm>
          <a:prstGeom prst="rect">
            <a:avLst/>
          </a:prstGeom>
        </p:spPr>
      </p:pic>
    </p:spTree>
    <p:extLst>
      <p:ext uri="{BB962C8B-B14F-4D97-AF65-F5344CB8AC3E}">
        <p14:creationId xmlns:p14="http://schemas.microsoft.com/office/powerpoint/2010/main" val="201799202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EEB7D-912D-2331-8EC2-FE2B00B6D8C5}"/>
            </a:ext>
          </a:extLst>
        </p:cNvPr>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2A66A93A-451D-9592-C033-75F5219A6C67}"/>
              </a:ext>
            </a:extLst>
          </p:cNvPr>
          <p:cNvSpPr>
            <a:spLocks noGrp="1"/>
          </p:cNvSpPr>
          <p:nvPr>
            <p:ph type="sldNum" sz="quarter" idx="12"/>
          </p:nvPr>
        </p:nvSpPr>
        <p:spPr/>
        <p:txBody>
          <a:bodyPr/>
          <a:lstStyle/>
          <a:p>
            <a:fld id="{EFAEC03B-316C-4507-8207-D997BB28EB64}" type="slidenum">
              <a:rPr lang="zh-TW" altLang="en-US" smtClean="0"/>
              <a:t>12</a:t>
            </a:fld>
            <a:endParaRPr lang="zh-TW" altLang="en-US"/>
          </a:p>
        </p:txBody>
      </p:sp>
      <p:sp>
        <p:nvSpPr>
          <p:cNvPr id="4" name="標題 1">
            <a:extLst>
              <a:ext uri="{FF2B5EF4-FFF2-40B4-BE49-F238E27FC236}">
                <a16:creationId xmlns:a16="http://schemas.microsoft.com/office/drawing/2014/main" id="{DA8743F8-ED74-BF8F-20E0-A9D9528EBBB4}"/>
              </a:ext>
            </a:extLst>
          </p:cNvPr>
          <p:cNvSpPr txBox="1">
            <a:spLocks/>
          </p:cNvSpPr>
          <p:nvPr/>
        </p:nvSpPr>
        <p:spPr>
          <a:xfrm>
            <a:off x="274782" y="396198"/>
            <a:ext cx="11289145"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800" dirty="0">
                <a:latin typeface="Times New Roman" panose="02020603050405020304" pitchFamily="18" charset="0"/>
                <a:cs typeface="Times New Roman" panose="02020603050405020304" pitchFamily="18" charset="0"/>
              </a:rPr>
              <a:t>Experiment</a:t>
            </a:r>
            <a:endParaRPr lang="zh-TW" altLang="en-US" sz="4800" dirty="0">
              <a:latin typeface="Times New Roman" panose="02020603050405020304" pitchFamily="18" charset="0"/>
              <a:cs typeface="Times New Roman" panose="02020603050405020304" pitchFamily="18" charset="0"/>
            </a:endParaRPr>
          </a:p>
        </p:txBody>
      </p:sp>
      <p:pic>
        <p:nvPicPr>
          <p:cNvPr id="5" name="圖片 4">
            <a:extLst>
              <a:ext uri="{FF2B5EF4-FFF2-40B4-BE49-F238E27FC236}">
                <a16:creationId xmlns:a16="http://schemas.microsoft.com/office/drawing/2014/main" id="{9AF67A09-931E-3BC9-0106-0EDB1E732AF6}"/>
              </a:ext>
            </a:extLst>
          </p:cNvPr>
          <p:cNvPicPr>
            <a:picLocks noChangeAspect="1"/>
          </p:cNvPicPr>
          <p:nvPr/>
        </p:nvPicPr>
        <p:blipFill>
          <a:blip r:embed="rId2"/>
          <a:stretch>
            <a:fillRect/>
          </a:stretch>
        </p:blipFill>
        <p:spPr>
          <a:xfrm>
            <a:off x="3657600" y="1228426"/>
            <a:ext cx="4632692" cy="5493049"/>
          </a:xfrm>
          <a:prstGeom prst="rect">
            <a:avLst/>
          </a:prstGeom>
        </p:spPr>
      </p:pic>
    </p:spTree>
    <p:extLst>
      <p:ext uri="{BB962C8B-B14F-4D97-AF65-F5344CB8AC3E}">
        <p14:creationId xmlns:p14="http://schemas.microsoft.com/office/powerpoint/2010/main" val="5084849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04E2D-D9C3-45F0-D244-F67D130C9452}"/>
            </a:ext>
          </a:extLst>
        </p:cNvPr>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3DB0451D-5E05-38A8-4B88-1E71575273B8}"/>
              </a:ext>
            </a:extLst>
          </p:cNvPr>
          <p:cNvSpPr>
            <a:spLocks noGrp="1"/>
          </p:cNvSpPr>
          <p:nvPr>
            <p:ph type="sldNum" sz="quarter" idx="12"/>
          </p:nvPr>
        </p:nvSpPr>
        <p:spPr/>
        <p:txBody>
          <a:bodyPr/>
          <a:lstStyle/>
          <a:p>
            <a:fld id="{EFAEC03B-316C-4507-8207-D997BB28EB64}" type="slidenum">
              <a:rPr lang="zh-TW" altLang="en-US" smtClean="0"/>
              <a:t>13</a:t>
            </a:fld>
            <a:endParaRPr lang="zh-TW" altLang="en-US"/>
          </a:p>
        </p:txBody>
      </p:sp>
      <p:sp>
        <p:nvSpPr>
          <p:cNvPr id="4" name="標題 1">
            <a:extLst>
              <a:ext uri="{FF2B5EF4-FFF2-40B4-BE49-F238E27FC236}">
                <a16:creationId xmlns:a16="http://schemas.microsoft.com/office/drawing/2014/main" id="{C1CFB2D6-FE29-264D-B267-B33299829EA1}"/>
              </a:ext>
            </a:extLst>
          </p:cNvPr>
          <p:cNvSpPr txBox="1">
            <a:spLocks/>
          </p:cNvSpPr>
          <p:nvPr/>
        </p:nvSpPr>
        <p:spPr>
          <a:xfrm>
            <a:off x="274782" y="396198"/>
            <a:ext cx="11289145"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800" dirty="0">
                <a:latin typeface="Times New Roman" panose="02020603050405020304" pitchFamily="18" charset="0"/>
                <a:cs typeface="Times New Roman" panose="02020603050405020304" pitchFamily="18" charset="0"/>
              </a:rPr>
              <a:t>Experiment</a:t>
            </a:r>
            <a:endParaRPr lang="zh-TW" altLang="en-US" sz="4800" dirty="0">
              <a:latin typeface="Times New Roman" panose="02020603050405020304" pitchFamily="18" charset="0"/>
              <a:cs typeface="Times New Roman" panose="02020603050405020304" pitchFamily="18" charset="0"/>
            </a:endParaRPr>
          </a:p>
        </p:txBody>
      </p:sp>
      <p:pic>
        <p:nvPicPr>
          <p:cNvPr id="6" name="圖片 5">
            <a:extLst>
              <a:ext uri="{FF2B5EF4-FFF2-40B4-BE49-F238E27FC236}">
                <a16:creationId xmlns:a16="http://schemas.microsoft.com/office/drawing/2014/main" id="{0C6E30EE-BDA4-1677-B395-AE0CB9FF14FD}"/>
              </a:ext>
            </a:extLst>
          </p:cNvPr>
          <p:cNvPicPr>
            <a:picLocks noChangeAspect="1"/>
          </p:cNvPicPr>
          <p:nvPr/>
        </p:nvPicPr>
        <p:blipFill>
          <a:blip r:embed="rId2"/>
          <a:stretch>
            <a:fillRect/>
          </a:stretch>
        </p:blipFill>
        <p:spPr>
          <a:xfrm>
            <a:off x="6503453" y="2430307"/>
            <a:ext cx="5428173" cy="3740350"/>
          </a:xfrm>
          <a:prstGeom prst="rect">
            <a:avLst/>
          </a:prstGeom>
        </p:spPr>
      </p:pic>
      <p:pic>
        <p:nvPicPr>
          <p:cNvPr id="5" name="圖片 4">
            <a:extLst>
              <a:ext uri="{FF2B5EF4-FFF2-40B4-BE49-F238E27FC236}">
                <a16:creationId xmlns:a16="http://schemas.microsoft.com/office/drawing/2014/main" id="{F1A5CDC3-A690-05A7-1469-26E45A7A046B}"/>
              </a:ext>
            </a:extLst>
          </p:cNvPr>
          <p:cNvPicPr>
            <a:picLocks noChangeAspect="1"/>
          </p:cNvPicPr>
          <p:nvPr/>
        </p:nvPicPr>
        <p:blipFill>
          <a:blip r:embed="rId3"/>
          <a:stretch>
            <a:fillRect/>
          </a:stretch>
        </p:blipFill>
        <p:spPr>
          <a:xfrm>
            <a:off x="343541" y="2307215"/>
            <a:ext cx="5752459" cy="3740351"/>
          </a:xfrm>
          <a:prstGeom prst="rect">
            <a:avLst/>
          </a:prstGeom>
        </p:spPr>
      </p:pic>
      <p:sp>
        <p:nvSpPr>
          <p:cNvPr id="7" name="文字方塊 6">
            <a:extLst>
              <a:ext uri="{FF2B5EF4-FFF2-40B4-BE49-F238E27FC236}">
                <a16:creationId xmlns:a16="http://schemas.microsoft.com/office/drawing/2014/main" id="{2B038C87-8EC4-3CC0-0707-440CBECCE8EC}"/>
              </a:ext>
            </a:extLst>
          </p:cNvPr>
          <p:cNvSpPr txBox="1"/>
          <p:nvPr/>
        </p:nvSpPr>
        <p:spPr>
          <a:xfrm>
            <a:off x="1003290" y="1383371"/>
            <a:ext cx="9552373" cy="830997"/>
          </a:xfrm>
          <a:prstGeom prst="rect">
            <a:avLst/>
          </a:prstGeom>
          <a:noFill/>
        </p:spPr>
        <p:txBody>
          <a:bodyPr wrap="square" rtlCol="0">
            <a:spAutoFit/>
          </a:bodyPr>
          <a:lstStyle/>
          <a:p>
            <a:pPr marL="342900" indent="-342900">
              <a:buFont typeface="Arial" panose="020B0604020202020204" pitchFamily="34" charset="0"/>
              <a:buChar char="•"/>
            </a:pPr>
            <a:r>
              <a:rPr lang="en-US" altLang="zh-TW" sz="2400" dirty="0">
                <a:latin typeface="Times New Roman" panose="02020603050405020304" pitchFamily="18" charset="0"/>
                <a:cs typeface="Times New Roman" panose="02020603050405020304" pitchFamily="18" charset="0"/>
              </a:rPr>
              <a:t>The statistical test shows the model's behavior is consistent across asset classes and time periods.</a:t>
            </a:r>
          </a:p>
        </p:txBody>
      </p:sp>
    </p:spTree>
    <p:extLst>
      <p:ext uri="{BB962C8B-B14F-4D97-AF65-F5344CB8AC3E}">
        <p14:creationId xmlns:p14="http://schemas.microsoft.com/office/powerpoint/2010/main" val="5333023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5C1E6732-26AB-25E9-233F-66AD325391FC}"/>
              </a:ext>
            </a:extLst>
          </p:cNvPr>
          <p:cNvSpPr>
            <a:spLocks noGrp="1"/>
          </p:cNvSpPr>
          <p:nvPr>
            <p:ph type="sldNum" sz="quarter" idx="12"/>
          </p:nvPr>
        </p:nvSpPr>
        <p:spPr/>
        <p:txBody>
          <a:bodyPr/>
          <a:lstStyle/>
          <a:p>
            <a:fld id="{EFAEC03B-316C-4507-8207-D997BB28EB64}" type="slidenum">
              <a:rPr lang="zh-TW" altLang="en-US" smtClean="0"/>
              <a:t>14</a:t>
            </a:fld>
            <a:endParaRPr lang="zh-TW" altLang="en-US"/>
          </a:p>
        </p:txBody>
      </p:sp>
      <p:sp>
        <p:nvSpPr>
          <p:cNvPr id="3" name="文字方塊 2">
            <a:extLst>
              <a:ext uri="{FF2B5EF4-FFF2-40B4-BE49-F238E27FC236}">
                <a16:creationId xmlns:a16="http://schemas.microsoft.com/office/drawing/2014/main" id="{614C6CA9-168D-F29C-FA1F-A046A0C4930D}"/>
              </a:ext>
            </a:extLst>
          </p:cNvPr>
          <p:cNvSpPr txBox="1"/>
          <p:nvPr/>
        </p:nvSpPr>
        <p:spPr>
          <a:xfrm>
            <a:off x="4915949" y="2598003"/>
            <a:ext cx="6761526" cy="830997"/>
          </a:xfrm>
          <a:prstGeom prst="rect">
            <a:avLst/>
          </a:prstGeom>
          <a:noFill/>
        </p:spPr>
        <p:txBody>
          <a:bodyPr wrap="square" rtlCol="0">
            <a:spAutoFit/>
          </a:bodyPr>
          <a:lstStyle/>
          <a:p>
            <a:r>
              <a:rPr lang="en-US" altLang="zh-TW" sz="4800" dirty="0">
                <a:solidFill>
                  <a:srgbClr val="1F1F1F"/>
                </a:solidFill>
                <a:latin typeface="Times New Roman" panose="02020603050405020304" pitchFamily="18" charset="0"/>
                <a:ea typeface="+mj-ea"/>
                <a:cs typeface="Times New Roman" panose="02020603050405020304" pitchFamily="18" charset="0"/>
              </a:rPr>
              <a:t>Thanks</a:t>
            </a:r>
            <a:endParaRPr lang="zh-TW" altLang="en-US" sz="4800" dirty="0">
              <a:solidFill>
                <a:srgbClr val="1F1F1F"/>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99025956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86FCF2-9C67-4E71-A2AE-11F3068C8104}"/>
              </a:ext>
            </a:extLst>
          </p:cNvPr>
          <p:cNvSpPr>
            <a:spLocks noGrp="1"/>
          </p:cNvSpPr>
          <p:nvPr>
            <p:ph type="title"/>
          </p:nvPr>
        </p:nvSpPr>
        <p:spPr>
          <a:xfrm>
            <a:off x="838200" y="256068"/>
            <a:ext cx="10515600" cy="1325563"/>
          </a:xfrm>
        </p:spPr>
        <p:txBody>
          <a:bodyPr/>
          <a:lstStyle/>
          <a:p>
            <a:pPr algn="ctr"/>
            <a:r>
              <a:rPr lang="en-US" altLang="zh-TW" sz="4800" dirty="0">
                <a:latin typeface="Times New Roman" panose="02020603050405020304" pitchFamily="18" charset="0"/>
                <a:cs typeface="Times New Roman" panose="02020603050405020304" pitchFamily="18" charset="0"/>
              </a:rPr>
              <a:t>ABSTRACT</a:t>
            </a:r>
            <a:endParaRPr lang="zh-TW" altLang="en-US" sz="4800"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E295AD0F-78B0-3EC9-0878-946F93F0535E}"/>
              </a:ext>
            </a:extLst>
          </p:cNvPr>
          <p:cNvSpPr>
            <a:spLocks noGrp="1"/>
          </p:cNvSpPr>
          <p:nvPr>
            <p:ph idx="1"/>
          </p:nvPr>
        </p:nvSpPr>
        <p:spPr>
          <a:xfrm>
            <a:off x="838200" y="1453551"/>
            <a:ext cx="10515600" cy="4351338"/>
          </a:xfrm>
        </p:spPr>
        <p:txBody>
          <a:bodyPr>
            <a:noAutofit/>
          </a:bodyPr>
          <a:lstStyle/>
          <a:p>
            <a:pPr marL="0" indent="0" algn="just">
              <a:buNone/>
            </a:pPr>
            <a:r>
              <a:rPr lang="en-US" altLang="zh-TW" sz="2400" dirty="0">
                <a:latin typeface="Times New Roman" panose="02020603050405020304" pitchFamily="18" charset="0"/>
                <a:cs typeface="Times New Roman" panose="02020603050405020304" pitchFamily="18" charset="0"/>
              </a:rPr>
              <a:t>Computational intelligence techniques for financial trading systems have always been quite popular. In the last decade, deep learning models start getting more attention, especially within the image processing community. In this study, we propose a novel algorithmic trading model CNN-TA using a 2-D convolutional neural network based on image processing properties. In order to convert financial time series into 2-D images, 15 different technical indicators each with different parameter selections are utilized. Each indicator instance generates data for a 15 day period. As a result, 15 × 15 sized 2-D images are constructed. Each image is then labeled as Buy, Sell or Hold depending on the hills and valleys of the original time series. The results indicate that when compared with the Buy &amp; Hold Strategy and other common trading systems over a long out-of-sample period, the trained model provides better results for stocks and ETFs.</a:t>
            </a:r>
            <a:endParaRPr lang="zh-TW" altLang="en-US" sz="24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441EABE3-FE2B-DB6E-974D-8180EF68BD5E}"/>
              </a:ext>
            </a:extLst>
          </p:cNvPr>
          <p:cNvSpPr>
            <a:spLocks noGrp="1"/>
          </p:cNvSpPr>
          <p:nvPr>
            <p:ph type="sldNum" sz="quarter" idx="12"/>
          </p:nvPr>
        </p:nvSpPr>
        <p:spPr/>
        <p:txBody>
          <a:bodyPr/>
          <a:lstStyle/>
          <a:p>
            <a:fld id="{EFAEC03B-316C-4507-8207-D997BB28EB64}" type="slidenum">
              <a:rPr lang="zh-TW" altLang="en-US" smtClean="0"/>
              <a:t>2</a:t>
            </a:fld>
            <a:endParaRPr lang="zh-TW" altLang="en-US"/>
          </a:p>
        </p:txBody>
      </p:sp>
    </p:spTree>
    <p:extLst>
      <p:ext uri="{BB962C8B-B14F-4D97-AF65-F5344CB8AC3E}">
        <p14:creationId xmlns:p14="http://schemas.microsoft.com/office/powerpoint/2010/main" val="127236958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100CF-A005-C9BE-DF15-8A493CD21353}"/>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36014CE8-1F0E-0B3E-8632-404AC7E3BAE7}"/>
              </a:ext>
            </a:extLst>
          </p:cNvPr>
          <p:cNvSpPr>
            <a:spLocks noGrp="1"/>
          </p:cNvSpPr>
          <p:nvPr>
            <p:ph type="title"/>
          </p:nvPr>
        </p:nvSpPr>
        <p:spPr>
          <a:xfrm>
            <a:off x="838200" y="136525"/>
            <a:ext cx="10515600" cy="1325563"/>
          </a:xfrm>
        </p:spPr>
        <p:txBody>
          <a:bodyPr/>
          <a:lstStyle/>
          <a:p>
            <a:pPr algn="ctr"/>
            <a:r>
              <a:rPr lang="en-US" altLang="zh-TW" sz="4800" dirty="0">
                <a:latin typeface="Times New Roman" panose="02020603050405020304" pitchFamily="18" charset="0"/>
                <a:cs typeface="Times New Roman" panose="02020603050405020304" pitchFamily="18" charset="0"/>
              </a:rPr>
              <a:t>Contribution</a:t>
            </a:r>
            <a:endParaRPr lang="zh-TW" altLang="en-US" sz="4800"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240C1D6E-33BA-9451-668B-E7420503DB3F}"/>
              </a:ext>
            </a:extLst>
          </p:cNvPr>
          <p:cNvSpPr>
            <a:spLocks noGrp="1"/>
          </p:cNvSpPr>
          <p:nvPr>
            <p:ph idx="1"/>
          </p:nvPr>
        </p:nvSpPr>
        <p:spPr>
          <a:xfrm>
            <a:off x="838200" y="1472089"/>
            <a:ext cx="10515600" cy="4351338"/>
          </a:xfrm>
        </p:spPr>
        <p:txBody>
          <a:bodyPr>
            <a:noAutofit/>
          </a:bodyPr>
          <a:lstStyle/>
          <a:p>
            <a:pPr algn="just"/>
            <a:r>
              <a:rPr lang="en-US" altLang="zh-TW" sz="2400" dirty="0">
                <a:latin typeface="Times New Roman" panose="02020603050405020304" pitchFamily="18" charset="0"/>
                <a:cs typeface="Times New Roman" panose="02020603050405020304" pitchFamily="18" charset="0"/>
              </a:rPr>
              <a:t>Developed an algorithmic trading system using a 2D CNN on stock data and technical indicators.</a:t>
            </a:r>
            <a:r>
              <a:rPr lang="en-US" altLang="zh-TW" sz="2400" dirty="0">
                <a:solidFill>
                  <a:srgbClr val="FF0000"/>
                </a:solidFill>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a:t>
            </a:r>
            <a:r>
              <a:rPr lang="en-US" altLang="zh-TW" sz="2400" dirty="0">
                <a:solidFill>
                  <a:srgbClr val="FF0000"/>
                </a:solidFill>
                <a:latin typeface="Times New Roman" panose="02020603050405020304" pitchFamily="18" charset="0"/>
                <a:cs typeface="Times New Roman" panose="02020603050405020304" pitchFamily="18" charset="0"/>
              </a:rPr>
              <a:t>CNN-TA</a:t>
            </a:r>
            <a:r>
              <a:rPr lang="en-US" altLang="zh-TW" sz="2400" dirty="0">
                <a:latin typeface="Times New Roman" panose="02020603050405020304" pitchFamily="18" charset="0"/>
                <a:cs typeface="Times New Roman" panose="02020603050405020304" pitchFamily="18" charset="0"/>
              </a:rPr>
              <a:t>) </a:t>
            </a:r>
          </a:p>
          <a:p>
            <a:pPr algn="just"/>
            <a:endParaRPr lang="en-US" altLang="zh-TW" sz="2400" dirty="0">
              <a:latin typeface="Times New Roman" panose="02020603050405020304" pitchFamily="18" charset="0"/>
              <a:cs typeface="Times New Roman" panose="02020603050405020304" pitchFamily="18" charset="0"/>
            </a:endParaRPr>
          </a:p>
          <a:p>
            <a:pPr marL="0" indent="0" algn="just">
              <a:buNone/>
            </a:pPr>
            <a:r>
              <a:rPr lang="en-US" altLang="zh-TW" sz="2400" dirty="0">
                <a:latin typeface="Times New Roman" panose="02020603050405020304" pitchFamily="18" charset="0"/>
                <a:cs typeface="Times New Roman" panose="02020603050405020304" pitchFamily="18" charset="0"/>
              </a:rPr>
              <a:t>       </a:t>
            </a:r>
          </a:p>
          <a:p>
            <a:pPr marL="0" indent="0" algn="just">
              <a:buNone/>
            </a:pPr>
            <a:endParaRPr lang="en-US" altLang="zh-TW" sz="24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A709D371-DD86-7076-E2FB-96A08967F740}"/>
              </a:ext>
            </a:extLst>
          </p:cNvPr>
          <p:cNvSpPr>
            <a:spLocks noGrp="1"/>
          </p:cNvSpPr>
          <p:nvPr>
            <p:ph type="sldNum" sz="quarter" idx="12"/>
          </p:nvPr>
        </p:nvSpPr>
        <p:spPr/>
        <p:txBody>
          <a:bodyPr/>
          <a:lstStyle/>
          <a:p>
            <a:fld id="{EFAEC03B-316C-4507-8207-D997BB28EB64}" type="slidenum">
              <a:rPr lang="zh-TW" altLang="en-US" smtClean="0"/>
              <a:t>3</a:t>
            </a:fld>
            <a:endParaRPr lang="zh-TW" altLang="en-US"/>
          </a:p>
        </p:txBody>
      </p:sp>
      <p:pic>
        <p:nvPicPr>
          <p:cNvPr id="6" name="圖片 5">
            <a:extLst>
              <a:ext uri="{FF2B5EF4-FFF2-40B4-BE49-F238E27FC236}">
                <a16:creationId xmlns:a16="http://schemas.microsoft.com/office/drawing/2014/main" id="{D75BB8D5-C26C-E665-CED4-4E11B4970507}"/>
              </a:ext>
            </a:extLst>
          </p:cNvPr>
          <p:cNvPicPr>
            <a:picLocks noChangeAspect="1"/>
          </p:cNvPicPr>
          <p:nvPr/>
        </p:nvPicPr>
        <p:blipFill>
          <a:blip r:embed="rId2"/>
          <a:stretch>
            <a:fillRect/>
          </a:stretch>
        </p:blipFill>
        <p:spPr>
          <a:xfrm>
            <a:off x="2595158" y="2266630"/>
            <a:ext cx="7001684" cy="4591370"/>
          </a:xfrm>
          <a:prstGeom prst="rect">
            <a:avLst/>
          </a:prstGeom>
        </p:spPr>
      </p:pic>
    </p:spTree>
    <p:extLst>
      <p:ext uri="{BB962C8B-B14F-4D97-AF65-F5344CB8AC3E}">
        <p14:creationId xmlns:p14="http://schemas.microsoft.com/office/powerpoint/2010/main" val="98368443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2FA69435-5450-39C5-FC80-6254F7716FF5}"/>
              </a:ext>
            </a:extLst>
          </p:cNvPr>
          <p:cNvSpPr>
            <a:spLocks noGrp="1"/>
          </p:cNvSpPr>
          <p:nvPr>
            <p:ph type="sldNum" sz="quarter" idx="12"/>
          </p:nvPr>
        </p:nvSpPr>
        <p:spPr/>
        <p:txBody>
          <a:bodyPr/>
          <a:lstStyle/>
          <a:p>
            <a:fld id="{EFAEC03B-316C-4507-8207-D997BB28EB64}" type="slidenum">
              <a:rPr lang="zh-TW" altLang="en-US" smtClean="0"/>
              <a:t>4</a:t>
            </a:fld>
            <a:endParaRPr lang="zh-TW" altLang="en-US"/>
          </a:p>
        </p:txBody>
      </p:sp>
      <p:pic>
        <p:nvPicPr>
          <p:cNvPr id="4" name="圖片 3">
            <a:extLst>
              <a:ext uri="{FF2B5EF4-FFF2-40B4-BE49-F238E27FC236}">
                <a16:creationId xmlns:a16="http://schemas.microsoft.com/office/drawing/2014/main" id="{915048BB-90CB-8DD3-DAA4-36923E1C8BC4}"/>
              </a:ext>
            </a:extLst>
          </p:cNvPr>
          <p:cNvPicPr>
            <a:picLocks noChangeAspect="1"/>
          </p:cNvPicPr>
          <p:nvPr/>
        </p:nvPicPr>
        <p:blipFill>
          <a:blip r:embed="rId2"/>
          <a:stretch>
            <a:fillRect/>
          </a:stretch>
        </p:blipFill>
        <p:spPr>
          <a:xfrm>
            <a:off x="3727938" y="1200865"/>
            <a:ext cx="5131619" cy="5416709"/>
          </a:xfrm>
          <a:prstGeom prst="rect">
            <a:avLst/>
          </a:prstGeom>
        </p:spPr>
      </p:pic>
      <p:sp>
        <p:nvSpPr>
          <p:cNvPr id="5" name="標題 1">
            <a:extLst>
              <a:ext uri="{FF2B5EF4-FFF2-40B4-BE49-F238E27FC236}">
                <a16:creationId xmlns:a16="http://schemas.microsoft.com/office/drawing/2014/main" id="{E012FB0E-68CC-40AC-A238-B4DDE66E0286}"/>
              </a:ext>
            </a:extLst>
          </p:cNvPr>
          <p:cNvSpPr txBox="1">
            <a:spLocks/>
          </p:cNvSpPr>
          <p:nvPr/>
        </p:nvSpPr>
        <p:spPr>
          <a:xfrm>
            <a:off x="838200" y="1365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800" dirty="0">
                <a:latin typeface="Times New Roman" panose="02020603050405020304" pitchFamily="18" charset="0"/>
                <a:cs typeface="Times New Roman" panose="02020603050405020304" pitchFamily="18" charset="0"/>
              </a:rPr>
              <a:t>Method</a:t>
            </a:r>
            <a:endParaRPr lang="zh-TW" alt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231013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1E7B786-3FC5-784D-041D-BA6E19AB688E}"/>
              </a:ext>
            </a:extLst>
          </p:cNvPr>
          <p:cNvSpPr>
            <a:spLocks noGrp="1"/>
          </p:cNvSpPr>
          <p:nvPr>
            <p:ph type="sldNum" sz="quarter" idx="12"/>
          </p:nvPr>
        </p:nvSpPr>
        <p:spPr/>
        <p:txBody>
          <a:bodyPr/>
          <a:lstStyle/>
          <a:p>
            <a:fld id="{EFAEC03B-316C-4507-8207-D997BB28EB64}" type="slidenum">
              <a:rPr lang="zh-TW" altLang="en-US" smtClean="0"/>
              <a:t>5</a:t>
            </a:fld>
            <a:endParaRPr lang="zh-TW" altLang="en-US"/>
          </a:p>
        </p:txBody>
      </p:sp>
      <p:sp>
        <p:nvSpPr>
          <p:cNvPr id="3" name="標題 1">
            <a:extLst>
              <a:ext uri="{FF2B5EF4-FFF2-40B4-BE49-F238E27FC236}">
                <a16:creationId xmlns:a16="http://schemas.microsoft.com/office/drawing/2014/main" id="{6266FB92-D5B2-18B6-0BFD-FD355232C039}"/>
              </a:ext>
            </a:extLst>
          </p:cNvPr>
          <p:cNvSpPr txBox="1">
            <a:spLocks/>
          </p:cNvSpPr>
          <p:nvPr/>
        </p:nvSpPr>
        <p:spPr>
          <a:xfrm>
            <a:off x="838200" y="37667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800" dirty="0">
                <a:latin typeface="Times New Roman" panose="02020603050405020304" pitchFamily="18" charset="0"/>
                <a:cs typeface="Times New Roman" panose="02020603050405020304" pitchFamily="18" charset="0"/>
              </a:rPr>
              <a:t>Preprocessing</a:t>
            </a:r>
            <a:endParaRPr lang="zh-TW" altLang="en-US" sz="4800" dirty="0">
              <a:latin typeface="Times New Roman" panose="02020603050405020304" pitchFamily="18" charset="0"/>
              <a:cs typeface="Times New Roman" panose="02020603050405020304" pitchFamily="18" charset="0"/>
            </a:endParaRPr>
          </a:p>
        </p:txBody>
      </p:sp>
      <p:sp>
        <p:nvSpPr>
          <p:cNvPr id="5" name="文字方塊 4">
            <a:extLst>
              <a:ext uri="{FF2B5EF4-FFF2-40B4-BE49-F238E27FC236}">
                <a16:creationId xmlns:a16="http://schemas.microsoft.com/office/drawing/2014/main" id="{12469D92-0CDF-D7B8-42C2-4CFA6840EFC0}"/>
              </a:ext>
            </a:extLst>
          </p:cNvPr>
          <p:cNvSpPr txBox="1"/>
          <p:nvPr/>
        </p:nvSpPr>
        <p:spPr>
          <a:xfrm>
            <a:off x="1319813" y="1487907"/>
            <a:ext cx="9552373" cy="1938992"/>
          </a:xfrm>
          <a:prstGeom prst="rect">
            <a:avLst/>
          </a:prstGeom>
          <a:noFill/>
        </p:spPr>
        <p:txBody>
          <a:bodyPr wrap="square" rtlCol="0">
            <a:spAutoFit/>
          </a:bodyPr>
          <a:lstStyle/>
          <a:p>
            <a:pPr marL="342900" indent="-342900">
              <a:buFont typeface="Arial" panose="020B0604020202020204" pitchFamily="34" charset="0"/>
              <a:buChar char="•"/>
            </a:pPr>
            <a:r>
              <a:rPr lang="en-US" altLang="zh-TW" sz="2400" dirty="0">
                <a:latin typeface="Times New Roman" panose="02020603050405020304" pitchFamily="18" charset="0"/>
                <a:cs typeface="Times New Roman" panose="02020603050405020304" pitchFamily="18" charset="0"/>
              </a:rPr>
              <a:t>Daily stock prices of Dow 30 / Exchange-Traded Fund (ETFs) prices are obtained from finance.yahoo.com </a:t>
            </a:r>
          </a:p>
          <a:p>
            <a:endParaRPr lang="en-US" altLang="zh-TW"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TW" sz="2400" dirty="0">
                <a:latin typeface="Times New Roman" panose="02020603050405020304" pitchFamily="18" charset="0"/>
                <a:cs typeface="Times New Roman" panose="02020603050405020304" pitchFamily="18" charset="0"/>
              </a:rPr>
              <a:t>Adapted a sliding window with retraining approach (5 year period for training and 1 year for testing) (</a:t>
            </a:r>
            <a:r>
              <a:rPr lang="en-US" altLang="zh-TW" sz="2400" dirty="0">
                <a:solidFill>
                  <a:srgbClr val="FF0000"/>
                </a:solidFill>
                <a:latin typeface="Times New Roman" panose="02020603050405020304" pitchFamily="18" charset="0"/>
                <a:cs typeface="Times New Roman" panose="02020603050405020304" pitchFamily="18" charset="0"/>
              </a:rPr>
              <a:t>WFV</a:t>
            </a:r>
            <a:r>
              <a:rPr lang="en-US" altLang="zh-TW" sz="2400" dirty="0">
                <a:latin typeface="Times New Roman" panose="02020603050405020304" pitchFamily="18" charset="0"/>
                <a:cs typeface="Times New Roman" panose="02020603050405020304" pitchFamily="18" charset="0"/>
              </a:rPr>
              <a:t>)</a:t>
            </a:r>
            <a:endParaRPr lang="zh-TW" altLang="en-US" sz="2400" dirty="0">
              <a:latin typeface="Times New Roman" panose="02020603050405020304" pitchFamily="18" charset="0"/>
              <a:cs typeface="Times New Roman" panose="02020603050405020304" pitchFamily="18" charset="0"/>
            </a:endParaRPr>
          </a:p>
        </p:txBody>
      </p:sp>
      <p:pic>
        <p:nvPicPr>
          <p:cNvPr id="7" name="圖片 6">
            <a:extLst>
              <a:ext uri="{FF2B5EF4-FFF2-40B4-BE49-F238E27FC236}">
                <a16:creationId xmlns:a16="http://schemas.microsoft.com/office/drawing/2014/main" id="{E67BF8A7-14D8-31D6-CCEF-3A7C825D9C1D}"/>
              </a:ext>
            </a:extLst>
          </p:cNvPr>
          <p:cNvPicPr>
            <a:picLocks noChangeAspect="1"/>
          </p:cNvPicPr>
          <p:nvPr/>
        </p:nvPicPr>
        <p:blipFill>
          <a:blip r:embed="rId2"/>
          <a:stretch>
            <a:fillRect/>
          </a:stretch>
        </p:blipFill>
        <p:spPr>
          <a:xfrm>
            <a:off x="3170299" y="3354808"/>
            <a:ext cx="5851402" cy="3503192"/>
          </a:xfrm>
          <a:prstGeom prst="rect">
            <a:avLst/>
          </a:prstGeom>
        </p:spPr>
      </p:pic>
    </p:spTree>
    <p:extLst>
      <p:ext uri="{BB962C8B-B14F-4D97-AF65-F5344CB8AC3E}">
        <p14:creationId xmlns:p14="http://schemas.microsoft.com/office/powerpoint/2010/main" val="388538304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357FC-8AC6-4CF2-7EA0-2F1A3B9C8CB8}"/>
            </a:ext>
          </a:extLst>
        </p:cNvPr>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DD46A374-3FC4-DEBD-1C6F-41C21A8997F3}"/>
              </a:ext>
            </a:extLst>
          </p:cNvPr>
          <p:cNvSpPr>
            <a:spLocks noGrp="1"/>
          </p:cNvSpPr>
          <p:nvPr>
            <p:ph type="sldNum" sz="quarter" idx="12"/>
          </p:nvPr>
        </p:nvSpPr>
        <p:spPr/>
        <p:txBody>
          <a:bodyPr/>
          <a:lstStyle/>
          <a:p>
            <a:fld id="{EFAEC03B-316C-4507-8207-D997BB28EB64}" type="slidenum">
              <a:rPr lang="zh-TW" altLang="en-US" smtClean="0"/>
              <a:t>6</a:t>
            </a:fld>
            <a:endParaRPr lang="zh-TW" altLang="en-US"/>
          </a:p>
        </p:txBody>
      </p:sp>
      <p:sp>
        <p:nvSpPr>
          <p:cNvPr id="3" name="標題 1">
            <a:extLst>
              <a:ext uri="{FF2B5EF4-FFF2-40B4-BE49-F238E27FC236}">
                <a16:creationId xmlns:a16="http://schemas.microsoft.com/office/drawing/2014/main" id="{FBC5F7B7-13EA-004A-0247-DCA1965EBCE0}"/>
              </a:ext>
            </a:extLst>
          </p:cNvPr>
          <p:cNvSpPr txBox="1">
            <a:spLocks/>
          </p:cNvSpPr>
          <p:nvPr/>
        </p:nvSpPr>
        <p:spPr>
          <a:xfrm>
            <a:off x="838200" y="37667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800" dirty="0">
                <a:latin typeface="Times New Roman" panose="02020603050405020304" pitchFamily="18" charset="0"/>
                <a:cs typeface="Times New Roman" panose="02020603050405020304" pitchFamily="18" charset="0"/>
              </a:rPr>
              <a:t>Preprocessing</a:t>
            </a:r>
            <a:endParaRPr lang="zh-TW" altLang="en-US" sz="4800" dirty="0">
              <a:latin typeface="Times New Roman" panose="02020603050405020304" pitchFamily="18" charset="0"/>
              <a:cs typeface="Times New Roman" panose="02020603050405020304" pitchFamily="18" charset="0"/>
            </a:endParaRPr>
          </a:p>
        </p:txBody>
      </p:sp>
      <p:sp>
        <p:nvSpPr>
          <p:cNvPr id="5" name="文字方塊 4">
            <a:extLst>
              <a:ext uri="{FF2B5EF4-FFF2-40B4-BE49-F238E27FC236}">
                <a16:creationId xmlns:a16="http://schemas.microsoft.com/office/drawing/2014/main" id="{8811EF3D-7562-7F82-A7BF-D18020623486}"/>
              </a:ext>
            </a:extLst>
          </p:cNvPr>
          <p:cNvSpPr txBox="1"/>
          <p:nvPr/>
        </p:nvSpPr>
        <p:spPr>
          <a:xfrm>
            <a:off x="1319813" y="1487907"/>
            <a:ext cx="9552373" cy="830997"/>
          </a:xfrm>
          <a:prstGeom prst="rect">
            <a:avLst/>
          </a:prstGeom>
          <a:noFill/>
        </p:spPr>
        <p:txBody>
          <a:bodyPr wrap="square" rtlCol="0">
            <a:spAutoFit/>
          </a:bodyPr>
          <a:lstStyle/>
          <a:p>
            <a:pPr marL="342900" indent="-342900">
              <a:buFont typeface="Arial" panose="020B0604020202020204" pitchFamily="34" charset="0"/>
              <a:buChar char="•"/>
            </a:pPr>
            <a:r>
              <a:rPr lang="en-US" altLang="zh-TW" sz="2400" dirty="0">
                <a:latin typeface="Times New Roman" panose="02020603050405020304" pitchFamily="18" charset="0"/>
                <a:cs typeface="Times New Roman" panose="02020603050405020304" pitchFamily="18" charset="0"/>
              </a:rPr>
              <a:t>Daily close prices are labeled as "Buy," "Sell," or "Hold" based on top and bottom points within a sliding window. (window = 11)</a:t>
            </a:r>
          </a:p>
        </p:txBody>
      </p:sp>
      <p:pic>
        <p:nvPicPr>
          <p:cNvPr id="6" name="圖片 5">
            <a:extLst>
              <a:ext uri="{FF2B5EF4-FFF2-40B4-BE49-F238E27FC236}">
                <a16:creationId xmlns:a16="http://schemas.microsoft.com/office/drawing/2014/main" id="{FADD75CB-5BCD-A441-F8E0-BB386B088972}"/>
              </a:ext>
            </a:extLst>
          </p:cNvPr>
          <p:cNvPicPr>
            <a:picLocks noChangeAspect="1"/>
          </p:cNvPicPr>
          <p:nvPr/>
        </p:nvPicPr>
        <p:blipFill>
          <a:blip r:embed="rId2"/>
          <a:stretch>
            <a:fillRect/>
          </a:stretch>
        </p:blipFill>
        <p:spPr>
          <a:xfrm>
            <a:off x="4235543" y="2667617"/>
            <a:ext cx="3720912" cy="3511872"/>
          </a:xfrm>
          <a:prstGeom prst="rect">
            <a:avLst/>
          </a:prstGeom>
        </p:spPr>
      </p:pic>
    </p:spTree>
    <p:extLst>
      <p:ext uri="{BB962C8B-B14F-4D97-AF65-F5344CB8AC3E}">
        <p14:creationId xmlns:p14="http://schemas.microsoft.com/office/powerpoint/2010/main" val="222456511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395DD-35FA-D679-B2FA-1D0EEBE596CF}"/>
            </a:ext>
          </a:extLst>
        </p:cNvPr>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2DBE6CAF-CCCA-7DB4-2233-B74842A2E946}"/>
              </a:ext>
            </a:extLst>
          </p:cNvPr>
          <p:cNvSpPr>
            <a:spLocks noGrp="1"/>
          </p:cNvSpPr>
          <p:nvPr>
            <p:ph type="sldNum" sz="quarter" idx="12"/>
          </p:nvPr>
        </p:nvSpPr>
        <p:spPr/>
        <p:txBody>
          <a:bodyPr/>
          <a:lstStyle/>
          <a:p>
            <a:fld id="{EFAEC03B-316C-4507-8207-D997BB28EB64}" type="slidenum">
              <a:rPr lang="zh-TW" altLang="en-US" smtClean="0"/>
              <a:t>7</a:t>
            </a:fld>
            <a:endParaRPr lang="zh-TW" altLang="en-US"/>
          </a:p>
        </p:txBody>
      </p:sp>
      <p:sp>
        <p:nvSpPr>
          <p:cNvPr id="3" name="標題 1">
            <a:extLst>
              <a:ext uri="{FF2B5EF4-FFF2-40B4-BE49-F238E27FC236}">
                <a16:creationId xmlns:a16="http://schemas.microsoft.com/office/drawing/2014/main" id="{DB5DD3A7-AF89-EF98-1E44-FDF157E2D806}"/>
              </a:ext>
            </a:extLst>
          </p:cNvPr>
          <p:cNvSpPr txBox="1">
            <a:spLocks/>
          </p:cNvSpPr>
          <p:nvPr/>
        </p:nvSpPr>
        <p:spPr>
          <a:xfrm>
            <a:off x="838200" y="37667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800" dirty="0">
                <a:latin typeface="Times New Roman" panose="02020603050405020304" pitchFamily="18" charset="0"/>
                <a:cs typeface="Times New Roman" panose="02020603050405020304" pitchFamily="18" charset="0"/>
              </a:rPr>
              <a:t>Image creation</a:t>
            </a:r>
            <a:endParaRPr lang="zh-TW" altLang="en-US" sz="4800" dirty="0">
              <a:latin typeface="Times New Roman" panose="02020603050405020304" pitchFamily="18" charset="0"/>
              <a:cs typeface="Times New Roman" panose="02020603050405020304" pitchFamily="18" charset="0"/>
            </a:endParaRPr>
          </a:p>
        </p:txBody>
      </p:sp>
      <p:sp>
        <p:nvSpPr>
          <p:cNvPr id="5" name="文字方塊 4">
            <a:extLst>
              <a:ext uri="{FF2B5EF4-FFF2-40B4-BE49-F238E27FC236}">
                <a16:creationId xmlns:a16="http://schemas.microsoft.com/office/drawing/2014/main" id="{72B95D3E-03B5-C047-D0CF-E0E70570D3DA}"/>
              </a:ext>
            </a:extLst>
          </p:cNvPr>
          <p:cNvSpPr txBox="1"/>
          <p:nvPr/>
        </p:nvSpPr>
        <p:spPr>
          <a:xfrm>
            <a:off x="1319813" y="1487907"/>
            <a:ext cx="9552373" cy="830997"/>
          </a:xfrm>
          <a:prstGeom prst="rect">
            <a:avLst/>
          </a:prstGeom>
          <a:noFill/>
        </p:spPr>
        <p:txBody>
          <a:bodyPr wrap="square" rtlCol="0">
            <a:spAutoFit/>
          </a:bodyPr>
          <a:lstStyle/>
          <a:p>
            <a:pPr marL="342900" indent="-342900">
              <a:buFont typeface="Arial" panose="020B0604020202020204" pitchFamily="34" charset="0"/>
              <a:buChar char="•"/>
            </a:pPr>
            <a:r>
              <a:rPr lang="en-US" altLang="zh-TW" sz="2400" dirty="0">
                <a:latin typeface="Times New Roman" panose="02020603050405020304" pitchFamily="18" charset="0"/>
                <a:cs typeface="Times New Roman" panose="02020603050405020304" pitchFamily="18" charset="0"/>
              </a:rPr>
              <a:t>A 15×15 image is generated daily using 15 technical indicators across 15 intervals.</a:t>
            </a:r>
          </a:p>
        </p:txBody>
      </p:sp>
      <p:pic>
        <p:nvPicPr>
          <p:cNvPr id="7" name="圖片 6">
            <a:extLst>
              <a:ext uri="{FF2B5EF4-FFF2-40B4-BE49-F238E27FC236}">
                <a16:creationId xmlns:a16="http://schemas.microsoft.com/office/drawing/2014/main" id="{A27076EB-8A35-F18F-4BF2-8DE58C1B43C3}"/>
              </a:ext>
            </a:extLst>
          </p:cNvPr>
          <p:cNvPicPr>
            <a:picLocks noChangeAspect="1"/>
          </p:cNvPicPr>
          <p:nvPr/>
        </p:nvPicPr>
        <p:blipFill>
          <a:blip r:embed="rId3"/>
          <a:stretch>
            <a:fillRect/>
          </a:stretch>
        </p:blipFill>
        <p:spPr>
          <a:xfrm>
            <a:off x="176043" y="2437185"/>
            <a:ext cx="2940019" cy="4209968"/>
          </a:xfrm>
          <a:prstGeom prst="rect">
            <a:avLst/>
          </a:prstGeom>
        </p:spPr>
      </p:pic>
      <p:sp>
        <p:nvSpPr>
          <p:cNvPr id="10" name="箭號: 向右 9">
            <a:extLst>
              <a:ext uri="{FF2B5EF4-FFF2-40B4-BE49-F238E27FC236}">
                <a16:creationId xmlns:a16="http://schemas.microsoft.com/office/drawing/2014/main" id="{47822597-2075-0AC9-1273-381EC01D07A5}"/>
              </a:ext>
            </a:extLst>
          </p:cNvPr>
          <p:cNvSpPr/>
          <p:nvPr/>
        </p:nvSpPr>
        <p:spPr>
          <a:xfrm>
            <a:off x="3917206" y="3695655"/>
            <a:ext cx="1597310" cy="64299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文字方塊 10">
            <a:extLst>
              <a:ext uri="{FF2B5EF4-FFF2-40B4-BE49-F238E27FC236}">
                <a16:creationId xmlns:a16="http://schemas.microsoft.com/office/drawing/2014/main" id="{56D5A649-AA4B-40BB-87A0-E6640778E621}"/>
              </a:ext>
            </a:extLst>
          </p:cNvPr>
          <p:cNvSpPr txBox="1"/>
          <p:nvPr/>
        </p:nvSpPr>
        <p:spPr>
          <a:xfrm>
            <a:off x="3180024" y="4327232"/>
            <a:ext cx="3071673" cy="1015663"/>
          </a:xfrm>
          <a:prstGeom prst="rect">
            <a:avLst/>
          </a:prstGeom>
          <a:noFill/>
        </p:spPr>
        <p:txBody>
          <a:bodyPr wrap="square" rtlCol="0">
            <a:spAutoFit/>
          </a:bodyPr>
          <a:lstStyle/>
          <a:p>
            <a:r>
              <a:rPr lang="en-US" altLang="zh-TW" sz="2000" dirty="0">
                <a:latin typeface="Times New Roman" panose="02020603050405020304" pitchFamily="18" charset="0"/>
                <a:cs typeface="Times New Roman" panose="02020603050405020304" pitchFamily="18" charset="0"/>
              </a:rPr>
              <a:t>Grouped indicators by type (oscillator or trend)</a:t>
            </a:r>
          </a:p>
          <a:p>
            <a:r>
              <a:rPr lang="en-US" altLang="zh-TW" sz="2000" dirty="0">
                <a:latin typeface="Times New Roman" panose="02020603050405020304" pitchFamily="18" charset="0"/>
                <a:cs typeface="Times New Roman" panose="02020603050405020304" pitchFamily="18" charset="0"/>
              </a:rPr>
              <a:t>Use Min-Max to normalize</a:t>
            </a:r>
            <a:endParaRPr lang="zh-TW" altLang="en-US" sz="2000" dirty="0">
              <a:latin typeface="Times New Roman" panose="02020603050405020304" pitchFamily="18" charset="0"/>
              <a:cs typeface="Times New Roman" panose="02020603050405020304" pitchFamily="18" charset="0"/>
            </a:endParaRPr>
          </a:p>
        </p:txBody>
      </p:sp>
      <p:pic>
        <p:nvPicPr>
          <p:cNvPr id="13" name="圖片 12">
            <a:extLst>
              <a:ext uri="{FF2B5EF4-FFF2-40B4-BE49-F238E27FC236}">
                <a16:creationId xmlns:a16="http://schemas.microsoft.com/office/drawing/2014/main" id="{EB92A285-FA66-6F62-2FCD-1721B7B22321}"/>
              </a:ext>
            </a:extLst>
          </p:cNvPr>
          <p:cNvPicPr>
            <a:picLocks noChangeAspect="1"/>
          </p:cNvPicPr>
          <p:nvPr/>
        </p:nvPicPr>
        <p:blipFill>
          <a:blip r:embed="rId4"/>
          <a:stretch>
            <a:fillRect/>
          </a:stretch>
        </p:blipFill>
        <p:spPr>
          <a:xfrm>
            <a:off x="6031950" y="2974042"/>
            <a:ext cx="5984007" cy="2086216"/>
          </a:xfrm>
          <a:prstGeom prst="rect">
            <a:avLst/>
          </a:prstGeom>
        </p:spPr>
      </p:pic>
    </p:spTree>
    <p:extLst>
      <p:ext uri="{BB962C8B-B14F-4D97-AF65-F5344CB8AC3E}">
        <p14:creationId xmlns:p14="http://schemas.microsoft.com/office/powerpoint/2010/main" val="40998592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FBB90-4BBD-CF02-BBC3-1C26192D4788}"/>
            </a:ext>
          </a:extLst>
        </p:cNvPr>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FB63AC39-9C3F-4A80-4E2C-0DA5C0F54E7D}"/>
              </a:ext>
            </a:extLst>
          </p:cNvPr>
          <p:cNvSpPr>
            <a:spLocks noGrp="1"/>
          </p:cNvSpPr>
          <p:nvPr>
            <p:ph type="sldNum" sz="quarter" idx="12"/>
          </p:nvPr>
        </p:nvSpPr>
        <p:spPr/>
        <p:txBody>
          <a:bodyPr/>
          <a:lstStyle/>
          <a:p>
            <a:fld id="{EFAEC03B-316C-4507-8207-D997BB28EB64}" type="slidenum">
              <a:rPr lang="zh-TW" altLang="en-US" smtClean="0"/>
              <a:t>8</a:t>
            </a:fld>
            <a:endParaRPr lang="zh-TW" altLang="en-US"/>
          </a:p>
        </p:txBody>
      </p:sp>
      <p:sp>
        <p:nvSpPr>
          <p:cNvPr id="3" name="標題 1">
            <a:extLst>
              <a:ext uri="{FF2B5EF4-FFF2-40B4-BE49-F238E27FC236}">
                <a16:creationId xmlns:a16="http://schemas.microsoft.com/office/drawing/2014/main" id="{0180913D-97A8-6863-C326-94098455E492}"/>
              </a:ext>
            </a:extLst>
          </p:cNvPr>
          <p:cNvSpPr txBox="1">
            <a:spLocks/>
          </p:cNvSpPr>
          <p:nvPr/>
        </p:nvSpPr>
        <p:spPr>
          <a:xfrm>
            <a:off x="838200" y="37667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800" dirty="0">
                <a:latin typeface="Times New Roman" panose="02020603050405020304" pitchFamily="18" charset="0"/>
                <a:cs typeface="Times New Roman" panose="02020603050405020304" pitchFamily="18" charset="0"/>
              </a:rPr>
              <a:t>Model Architecture</a:t>
            </a:r>
            <a:endParaRPr lang="zh-TW" altLang="en-US" sz="4800" dirty="0">
              <a:latin typeface="Times New Roman" panose="02020603050405020304" pitchFamily="18" charset="0"/>
              <a:cs typeface="Times New Roman" panose="02020603050405020304" pitchFamily="18" charset="0"/>
            </a:endParaRPr>
          </a:p>
        </p:txBody>
      </p:sp>
      <p:pic>
        <p:nvPicPr>
          <p:cNvPr id="4" name="圖片 3">
            <a:extLst>
              <a:ext uri="{FF2B5EF4-FFF2-40B4-BE49-F238E27FC236}">
                <a16:creationId xmlns:a16="http://schemas.microsoft.com/office/drawing/2014/main" id="{E2AF6505-3BE3-0C11-4A95-C885DB28E588}"/>
              </a:ext>
            </a:extLst>
          </p:cNvPr>
          <p:cNvPicPr>
            <a:picLocks noChangeAspect="1"/>
          </p:cNvPicPr>
          <p:nvPr/>
        </p:nvPicPr>
        <p:blipFill>
          <a:blip r:embed="rId2"/>
          <a:stretch>
            <a:fillRect/>
          </a:stretch>
        </p:blipFill>
        <p:spPr>
          <a:xfrm>
            <a:off x="568381" y="1361186"/>
            <a:ext cx="11055237" cy="4135627"/>
          </a:xfrm>
          <a:prstGeom prst="rect">
            <a:avLst/>
          </a:prstGeom>
        </p:spPr>
      </p:pic>
    </p:spTree>
    <p:extLst>
      <p:ext uri="{BB962C8B-B14F-4D97-AF65-F5344CB8AC3E}">
        <p14:creationId xmlns:p14="http://schemas.microsoft.com/office/powerpoint/2010/main" val="52862380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48EA3641-2E03-D9B6-ABB0-0667E6F6677D}"/>
              </a:ext>
            </a:extLst>
          </p:cNvPr>
          <p:cNvSpPr>
            <a:spLocks noGrp="1"/>
          </p:cNvSpPr>
          <p:nvPr>
            <p:ph type="sldNum" sz="quarter" idx="12"/>
          </p:nvPr>
        </p:nvSpPr>
        <p:spPr/>
        <p:txBody>
          <a:bodyPr/>
          <a:lstStyle/>
          <a:p>
            <a:fld id="{EFAEC03B-316C-4507-8207-D997BB28EB64}" type="slidenum">
              <a:rPr lang="zh-TW" altLang="en-US" smtClean="0"/>
              <a:t>9</a:t>
            </a:fld>
            <a:endParaRPr lang="zh-TW" altLang="en-US"/>
          </a:p>
        </p:txBody>
      </p:sp>
      <p:sp>
        <p:nvSpPr>
          <p:cNvPr id="4" name="標題 1">
            <a:extLst>
              <a:ext uri="{FF2B5EF4-FFF2-40B4-BE49-F238E27FC236}">
                <a16:creationId xmlns:a16="http://schemas.microsoft.com/office/drawing/2014/main" id="{C65689AD-8A6A-C565-207C-B5C3F27F5F43}"/>
              </a:ext>
            </a:extLst>
          </p:cNvPr>
          <p:cNvSpPr txBox="1">
            <a:spLocks/>
          </p:cNvSpPr>
          <p:nvPr/>
        </p:nvSpPr>
        <p:spPr>
          <a:xfrm>
            <a:off x="274782" y="396198"/>
            <a:ext cx="11289145"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800" dirty="0">
                <a:latin typeface="Times New Roman" panose="02020603050405020304" pitchFamily="18" charset="0"/>
                <a:cs typeface="Times New Roman" panose="02020603050405020304" pitchFamily="18" charset="0"/>
              </a:rPr>
              <a:t>Experiment</a:t>
            </a:r>
            <a:endParaRPr lang="zh-TW" altLang="en-US" sz="4800" dirty="0">
              <a:latin typeface="Times New Roman" panose="02020603050405020304" pitchFamily="18" charset="0"/>
              <a:cs typeface="Times New Roman" panose="02020603050405020304" pitchFamily="18" charset="0"/>
            </a:endParaRPr>
          </a:p>
        </p:txBody>
      </p:sp>
      <p:pic>
        <p:nvPicPr>
          <p:cNvPr id="8" name="圖片 7">
            <a:extLst>
              <a:ext uri="{FF2B5EF4-FFF2-40B4-BE49-F238E27FC236}">
                <a16:creationId xmlns:a16="http://schemas.microsoft.com/office/drawing/2014/main" id="{79BAFBEA-4ABE-70B8-3073-5075EDE88536}"/>
              </a:ext>
            </a:extLst>
          </p:cNvPr>
          <p:cNvPicPr>
            <a:picLocks noChangeAspect="1"/>
          </p:cNvPicPr>
          <p:nvPr/>
        </p:nvPicPr>
        <p:blipFill>
          <a:blip r:embed="rId2"/>
          <a:stretch>
            <a:fillRect/>
          </a:stretch>
        </p:blipFill>
        <p:spPr>
          <a:xfrm>
            <a:off x="2576402" y="1721761"/>
            <a:ext cx="7039195" cy="2095638"/>
          </a:xfrm>
          <a:prstGeom prst="rect">
            <a:avLst/>
          </a:prstGeom>
        </p:spPr>
      </p:pic>
      <p:pic>
        <p:nvPicPr>
          <p:cNvPr id="10" name="圖片 9">
            <a:extLst>
              <a:ext uri="{FF2B5EF4-FFF2-40B4-BE49-F238E27FC236}">
                <a16:creationId xmlns:a16="http://schemas.microsoft.com/office/drawing/2014/main" id="{0094C8A8-F06C-01D3-73BB-961C495644D4}"/>
              </a:ext>
            </a:extLst>
          </p:cNvPr>
          <p:cNvPicPr>
            <a:picLocks noChangeAspect="1"/>
          </p:cNvPicPr>
          <p:nvPr/>
        </p:nvPicPr>
        <p:blipFill>
          <a:blip r:embed="rId3"/>
          <a:stretch>
            <a:fillRect/>
          </a:stretch>
        </p:blipFill>
        <p:spPr>
          <a:xfrm>
            <a:off x="2106788" y="4145131"/>
            <a:ext cx="7978422" cy="1982217"/>
          </a:xfrm>
          <a:prstGeom prst="rect">
            <a:avLst/>
          </a:prstGeom>
        </p:spPr>
      </p:pic>
    </p:spTree>
    <p:extLst>
      <p:ext uri="{BB962C8B-B14F-4D97-AF65-F5344CB8AC3E}">
        <p14:creationId xmlns:p14="http://schemas.microsoft.com/office/powerpoint/2010/main" val="308646845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10808</TotalTime>
  <Words>438</Words>
  <Application>Microsoft Office PowerPoint</Application>
  <PresentationFormat>寬螢幕</PresentationFormat>
  <Paragraphs>47</Paragraphs>
  <Slides>14</Slides>
  <Notes>1</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14</vt:i4>
      </vt:variant>
    </vt:vector>
  </HeadingPairs>
  <TitlesOfParts>
    <vt:vector size="19" baseType="lpstr">
      <vt:lpstr>Arial</vt:lpstr>
      <vt:lpstr>Calibri</vt:lpstr>
      <vt:lpstr>Calibri Light</vt:lpstr>
      <vt:lpstr>Times New Roman</vt:lpstr>
      <vt:lpstr>Office 佈景主題</vt:lpstr>
      <vt:lpstr>Algorithmic financial trading with deep convolutional neural networks: Time series to image conversion approach</vt:lpstr>
      <vt:lpstr>ABSTRACT</vt:lpstr>
      <vt:lpstr>Contribution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Stock Prediction Based on Genetic Algorithm Feature Selection and Long Short-Term Memory Neural Network </dc:title>
  <dc:creator>楊景翔</dc:creator>
  <cp:lastModifiedBy>pplab</cp:lastModifiedBy>
  <cp:revision>55</cp:revision>
  <dcterms:created xsi:type="dcterms:W3CDTF">2023-09-05T08:57:34Z</dcterms:created>
  <dcterms:modified xsi:type="dcterms:W3CDTF">2025-01-07T11:12:58Z</dcterms:modified>
</cp:coreProperties>
</file>