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9" r:id="rId3"/>
    <p:sldId id="260" r:id="rId4"/>
    <p:sldId id="261" r:id="rId5"/>
    <p:sldId id="262" r:id="rId6"/>
    <p:sldId id="263" r:id="rId7"/>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70C0"/>
    <a:srgbClr val="C00000"/>
    <a:srgbClr val="ACB40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中等深淺樣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淺色樣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151" autoAdjust="0"/>
  </p:normalViewPr>
  <p:slideViewPr>
    <p:cSldViewPr snapToGrid="0">
      <p:cViewPr varScale="1">
        <p:scale>
          <a:sx n="83" d="100"/>
          <a:sy n="83" d="100"/>
        </p:scale>
        <p:origin x="163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4FD21D-BF96-479C-982E-44D0F1FCD264}" type="datetimeFigureOut">
              <a:rPr lang="zh-TW" altLang="en-US" smtClean="0"/>
              <a:t>2025/1/13</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3800E6-BF8B-4688-BB24-9F5263D5715F}" type="slidenum">
              <a:rPr lang="zh-TW" altLang="en-US" smtClean="0"/>
              <a:t>‹#›</a:t>
            </a:fld>
            <a:endParaRPr lang="zh-TW" altLang="en-US"/>
          </a:p>
        </p:txBody>
      </p:sp>
    </p:spTree>
    <p:extLst>
      <p:ext uri="{BB962C8B-B14F-4D97-AF65-F5344CB8AC3E}">
        <p14:creationId xmlns:p14="http://schemas.microsoft.com/office/powerpoint/2010/main" val="1399365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kumimoji="1" lang="zh-TW" altLang="en-US" dirty="0"/>
          </a:p>
        </p:txBody>
      </p:sp>
      <p:sp>
        <p:nvSpPr>
          <p:cNvPr id="4" name="投影片編號版面配置區 3"/>
          <p:cNvSpPr>
            <a:spLocks noGrp="1"/>
          </p:cNvSpPr>
          <p:nvPr>
            <p:ph type="sldNum" sz="quarter" idx="5"/>
          </p:nvPr>
        </p:nvSpPr>
        <p:spPr/>
        <p:txBody>
          <a:bodyPr/>
          <a:lstStyle/>
          <a:p>
            <a:fld id="{3ED3EC9A-E9ED-9349-8355-BBED17A59AE8}" type="slidenum">
              <a:rPr kumimoji="1" lang="zh-TW" altLang="en-US" smtClean="0"/>
              <a:t>1</a:t>
            </a:fld>
            <a:endParaRPr kumimoji="1" lang="zh-TW" altLang="en-US"/>
          </a:p>
        </p:txBody>
      </p:sp>
    </p:spTree>
    <p:extLst>
      <p:ext uri="{BB962C8B-B14F-4D97-AF65-F5344CB8AC3E}">
        <p14:creationId xmlns:p14="http://schemas.microsoft.com/office/powerpoint/2010/main" val="4058093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kumimoji="1" lang="zh-TW" altLang="en-US"/>
          </a:p>
        </p:txBody>
      </p:sp>
      <p:sp>
        <p:nvSpPr>
          <p:cNvPr id="4" name="投影片編號版面配置區 3"/>
          <p:cNvSpPr>
            <a:spLocks noGrp="1"/>
          </p:cNvSpPr>
          <p:nvPr>
            <p:ph type="sldNum" sz="quarter" idx="5"/>
          </p:nvPr>
        </p:nvSpPr>
        <p:spPr/>
        <p:txBody>
          <a:bodyPr/>
          <a:lstStyle/>
          <a:p>
            <a:fld id="{3ED3EC9A-E9ED-9349-8355-BBED17A59AE8}" type="slidenum">
              <a:rPr kumimoji="1" lang="zh-TW" altLang="en-US" smtClean="0"/>
              <a:t>2</a:t>
            </a:fld>
            <a:endParaRPr kumimoji="1" lang="zh-TW" altLang="en-US"/>
          </a:p>
        </p:txBody>
      </p:sp>
    </p:spTree>
    <p:extLst>
      <p:ext uri="{BB962C8B-B14F-4D97-AF65-F5344CB8AC3E}">
        <p14:creationId xmlns:p14="http://schemas.microsoft.com/office/powerpoint/2010/main" val="1678077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20A495-8DA4-14A2-CA05-03899BC40F72}"/>
            </a:ext>
          </a:extLst>
        </p:cNvPr>
        <p:cNvGrpSpPr/>
        <p:nvPr/>
      </p:nvGrpSpPr>
      <p:grpSpPr>
        <a:xfrm>
          <a:off x="0" y="0"/>
          <a:ext cx="0" cy="0"/>
          <a:chOff x="0" y="0"/>
          <a:chExt cx="0" cy="0"/>
        </a:xfrm>
      </p:grpSpPr>
      <p:sp>
        <p:nvSpPr>
          <p:cNvPr id="2" name="投影片影像版面配置區 1">
            <a:extLst>
              <a:ext uri="{FF2B5EF4-FFF2-40B4-BE49-F238E27FC236}">
                <a16:creationId xmlns:a16="http://schemas.microsoft.com/office/drawing/2014/main" id="{7E296C8A-1677-BE19-0564-3F555DCA4E96}"/>
              </a:ext>
            </a:extLst>
          </p:cNvPr>
          <p:cNvSpPr>
            <a:spLocks noGrp="1" noRot="1" noChangeAspect="1"/>
          </p:cNvSpPr>
          <p:nvPr>
            <p:ph type="sldImg"/>
          </p:nvPr>
        </p:nvSpPr>
        <p:spPr/>
      </p:sp>
      <p:sp>
        <p:nvSpPr>
          <p:cNvPr id="3" name="備忘稿版面配置區 2">
            <a:extLst>
              <a:ext uri="{FF2B5EF4-FFF2-40B4-BE49-F238E27FC236}">
                <a16:creationId xmlns:a16="http://schemas.microsoft.com/office/drawing/2014/main" id="{8AA491D1-15EB-FE21-A1A5-2E7567DED4CF}"/>
              </a:ext>
            </a:extLst>
          </p:cNvPr>
          <p:cNvSpPr>
            <a:spLocks noGrp="1"/>
          </p:cNvSpPr>
          <p:nvPr>
            <p:ph type="body" idx="1"/>
          </p:nvPr>
        </p:nvSpPr>
        <p:spPr/>
        <p:txBody>
          <a:bodyPr/>
          <a:lstStyle/>
          <a:p>
            <a:endParaRPr kumimoji="1" lang="zh-TW" altLang="en-US"/>
          </a:p>
        </p:txBody>
      </p:sp>
      <p:sp>
        <p:nvSpPr>
          <p:cNvPr id="4" name="投影片編號版面配置區 3">
            <a:extLst>
              <a:ext uri="{FF2B5EF4-FFF2-40B4-BE49-F238E27FC236}">
                <a16:creationId xmlns:a16="http://schemas.microsoft.com/office/drawing/2014/main" id="{8FCDA718-2104-6143-8809-BF5F0DE89699}"/>
              </a:ext>
            </a:extLst>
          </p:cNvPr>
          <p:cNvSpPr>
            <a:spLocks noGrp="1"/>
          </p:cNvSpPr>
          <p:nvPr>
            <p:ph type="sldNum" sz="quarter" idx="5"/>
          </p:nvPr>
        </p:nvSpPr>
        <p:spPr/>
        <p:txBody>
          <a:bodyPr/>
          <a:lstStyle/>
          <a:p>
            <a:fld id="{3ED3EC9A-E9ED-9349-8355-BBED17A59AE8}" type="slidenum">
              <a:rPr kumimoji="1" lang="zh-TW" altLang="en-US" smtClean="0"/>
              <a:t>4</a:t>
            </a:fld>
            <a:endParaRPr kumimoji="1" lang="zh-TW" altLang="en-US"/>
          </a:p>
        </p:txBody>
      </p:sp>
    </p:spTree>
    <p:extLst>
      <p:ext uri="{BB962C8B-B14F-4D97-AF65-F5344CB8AC3E}">
        <p14:creationId xmlns:p14="http://schemas.microsoft.com/office/powerpoint/2010/main" val="2643430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E126B02-21CC-44D0-9CD5-BFC8538325FB}"/>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DBA36A82-1489-4022-A7E2-28C4C908A2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024BD812-B600-45AC-9A66-D776F6743AF4}"/>
              </a:ext>
            </a:extLst>
          </p:cNvPr>
          <p:cNvSpPr>
            <a:spLocks noGrp="1"/>
          </p:cNvSpPr>
          <p:nvPr>
            <p:ph type="dt" sz="half" idx="10"/>
          </p:nvPr>
        </p:nvSpPr>
        <p:spPr/>
        <p:txBody>
          <a:bodyPr/>
          <a:lstStyle/>
          <a:p>
            <a:fld id="{3B0BC79B-B8D8-4CA3-9AD2-35393C1E2569}" type="datetimeFigureOut">
              <a:rPr lang="zh-TW" altLang="en-US" smtClean="0"/>
              <a:t>2025/1/13</a:t>
            </a:fld>
            <a:endParaRPr lang="zh-TW" altLang="en-US"/>
          </a:p>
        </p:txBody>
      </p:sp>
      <p:sp>
        <p:nvSpPr>
          <p:cNvPr id="5" name="頁尾版面配置區 4">
            <a:extLst>
              <a:ext uri="{FF2B5EF4-FFF2-40B4-BE49-F238E27FC236}">
                <a16:creationId xmlns:a16="http://schemas.microsoft.com/office/drawing/2014/main" id="{7E687E7D-6CC2-4166-AA9D-1F6A5631158F}"/>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2C68B100-1295-438B-90D3-487EE1A499CE}"/>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4215635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3580441-3DEC-46CB-A62D-1D832F4C7BA6}"/>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993BA409-9C19-42C1-AEC3-F861A6F01D04}"/>
              </a:ext>
            </a:extLst>
          </p:cNvPr>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6CCF9005-5C9B-4DEA-9D54-9D0E0A730997}"/>
              </a:ext>
            </a:extLst>
          </p:cNvPr>
          <p:cNvSpPr>
            <a:spLocks noGrp="1"/>
          </p:cNvSpPr>
          <p:nvPr>
            <p:ph type="dt" sz="half" idx="10"/>
          </p:nvPr>
        </p:nvSpPr>
        <p:spPr/>
        <p:txBody>
          <a:bodyPr/>
          <a:lstStyle/>
          <a:p>
            <a:fld id="{3B0BC79B-B8D8-4CA3-9AD2-35393C1E2569}" type="datetimeFigureOut">
              <a:rPr lang="zh-TW" altLang="en-US" smtClean="0"/>
              <a:t>2025/1/13</a:t>
            </a:fld>
            <a:endParaRPr lang="zh-TW" altLang="en-US"/>
          </a:p>
        </p:txBody>
      </p:sp>
      <p:sp>
        <p:nvSpPr>
          <p:cNvPr id="5" name="頁尾版面配置區 4">
            <a:extLst>
              <a:ext uri="{FF2B5EF4-FFF2-40B4-BE49-F238E27FC236}">
                <a16:creationId xmlns:a16="http://schemas.microsoft.com/office/drawing/2014/main" id="{7AFECD77-868E-4E36-96C9-516379E7CAB6}"/>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EDD635AC-BF23-4F3C-94F0-350145B09630}"/>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328164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E80E3CFB-D284-4B79-97E2-FF5ECD6A71CA}"/>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C3EEBBB6-FCB7-4849-9F97-0998277EE47C}"/>
              </a:ext>
            </a:extLst>
          </p:cNvPr>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1471855F-7F47-43A5-A2B7-DED70814CE36}"/>
              </a:ext>
            </a:extLst>
          </p:cNvPr>
          <p:cNvSpPr>
            <a:spLocks noGrp="1"/>
          </p:cNvSpPr>
          <p:nvPr>
            <p:ph type="dt" sz="half" idx="10"/>
          </p:nvPr>
        </p:nvSpPr>
        <p:spPr/>
        <p:txBody>
          <a:bodyPr/>
          <a:lstStyle/>
          <a:p>
            <a:fld id="{3B0BC79B-B8D8-4CA3-9AD2-35393C1E2569}" type="datetimeFigureOut">
              <a:rPr lang="zh-TW" altLang="en-US" smtClean="0"/>
              <a:t>2025/1/13</a:t>
            </a:fld>
            <a:endParaRPr lang="zh-TW" altLang="en-US"/>
          </a:p>
        </p:txBody>
      </p:sp>
      <p:sp>
        <p:nvSpPr>
          <p:cNvPr id="5" name="頁尾版面配置區 4">
            <a:extLst>
              <a:ext uri="{FF2B5EF4-FFF2-40B4-BE49-F238E27FC236}">
                <a16:creationId xmlns:a16="http://schemas.microsoft.com/office/drawing/2014/main" id="{135656E3-AA5E-425A-B2DE-FEF93B8A3A6B}"/>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84000F4D-DD71-4158-947D-29B4D1E52828}"/>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4205316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6689F37-B6F9-41C9-B3DA-D0FFAE97E2F5}"/>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83A44E87-5769-48EE-B953-AE7D733BE659}"/>
              </a:ext>
            </a:extLst>
          </p:cNvPr>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67774CBB-FFEB-482E-81EC-E1239B89D7FC}"/>
              </a:ext>
            </a:extLst>
          </p:cNvPr>
          <p:cNvSpPr>
            <a:spLocks noGrp="1"/>
          </p:cNvSpPr>
          <p:nvPr>
            <p:ph type="dt" sz="half" idx="10"/>
          </p:nvPr>
        </p:nvSpPr>
        <p:spPr/>
        <p:txBody>
          <a:bodyPr/>
          <a:lstStyle/>
          <a:p>
            <a:fld id="{3B0BC79B-B8D8-4CA3-9AD2-35393C1E2569}" type="datetimeFigureOut">
              <a:rPr lang="zh-TW" altLang="en-US" smtClean="0"/>
              <a:t>2025/1/13</a:t>
            </a:fld>
            <a:endParaRPr lang="zh-TW" altLang="en-US"/>
          </a:p>
        </p:txBody>
      </p:sp>
      <p:sp>
        <p:nvSpPr>
          <p:cNvPr id="5" name="頁尾版面配置區 4">
            <a:extLst>
              <a:ext uri="{FF2B5EF4-FFF2-40B4-BE49-F238E27FC236}">
                <a16:creationId xmlns:a16="http://schemas.microsoft.com/office/drawing/2014/main" id="{48C919CD-6B68-420C-8E81-A414F69161F8}"/>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5AE93167-BE22-4D5C-8B4E-88E4486A33FE}"/>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2381586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4101AF9-91BA-4AE1-8483-4DDA45A04FBF}"/>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53E8BA73-6937-488E-ADE9-BC75767597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a:extLst>
              <a:ext uri="{FF2B5EF4-FFF2-40B4-BE49-F238E27FC236}">
                <a16:creationId xmlns:a16="http://schemas.microsoft.com/office/drawing/2014/main" id="{DC47EF2E-E145-4BB6-A827-F4EA10CDBC9D}"/>
              </a:ext>
            </a:extLst>
          </p:cNvPr>
          <p:cNvSpPr>
            <a:spLocks noGrp="1"/>
          </p:cNvSpPr>
          <p:nvPr>
            <p:ph type="dt" sz="half" idx="10"/>
          </p:nvPr>
        </p:nvSpPr>
        <p:spPr/>
        <p:txBody>
          <a:bodyPr/>
          <a:lstStyle/>
          <a:p>
            <a:fld id="{3B0BC79B-B8D8-4CA3-9AD2-35393C1E2569}" type="datetimeFigureOut">
              <a:rPr lang="zh-TW" altLang="en-US" smtClean="0"/>
              <a:t>2025/1/13</a:t>
            </a:fld>
            <a:endParaRPr lang="zh-TW" altLang="en-US"/>
          </a:p>
        </p:txBody>
      </p:sp>
      <p:sp>
        <p:nvSpPr>
          <p:cNvPr id="5" name="頁尾版面配置區 4">
            <a:extLst>
              <a:ext uri="{FF2B5EF4-FFF2-40B4-BE49-F238E27FC236}">
                <a16:creationId xmlns:a16="http://schemas.microsoft.com/office/drawing/2014/main" id="{C015F903-5930-4990-9E5F-CF36D0EBD903}"/>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F21A4792-8DE6-4917-B57D-045E43602069}"/>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644233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F38C3C8-75F2-4962-85C0-B1EB75C989D7}"/>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514EA971-6E29-421C-89E5-9BCE2280F1FE}"/>
              </a:ext>
            </a:extLst>
          </p:cNvPr>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361DFC00-F58B-4359-ABA3-D7400072F106}"/>
              </a:ext>
            </a:extLst>
          </p:cNvPr>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B455FEE0-F523-44EC-BEA1-49DA9FC788F6}"/>
              </a:ext>
            </a:extLst>
          </p:cNvPr>
          <p:cNvSpPr>
            <a:spLocks noGrp="1"/>
          </p:cNvSpPr>
          <p:nvPr>
            <p:ph type="dt" sz="half" idx="10"/>
          </p:nvPr>
        </p:nvSpPr>
        <p:spPr/>
        <p:txBody>
          <a:bodyPr/>
          <a:lstStyle/>
          <a:p>
            <a:fld id="{3B0BC79B-B8D8-4CA3-9AD2-35393C1E2569}" type="datetimeFigureOut">
              <a:rPr lang="zh-TW" altLang="en-US" smtClean="0"/>
              <a:t>2025/1/13</a:t>
            </a:fld>
            <a:endParaRPr lang="zh-TW" altLang="en-US"/>
          </a:p>
        </p:txBody>
      </p:sp>
      <p:sp>
        <p:nvSpPr>
          <p:cNvPr id="6" name="頁尾版面配置區 5">
            <a:extLst>
              <a:ext uri="{FF2B5EF4-FFF2-40B4-BE49-F238E27FC236}">
                <a16:creationId xmlns:a16="http://schemas.microsoft.com/office/drawing/2014/main" id="{5CE93FE8-CCFA-4879-9D19-A18AD34B627A}"/>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41D1AF11-CF6B-4B1F-95CC-1BAB850E0F35}"/>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1228147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6A8B1E0-51A1-4E7A-A18E-76B2330A6C83}"/>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8D4A0E0C-76B6-4EFE-9CD6-54CA82A4C2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a:extLst>
              <a:ext uri="{FF2B5EF4-FFF2-40B4-BE49-F238E27FC236}">
                <a16:creationId xmlns:a16="http://schemas.microsoft.com/office/drawing/2014/main" id="{52B60BE0-1A3A-4595-91F3-448F5678FBC3}"/>
              </a:ext>
            </a:extLst>
          </p:cNvPr>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68CA7E51-0072-46AE-AF25-D9B0B6E977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a:extLst>
              <a:ext uri="{FF2B5EF4-FFF2-40B4-BE49-F238E27FC236}">
                <a16:creationId xmlns:a16="http://schemas.microsoft.com/office/drawing/2014/main" id="{01B12FEC-3918-4AB1-B8D5-8F579A52095F}"/>
              </a:ext>
            </a:extLst>
          </p:cNvPr>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5CE5CF0E-FAC2-4640-AF9E-30CC1DE7D6E0}"/>
              </a:ext>
            </a:extLst>
          </p:cNvPr>
          <p:cNvSpPr>
            <a:spLocks noGrp="1"/>
          </p:cNvSpPr>
          <p:nvPr>
            <p:ph type="dt" sz="half" idx="10"/>
          </p:nvPr>
        </p:nvSpPr>
        <p:spPr/>
        <p:txBody>
          <a:bodyPr/>
          <a:lstStyle/>
          <a:p>
            <a:fld id="{3B0BC79B-B8D8-4CA3-9AD2-35393C1E2569}" type="datetimeFigureOut">
              <a:rPr lang="zh-TW" altLang="en-US" smtClean="0"/>
              <a:t>2025/1/13</a:t>
            </a:fld>
            <a:endParaRPr lang="zh-TW" altLang="en-US"/>
          </a:p>
        </p:txBody>
      </p:sp>
      <p:sp>
        <p:nvSpPr>
          <p:cNvPr id="8" name="頁尾版面配置區 7">
            <a:extLst>
              <a:ext uri="{FF2B5EF4-FFF2-40B4-BE49-F238E27FC236}">
                <a16:creationId xmlns:a16="http://schemas.microsoft.com/office/drawing/2014/main" id="{F9E84CF1-438F-4047-AD85-E271F3EBDBA9}"/>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732773BD-943B-4F37-B8B1-04B9805350F6}"/>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206737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A893D89-BBAD-4D92-99E2-E835483FCC06}"/>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7988F47C-1F0E-4762-9A43-B1AE4451E788}"/>
              </a:ext>
            </a:extLst>
          </p:cNvPr>
          <p:cNvSpPr>
            <a:spLocks noGrp="1"/>
          </p:cNvSpPr>
          <p:nvPr>
            <p:ph type="dt" sz="half" idx="10"/>
          </p:nvPr>
        </p:nvSpPr>
        <p:spPr/>
        <p:txBody>
          <a:bodyPr/>
          <a:lstStyle/>
          <a:p>
            <a:fld id="{3B0BC79B-B8D8-4CA3-9AD2-35393C1E2569}" type="datetimeFigureOut">
              <a:rPr lang="zh-TW" altLang="en-US" smtClean="0"/>
              <a:t>2025/1/13</a:t>
            </a:fld>
            <a:endParaRPr lang="zh-TW" altLang="en-US"/>
          </a:p>
        </p:txBody>
      </p:sp>
      <p:sp>
        <p:nvSpPr>
          <p:cNvPr id="4" name="頁尾版面配置區 3">
            <a:extLst>
              <a:ext uri="{FF2B5EF4-FFF2-40B4-BE49-F238E27FC236}">
                <a16:creationId xmlns:a16="http://schemas.microsoft.com/office/drawing/2014/main" id="{441D9460-7D1D-401A-8CAB-64C0E3B1A40D}"/>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CDD827AB-51F4-4247-B2B6-C73CFBAFFAED}"/>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241155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EAA9DFDE-82DF-4628-8AF2-11874100E535}"/>
              </a:ext>
            </a:extLst>
          </p:cNvPr>
          <p:cNvSpPr>
            <a:spLocks noGrp="1"/>
          </p:cNvSpPr>
          <p:nvPr>
            <p:ph type="dt" sz="half" idx="10"/>
          </p:nvPr>
        </p:nvSpPr>
        <p:spPr/>
        <p:txBody>
          <a:bodyPr/>
          <a:lstStyle/>
          <a:p>
            <a:fld id="{3B0BC79B-B8D8-4CA3-9AD2-35393C1E2569}" type="datetimeFigureOut">
              <a:rPr lang="zh-TW" altLang="en-US" smtClean="0"/>
              <a:t>2025/1/13</a:t>
            </a:fld>
            <a:endParaRPr lang="zh-TW" altLang="en-US"/>
          </a:p>
        </p:txBody>
      </p:sp>
      <p:sp>
        <p:nvSpPr>
          <p:cNvPr id="3" name="頁尾版面配置區 2">
            <a:extLst>
              <a:ext uri="{FF2B5EF4-FFF2-40B4-BE49-F238E27FC236}">
                <a16:creationId xmlns:a16="http://schemas.microsoft.com/office/drawing/2014/main" id="{57F0B9EE-F903-4FD0-B4A5-40900DDBE81C}"/>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ABCE498E-E1BB-4E27-943A-10A5F3E4A882}"/>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160136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56CF183-1FDA-46BD-B3C8-197DEF0152B0}"/>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0970C092-CADF-4E59-A374-8A10B8C29C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E84E7EA7-402C-4638-A70D-A67C9647FC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6D4061BF-06BE-46A9-87FF-8CB661124370}"/>
              </a:ext>
            </a:extLst>
          </p:cNvPr>
          <p:cNvSpPr>
            <a:spLocks noGrp="1"/>
          </p:cNvSpPr>
          <p:nvPr>
            <p:ph type="dt" sz="half" idx="10"/>
          </p:nvPr>
        </p:nvSpPr>
        <p:spPr/>
        <p:txBody>
          <a:bodyPr/>
          <a:lstStyle/>
          <a:p>
            <a:fld id="{3B0BC79B-B8D8-4CA3-9AD2-35393C1E2569}" type="datetimeFigureOut">
              <a:rPr lang="zh-TW" altLang="en-US" smtClean="0"/>
              <a:t>2025/1/13</a:t>
            </a:fld>
            <a:endParaRPr lang="zh-TW" altLang="en-US"/>
          </a:p>
        </p:txBody>
      </p:sp>
      <p:sp>
        <p:nvSpPr>
          <p:cNvPr id="6" name="頁尾版面配置區 5">
            <a:extLst>
              <a:ext uri="{FF2B5EF4-FFF2-40B4-BE49-F238E27FC236}">
                <a16:creationId xmlns:a16="http://schemas.microsoft.com/office/drawing/2014/main" id="{DD5B8F5F-B12E-4BF9-823E-AA7A5E59599B}"/>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838B9242-6404-43E8-B8A2-8F4CC8B857EB}"/>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2255269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DBD502F-79C1-41DE-A505-BF47D93B6A3B}"/>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A96EAB69-801D-4484-9CDB-8743A8A4D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8E357D14-9D30-4004-A23F-9C0F5AD157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2AC85B0A-17F1-4A9C-AFEA-6507B1A20A97}"/>
              </a:ext>
            </a:extLst>
          </p:cNvPr>
          <p:cNvSpPr>
            <a:spLocks noGrp="1"/>
          </p:cNvSpPr>
          <p:nvPr>
            <p:ph type="dt" sz="half" idx="10"/>
          </p:nvPr>
        </p:nvSpPr>
        <p:spPr/>
        <p:txBody>
          <a:bodyPr/>
          <a:lstStyle/>
          <a:p>
            <a:fld id="{3B0BC79B-B8D8-4CA3-9AD2-35393C1E2569}" type="datetimeFigureOut">
              <a:rPr lang="zh-TW" altLang="en-US" smtClean="0"/>
              <a:t>2025/1/13</a:t>
            </a:fld>
            <a:endParaRPr lang="zh-TW" altLang="en-US"/>
          </a:p>
        </p:txBody>
      </p:sp>
      <p:sp>
        <p:nvSpPr>
          <p:cNvPr id="6" name="頁尾版面配置區 5">
            <a:extLst>
              <a:ext uri="{FF2B5EF4-FFF2-40B4-BE49-F238E27FC236}">
                <a16:creationId xmlns:a16="http://schemas.microsoft.com/office/drawing/2014/main" id="{29FA6154-8029-4D45-9C23-B8E70062B163}"/>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C3BC0EC0-9CE0-47BF-9656-AFA4D5489B55}"/>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4144039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F756A63A-A313-4520-A4B9-F6025A75CB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8B247C57-EF40-4985-81B2-6C86516436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B1AB606F-6505-43A3-A009-C4A37431EA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0BC79B-B8D8-4CA3-9AD2-35393C1E2569}" type="datetimeFigureOut">
              <a:rPr lang="zh-TW" altLang="en-US" smtClean="0"/>
              <a:t>2025/1/13</a:t>
            </a:fld>
            <a:endParaRPr lang="zh-TW" altLang="en-US"/>
          </a:p>
        </p:txBody>
      </p:sp>
      <p:sp>
        <p:nvSpPr>
          <p:cNvPr id="5" name="頁尾版面配置區 4">
            <a:extLst>
              <a:ext uri="{FF2B5EF4-FFF2-40B4-BE49-F238E27FC236}">
                <a16:creationId xmlns:a16="http://schemas.microsoft.com/office/drawing/2014/main" id="{46D252F0-8A97-4E76-B50A-2AA65C9005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712266F1-357C-4F6A-A4D5-BFCF118C10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3686472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1B36ABE-AAF8-A44E-9A2F-7BC45939FD43}"/>
              </a:ext>
            </a:extLst>
          </p:cNvPr>
          <p:cNvSpPr>
            <a:spLocks noGrp="1"/>
          </p:cNvSpPr>
          <p:nvPr>
            <p:ph type="ctrTitle"/>
          </p:nvPr>
        </p:nvSpPr>
        <p:spPr>
          <a:xfrm>
            <a:off x="746379" y="1041400"/>
            <a:ext cx="10699242" cy="2387600"/>
          </a:xfrm>
        </p:spPr>
        <p:txBody>
          <a:bodyPr>
            <a:noAutofit/>
          </a:bodyPr>
          <a:lstStyle/>
          <a:p>
            <a:r>
              <a:rPr kumimoji="1" lang="en-US" altLang="zh-TW" sz="4400" dirty="0">
                <a:latin typeface="Times New Roman" panose="02020603050405020304" pitchFamily="18" charset="0"/>
                <a:cs typeface="Times New Roman" panose="02020603050405020304" pitchFamily="18" charset="0"/>
              </a:rPr>
              <a:t>A New Algorithm for Data Compression Optimization</a:t>
            </a:r>
            <a:endParaRPr kumimoji="1" lang="en" altLang="zh-TW" sz="4400" dirty="0">
              <a:latin typeface="Times New Roman" panose="02020603050405020304" pitchFamily="18" charset="0"/>
              <a:cs typeface="Times New Roman" panose="02020603050405020304" pitchFamily="18" charset="0"/>
            </a:endParaRPr>
          </a:p>
        </p:txBody>
      </p:sp>
      <p:sp>
        <p:nvSpPr>
          <p:cNvPr id="3" name="副標題 2">
            <a:extLst>
              <a:ext uri="{FF2B5EF4-FFF2-40B4-BE49-F238E27FC236}">
                <a16:creationId xmlns:a16="http://schemas.microsoft.com/office/drawing/2014/main" id="{E5B5F14B-80FA-484A-93C9-1FC3F30ECA32}"/>
              </a:ext>
            </a:extLst>
          </p:cNvPr>
          <p:cNvSpPr>
            <a:spLocks noGrp="1"/>
          </p:cNvSpPr>
          <p:nvPr>
            <p:ph type="subTitle" idx="1"/>
          </p:nvPr>
        </p:nvSpPr>
        <p:spPr/>
        <p:txBody>
          <a:bodyPr>
            <a:normAutofit/>
          </a:bodyPr>
          <a:lstStyle/>
          <a:p>
            <a:pPr fontAlgn="ctr"/>
            <a:r>
              <a:rPr lang="pt-BR" altLang="zh-TW" dirty="0">
                <a:latin typeface="Times New Roman" panose="02020603050405020304" pitchFamily="18" charset="0"/>
                <a:cs typeface="Times New Roman" panose="02020603050405020304" pitchFamily="18" charset="0"/>
              </a:rPr>
              <a:t>I Made Agus Dwi Suarjaya</a:t>
            </a:r>
          </a:p>
          <a:p>
            <a:pPr fontAlgn="ctr"/>
            <a:r>
              <a:rPr lang="en-US" altLang="zh-TW" dirty="0">
                <a:latin typeface="Times New Roman" panose="02020603050405020304" pitchFamily="18" charset="0"/>
                <a:cs typeface="Times New Roman" panose="02020603050405020304" pitchFamily="18" charset="0"/>
              </a:rPr>
              <a:t>International Journal of Advanced Computer Science and Applications(IJACSA), Volume 3 Issue 8, 2012</a:t>
            </a:r>
          </a:p>
        </p:txBody>
      </p:sp>
      <p:sp>
        <p:nvSpPr>
          <p:cNvPr id="4" name="副標題 2">
            <a:extLst>
              <a:ext uri="{FF2B5EF4-FFF2-40B4-BE49-F238E27FC236}">
                <a16:creationId xmlns:a16="http://schemas.microsoft.com/office/drawing/2014/main" id="{0F52706B-9798-8F45-B922-E99F0F5C4CA1}"/>
              </a:ext>
            </a:extLst>
          </p:cNvPr>
          <p:cNvSpPr txBox="1">
            <a:spLocks/>
          </p:cNvSpPr>
          <p:nvPr/>
        </p:nvSpPr>
        <p:spPr>
          <a:xfrm>
            <a:off x="8322197" y="6002973"/>
            <a:ext cx="3584053" cy="660717"/>
          </a:xfrm>
          <a:prstGeom prst="rect">
            <a:avLst/>
          </a:prstGeom>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kumimoji="1" lang="en" altLang="zh-TW" dirty="0">
                <a:latin typeface="Times New Roman" panose="02020603050405020304" pitchFamily="18" charset="0"/>
                <a:cs typeface="Times New Roman" panose="02020603050405020304" pitchFamily="18" charset="0"/>
              </a:rPr>
              <a:t>Presenter: Y</a:t>
            </a:r>
            <a:r>
              <a:rPr kumimoji="1" lang="en-US" altLang="zh-TW" dirty="0" err="1">
                <a:latin typeface="Times New Roman" panose="02020603050405020304" pitchFamily="18" charset="0"/>
                <a:cs typeface="Times New Roman" panose="02020603050405020304" pitchFamily="18" charset="0"/>
              </a:rPr>
              <a:t>en</a:t>
            </a:r>
            <a:r>
              <a:rPr kumimoji="1" lang="en" altLang="zh-TW" dirty="0">
                <a:latin typeface="Times New Roman" panose="02020603050405020304" pitchFamily="18" charset="0"/>
                <a:cs typeface="Times New Roman" panose="02020603050405020304" pitchFamily="18" charset="0"/>
              </a:rPr>
              <a:t>-Yu </a:t>
            </a:r>
            <a:r>
              <a:rPr kumimoji="1" lang="en-US" altLang="zh-TW" dirty="0">
                <a:latin typeface="Times New Roman" panose="02020603050405020304" pitchFamily="18" charset="0"/>
                <a:cs typeface="Times New Roman" panose="02020603050405020304" pitchFamily="18" charset="0"/>
              </a:rPr>
              <a:t>Chen</a:t>
            </a:r>
            <a:endParaRPr kumimoji="1" lang="en" altLang="zh-TW" dirty="0">
              <a:latin typeface="Times New Roman" panose="02020603050405020304" pitchFamily="18" charset="0"/>
              <a:cs typeface="Times New Roman" panose="02020603050405020304" pitchFamily="18" charset="0"/>
            </a:endParaRPr>
          </a:p>
          <a:p>
            <a:r>
              <a:rPr kumimoji="1" lang="en" altLang="zh-TW" dirty="0">
                <a:latin typeface="Times New Roman" panose="02020603050405020304" pitchFamily="18" charset="0"/>
                <a:cs typeface="Times New Roman" panose="02020603050405020304" pitchFamily="18" charset="0"/>
              </a:rPr>
              <a:t>Date: </a:t>
            </a:r>
            <a:r>
              <a:rPr kumimoji="1" lang="en-US" altLang="zh-TW" dirty="0">
                <a:latin typeface="Times New Roman" panose="02020603050405020304" pitchFamily="18" charset="0"/>
                <a:cs typeface="Times New Roman" panose="02020603050405020304" pitchFamily="18" charset="0"/>
              </a:rPr>
              <a:t>Jan</a:t>
            </a:r>
            <a:r>
              <a:rPr kumimoji="1" lang="en" altLang="zh-TW" dirty="0">
                <a:latin typeface="Times New Roman" panose="02020603050405020304" pitchFamily="18" charset="0"/>
                <a:cs typeface="Times New Roman" panose="02020603050405020304" pitchFamily="18" charset="0"/>
              </a:rPr>
              <a:t>.</a:t>
            </a:r>
            <a:r>
              <a:rPr kumimoji="1" lang="en-US" altLang="zh-TW" dirty="0">
                <a:latin typeface="Times New Roman" panose="02020603050405020304" pitchFamily="18" charset="0"/>
                <a:cs typeface="Times New Roman" panose="02020603050405020304" pitchFamily="18" charset="0"/>
              </a:rPr>
              <a:t>14</a:t>
            </a:r>
            <a:r>
              <a:rPr kumimoji="1" lang="en" altLang="zh-TW" dirty="0">
                <a:latin typeface="Times New Roman" panose="02020603050405020304" pitchFamily="18" charset="0"/>
                <a:cs typeface="Times New Roman" panose="02020603050405020304" pitchFamily="18" charset="0"/>
              </a:rPr>
              <a:t>, 202</a:t>
            </a:r>
            <a:r>
              <a:rPr kumimoji="1" lang="en-US" altLang="zh-TW" dirty="0">
                <a:latin typeface="Times New Roman" panose="02020603050405020304" pitchFamily="18" charset="0"/>
                <a:cs typeface="Times New Roman" panose="02020603050405020304" pitchFamily="18" charset="0"/>
              </a:rPr>
              <a:t>5</a:t>
            </a:r>
            <a:endParaRPr kumimoji="1" lang="en" altLang="zh-TW"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7819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B4C3FE5-9629-F44B-A553-021C82D579AA}"/>
              </a:ext>
            </a:extLst>
          </p:cNvPr>
          <p:cNvSpPr>
            <a:spLocks noGrp="1"/>
          </p:cNvSpPr>
          <p:nvPr>
            <p:ph type="title"/>
          </p:nvPr>
        </p:nvSpPr>
        <p:spPr/>
        <p:txBody>
          <a:bodyPr>
            <a:normAutofit/>
          </a:bodyPr>
          <a:lstStyle/>
          <a:p>
            <a:r>
              <a:rPr kumimoji="1" lang="en-US" altLang="zh-TW" sz="4000" b="1" dirty="0">
                <a:latin typeface="Times New Roman" panose="02020603050405020304" pitchFamily="18" charset="0"/>
                <a:cs typeface="Times New Roman" panose="02020603050405020304" pitchFamily="18" charset="0"/>
              </a:rPr>
              <a:t>Abstract</a:t>
            </a:r>
            <a:endParaRPr kumimoji="1" lang="zh-TW" altLang="en-US" sz="4000" b="1"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B07ADD39-1B71-A342-8554-691195C55742}"/>
              </a:ext>
            </a:extLst>
          </p:cNvPr>
          <p:cNvSpPr>
            <a:spLocks noGrp="1"/>
          </p:cNvSpPr>
          <p:nvPr>
            <p:ph idx="1"/>
          </p:nvPr>
        </p:nvSpPr>
        <p:spPr>
          <a:xfrm>
            <a:off x="838200" y="1644026"/>
            <a:ext cx="10863804" cy="4447855"/>
          </a:xfrm>
        </p:spPr>
        <p:txBody>
          <a:bodyPr>
            <a:normAutofit fontScale="92500"/>
          </a:bodyPr>
          <a:lstStyle/>
          <a:p>
            <a:pPr marL="0" indent="0" algn="just">
              <a:lnSpc>
                <a:spcPct val="120000"/>
              </a:lnSpc>
              <a:buNone/>
            </a:pPr>
            <a:r>
              <a:rPr kumimoji="1" lang="en-US" altLang="zh-TW" dirty="0">
                <a:latin typeface="Times New Roman" panose="02020603050405020304" pitchFamily="18" charset="0"/>
                <a:cs typeface="Times New Roman" panose="02020603050405020304" pitchFamily="18" charset="0"/>
              </a:rPr>
              <a:t>People tend to store a lot of files inside theirs storage. When the storage nears it limit, they then try to reduce those files size to minimum by using data compression software. In this paper we propose a new algorithm for data compression, called j-bit encoding (JBE). This algorithm will manipulates each bit of data inside file to minimize the size without losing any data after decoding which is classified to lossless compression. This basic algorithm is intended to be combining with other data compression algorithms to optimize the compression ratio. The performance of this algorithm is measured by comparing combination of different data compression algorithms.</a:t>
            </a:r>
          </a:p>
        </p:txBody>
      </p:sp>
      <p:sp>
        <p:nvSpPr>
          <p:cNvPr id="4" name="投影片編號版面配置區 3">
            <a:extLst>
              <a:ext uri="{FF2B5EF4-FFF2-40B4-BE49-F238E27FC236}">
                <a16:creationId xmlns:a16="http://schemas.microsoft.com/office/drawing/2014/main" id="{FB393EE6-9AC4-F348-A300-5C4F6D5A38DA}"/>
              </a:ext>
            </a:extLst>
          </p:cNvPr>
          <p:cNvSpPr>
            <a:spLocks noGrp="1"/>
          </p:cNvSpPr>
          <p:nvPr>
            <p:ph type="sldNum" sz="quarter" idx="12"/>
          </p:nvPr>
        </p:nvSpPr>
        <p:spPr/>
        <p:txBody>
          <a:bodyPr/>
          <a:lstStyle/>
          <a:p>
            <a:fld id="{37D7E222-40AC-AD4D-BFFA-C06E99EC5475}" type="slidenum">
              <a:rPr kumimoji="1" lang="zh-TW" altLang="en-US" smtClean="0"/>
              <a:t>2</a:t>
            </a:fld>
            <a:endParaRPr kumimoji="1" lang="zh-TW" altLang="en-US" dirty="0"/>
          </a:p>
        </p:txBody>
      </p:sp>
    </p:spTree>
    <p:extLst>
      <p:ext uri="{BB962C8B-B14F-4D97-AF65-F5344CB8AC3E}">
        <p14:creationId xmlns:p14="http://schemas.microsoft.com/office/powerpoint/2010/main" val="58127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F5DEBAD-D09E-6F48-84A9-7AFCF5160031}"/>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J-bit encoding (JBE)</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90D9D9AE-FF27-390D-2E81-4141E040F71C}"/>
              </a:ext>
            </a:extLst>
          </p:cNvPr>
          <p:cNvSpPr>
            <a:spLocks noGrp="1"/>
          </p:cNvSpPr>
          <p:nvPr>
            <p:ph idx="1"/>
          </p:nvPr>
        </p:nvSpPr>
        <p:spPr>
          <a:xfrm>
            <a:off x="838200" y="1825625"/>
            <a:ext cx="10515600" cy="755529"/>
          </a:xfrm>
        </p:spPr>
        <p:txBody>
          <a:bodyPr/>
          <a:lstStyle/>
          <a:p>
            <a:r>
              <a:rPr lang="en-US" altLang="zh-TW" dirty="0">
                <a:latin typeface="Times New Roman" panose="02020603050405020304" pitchFamily="18" charset="0"/>
                <a:cs typeface="Times New Roman" panose="02020603050405020304" pitchFamily="18" charset="0"/>
              </a:rPr>
              <a:t>Original data &lt;65, 0, 65, 0, 0, 0, 25, 8&gt;</a:t>
            </a:r>
            <a:endParaRPr lang="zh-TW" altLang="en-US" dirty="0">
              <a:latin typeface="Times New Roman" panose="02020603050405020304" pitchFamily="18" charset="0"/>
              <a:cs typeface="Times New Roman" panose="02020603050405020304" pitchFamily="18" charset="0"/>
            </a:endParaRPr>
          </a:p>
        </p:txBody>
      </p:sp>
      <p:sp>
        <p:nvSpPr>
          <p:cNvPr id="4" name="矩形 3">
            <a:extLst>
              <a:ext uri="{FF2B5EF4-FFF2-40B4-BE49-F238E27FC236}">
                <a16:creationId xmlns:a16="http://schemas.microsoft.com/office/drawing/2014/main" id="{81DB6DFE-2B17-9A5D-C77B-6D76CCE7CB3D}"/>
              </a:ext>
            </a:extLst>
          </p:cNvPr>
          <p:cNvSpPr/>
          <p:nvPr/>
        </p:nvSpPr>
        <p:spPr>
          <a:xfrm>
            <a:off x="3113590" y="2465408"/>
            <a:ext cx="3692324" cy="569873"/>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2800" dirty="0">
                <a:solidFill>
                  <a:schemeClr val="tx1"/>
                </a:solidFill>
                <a:latin typeface="Times New Roman" panose="02020603050405020304" pitchFamily="18" charset="0"/>
                <a:cs typeface="Times New Roman" panose="02020603050405020304" pitchFamily="18" charset="0"/>
              </a:rPr>
              <a:t>1, 0, 1, 0, 0, 0, 1, 1</a:t>
            </a:r>
            <a:endParaRPr lang="zh-TW" altLang="en-US" sz="2800" dirty="0">
              <a:solidFill>
                <a:schemeClr val="tx1"/>
              </a:solidFill>
              <a:latin typeface="Times New Roman" panose="02020603050405020304" pitchFamily="18" charset="0"/>
              <a:cs typeface="Times New Roman" panose="02020603050405020304" pitchFamily="18" charset="0"/>
            </a:endParaRPr>
          </a:p>
        </p:txBody>
      </p:sp>
      <p:sp>
        <p:nvSpPr>
          <p:cNvPr id="5" name="矩形 4">
            <a:extLst>
              <a:ext uri="{FF2B5EF4-FFF2-40B4-BE49-F238E27FC236}">
                <a16:creationId xmlns:a16="http://schemas.microsoft.com/office/drawing/2014/main" id="{B76C2DA2-24CD-2E1A-DD5C-18762371B21C}"/>
              </a:ext>
            </a:extLst>
          </p:cNvPr>
          <p:cNvSpPr/>
          <p:nvPr/>
        </p:nvSpPr>
        <p:spPr>
          <a:xfrm>
            <a:off x="3113590" y="3960472"/>
            <a:ext cx="3692324" cy="59155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2800" dirty="0">
                <a:solidFill>
                  <a:schemeClr val="tx1"/>
                </a:solidFill>
                <a:latin typeface="Times New Roman" panose="02020603050405020304" pitchFamily="18" charset="0"/>
                <a:cs typeface="Times New Roman" panose="02020603050405020304" pitchFamily="18" charset="0"/>
              </a:rPr>
              <a:t>65, 65, 25, 8</a:t>
            </a:r>
            <a:endParaRPr lang="zh-TW" altLang="en-US" sz="2800" dirty="0">
              <a:solidFill>
                <a:schemeClr val="tx1"/>
              </a:solidFill>
              <a:latin typeface="Times New Roman" panose="02020603050405020304" pitchFamily="18" charset="0"/>
              <a:cs typeface="Times New Roman" panose="02020603050405020304" pitchFamily="18" charset="0"/>
            </a:endParaRPr>
          </a:p>
        </p:txBody>
      </p:sp>
      <p:cxnSp>
        <p:nvCxnSpPr>
          <p:cNvPr id="7" name="直線單箭頭接點 6">
            <a:extLst>
              <a:ext uri="{FF2B5EF4-FFF2-40B4-BE49-F238E27FC236}">
                <a16:creationId xmlns:a16="http://schemas.microsoft.com/office/drawing/2014/main" id="{52EF66DA-A7F6-EC37-A284-216CAE50473F}"/>
              </a:ext>
            </a:extLst>
          </p:cNvPr>
          <p:cNvCxnSpPr/>
          <p:nvPr/>
        </p:nvCxnSpPr>
        <p:spPr>
          <a:xfrm>
            <a:off x="3483980" y="2222339"/>
            <a:ext cx="185195" cy="35881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單箭頭接點 7">
            <a:extLst>
              <a:ext uri="{FF2B5EF4-FFF2-40B4-BE49-F238E27FC236}">
                <a16:creationId xmlns:a16="http://schemas.microsoft.com/office/drawing/2014/main" id="{2F75CF99-04DC-0CF8-B91D-456672D1FE6A}"/>
              </a:ext>
            </a:extLst>
          </p:cNvPr>
          <p:cNvCxnSpPr>
            <a:cxnSpLocks/>
          </p:cNvCxnSpPr>
          <p:nvPr/>
        </p:nvCxnSpPr>
        <p:spPr>
          <a:xfrm>
            <a:off x="3946967" y="2222339"/>
            <a:ext cx="92598" cy="35881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單箭頭接點 9">
            <a:extLst>
              <a:ext uri="{FF2B5EF4-FFF2-40B4-BE49-F238E27FC236}">
                <a16:creationId xmlns:a16="http://schemas.microsoft.com/office/drawing/2014/main" id="{F6E2D7AA-F141-845E-8E17-0FEF0EC98A18}"/>
              </a:ext>
            </a:extLst>
          </p:cNvPr>
          <p:cNvCxnSpPr>
            <a:cxnSpLocks/>
          </p:cNvCxnSpPr>
          <p:nvPr/>
        </p:nvCxnSpPr>
        <p:spPr>
          <a:xfrm>
            <a:off x="4328931" y="2222339"/>
            <a:ext cx="104173" cy="35881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線單箭頭接點 11">
            <a:extLst>
              <a:ext uri="{FF2B5EF4-FFF2-40B4-BE49-F238E27FC236}">
                <a16:creationId xmlns:a16="http://schemas.microsoft.com/office/drawing/2014/main" id="{3B965379-349B-417D-EC20-309CAC0C2D2A}"/>
              </a:ext>
            </a:extLst>
          </p:cNvPr>
          <p:cNvCxnSpPr>
            <a:cxnSpLocks/>
          </p:cNvCxnSpPr>
          <p:nvPr/>
        </p:nvCxnSpPr>
        <p:spPr>
          <a:xfrm>
            <a:off x="4803493" y="2222339"/>
            <a:ext cx="0" cy="35881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單箭頭接點 14">
            <a:extLst>
              <a:ext uri="{FF2B5EF4-FFF2-40B4-BE49-F238E27FC236}">
                <a16:creationId xmlns:a16="http://schemas.microsoft.com/office/drawing/2014/main" id="{C406E825-F39D-E073-17D5-8836F4B4C1F2}"/>
              </a:ext>
            </a:extLst>
          </p:cNvPr>
          <p:cNvCxnSpPr>
            <a:cxnSpLocks/>
          </p:cNvCxnSpPr>
          <p:nvPr/>
        </p:nvCxnSpPr>
        <p:spPr>
          <a:xfrm>
            <a:off x="5139159" y="2222339"/>
            <a:ext cx="0" cy="33027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單箭頭接點 17">
            <a:extLst>
              <a:ext uri="{FF2B5EF4-FFF2-40B4-BE49-F238E27FC236}">
                <a16:creationId xmlns:a16="http://schemas.microsoft.com/office/drawing/2014/main" id="{70C632A4-FBF5-36AA-9A77-428DEF5C09B7}"/>
              </a:ext>
            </a:extLst>
          </p:cNvPr>
          <p:cNvCxnSpPr>
            <a:cxnSpLocks/>
          </p:cNvCxnSpPr>
          <p:nvPr/>
        </p:nvCxnSpPr>
        <p:spPr>
          <a:xfrm>
            <a:off x="5486400" y="2222339"/>
            <a:ext cx="0" cy="35881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單箭頭接點 20">
            <a:extLst>
              <a:ext uri="{FF2B5EF4-FFF2-40B4-BE49-F238E27FC236}">
                <a16:creationId xmlns:a16="http://schemas.microsoft.com/office/drawing/2014/main" id="{16E7A940-DCDC-382D-C324-D6B3FA7A9EF1}"/>
              </a:ext>
            </a:extLst>
          </p:cNvPr>
          <p:cNvCxnSpPr>
            <a:cxnSpLocks/>
          </p:cNvCxnSpPr>
          <p:nvPr/>
        </p:nvCxnSpPr>
        <p:spPr>
          <a:xfrm flipH="1">
            <a:off x="5833641" y="2222339"/>
            <a:ext cx="81022" cy="35881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單箭頭接點 23">
            <a:extLst>
              <a:ext uri="{FF2B5EF4-FFF2-40B4-BE49-F238E27FC236}">
                <a16:creationId xmlns:a16="http://schemas.microsoft.com/office/drawing/2014/main" id="{A356C2B6-E68C-88E7-3A6C-73AD70E8385A}"/>
              </a:ext>
            </a:extLst>
          </p:cNvPr>
          <p:cNvCxnSpPr>
            <a:cxnSpLocks/>
          </p:cNvCxnSpPr>
          <p:nvPr/>
        </p:nvCxnSpPr>
        <p:spPr>
          <a:xfrm flipH="1">
            <a:off x="6207648" y="2222339"/>
            <a:ext cx="140584" cy="35881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單箭頭接點 26">
            <a:extLst>
              <a:ext uri="{FF2B5EF4-FFF2-40B4-BE49-F238E27FC236}">
                <a16:creationId xmlns:a16="http://schemas.microsoft.com/office/drawing/2014/main" id="{C3E7C557-7326-576E-A284-3A55A10AC41D}"/>
              </a:ext>
            </a:extLst>
          </p:cNvPr>
          <p:cNvCxnSpPr>
            <a:cxnSpLocks/>
          </p:cNvCxnSpPr>
          <p:nvPr/>
        </p:nvCxnSpPr>
        <p:spPr>
          <a:xfrm>
            <a:off x="3483980" y="2222339"/>
            <a:ext cx="682906" cy="189824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單箭頭接點 29">
            <a:extLst>
              <a:ext uri="{FF2B5EF4-FFF2-40B4-BE49-F238E27FC236}">
                <a16:creationId xmlns:a16="http://schemas.microsoft.com/office/drawing/2014/main" id="{C8B0E50C-93A2-610F-7023-026A0F7E9C1C}"/>
              </a:ext>
            </a:extLst>
          </p:cNvPr>
          <p:cNvCxnSpPr>
            <a:cxnSpLocks/>
          </p:cNvCxnSpPr>
          <p:nvPr/>
        </p:nvCxnSpPr>
        <p:spPr>
          <a:xfrm>
            <a:off x="4328931" y="2222339"/>
            <a:ext cx="393540" cy="189824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單箭頭接點 32">
            <a:extLst>
              <a:ext uri="{FF2B5EF4-FFF2-40B4-BE49-F238E27FC236}">
                <a16:creationId xmlns:a16="http://schemas.microsoft.com/office/drawing/2014/main" id="{B15022AF-4506-A90E-528F-990398CE998B}"/>
              </a:ext>
            </a:extLst>
          </p:cNvPr>
          <p:cNvCxnSpPr>
            <a:cxnSpLocks/>
          </p:cNvCxnSpPr>
          <p:nvPr/>
        </p:nvCxnSpPr>
        <p:spPr>
          <a:xfrm flipH="1">
            <a:off x="5335929" y="2222339"/>
            <a:ext cx="578734" cy="189824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單箭頭接點 35">
            <a:extLst>
              <a:ext uri="{FF2B5EF4-FFF2-40B4-BE49-F238E27FC236}">
                <a16:creationId xmlns:a16="http://schemas.microsoft.com/office/drawing/2014/main" id="{F2355453-C50A-968A-55A1-404DB8E6DDA6}"/>
              </a:ext>
            </a:extLst>
          </p:cNvPr>
          <p:cNvCxnSpPr>
            <a:cxnSpLocks/>
          </p:cNvCxnSpPr>
          <p:nvPr/>
        </p:nvCxnSpPr>
        <p:spPr>
          <a:xfrm flipH="1">
            <a:off x="5752618" y="2222339"/>
            <a:ext cx="595614" cy="189824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4939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5DCF06-E1FE-D258-D195-54E93ABDD29C}"/>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956B8E49-E613-16CF-6F17-E61F83380A09}"/>
              </a:ext>
            </a:extLst>
          </p:cNvPr>
          <p:cNvSpPr>
            <a:spLocks noGrp="1"/>
          </p:cNvSpPr>
          <p:nvPr>
            <p:ph type="title"/>
          </p:nvPr>
        </p:nvSpPr>
        <p:spPr/>
        <p:txBody>
          <a:bodyPr>
            <a:normAutofit/>
          </a:bodyPr>
          <a:lstStyle/>
          <a:p>
            <a:r>
              <a:rPr kumimoji="1" lang="en-US" altLang="zh-TW" sz="4000" b="1" dirty="0">
                <a:latin typeface="Times New Roman" panose="02020603050405020304" pitchFamily="18" charset="0"/>
                <a:cs typeface="Times New Roman" panose="02020603050405020304" pitchFamily="18" charset="0"/>
              </a:rPr>
              <a:t>Combination Comparison</a:t>
            </a:r>
            <a:endParaRPr kumimoji="1" lang="zh-TW" altLang="en-US" sz="4000" b="1"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70FCBBFC-ECBE-476A-529F-0DAA02545F92}"/>
              </a:ext>
            </a:extLst>
          </p:cNvPr>
          <p:cNvSpPr>
            <a:spLocks noGrp="1"/>
          </p:cNvSpPr>
          <p:nvPr>
            <p:ph idx="1"/>
          </p:nvPr>
        </p:nvSpPr>
        <p:spPr>
          <a:xfrm>
            <a:off x="838200" y="1644026"/>
            <a:ext cx="10863804" cy="4447855"/>
          </a:xfrm>
        </p:spPr>
        <p:txBody>
          <a:bodyPr>
            <a:normAutofit/>
          </a:bodyPr>
          <a:lstStyle/>
          <a:p>
            <a:pPr marL="0" indent="0" algn="just">
              <a:lnSpc>
                <a:spcPct val="120000"/>
              </a:lnSpc>
              <a:buNone/>
            </a:pPr>
            <a:r>
              <a:rPr kumimoji="1" lang="en-US" altLang="zh-TW" dirty="0">
                <a:latin typeface="Times New Roman" panose="02020603050405020304" pitchFamily="18" charset="0"/>
                <a:cs typeface="Times New Roman" panose="02020603050405020304" pitchFamily="18" charset="0"/>
              </a:rPr>
              <a:t>1. RLE+ARI</a:t>
            </a:r>
          </a:p>
          <a:p>
            <a:pPr marL="0" indent="0" algn="just">
              <a:lnSpc>
                <a:spcPct val="120000"/>
              </a:lnSpc>
              <a:buNone/>
            </a:pPr>
            <a:r>
              <a:rPr kumimoji="1" lang="en-US" altLang="zh-TW" dirty="0">
                <a:latin typeface="Times New Roman" panose="02020603050405020304" pitchFamily="18" charset="0"/>
                <a:cs typeface="Times New Roman" panose="02020603050405020304" pitchFamily="18" charset="0"/>
              </a:rPr>
              <a:t>2. BWT+MTF+ARI</a:t>
            </a:r>
          </a:p>
          <a:p>
            <a:pPr marL="0" indent="0" algn="just">
              <a:lnSpc>
                <a:spcPct val="120000"/>
              </a:lnSpc>
              <a:buNone/>
            </a:pPr>
            <a:r>
              <a:rPr kumimoji="1" lang="en-US" altLang="zh-TW" dirty="0">
                <a:latin typeface="Times New Roman" panose="02020603050405020304" pitchFamily="18" charset="0"/>
                <a:cs typeface="Times New Roman" panose="02020603050405020304" pitchFamily="18" charset="0"/>
              </a:rPr>
              <a:t>3. BWT+RLE+ARI</a:t>
            </a:r>
          </a:p>
          <a:p>
            <a:pPr marL="0" indent="0" algn="just">
              <a:lnSpc>
                <a:spcPct val="120000"/>
              </a:lnSpc>
              <a:buNone/>
            </a:pPr>
            <a:r>
              <a:rPr kumimoji="1" lang="en-US" altLang="zh-TW" dirty="0">
                <a:latin typeface="Times New Roman" panose="02020603050405020304" pitchFamily="18" charset="0"/>
                <a:cs typeface="Times New Roman" panose="02020603050405020304" pitchFamily="18" charset="0"/>
              </a:rPr>
              <a:t>4. RLE+BWT+MTF+RLE+ARI</a:t>
            </a:r>
          </a:p>
          <a:p>
            <a:pPr marL="0" indent="0" algn="just">
              <a:lnSpc>
                <a:spcPct val="120000"/>
              </a:lnSpc>
              <a:buNone/>
            </a:pPr>
            <a:r>
              <a:rPr kumimoji="1" lang="en-US" altLang="zh-TW" dirty="0">
                <a:latin typeface="Times New Roman" panose="02020603050405020304" pitchFamily="18" charset="0"/>
                <a:cs typeface="Times New Roman" panose="02020603050405020304" pitchFamily="18" charset="0"/>
              </a:rPr>
              <a:t>5. RLE+BWT+MTF+</a:t>
            </a:r>
            <a:r>
              <a:rPr kumimoji="1" lang="en-US" altLang="zh-TW" dirty="0">
                <a:solidFill>
                  <a:srgbClr val="FF0000"/>
                </a:solidFill>
                <a:latin typeface="Times New Roman" panose="02020603050405020304" pitchFamily="18" charset="0"/>
                <a:cs typeface="Times New Roman" panose="02020603050405020304" pitchFamily="18" charset="0"/>
              </a:rPr>
              <a:t>JBE</a:t>
            </a:r>
            <a:r>
              <a:rPr kumimoji="1" lang="en-US" altLang="zh-TW" dirty="0">
                <a:latin typeface="Times New Roman" panose="02020603050405020304" pitchFamily="18" charset="0"/>
                <a:cs typeface="Times New Roman" panose="02020603050405020304" pitchFamily="18" charset="0"/>
              </a:rPr>
              <a:t>+ARI</a:t>
            </a:r>
          </a:p>
        </p:txBody>
      </p:sp>
      <p:sp>
        <p:nvSpPr>
          <p:cNvPr id="4" name="投影片編號版面配置區 3">
            <a:extLst>
              <a:ext uri="{FF2B5EF4-FFF2-40B4-BE49-F238E27FC236}">
                <a16:creationId xmlns:a16="http://schemas.microsoft.com/office/drawing/2014/main" id="{22EDE40B-B2D2-4866-0E7A-E3D46D70B5AA}"/>
              </a:ext>
            </a:extLst>
          </p:cNvPr>
          <p:cNvSpPr>
            <a:spLocks noGrp="1"/>
          </p:cNvSpPr>
          <p:nvPr>
            <p:ph type="sldNum" sz="quarter" idx="12"/>
          </p:nvPr>
        </p:nvSpPr>
        <p:spPr/>
        <p:txBody>
          <a:bodyPr/>
          <a:lstStyle/>
          <a:p>
            <a:fld id="{37D7E222-40AC-AD4D-BFFA-C06E99EC5475}" type="slidenum">
              <a:rPr kumimoji="1" lang="zh-TW" altLang="en-US" smtClean="0"/>
              <a:t>4</a:t>
            </a:fld>
            <a:endParaRPr kumimoji="1" lang="zh-TW" altLang="en-US" dirty="0"/>
          </a:p>
        </p:txBody>
      </p:sp>
    </p:spTree>
    <p:extLst>
      <p:ext uri="{BB962C8B-B14F-4D97-AF65-F5344CB8AC3E}">
        <p14:creationId xmlns:p14="http://schemas.microsoft.com/office/powerpoint/2010/main" val="2566790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圖片 2">
            <a:extLst>
              <a:ext uri="{FF2B5EF4-FFF2-40B4-BE49-F238E27FC236}">
                <a16:creationId xmlns:a16="http://schemas.microsoft.com/office/drawing/2014/main" id="{2D5D4A15-A22E-2128-D304-5BD05AA2DD98}"/>
              </a:ext>
            </a:extLst>
          </p:cNvPr>
          <p:cNvPicPr>
            <a:picLocks noChangeAspect="1"/>
          </p:cNvPicPr>
          <p:nvPr/>
        </p:nvPicPr>
        <p:blipFill>
          <a:blip r:embed="rId2"/>
          <a:stretch>
            <a:fillRect/>
          </a:stretch>
        </p:blipFill>
        <p:spPr>
          <a:xfrm>
            <a:off x="377027" y="1827040"/>
            <a:ext cx="5248270" cy="3648425"/>
          </a:xfrm>
          <a:prstGeom prst="rect">
            <a:avLst/>
          </a:prstGeom>
        </p:spPr>
      </p:pic>
      <p:pic>
        <p:nvPicPr>
          <p:cNvPr id="5" name="圖片 4">
            <a:extLst>
              <a:ext uri="{FF2B5EF4-FFF2-40B4-BE49-F238E27FC236}">
                <a16:creationId xmlns:a16="http://schemas.microsoft.com/office/drawing/2014/main" id="{89C97540-1F12-4C54-7484-BD5B3AA98713}"/>
              </a:ext>
            </a:extLst>
          </p:cNvPr>
          <p:cNvPicPr>
            <a:picLocks noChangeAspect="1"/>
          </p:cNvPicPr>
          <p:nvPr/>
        </p:nvPicPr>
        <p:blipFill>
          <a:blip r:embed="rId3"/>
          <a:stretch>
            <a:fillRect/>
          </a:stretch>
        </p:blipFill>
        <p:spPr>
          <a:xfrm>
            <a:off x="6426813" y="1827040"/>
            <a:ext cx="5324727" cy="3648425"/>
          </a:xfrm>
          <a:prstGeom prst="rect">
            <a:avLst/>
          </a:prstGeom>
        </p:spPr>
      </p:pic>
      <p:sp>
        <p:nvSpPr>
          <p:cNvPr id="6" name="文字方塊 5">
            <a:extLst>
              <a:ext uri="{FF2B5EF4-FFF2-40B4-BE49-F238E27FC236}">
                <a16:creationId xmlns:a16="http://schemas.microsoft.com/office/drawing/2014/main" id="{54D5DD9D-B8B1-65CA-0166-218DC3DE65C1}"/>
              </a:ext>
            </a:extLst>
          </p:cNvPr>
          <p:cNvSpPr txBox="1"/>
          <p:nvPr/>
        </p:nvSpPr>
        <p:spPr>
          <a:xfrm>
            <a:off x="2243289" y="749822"/>
            <a:ext cx="2521844" cy="1077218"/>
          </a:xfrm>
          <a:prstGeom prst="rect">
            <a:avLst/>
          </a:prstGeom>
          <a:noFill/>
        </p:spPr>
        <p:txBody>
          <a:bodyPr wrap="none" rtlCol="0">
            <a:spAutoFit/>
          </a:bodyPr>
          <a:lstStyle/>
          <a:p>
            <a:pPr algn="ctr"/>
            <a:r>
              <a:rPr lang="en-US" altLang="zh-TW" sz="3200" dirty="0">
                <a:latin typeface="Times New Roman" panose="02020603050405020304" pitchFamily="18" charset="0"/>
                <a:cs typeface="Times New Roman" panose="02020603050405020304" pitchFamily="18" charset="0"/>
              </a:rPr>
              <a:t>Bitmap Image</a:t>
            </a:r>
            <a:br>
              <a:rPr lang="en-US" altLang="zh-TW" sz="3200" dirty="0">
                <a:latin typeface="Times New Roman" panose="02020603050405020304" pitchFamily="18" charset="0"/>
                <a:cs typeface="Times New Roman" panose="02020603050405020304" pitchFamily="18" charset="0"/>
              </a:rPr>
            </a:br>
            <a:r>
              <a:rPr lang="en-US" altLang="zh-TW" sz="3200" dirty="0">
                <a:latin typeface="Times New Roman" panose="02020603050405020304" pitchFamily="18" charset="0"/>
                <a:cs typeface="Times New Roman" panose="02020603050405020304" pitchFamily="18" charset="0"/>
              </a:rPr>
              <a:t>raw 8 bit</a:t>
            </a:r>
            <a:endParaRPr lang="zh-TW" altLang="en-US" sz="3200" dirty="0">
              <a:latin typeface="Times New Roman" panose="02020603050405020304" pitchFamily="18" charset="0"/>
              <a:cs typeface="Times New Roman" panose="02020603050405020304" pitchFamily="18" charset="0"/>
            </a:endParaRPr>
          </a:p>
        </p:txBody>
      </p:sp>
      <p:sp>
        <p:nvSpPr>
          <p:cNvPr id="7" name="文字方塊 6">
            <a:extLst>
              <a:ext uri="{FF2B5EF4-FFF2-40B4-BE49-F238E27FC236}">
                <a16:creationId xmlns:a16="http://schemas.microsoft.com/office/drawing/2014/main" id="{6E91CD00-4E7F-6C21-1097-B3ABDBE2EB6D}"/>
              </a:ext>
            </a:extLst>
          </p:cNvPr>
          <p:cNvSpPr txBox="1"/>
          <p:nvPr/>
        </p:nvSpPr>
        <p:spPr>
          <a:xfrm>
            <a:off x="7828254" y="843926"/>
            <a:ext cx="2521844" cy="1077218"/>
          </a:xfrm>
          <a:prstGeom prst="rect">
            <a:avLst/>
          </a:prstGeom>
          <a:noFill/>
        </p:spPr>
        <p:txBody>
          <a:bodyPr wrap="none" rtlCol="0">
            <a:spAutoFit/>
          </a:bodyPr>
          <a:lstStyle/>
          <a:p>
            <a:pPr algn="ctr"/>
            <a:r>
              <a:rPr lang="en-US" altLang="zh-TW" sz="3200" dirty="0">
                <a:latin typeface="Times New Roman" panose="02020603050405020304" pitchFamily="18" charset="0"/>
                <a:cs typeface="Times New Roman" panose="02020603050405020304" pitchFamily="18" charset="0"/>
              </a:rPr>
              <a:t>Bitmap Image</a:t>
            </a:r>
            <a:br>
              <a:rPr lang="en-US" altLang="zh-TW" sz="3200" dirty="0">
                <a:latin typeface="Times New Roman" panose="02020603050405020304" pitchFamily="18" charset="0"/>
                <a:cs typeface="Times New Roman" panose="02020603050405020304" pitchFamily="18" charset="0"/>
              </a:rPr>
            </a:br>
            <a:r>
              <a:rPr lang="en-US" altLang="zh-TW" sz="3200" dirty="0">
                <a:latin typeface="Times New Roman" panose="02020603050405020304" pitchFamily="18" charset="0"/>
                <a:cs typeface="Times New Roman" panose="02020603050405020304" pitchFamily="18" charset="0"/>
              </a:rPr>
              <a:t>raw 24 bit</a:t>
            </a:r>
            <a:endParaRPr lang="zh-TW" alt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8735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6AE1C7-0CBD-33D4-8A28-7D894D960B54}"/>
            </a:ext>
          </a:extLst>
        </p:cNvPr>
        <p:cNvGrpSpPr/>
        <p:nvPr/>
      </p:nvGrpSpPr>
      <p:grpSpPr>
        <a:xfrm>
          <a:off x="0" y="0"/>
          <a:ext cx="0" cy="0"/>
          <a:chOff x="0" y="0"/>
          <a:chExt cx="0" cy="0"/>
        </a:xfrm>
      </p:grpSpPr>
      <p:sp>
        <p:nvSpPr>
          <p:cNvPr id="6" name="文字方塊 5">
            <a:extLst>
              <a:ext uri="{FF2B5EF4-FFF2-40B4-BE49-F238E27FC236}">
                <a16:creationId xmlns:a16="http://schemas.microsoft.com/office/drawing/2014/main" id="{C09DAAEB-6F47-089E-04D5-36A74AA92515}"/>
              </a:ext>
            </a:extLst>
          </p:cNvPr>
          <p:cNvSpPr txBox="1"/>
          <p:nvPr/>
        </p:nvSpPr>
        <p:spPr>
          <a:xfrm>
            <a:off x="783042" y="1565195"/>
            <a:ext cx="2720809" cy="584775"/>
          </a:xfrm>
          <a:prstGeom prst="rect">
            <a:avLst/>
          </a:prstGeom>
          <a:noFill/>
        </p:spPr>
        <p:txBody>
          <a:bodyPr wrap="none" rtlCol="0">
            <a:spAutoFit/>
          </a:bodyPr>
          <a:lstStyle/>
          <a:p>
            <a:pPr algn="ctr"/>
            <a:r>
              <a:rPr lang="en-US" altLang="zh-TW" sz="3200" dirty="0">
                <a:latin typeface="Times New Roman" panose="02020603050405020304" pitchFamily="18" charset="0"/>
                <a:cs typeface="Times New Roman" panose="02020603050405020304" pitchFamily="18" charset="0"/>
              </a:rPr>
              <a:t>Text Document</a:t>
            </a:r>
            <a:endParaRPr lang="zh-TW" altLang="en-US" sz="3200" dirty="0">
              <a:latin typeface="Times New Roman" panose="02020603050405020304" pitchFamily="18" charset="0"/>
              <a:cs typeface="Times New Roman" panose="02020603050405020304" pitchFamily="18" charset="0"/>
            </a:endParaRPr>
          </a:p>
        </p:txBody>
      </p:sp>
      <p:sp>
        <p:nvSpPr>
          <p:cNvPr id="7" name="文字方塊 6">
            <a:extLst>
              <a:ext uri="{FF2B5EF4-FFF2-40B4-BE49-F238E27FC236}">
                <a16:creationId xmlns:a16="http://schemas.microsoft.com/office/drawing/2014/main" id="{AC33441D-EA1F-E6B4-609D-D1AE0AD59EB9}"/>
              </a:ext>
            </a:extLst>
          </p:cNvPr>
          <p:cNvSpPr txBox="1"/>
          <p:nvPr/>
        </p:nvSpPr>
        <p:spPr>
          <a:xfrm>
            <a:off x="4988966" y="1565195"/>
            <a:ext cx="2214068" cy="1077218"/>
          </a:xfrm>
          <a:prstGeom prst="rect">
            <a:avLst/>
          </a:prstGeom>
          <a:noFill/>
        </p:spPr>
        <p:txBody>
          <a:bodyPr wrap="none" rtlCol="0">
            <a:spAutoFit/>
          </a:bodyPr>
          <a:lstStyle/>
          <a:p>
            <a:pPr algn="ctr"/>
            <a:r>
              <a:rPr lang="en-US" altLang="zh-TW" sz="3200" dirty="0">
                <a:latin typeface="Times New Roman" panose="02020603050405020304" pitchFamily="18" charset="0"/>
                <a:cs typeface="Times New Roman" panose="02020603050405020304" pitchFamily="18" charset="0"/>
              </a:rPr>
              <a:t>Executable, </a:t>
            </a:r>
            <a:br>
              <a:rPr lang="en-US" altLang="zh-TW" sz="3200" dirty="0">
                <a:latin typeface="Times New Roman" panose="02020603050405020304" pitchFamily="18" charset="0"/>
                <a:cs typeface="Times New Roman" panose="02020603050405020304" pitchFamily="18" charset="0"/>
              </a:rPr>
            </a:br>
            <a:r>
              <a:rPr lang="en-US" altLang="zh-TW" sz="3200" dirty="0">
                <a:latin typeface="Times New Roman" panose="02020603050405020304" pitchFamily="18" charset="0"/>
                <a:cs typeface="Times New Roman" panose="02020603050405020304" pitchFamily="18" charset="0"/>
              </a:rPr>
              <a:t>library</a:t>
            </a:r>
            <a:endParaRPr lang="zh-TW" altLang="en-US" sz="3200" dirty="0">
              <a:latin typeface="Times New Roman" panose="02020603050405020304" pitchFamily="18" charset="0"/>
              <a:cs typeface="Times New Roman" panose="02020603050405020304" pitchFamily="18" charset="0"/>
            </a:endParaRPr>
          </a:p>
        </p:txBody>
      </p:sp>
      <p:pic>
        <p:nvPicPr>
          <p:cNvPr id="4" name="圖片 3">
            <a:extLst>
              <a:ext uri="{FF2B5EF4-FFF2-40B4-BE49-F238E27FC236}">
                <a16:creationId xmlns:a16="http://schemas.microsoft.com/office/drawing/2014/main" id="{3FFF861F-B7A0-8B4A-09CB-0319C9AE2D10}"/>
              </a:ext>
            </a:extLst>
          </p:cNvPr>
          <p:cNvPicPr>
            <a:picLocks noChangeAspect="1"/>
          </p:cNvPicPr>
          <p:nvPr/>
        </p:nvPicPr>
        <p:blipFill>
          <a:blip r:embed="rId2"/>
          <a:stretch>
            <a:fillRect/>
          </a:stretch>
        </p:blipFill>
        <p:spPr>
          <a:xfrm>
            <a:off x="260647" y="2644175"/>
            <a:ext cx="3765599" cy="2635079"/>
          </a:xfrm>
          <a:prstGeom prst="rect">
            <a:avLst/>
          </a:prstGeom>
        </p:spPr>
      </p:pic>
      <p:pic>
        <p:nvPicPr>
          <p:cNvPr id="9" name="圖片 8">
            <a:extLst>
              <a:ext uri="{FF2B5EF4-FFF2-40B4-BE49-F238E27FC236}">
                <a16:creationId xmlns:a16="http://schemas.microsoft.com/office/drawing/2014/main" id="{5F148FF4-0B30-48F2-5574-D047D871B47B}"/>
              </a:ext>
            </a:extLst>
          </p:cNvPr>
          <p:cNvPicPr>
            <a:picLocks noChangeAspect="1"/>
          </p:cNvPicPr>
          <p:nvPr/>
        </p:nvPicPr>
        <p:blipFill>
          <a:blip r:embed="rId3"/>
          <a:stretch>
            <a:fillRect/>
          </a:stretch>
        </p:blipFill>
        <p:spPr>
          <a:xfrm>
            <a:off x="4082380" y="2644175"/>
            <a:ext cx="3775255" cy="2635078"/>
          </a:xfrm>
          <a:prstGeom prst="rect">
            <a:avLst/>
          </a:prstGeom>
        </p:spPr>
      </p:pic>
      <p:pic>
        <p:nvPicPr>
          <p:cNvPr id="11" name="圖片 10">
            <a:extLst>
              <a:ext uri="{FF2B5EF4-FFF2-40B4-BE49-F238E27FC236}">
                <a16:creationId xmlns:a16="http://schemas.microsoft.com/office/drawing/2014/main" id="{0862AB72-91B5-E03F-97B4-3791AF905B84}"/>
              </a:ext>
            </a:extLst>
          </p:cNvPr>
          <p:cNvPicPr>
            <a:picLocks noChangeAspect="1"/>
          </p:cNvPicPr>
          <p:nvPr/>
        </p:nvPicPr>
        <p:blipFill>
          <a:blip r:embed="rId4"/>
          <a:stretch>
            <a:fillRect/>
          </a:stretch>
        </p:blipFill>
        <p:spPr>
          <a:xfrm>
            <a:off x="8143427" y="2644174"/>
            <a:ext cx="3787926" cy="2635079"/>
          </a:xfrm>
          <a:prstGeom prst="rect">
            <a:avLst/>
          </a:prstGeom>
        </p:spPr>
      </p:pic>
      <p:sp>
        <p:nvSpPr>
          <p:cNvPr id="12" name="文字方塊 11">
            <a:extLst>
              <a:ext uri="{FF2B5EF4-FFF2-40B4-BE49-F238E27FC236}">
                <a16:creationId xmlns:a16="http://schemas.microsoft.com/office/drawing/2014/main" id="{D271FB6F-C730-EA01-ABDF-1F9395506404}"/>
              </a:ext>
            </a:extLst>
          </p:cNvPr>
          <p:cNvSpPr txBox="1"/>
          <p:nvPr/>
        </p:nvSpPr>
        <p:spPr>
          <a:xfrm>
            <a:off x="8929266" y="1566956"/>
            <a:ext cx="2216248" cy="584775"/>
          </a:xfrm>
          <a:prstGeom prst="rect">
            <a:avLst/>
          </a:prstGeom>
          <a:noFill/>
        </p:spPr>
        <p:txBody>
          <a:bodyPr wrap="none" rtlCol="0">
            <a:spAutoFit/>
          </a:bodyPr>
          <a:lstStyle/>
          <a:p>
            <a:pPr algn="ctr"/>
            <a:r>
              <a:rPr lang="en-US" altLang="zh-TW" sz="3200" dirty="0">
                <a:latin typeface="Times New Roman" panose="02020603050405020304" pitchFamily="18" charset="0"/>
                <a:cs typeface="Times New Roman" panose="02020603050405020304" pitchFamily="18" charset="0"/>
              </a:rPr>
              <a:t>Wave Audio</a:t>
            </a:r>
            <a:endParaRPr lang="zh-TW" alt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8469426"/>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5032</TotalTime>
  <Words>273</Words>
  <Application>Microsoft Office PowerPoint</Application>
  <PresentationFormat>寬螢幕</PresentationFormat>
  <Paragraphs>27</Paragraphs>
  <Slides>6</Slides>
  <Notes>3</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6</vt:i4>
      </vt:variant>
    </vt:vector>
  </HeadingPairs>
  <TitlesOfParts>
    <vt:vector size="11" baseType="lpstr">
      <vt:lpstr>Arial</vt:lpstr>
      <vt:lpstr>Calibri</vt:lpstr>
      <vt:lpstr>Calibri Light</vt:lpstr>
      <vt:lpstr>Times New Roman</vt:lpstr>
      <vt:lpstr>Office 佈景主題</vt:lpstr>
      <vt:lpstr>A New Algorithm for Data Compression Optimization</vt:lpstr>
      <vt:lpstr>Abstract</vt:lpstr>
      <vt:lpstr>J-bit encoding (JBE)</vt:lpstr>
      <vt:lpstr>Combination Comparison</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陳彥宇</dc:creator>
  <cp:lastModifiedBy>dockyu</cp:lastModifiedBy>
  <cp:revision>534</cp:revision>
  <dcterms:created xsi:type="dcterms:W3CDTF">2023-09-07T12:25:39Z</dcterms:created>
  <dcterms:modified xsi:type="dcterms:W3CDTF">2025-01-13T07:12:25Z</dcterms:modified>
</cp:coreProperties>
</file>