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88" r:id="rId3"/>
    <p:sldId id="273" r:id="rId4"/>
    <p:sldId id="297" r:id="rId5"/>
    <p:sldId id="305" r:id="rId6"/>
    <p:sldId id="306" r:id="rId7"/>
    <p:sldId id="299" r:id="rId8"/>
    <p:sldId id="307" r:id="rId9"/>
    <p:sldId id="309" r:id="rId10"/>
    <p:sldId id="308" r:id="rId11"/>
    <p:sldId id="310" r:id="rId12"/>
    <p:sldId id="311" r:id="rId13"/>
    <p:sldId id="312" r:id="rId14"/>
    <p:sldId id="313" r:id="rId15"/>
    <p:sldId id="300" r:id="rId16"/>
    <p:sldId id="293"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eTilq5NutPlNu3ZIpsQbcDZRt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3416" autoAdjust="0"/>
  </p:normalViewPr>
  <p:slideViewPr>
    <p:cSldViewPr snapToGrid="0">
      <p:cViewPr varScale="1">
        <p:scale>
          <a:sx n="58" d="100"/>
          <a:sy n="58" d="100"/>
        </p:scale>
        <p:origin x="11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in="-136" max="1080" units="cm"/>
        </inkml:traceFormat>
        <inkml:channelProperties>
          <inkml:channelProperty channel="X" name="resolution" value="72.86527" units="1/cm"/>
          <inkml:channelProperty channel="Y" name="resolution" value="41.08108" units="1/cm"/>
        </inkml:channelProperties>
      </inkml:inkSource>
      <inkml:timestamp xml:id="ts0" timeString="2024-09-22T10:43:27.088"/>
    </inkml:context>
    <inkml:brush xml:id="br0">
      <inkml:brushProperty name="width" value="0.05292" units="cm"/>
      <inkml:brushProperty name="height" value="0.05292" units="cm"/>
      <inkml:brushProperty name="color" value="#FF0000"/>
    </inkml:brush>
  </inkml:definitions>
  <inkml:trace contextRef="#ctx0" brushRef="#br0">23054 4551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133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1200" dirty="0">
                    <a:latin typeface="Times New Roman" panose="02020603050405020304" pitchFamily="18" charset="0"/>
                    <a:ea typeface="Times New Roman"/>
                    <a:cs typeface="Times New Roman" panose="02020603050405020304" pitchFamily="18" charset="0"/>
                    <a:sym typeface="Times New Roman"/>
                  </a:rPr>
                  <a:t>:</a:t>
                </a:r>
                <a:r>
                  <a:rPr lang="zh-TW" altLang="en-US" sz="1200" dirty="0">
                    <a:latin typeface="Times New Roman" panose="02020603050405020304" pitchFamily="18" charset="0"/>
                    <a:ea typeface="Times New Roman"/>
                    <a:cs typeface="Times New Roman" panose="02020603050405020304" pitchFamily="18" charset="0"/>
                    <a:sym typeface="Times New Roman"/>
                  </a:rPr>
                  <a:t>算出</a:t>
                </a:r>
                <a14:m>
                  <m:oMath xmlns:m="http://schemas.openxmlformats.org/officeDocument/2006/math">
                    <m:sSubSup>
                      <m:sSubSupPr>
                        <m:ctrlPr>
                          <a:rPr lang="zh-TW" altLang="zh-TW" sz="1200" i="1">
                            <a:latin typeface="Cambria Math" panose="02040503050406030204" pitchFamily="18" charset="0"/>
                          </a:rPr>
                        </m:ctrlPr>
                      </m:sSubSupPr>
                      <m:e>
                        <m:r>
                          <a:rPr lang="en-US" altLang="zh-TW" sz="1200" i="1">
                            <a:latin typeface="Cambria Math"/>
                          </a:rPr>
                          <m:t>𝑅</m:t>
                        </m:r>
                      </m:e>
                      <m:sub>
                        <m:r>
                          <a:rPr lang="en-US" altLang="zh-TW" sz="1200" i="1">
                            <a:latin typeface="Cambria Math"/>
                          </a:rPr>
                          <m:t>𝑎</m:t>
                        </m:r>
                      </m:sub>
                      <m:sup>
                        <m:r>
                          <a:rPr lang="zh-TW" altLang="zh-TW" sz="1200" b="0" i="1">
                            <a:latin typeface="Cambria Math"/>
                          </a:rPr>
                          <m:t>口</m:t>
                        </m:r>
                      </m:sup>
                    </m:sSubSup>
                  </m:oMath>
                </a14:m>
                <a:r>
                  <a:rPr lang="zh-TW" altLang="en-US" sz="1200" dirty="0">
                    <a:latin typeface="標楷體" pitchFamily="65" charset="-120"/>
                    <a:ea typeface="標楷體" pitchFamily="65" charset="-120"/>
                  </a:rPr>
                  <a:t>中的</a:t>
                </a:r>
                <a:r>
                  <a:rPr lang="en-US" altLang="zh-TW" sz="1200" dirty="0"/>
                  <a:t>edge p</a:t>
                </a:r>
                <a:r>
                  <a:rPr lang="zh-TW" altLang="en-US" sz="1200" dirty="0">
                    <a:latin typeface="標楷體" pitchFamily="65" charset="-120"/>
                    <a:ea typeface="標楷體" pitchFamily="65" charset="-120"/>
                  </a:rPr>
                  <a:t>滿足</a:t>
                </a:r>
                <a:endParaRPr lang="en-US" altLang="zh-TW" sz="1200" dirty="0">
                  <a:latin typeface="標楷體" pitchFamily="65" charset="-120"/>
                  <a:ea typeface="標楷體" pitchFamily="65" charset="-120"/>
                </a:endParaRPr>
              </a:p>
              <a:p>
                <a:pPr marL="0" indent="0">
                  <a:buSzPts val="2800"/>
                  <a:buNone/>
                </a:pPr>
                <a14:m>
                  <m:oMath xmlns:m="http://schemas.openxmlformats.org/officeDocument/2006/math">
                    <m:sSub>
                      <m:sSubPr>
                        <m:ctrlPr>
                          <a:rPr lang="en-US" altLang="zh-TW" sz="1200" i="1" dirty="0">
                            <a:latin typeface="Cambria Math" panose="02040503050406030204" pitchFamily="18" charset="0"/>
                            <a:cs typeface="Times New Roman" panose="02020603050405020304" pitchFamily="18" charset="0"/>
                            <a:sym typeface="Times New Roman"/>
                          </a:rPr>
                        </m:ctrlPr>
                      </m:sSubPr>
                      <m:e>
                        <m:r>
                          <m:rPr>
                            <m:nor/>
                          </m:rPr>
                          <a:rPr lang="en-US" altLang="zh-TW" sz="1200" dirty="0">
                            <a:latin typeface="Times New Roman" panose="02020603050405020304" pitchFamily="18" charset="0"/>
                            <a:ea typeface="Times New Roman"/>
                            <a:cs typeface="Times New Roman" panose="02020603050405020304" pitchFamily="18" charset="0"/>
                            <a:sym typeface="Times New Roman"/>
                          </a:rPr>
                          <m:t>β</m:t>
                        </m:r>
                      </m:e>
                      <m:sub>
                        <m:r>
                          <a:rPr lang="en-US" altLang="zh-TW" sz="1200" b="0" i="1" dirty="0" smtClean="0">
                            <a:latin typeface="Cambria Math"/>
                            <a:ea typeface="Times New Roman"/>
                            <a:cs typeface="Times New Roman" panose="02020603050405020304" pitchFamily="18" charset="0"/>
                            <a:sym typeface="Times New Roman"/>
                          </a:rPr>
                          <m:t>𝑎</m:t>
                        </m:r>
                        <m:r>
                          <a:rPr lang="en-US" altLang="zh-TW" sz="1200" b="0" i="1" dirty="0" smtClean="0">
                            <a:latin typeface="Cambria Math"/>
                            <a:ea typeface="Times New Roman"/>
                            <a:cs typeface="Times New Roman" panose="02020603050405020304" pitchFamily="18" charset="0"/>
                            <a:sym typeface="Times New Roman"/>
                          </a:rPr>
                          <m:t>..</m:t>
                        </m:r>
                        <m:r>
                          <a:rPr lang="en-US" altLang="zh-TW" sz="1200" b="0" i="1" dirty="0" smtClean="0">
                            <a:latin typeface="Cambria Math"/>
                            <a:ea typeface="Times New Roman"/>
                            <a:cs typeface="Times New Roman" panose="02020603050405020304" pitchFamily="18" charset="0"/>
                            <a:sym typeface="Times New Roman"/>
                          </a:rPr>
                          <m:t>𝑎</m:t>
                        </m:r>
                        <m:r>
                          <a:rPr lang="en-US" altLang="zh-TW" sz="1200" b="0" i="1" dirty="0" smtClean="0">
                            <a:latin typeface="Cambria Math"/>
                            <a:ea typeface="Times New Roman"/>
                            <a:cs typeface="Times New Roman" panose="02020603050405020304" pitchFamily="18" charset="0"/>
                            <a:sym typeface="Times New Roman"/>
                          </a:rPr>
                          <m:t>′</m:t>
                        </m:r>
                      </m:sub>
                    </m:sSub>
                  </m:oMath>
                </a14:m>
                <a:r>
                  <a:rPr lang="en-US" altLang="zh-TW" sz="1200" dirty="0">
                    <a:latin typeface="Times New Roman" panose="02020603050405020304" pitchFamily="18" charset="0"/>
                    <a:ea typeface="Times New Roman"/>
                    <a:cs typeface="Times New Roman" panose="02020603050405020304" pitchFamily="18" charset="0"/>
                    <a:sym typeface="Times New Roman"/>
                  </a:rPr>
                  <a:t>(p) ↗ </a:t>
                </a:r>
                <a14:m>
                  <m:oMath xmlns:m="http://schemas.openxmlformats.org/officeDocument/2006/math">
                    <m:sSubSup>
                      <m:sSubSupPr>
                        <m:ctrlPr>
                          <a:rPr lang="zh-TW" altLang="zh-TW" sz="1200" i="1">
                            <a:latin typeface="Cambria Math" panose="02040503050406030204" pitchFamily="18" charset="0"/>
                          </a:rPr>
                        </m:ctrlPr>
                      </m:sSubSupPr>
                      <m:e>
                        <m:r>
                          <a:rPr lang="en-US" altLang="zh-TW" sz="1200" b="0" i="1" smtClean="0">
                            <a:latin typeface="Cambria Math"/>
                          </a:rPr>
                          <m:t>𝑣</m:t>
                        </m:r>
                      </m:e>
                      <m:sub>
                        <m:r>
                          <a:rPr lang="en-US" altLang="zh-TW" sz="1200" i="1">
                            <a:latin typeface="Cambria Math"/>
                          </a:rPr>
                          <m:t>𝑎</m:t>
                        </m:r>
                        <m:r>
                          <a:rPr lang="en-US" altLang="zh-TW" sz="1200" b="0" i="1" smtClean="0">
                            <a:latin typeface="Cambria Math"/>
                          </a:rPr>
                          <m:t>′</m:t>
                        </m:r>
                      </m:sub>
                      <m:sup>
                        <m:r>
                          <a:rPr lang="zh-TW" altLang="zh-TW" sz="1200" i="1">
                            <a:latin typeface="Cambria Math"/>
                          </a:rPr>
                          <m:t>口</m:t>
                        </m:r>
                      </m:sup>
                    </m:sSubSup>
                  </m:oMath>
                </a14:m>
                <a:r>
                  <a:rPr lang="zh-TW" altLang="en-US" sz="1200" dirty="0">
                    <a:latin typeface="標楷體" pitchFamily="65" charset="-120"/>
                    <a:ea typeface="標楷體" pitchFamily="65" charset="-120"/>
                  </a:rPr>
                  <a:t>的數量，把它</a:t>
                </a:r>
                <a:endParaRPr lang="en-US" altLang="zh-TW" sz="1200" dirty="0">
                  <a:latin typeface="標楷體" pitchFamily="65" charset="-120"/>
                  <a:ea typeface="標楷體" pitchFamily="65" charset="-120"/>
                </a:endParaRPr>
              </a:p>
              <a:p>
                <a:pPr marL="0" indent="0">
                  <a:buSzPts val="2800"/>
                  <a:buNone/>
                </a:pPr>
                <a:r>
                  <a:rPr lang="zh-TW" altLang="en-US" sz="1200" dirty="0">
                    <a:latin typeface="標楷體" pitchFamily="65" charset="-120"/>
                    <a:ea typeface="標楷體" pitchFamily="65" charset="-120"/>
                  </a:rPr>
                  <a:t>加入</a:t>
                </a:r>
                <a:r>
                  <a:rPr lang="el-GR" altLang="zh-TW" sz="1200" dirty="0">
                    <a:latin typeface="標楷體" pitchFamily="65" charset="-120"/>
                    <a:ea typeface="標楷體" pitchFamily="65" charset="-120"/>
                  </a:rPr>
                  <a:t>π</a:t>
                </a:r>
                <a:endParaRPr lang="en-US" altLang="zh-TW" sz="1200" dirty="0">
                  <a:latin typeface="標楷體" pitchFamily="65" charset="-120"/>
                  <a:ea typeface="標楷體" pitchFamily="65" charset="-120"/>
                </a:endParaRPr>
              </a:p>
              <a:p>
                <a:pPr marL="0" indent="0">
                  <a:buSzPts val="2800"/>
                  <a:buNone/>
                </a:pPr>
                <a:r>
                  <a:rPr lang="en-US" altLang="zh-TW" sz="1200" dirty="0">
                    <a:latin typeface="Times New Roman" panose="02020603050405020304" pitchFamily="18" charset="0"/>
                    <a:ea typeface="Times New Roman"/>
                    <a:cs typeface="Times New Roman" panose="02020603050405020304" pitchFamily="18" charset="0"/>
                    <a:sym typeface="Times New Roman"/>
                  </a:rPr>
                  <a:t>:for each edge p in </a:t>
                </a:r>
                <a14:m>
                  <m:oMath xmlns:m="http://schemas.openxmlformats.org/officeDocument/2006/math">
                    <m:sSubSup>
                      <m:sSubSupPr>
                        <m:ctrlPr>
                          <a:rPr lang="zh-TW" altLang="zh-TW" sz="1200" i="1">
                            <a:latin typeface="Cambria Math" panose="02040503050406030204" pitchFamily="18" charset="0"/>
                          </a:rPr>
                        </m:ctrlPr>
                      </m:sSubSupPr>
                      <m:e>
                        <m:r>
                          <a:rPr lang="en-US" altLang="zh-TW" sz="1200" i="1">
                            <a:latin typeface="Cambria Math"/>
                          </a:rPr>
                          <m:t>𝑅</m:t>
                        </m:r>
                      </m:e>
                      <m:sub>
                        <m:r>
                          <a:rPr lang="en-US" altLang="zh-TW" sz="1200" i="1">
                            <a:latin typeface="Cambria Math"/>
                          </a:rPr>
                          <m:t>𝑎</m:t>
                        </m:r>
                      </m:sub>
                      <m:sup>
                        <m:r>
                          <a:rPr lang="zh-TW" altLang="zh-TW" sz="1200" b="0" i="1">
                            <a:latin typeface="Cambria Math"/>
                          </a:rPr>
                          <m:t>口</m:t>
                        </m:r>
                      </m:sup>
                    </m:sSubSup>
                  </m:oMath>
                </a14:m>
                <a:endParaRPr lang="en-US" altLang="zh-TW" sz="1200" dirty="0">
                  <a:latin typeface="標楷體" pitchFamily="65" charset="-120"/>
                  <a:ea typeface="標楷體" pitchFamily="65" charset="-120"/>
                </a:endParaRPr>
              </a:p>
              <a:p>
                <a:pPr marL="0" indent="0">
                  <a:buSzPts val="2800"/>
                  <a:buNone/>
                </a:pPr>
                <a:r>
                  <a:rPr lang="en-US" altLang="zh-TW" sz="1200" dirty="0">
                    <a:latin typeface="Times New Roman" pitchFamily="18" charset="0"/>
                    <a:ea typeface="標楷體" pitchFamily="65" charset="-120"/>
                    <a:cs typeface="Times New Roman" pitchFamily="18" charset="0"/>
                  </a:rPr>
                  <a:t>with </a:t>
                </a:r>
                <a14:m>
                  <m:oMath xmlns:m="http://schemas.openxmlformats.org/officeDocument/2006/math">
                    <m:sSub>
                      <m:sSubPr>
                        <m:ctrlPr>
                          <a:rPr lang="en-US" altLang="zh-TW" sz="1200" i="1" dirty="0">
                            <a:latin typeface="Cambria Math" panose="02040503050406030204" pitchFamily="18" charset="0"/>
                            <a:cs typeface="Times New Roman" panose="02020603050405020304" pitchFamily="18" charset="0"/>
                            <a:sym typeface="Times New Roman"/>
                          </a:rPr>
                        </m:ctrlPr>
                      </m:sSubPr>
                      <m:e>
                        <m:r>
                          <m:rPr>
                            <m:nor/>
                          </m:rPr>
                          <a:rPr lang="en-US" altLang="zh-TW" sz="1200" dirty="0">
                            <a:latin typeface="Times New Roman" panose="02020603050405020304" pitchFamily="18" charset="0"/>
                            <a:ea typeface="Times New Roman"/>
                            <a:cs typeface="Times New Roman" panose="02020603050405020304" pitchFamily="18" charset="0"/>
                            <a:sym typeface="Times New Roman"/>
                          </a:rPr>
                          <m:t>β</m:t>
                        </m:r>
                      </m:e>
                      <m:sub>
                        <m:r>
                          <a:rPr lang="en-US" altLang="zh-TW" sz="1200" i="1" dirty="0">
                            <a:latin typeface="Cambria Math"/>
                            <a:ea typeface="Times New Roman"/>
                            <a:cs typeface="Times New Roman" panose="02020603050405020304" pitchFamily="18" charset="0"/>
                            <a:sym typeface="Times New Roman"/>
                          </a:rPr>
                          <m:t>𝑎</m:t>
                        </m:r>
                        <m:r>
                          <a:rPr lang="en-US" altLang="zh-TW" sz="1200" i="1" dirty="0">
                            <a:latin typeface="Cambria Math"/>
                            <a:ea typeface="Times New Roman"/>
                            <a:cs typeface="Times New Roman" panose="02020603050405020304" pitchFamily="18" charset="0"/>
                            <a:sym typeface="Times New Roman"/>
                          </a:rPr>
                          <m:t>..</m:t>
                        </m:r>
                        <m:r>
                          <a:rPr lang="en-US" altLang="zh-TW" sz="1200" i="1" dirty="0">
                            <a:latin typeface="Cambria Math"/>
                            <a:ea typeface="Times New Roman"/>
                            <a:cs typeface="Times New Roman" panose="02020603050405020304" pitchFamily="18" charset="0"/>
                            <a:sym typeface="Times New Roman"/>
                          </a:rPr>
                          <m:t>𝑎</m:t>
                        </m:r>
                        <m:r>
                          <a:rPr lang="en-US" altLang="zh-TW" sz="1200" i="1" dirty="0">
                            <a:latin typeface="Cambria Math"/>
                            <a:ea typeface="Times New Roman"/>
                            <a:cs typeface="Times New Roman" panose="02020603050405020304" pitchFamily="18" charset="0"/>
                            <a:sym typeface="Times New Roman"/>
                          </a:rPr>
                          <m:t>′</m:t>
                        </m:r>
                      </m:sub>
                    </m:sSub>
                  </m:oMath>
                </a14:m>
                <a:r>
                  <a:rPr lang="en-US" altLang="zh-TW" sz="1200" dirty="0">
                    <a:latin typeface="Times New Roman" panose="02020603050405020304" pitchFamily="18" charset="0"/>
                    <a:ea typeface="Times New Roman"/>
                    <a:cs typeface="Times New Roman" panose="02020603050405020304" pitchFamily="18" charset="0"/>
                    <a:sym typeface="Times New Roman"/>
                  </a:rPr>
                  <a:t>(p) ↗ </a:t>
                </a:r>
                <a14:m>
                  <m:oMath xmlns:m="http://schemas.openxmlformats.org/officeDocument/2006/math">
                    <m:sSubSup>
                      <m:sSubSupPr>
                        <m:ctrlPr>
                          <a:rPr lang="zh-TW" altLang="zh-TW" sz="1200" i="1">
                            <a:latin typeface="Cambria Math" panose="02040503050406030204" pitchFamily="18" charset="0"/>
                          </a:rPr>
                        </m:ctrlPr>
                      </m:sSubSupPr>
                      <m:e>
                        <m:r>
                          <a:rPr lang="en-US" altLang="zh-TW" sz="1200" i="1">
                            <a:latin typeface="Cambria Math"/>
                          </a:rPr>
                          <m:t>𝑣</m:t>
                        </m:r>
                      </m:e>
                      <m:sub>
                        <m:r>
                          <a:rPr lang="en-US" altLang="zh-TW" sz="1200" i="1">
                            <a:latin typeface="Cambria Math"/>
                          </a:rPr>
                          <m:t>𝑎</m:t>
                        </m:r>
                        <m:r>
                          <a:rPr lang="en-US" altLang="zh-TW" sz="1200" i="1">
                            <a:latin typeface="Cambria Math"/>
                          </a:rPr>
                          <m:t>′</m:t>
                        </m:r>
                      </m:sub>
                      <m:sup>
                        <m:r>
                          <a:rPr lang="zh-TW" altLang="zh-TW" sz="1200" i="1">
                            <a:latin typeface="Cambria Math"/>
                          </a:rPr>
                          <m:t>口</m:t>
                        </m:r>
                      </m:sup>
                    </m:sSubSup>
                  </m:oMath>
                </a14:m>
                <a:r>
                  <a:rPr lang="en-US" altLang="zh-TW" sz="1200" dirty="0"/>
                  <a:t>, add</a:t>
                </a:r>
                <a:endParaRPr lang="zh-TW" altLang="zh-TW" sz="1200" dirty="0"/>
              </a:p>
              <a:p>
                <a:pPr marL="0" indent="0">
                  <a:buSzPts val="2800"/>
                  <a:buNone/>
                </a:pPr>
                <a:r>
                  <a:rPr lang="en-US" altLang="zh-TW" sz="1200" dirty="0">
                    <a:latin typeface="Times New Roman" panose="02020603050405020304" pitchFamily="18" charset="0"/>
                    <a:ea typeface="Times New Roman"/>
                    <a:cs typeface="Times New Roman" panose="02020603050405020304" pitchFamily="18" charset="0"/>
                    <a:sym typeface="Times New Roman"/>
                  </a:rPr>
                  <a:t>P to </a:t>
                </a:r>
                <a14:m>
                  <m:oMath xmlns:m="http://schemas.openxmlformats.org/officeDocument/2006/math">
                    <m:sSub>
                      <m:sSubPr>
                        <m:ctrlPr>
                          <a:rPr lang="en-US" altLang="zh-TW" sz="1200" i="1" dirty="0">
                            <a:latin typeface="Cambria Math" panose="02040503050406030204" pitchFamily="18" charset="0"/>
                            <a:cs typeface="Times New Roman" panose="02020603050405020304" pitchFamily="18" charset="0"/>
                            <a:sym typeface="Times New Roman"/>
                          </a:rPr>
                        </m:ctrlPr>
                      </m:sSubPr>
                      <m:e>
                        <m:r>
                          <m:rPr>
                            <m:nor/>
                          </m:rPr>
                          <a:rPr lang="el-GR" altLang="zh-TW" sz="1200"/>
                          <m:t>Π</m:t>
                        </m:r>
                      </m:e>
                      <m:sub>
                        <m:r>
                          <a:rPr lang="en-US" altLang="zh-TW" sz="1200" i="1" dirty="0">
                            <a:latin typeface="Cambria Math"/>
                            <a:ea typeface="Times New Roman"/>
                            <a:cs typeface="Times New Roman" panose="02020603050405020304" pitchFamily="18" charset="0"/>
                            <a:sym typeface="Times New Roman"/>
                          </a:rPr>
                          <m:t>𝑎</m:t>
                        </m:r>
                      </m:sub>
                    </m:sSub>
                  </m:oMath>
                </a14:m>
                <a:endParaRPr lang="en-US" altLang="zh-TW" sz="1200" dirty="0">
                  <a:latin typeface="標楷體" pitchFamily="65" charset="-120"/>
                  <a:ea typeface="標楷體" pitchFamily="65" charset="-120"/>
                </a:endParaRPr>
              </a:p>
            </p:txBody>
          </p:sp>
        </mc:Choice>
        <mc:Fallback xmlns="">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1200" dirty="0" smtClean="0">
                    <a:latin typeface="Times New Roman" panose="02020603050405020304" pitchFamily="18" charset="0"/>
                    <a:ea typeface="Times New Roman"/>
                    <a:cs typeface="Times New Roman" panose="02020603050405020304" pitchFamily="18" charset="0"/>
                    <a:sym typeface="Times New Roman"/>
                  </a:rPr>
                  <a:t>:</a:t>
                </a:r>
                <a:r>
                  <a:rPr lang="zh-TW" altLang="en-US" sz="1200" dirty="0">
                    <a:latin typeface="Times New Roman" panose="02020603050405020304" pitchFamily="18" charset="0"/>
                    <a:ea typeface="Times New Roman"/>
                    <a:cs typeface="Times New Roman" panose="02020603050405020304" pitchFamily="18" charset="0"/>
                    <a:sym typeface="Times New Roman"/>
                  </a:rPr>
                  <a:t>算出</a:t>
                </a:r>
                <a:r>
                  <a:rPr lang="en-US" altLang="zh-TW" sz="1200" i="0">
                    <a:latin typeface="Cambria Math"/>
                  </a:rPr>
                  <a:t>𝑅</a:t>
                </a:r>
                <a:r>
                  <a:rPr lang="zh-TW" altLang="zh-TW" sz="1200" i="0">
                    <a:latin typeface="Cambria Math"/>
                  </a:rPr>
                  <a:t>_</a:t>
                </a:r>
                <a:r>
                  <a:rPr lang="en-US" altLang="zh-TW" sz="1200" i="0">
                    <a:latin typeface="Cambria Math"/>
                  </a:rPr>
                  <a:t>𝑎^</a:t>
                </a:r>
                <a:r>
                  <a:rPr lang="zh-TW" altLang="zh-TW" sz="1200" b="0" i="0">
                    <a:latin typeface="Cambria Math"/>
                  </a:rPr>
                  <a:t>口</a:t>
                </a:r>
                <a:r>
                  <a:rPr lang="zh-TW" altLang="en-US" sz="1200" dirty="0" smtClean="0">
                    <a:latin typeface="標楷體" pitchFamily="65" charset="-120"/>
                    <a:ea typeface="標楷體" pitchFamily="65" charset="-120"/>
                  </a:rPr>
                  <a:t>中的</a:t>
                </a:r>
                <a:r>
                  <a:rPr lang="en-US" altLang="zh-TW" sz="1200" dirty="0" smtClean="0"/>
                  <a:t>edge p</a:t>
                </a:r>
                <a:r>
                  <a:rPr lang="zh-TW" altLang="en-US" sz="1200" dirty="0" smtClean="0">
                    <a:latin typeface="標楷體" pitchFamily="65" charset="-120"/>
                    <a:ea typeface="標楷體" pitchFamily="65" charset="-120"/>
                  </a:rPr>
                  <a:t>滿足</a:t>
                </a:r>
                <a:endParaRPr lang="en-US" altLang="zh-TW" sz="1200" dirty="0" smtClean="0">
                  <a:latin typeface="標楷體" pitchFamily="65" charset="-120"/>
                  <a:ea typeface="標楷體" pitchFamily="65" charset="-120"/>
                </a:endParaRPr>
              </a:p>
              <a:p>
                <a:pPr marL="0" indent="0">
                  <a:buSzPts val="2800"/>
                  <a:buNone/>
                </a:pPr>
                <a:r>
                  <a:rPr lang="en-US" altLang="zh-TW" sz="1200" i="0" dirty="0">
                    <a:latin typeface="Times New Roman" panose="02020603050405020304" pitchFamily="18" charset="0"/>
                    <a:cs typeface="Times New Roman" panose="02020603050405020304" pitchFamily="18" charset="0"/>
                    <a:sym typeface="Times New Roman"/>
                  </a:rPr>
                  <a:t>"</a:t>
                </a:r>
                <a:r>
                  <a:rPr lang="en-US" altLang="zh-TW" sz="1200" i="0" dirty="0">
                    <a:latin typeface="Times New Roman" panose="02020603050405020304" pitchFamily="18" charset="0"/>
                    <a:ea typeface="Times New Roman"/>
                    <a:cs typeface="Times New Roman" panose="02020603050405020304" pitchFamily="18" charset="0"/>
                    <a:sym typeface="Times New Roman"/>
                  </a:rPr>
                  <a:t>β</a:t>
                </a:r>
                <a:r>
                  <a:rPr lang="en-US" altLang="zh-TW" sz="1200" i="0" dirty="0">
                    <a:latin typeface="Cambria Math"/>
                    <a:ea typeface="Times New Roman"/>
                    <a:cs typeface="Times New Roman" panose="02020603050405020304" pitchFamily="18" charset="0"/>
                    <a:sym typeface="Times New Roman"/>
                  </a:rPr>
                  <a:t>" _(</a:t>
                </a:r>
                <a:r>
                  <a:rPr lang="en-US" altLang="zh-TW" sz="1200" b="0" i="0" dirty="0" smtClean="0">
                    <a:latin typeface="Cambria Math"/>
                    <a:ea typeface="Times New Roman"/>
                    <a:cs typeface="Times New Roman" panose="02020603050405020304" pitchFamily="18" charset="0"/>
                    <a:sym typeface="Times New Roman"/>
                  </a:rPr>
                  <a:t>𝑎..𝑎′</a:t>
                </a:r>
                <a:r>
                  <a:rPr lang="en-US" altLang="zh-TW" sz="1200" b="0" i="0" dirty="0">
                    <a:latin typeface="Cambria Math"/>
                    <a:ea typeface="Times New Roman"/>
                    <a:cs typeface="Times New Roman" panose="02020603050405020304" pitchFamily="18" charset="0"/>
                    <a:sym typeface="Times New Roman"/>
                  </a:rPr>
                  <a:t>)</a:t>
                </a:r>
                <a:r>
                  <a:rPr lang="en-US" altLang="zh-TW" sz="1200" dirty="0">
                    <a:latin typeface="Times New Roman" panose="02020603050405020304" pitchFamily="18" charset="0"/>
                    <a:ea typeface="Times New Roman"/>
                    <a:cs typeface="Times New Roman" panose="02020603050405020304" pitchFamily="18" charset="0"/>
                    <a:sym typeface="Times New Roman"/>
                  </a:rPr>
                  <a:t>(p) ↗ </a:t>
                </a:r>
                <a:r>
                  <a:rPr lang="en-US" altLang="zh-TW" sz="1200" b="0" i="0" smtClean="0">
                    <a:latin typeface="Cambria Math"/>
                  </a:rPr>
                  <a:t>𝑣</a:t>
                </a:r>
                <a:r>
                  <a:rPr lang="zh-TW" altLang="zh-TW" sz="1200" b="0" i="0">
                    <a:latin typeface="Cambria Math"/>
                  </a:rPr>
                  <a:t>_</a:t>
                </a:r>
                <a:r>
                  <a:rPr lang="en-US" altLang="zh-TW" sz="1200" i="0">
                    <a:latin typeface="Cambria Math"/>
                  </a:rPr>
                  <a:t>𝑎</a:t>
                </a:r>
                <a:r>
                  <a:rPr lang="en-US" altLang="zh-TW" sz="1200" b="0" i="0" smtClean="0">
                    <a:latin typeface="Cambria Math"/>
                  </a:rPr>
                  <a:t>′^</a:t>
                </a:r>
                <a:r>
                  <a:rPr lang="zh-TW" altLang="zh-TW" sz="1200" i="0">
                    <a:latin typeface="Cambria Math"/>
                  </a:rPr>
                  <a:t>口</a:t>
                </a:r>
                <a:r>
                  <a:rPr lang="zh-TW" altLang="en-US" sz="1200" dirty="0" smtClean="0">
                    <a:latin typeface="標楷體" pitchFamily="65" charset="-120"/>
                    <a:ea typeface="標楷體" pitchFamily="65" charset="-120"/>
                  </a:rPr>
                  <a:t>的數量，把它</a:t>
                </a:r>
                <a:endParaRPr lang="en-US" altLang="zh-TW" sz="1200" dirty="0" smtClean="0">
                  <a:latin typeface="標楷體" pitchFamily="65" charset="-120"/>
                  <a:ea typeface="標楷體" pitchFamily="65" charset="-120"/>
                </a:endParaRPr>
              </a:p>
              <a:p>
                <a:pPr marL="0" indent="0">
                  <a:buSzPts val="2800"/>
                  <a:buNone/>
                </a:pPr>
                <a:r>
                  <a:rPr lang="zh-TW" altLang="en-US" sz="1200" dirty="0" smtClean="0">
                    <a:latin typeface="標楷體" pitchFamily="65" charset="-120"/>
                    <a:ea typeface="標楷體" pitchFamily="65" charset="-120"/>
                  </a:rPr>
                  <a:t>加入</a:t>
                </a:r>
                <a:r>
                  <a:rPr lang="el-GR" altLang="zh-TW" sz="1200" dirty="0" smtClean="0">
                    <a:latin typeface="標楷體" pitchFamily="65" charset="-120"/>
                    <a:ea typeface="標楷體" pitchFamily="65" charset="-120"/>
                  </a:rPr>
                  <a:t>π</a:t>
                </a:r>
                <a:endParaRPr lang="en-US" altLang="zh-TW" sz="1200" dirty="0" smtClean="0">
                  <a:latin typeface="標楷體" pitchFamily="65" charset="-120"/>
                  <a:ea typeface="標楷體" pitchFamily="65" charset="-120"/>
                </a:endParaRPr>
              </a:p>
              <a:p>
                <a:pPr marL="0" indent="0">
                  <a:buSzPts val="2800"/>
                  <a:buNone/>
                </a:pPr>
                <a:r>
                  <a:rPr lang="en-US" altLang="zh-TW" sz="1200" dirty="0" smtClean="0">
                    <a:latin typeface="Times New Roman" panose="02020603050405020304" pitchFamily="18" charset="0"/>
                    <a:ea typeface="Times New Roman"/>
                    <a:cs typeface="Times New Roman" panose="02020603050405020304" pitchFamily="18" charset="0"/>
                    <a:sym typeface="Times New Roman"/>
                  </a:rPr>
                  <a:t>:for each edge p in </a:t>
                </a:r>
                <a:r>
                  <a:rPr lang="en-US" altLang="zh-TW" sz="1200" i="0">
                    <a:latin typeface="Cambria Math"/>
                  </a:rPr>
                  <a:t>𝑅</a:t>
                </a:r>
                <a:r>
                  <a:rPr lang="zh-TW" altLang="zh-TW" sz="1200" i="0">
                    <a:latin typeface="Cambria Math"/>
                  </a:rPr>
                  <a:t>_</a:t>
                </a:r>
                <a:r>
                  <a:rPr lang="en-US" altLang="zh-TW" sz="1200" i="0">
                    <a:latin typeface="Cambria Math"/>
                  </a:rPr>
                  <a:t>𝑎^</a:t>
                </a:r>
                <a:r>
                  <a:rPr lang="zh-TW" altLang="zh-TW" sz="1200" b="0" i="0">
                    <a:latin typeface="Cambria Math"/>
                  </a:rPr>
                  <a:t>口</a:t>
                </a:r>
                <a:endParaRPr lang="en-US" altLang="zh-TW" sz="1200" dirty="0" smtClean="0">
                  <a:latin typeface="標楷體" pitchFamily="65" charset="-120"/>
                  <a:ea typeface="標楷體" pitchFamily="65" charset="-120"/>
                </a:endParaRPr>
              </a:p>
              <a:p>
                <a:pPr marL="0" indent="0">
                  <a:buSzPts val="2800"/>
                  <a:buNone/>
                </a:pPr>
                <a:r>
                  <a:rPr lang="en-US" altLang="zh-TW" sz="1200" dirty="0" smtClean="0">
                    <a:latin typeface="Times New Roman" pitchFamily="18" charset="0"/>
                    <a:ea typeface="標楷體" pitchFamily="65" charset="-120"/>
                    <a:cs typeface="Times New Roman" pitchFamily="18" charset="0"/>
                  </a:rPr>
                  <a:t>with </a:t>
                </a:r>
                <a:r>
                  <a:rPr lang="en-US" altLang="zh-TW" sz="1200" i="0" dirty="0">
                    <a:latin typeface="Times New Roman" panose="02020603050405020304" pitchFamily="18" charset="0"/>
                    <a:cs typeface="Times New Roman" panose="02020603050405020304" pitchFamily="18" charset="0"/>
                    <a:sym typeface="Times New Roman"/>
                  </a:rPr>
                  <a:t>"</a:t>
                </a:r>
                <a:r>
                  <a:rPr lang="en-US" altLang="zh-TW" sz="1200" i="0" dirty="0">
                    <a:latin typeface="Times New Roman" panose="02020603050405020304" pitchFamily="18" charset="0"/>
                    <a:ea typeface="Times New Roman"/>
                    <a:cs typeface="Times New Roman" panose="02020603050405020304" pitchFamily="18" charset="0"/>
                    <a:sym typeface="Times New Roman"/>
                  </a:rPr>
                  <a:t>β</a:t>
                </a:r>
                <a:r>
                  <a:rPr lang="en-US" altLang="zh-TW" sz="1200" i="0" dirty="0">
                    <a:latin typeface="Cambria Math"/>
                    <a:ea typeface="Times New Roman"/>
                    <a:cs typeface="Times New Roman" panose="02020603050405020304" pitchFamily="18" charset="0"/>
                    <a:sym typeface="Times New Roman"/>
                  </a:rPr>
                  <a:t>" _(𝑎..𝑎′)</a:t>
                </a:r>
                <a:r>
                  <a:rPr lang="en-US" altLang="zh-TW" sz="1200" dirty="0">
                    <a:latin typeface="Times New Roman" panose="02020603050405020304" pitchFamily="18" charset="0"/>
                    <a:ea typeface="Times New Roman"/>
                    <a:cs typeface="Times New Roman" panose="02020603050405020304" pitchFamily="18" charset="0"/>
                    <a:sym typeface="Times New Roman"/>
                  </a:rPr>
                  <a:t>(p) ↗ </a:t>
                </a:r>
                <a:r>
                  <a:rPr lang="en-US" altLang="zh-TW" sz="1200" i="0">
                    <a:latin typeface="Cambria Math"/>
                  </a:rPr>
                  <a:t>𝑣</a:t>
                </a:r>
                <a:r>
                  <a:rPr lang="zh-TW" altLang="zh-TW" sz="1200" i="0">
                    <a:latin typeface="Cambria Math"/>
                  </a:rPr>
                  <a:t>_</a:t>
                </a:r>
                <a:r>
                  <a:rPr lang="en-US" altLang="zh-TW" sz="1200" i="0">
                    <a:latin typeface="Cambria Math"/>
                  </a:rPr>
                  <a:t>𝑎′^</a:t>
                </a:r>
                <a:r>
                  <a:rPr lang="zh-TW" altLang="zh-TW" sz="1200" i="0">
                    <a:latin typeface="Cambria Math"/>
                  </a:rPr>
                  <a:t>口</a:t>
                </a:r>
                <a:r>
                  <a:rPr lang="en-US" altLang="zh-TW" sz="1200" dirty="0" smtClean="0"/>
                  <a:t>, add</a:t>
                </a:r>
                <a:endParaRPr lang="zh-TW" altLang="zh-TW" sz="1200" dirty="0"/>
              </a:p>
              <a:p>
                <a:pPr marL="0" indent="0">
                  <a:buSzPts val="2800"/>
                  <a:buNone/>
                </a:pPr>
                <a:r>
                  <a:rPr lang="en-US" altLang="zh-TW" sz="1200" dirty="0" smtClean="0">
                    <a:latin typeface="Times New Roman" panose="02020603050405020304" pitchFamily="18" charset="0"/>
                    <a:ea typeface="Times New Roman"/>
                    <a:cs typeface="Times New Roman" panose="02020603050405020304" pitchFamily="18" charset="0"/>
                    <a:sym typeface="Times New Roman"/>
                  </a:rPr>
                  <a:t>P to </a:t>
                </a:r>
                <a:r>
                  <a:rPr lang="el-GR" altLang="zh-TW" sz="1200" i="0"/>
                  <a:t>"Π</a:t>
                </a:r>
                <a:r>
                  <a:rPr lang="el-GR" altLang="zh-TW" sz="1200" i="0">
                    <a:latin typeface="Cambria Math"/>
                  </a:rPr>
                  <a:t>" </a:t>
                </a:r>
                <a:r>
                  <a:rPr lang="en-US" altLang="zh-TW" sz="1200" i="0" dirty="0">
                    <a:latin typeface="Cambria Math"/>
                    <a:sym typeface="Times New Roman"/>
                  </a:rPr>
                  <a:t>_</a:t>
                </a:r>
                <a:r>
                  <a:rPr lang="en-US" altLang="zh-TW" sz="1200" i="0" dirty="0">
                    <a:latin typeface="Cambria Math"/>
                    <a:ea typeface="Times New Roman"/>
                    <a:cs typeface="Times New Roman" panose="02020603050405020304" pitchFamily="18" charset="0"/>
                    <a:sym typeface="Times New Roman"/>
                  </a:rPr>
                  <a:t>𝑎</a:t>
                </a:r>
                <a:endParaRPr lang="en-US" altLang="zh-TW" sz="1200" dirty="0" smtClean="0">
                  <a:latin typeface="標楷體" pitchFamily="65" charset="-120"/>
                  <a:ea typeface="標楷體" pitchFamily="65" charset="-120"/>
                </a:endParaRPr>
              </a:p>
            </p:txBody>
          </p:sp>
        </mc:Fallback>
      </mc:AlternateContent>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Sub</a:t>
            </a:r>
          </a:p>
          <a:p>
            <a:pPr marL="0" lvl="0" indent="0" algn="l" rtl="0">
              <a:spcBef>
                <a:spcPts val="0"/>
              </a:spcBef>
              <a:spcAft>
                <a:spcPts val="0"/>
              </a:spcAft>
              <a:buNone/>
            </a:pPr>
            <a:r>
              <a:rPr lang="zh-TW" altLang="en-US" sz="1200" dirty="0">
                <a:solidFill>
                  <a:schemeClr val="dk1"/>
                </a:solidFill>
                <a:latin typeface="Times New Roman" pitchFamily="18" charset="0"/>
                <a:ea typeface="Calibri"/>
                <a:cs typeface="Times New Roman" pitchFamily="18" charset="0"/>
                <a:sym typeface="Calibri"/>
              </a:rPr>
              <a:t>先綠再紅</a:t>
            </a:r>
            <a:endParaRPr lang="en-US" altLang="zh-TW" sz="1200" dirty="0">
              <a:solidFill>
                <a:schemeClr val="dk1"/>
              </a:solidFill>
              <a:latin typeface="Times New Roman" pitchFamily="18" charset="0"/>
              <a:ea typeface="Calibri"/>
              <a:cs typeface="Times New Roman" pitchFamily="18" charset="0"/>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73474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ltLang="zh-TW" sz="1200" dirty="0">
              <a:solidFill>
                <a:schemeClr val="dk1"/>
              </a:solidFill>
              <a:latin typeface="Times New Roman" pitchFamily="18" charset="0"/>
              <a:ea typeface="Calibri"/>
              <a:cs typeface="Times New Roman" pitchFamily="18" charset="0"/>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73474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ltLang="zh-TW" sz="1200" dirty="0">
              <a:solidFill>
                <a:schemeClr val="dk1"/>
              </a:solidFill>
              <a:latin typeface="Times New Roman" pitchFamily="18" charset="0"/>
              <a:ea typeface="Calibri"/>
              <a:cs typeface="Times New Roman" pitchFamily="18" charset="0"/>
              <a:sym typeface="Calibri"/>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3474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73474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73474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3474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3474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73474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TW" sz="1200" dirty="0">
                <a:solidFill>
                  <a:schemeClr val="dk1"/>
                </a:solidFill>
                <a:latin typeface="Times New Roman" pitchFamily="18" charset="0"/>
                <a:ea typeface="Calibri"/>
                <a:cs typeface="Times New Roman" pitchFamily="18" charset="0"/>
                <a:sym typeface="Calibri"/>
              </a:rPr>
              <a:t>3b</a:t>
            </a: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3474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1200" dirty="0">
                    <a:latin typeface="Times New Roman" panose="02020603050405020304" pitchFamily="18" charset="0"/>
                    <a:ea typeface="Times New Roman"/>
                    <a:cs typeface="Times New Roman" panose="02020603050405020304" pitchFamily="18" charset="0"/>
                    <a:sym typeface="Times New Roman"/>
                  </a:rPr>
                  <a:t>Step1: </a:t>
                </a:r>
                <a:r>
                  <a:rPr lang="en-US" altLang="zh-TW" sz="1200" dirty="0">
                    <a:latin typeface="Times New Roman" pitchFamily="18" charset="0"/>
                    <a:ea typeface="標楷體" pitchFamily="65" charset="-120"/>
                    <a:cs typeface="Times New Roman" pitchFamily="18" charset="0"/>
                    <a:sym typeface="Times New Roman"/>
                  </a:rPr>
                  <a:t>for each (u, v)-related a-strip </a:t>
                </a:r>
                <a14:m>
                  <m:oMath xmlns:m="http://schemas.openxmlformats.org/officeDocument/2006/math">
                    <m:sSub>
                      <m:sSubPr>
                        <m:ctrlPr>
                          <a:rPr lang="en-US" altLang="zh-TW" sz="1200" i="1" dirty="0">
                            <a:latin typeface="Cambria Math" panose="02040503050406030204" pitchFamily="18" charset="0"/>
                            <a:cs typeface="Times New Roman" panose="02020603050405020304" pitchFamily="18" charset="0"/>
                            <a:sym typeface="Times New Roman"/>
                          </a:rPr>
                        </m:ctrlPr>
                      </m:sSubPr>
                      <m:e>
                        <m:r>
                          <m:rPr>
                            <m:nor/>
                          </m:rPr>
                          <a:rPr lang="en-US" altLang="zh-TW" sz="1200" b="0" i="0" dirty="0" smtClean="0">
                            <a:latin typeface="Cambria Math"/>
                            <a:cs typeface="Times New Roman" panose="02020603050405020304" pitchFamily="18" charset="0"/>
                            <a:sym typeface="Times New Roman"/>
                          </a:rPr>
                          <m:t>G</m:t>
                        </m:r>
                      </m:e>
                      <m:sub>
                        <m:r>
                          <a:rPr lang="en-US" altLang="zh-TW" sz="1200" i="1" dirty="0">
                            <a:latin typeface="Cambria Math"/>
                            <a:ea typeface="Times New Roman"/>
                            <a:cs typeface="Times New Roman" panose="02020603050405020304" pitchFamily="18" charset="0"/>
                            <a:sym typeface="Times New Roman"/>
                          </a:rPr>
                          <m:t>𝑎</m:t>
                        </m:r>
                        <m:r>
                          <a:rPr lang="en-US" altLang="zh-TW" sz="1200" i="1" dirty="0">
                            <a:latin typeface="Cambria Math"/>
                            <a:ea typeface="Times New Roman"/>
                            <a:cs typeface="Times New Roman" panose="02020603050405020304" pitchFamily="18" charset="0"/>
                            <a:sym typeface="Times New Roman"/>
                          </a:rPr>
                          <m:t>..</m:t>
                        </m:r>
                        <m:r>
                          <a:rPr lang="en-US" altLang="zh-TW" sz="1200" i="1" dirty="0">
                            <a:latin typeface="Cambria Math"/>
                            <a:ea typeface="Times New Roman"/>
                            <a:cs typeface="Times New Roman" panose="02020603050405020304" pitchFamily="18" charset="0"/>
                            <a:sym typeface="Times New Roman"/>
                          </a:rPr>
                          <m:t>𝑎</m:t>
                        </m:r>
                        <m:r>
                          <a:rPr lang="en-US" altLang="zh-TW" sz="1200" i="1" dirty="0">
                            <a:latin typeface="Cambria Math"/>
                            <a:ea typeface="Times New Roman"/>
                            <a:cs typeface="Times New Roman" panose="02020603050405020304" pitchFamily="18" charset="0"/>
                            <a:sym typeface="Times New Roman"/>
                          </a:rPr>
                          <m:t>′</m:t>
                        </m:r>
                      </m:sub>
                    </m:sSub>
                  </m:oMath>
                </a14:m>
                <a:r>
                  <a:rPr lang="en-US" altLang="zh-TW" sz="1200" dirty="0">
                    <a:latin typeface="Times New Roman" pitchFamily="18" charset="0"/>
                    <a:ea typeface="標楷體" pitchFamily="65" charset="-120"/>
                    <a:cs typeface="Times New Roman" pitchFamily="18" charset="0"/>
                    <a:sym typeface="Times New Roman"/>
                  </a:rPr>
                  <a:t>in the descending order of a</a:t>
                </a:r>
              </a:p>
            </p:txBody>
          </p:sp>
        </mc:Choice>
        <mc:Fallback xmlns="">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1200" dirty="0" smtClean="0">
                    <a:latin typeface="Times New Roman" panose="02020603050405020304" pitchFamily="18" charset="0"/>
                    <a:ea typeface="Times New Roman"/>
                    <a:cs typeface="Times New Roman" panose="02020603050405020304" pitchFamily="18" charset="0"/>
                    <a:sym typeface="Times New Roman"/>
                  </a:rPr>
                  <a:t>Step1: </a:t>
                </a:r>
                <a:r>
                  <a:rPr lang="en-US" altLang="zh-TW" sz="1200" dirty="0">
                    <a:latin typeface="Times New Roman" pitchFamily="18" charset="0"/>
                    <a:ea typeface="標楷體" pitchFamily="65" charset="-120"/>
                    <a:cs typeface="Times New Roman" pitchFamily="18" charset="0"/>
                    <a:sym typeface="Times New Roman"/>
                  </a:rPr>
                  <a:t>for each </a:t>
                </a:r>
                <a:r>
                  <a:rPr lang="en-US" altLang="zh-TW" sz="1200" dirty="0" smtClean="0">
                    <a:latin typeface="Times New Roman" pitchFamily="18" charset="0"/>
                    <a:ea typeface="標楷體" pitchFamily="65" charset="-120"/>
                    <a:cs typeface="Times New Roman" pitchFamily="18" charset="0"/>
                    <a:sym typeface="Times New Roman"/>
                  </a:rPr>
                  <a:t>(</a:t>
                </a:r>
                <a:r>
                  <a:rPr lang="en-US" altLang="zh-TW" sz="1200" dirty="0">
                    <a:latin typeface="Times New Roman" pitchFamily="18" charset="0"/>
                    <a:ea typeface="標楷體" pitchFamily="65" charset="-120"/>
                    <a:cs typeface="Times New Roman" pitchFamily="18" charset="0"/>
                    <a:sym typeface="Times New Roman"/>
                  </a:rPr>
                  <a:t>u, v)-related a-strip </a:t>
                </a:r>
                <a:r>
                  <a:rPr lang="en-US" altLang="zh-TW" sz="1200" b="0" i="0" dirty="0" smtClean="0">
                    <a:latin typeface="Cambria Math"/>
                    <a:cs typeface="Times New Roman" panose="02020603050405020304" pitchFamily="18" charset="0"/>
                    <a:sym typeface="Times New Roman"/>
                  </a:rPr>
                  <a:t>"G" </a:t>
                </a:r>
                <a:r>
                  <a:rPr lang="en-US" altLang="zh-TW" sz="1200" b="0" i="0" dirty="0">
                    <a:latin typeface="Cambria Math"/>
                    <a:cs typeface="Times New Roman" panose="02020603050405020304" pitchFamily="18" charset="0"/>
                    <a:sym typeface="Times New Roman"/>
                  </a:rPr>
                  <a:t>_(</a:t>
                </a:r>
                <a:r>
                  <a:rPr lang="en-US" altLang="zh-TW" sz="1200" i="0" dirty="0">
                    <a:latin typeface="Cambria Math"/>
                    <a:ea typeface="Times New Roman"/>
                    <a:cs typeface="Times New Roman" panose="02020603050405020304" pitchFamily="18" charset="0"/>
                    <a:sym typeface="Times New Roman"/>
                  </a:rPr>
                  <a:t>𝑎..𝑎′)</a:t>
                </a:r>
                <a:r>
                  <a:rPr lang="en-US" altLang="zh-TW" sz="1200" dirty="0">
                    <a:latin typeface="Times New Roman" pitchFamily="18" charset="0"/>
                    <a:ea typeface="標楷體" pitchFamily="65" charset="-120"/>
                    <a:cs typeface="Times New Roman" pitchFamily="18" charset="0"/>
                    <a:sym typeface="Times New Roman"/>
                  </a:rPr>
                  <a:t>in the descending order of a</a:t>
                </a:r>
                <a:endParaRPr lang="en-US" altLang="zh-TW" sz="1200" dirty="0" smtClean="0">
                  <a:latin typeface="Times New Roman" pitchFamily="18" charset="0"/>
                  <a:ea typeface="標楷體" pitchFamily="65" charset="-120"/>
                  <a:cs typeface="Times New Roman" pitchFamily="18" charset="0"/>
                  <a:sym typeface="Times New Roman"/>
                </a:endParaRPr>
              </a:p>
            </p:txBody>
          </p:sp>
        </mc:Fallback>
      </mc:AlternateContent>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73474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0" y="2769961"/>
            <a:ext cx="12432632" cy="832077"/>
          </a:xfrm>
          <a:prstGeom prst="rect">
            <a:avLst/>
          </a:prstGeom>
          <a:noFill/>
          <a:ln>
            <a:noFill/>
          </a:ln>
        </p:spPr>
        <p:txBody>
          <a:bodyPr spcFirstLastPara="1" wrap="square" lIns="91425" tIns="45700" rIns="91425" bIns="45700" anchor="b" anchorCtr="0">
            <a:noAutofit/>
          </a:bodyPr>
          <a:lstStyle/>
          <a:p>
            <a:pPr lvl="0">
              <a:buSzPts val="4400"/>
            </a:pPr>
            <a:r>
              <a:rPr lang="en-US" sz="4400" dirty="0">
                <a:latin typeface="Times New Roman"/>
                <a:ea typeface="Times New Roman"/>
                <a:cs typeface="Times New Roman"/>
                <a:sym typeface="Times New Roman"/>
              </a:rPr>
              <a:t>A data structure for substring-substring LCS length queries</a:t>
            </a:r>
            <a:endParaRPr sz="4400" dirty="0">
              <a:latin typeface="Times New Roman"/>
              <a:ea typeface="Times New Roman"/>
              <a:cs typeface="Times New Roman"/>
              <a:sym typeface="Times New Roman"/>
            </a:endParaRPr>
          </a:p>
        </p:txBody>
      </p:sp>
      <p:sp>
        <p:nvSpPr>
          <p:cNvPr id="90" name="Google Shape;90;p1"/>
          <p:cNvSpPr txBox="1">
            <a:spLocks noGrp="1"/>
          </p:cNvSpPr>
          <p:nvPr>
            <p:ph type="subTitle" idx="1"/>
          </p:nvPr>
        </p:nvSpPr>
        <p:spPr>
          <a:xfrm>
            <a:off x="1524000" y="3890412"/>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latin typeface="Times New Roman"/>
                <a:ea typeface="Times New Roman"/>
                <a:cs typeface="Times New Roman"/>
                <a:sym typeface="Times New Roman"/>
              </a:rPr>
              <a:t>Yoshifumi Sakai</a:t>
            </a:r>
          </a:p>
          <a:p>
            <a:pPr marL="0" lvl="0" indent="0">
              <a:spcBef>
                <a:spcPts val="0"/>
              </a:spcBef>
            </a:pPr>
            <a:r>
              <a:rPr lang="en-US" dirty="0">
                <a:latin typeface="Times New Roman"/>
                <a:ea typeface="Times New Roman"/>
                <a:cs typeface="Times New Roman"/>
                <a:sym typeface="Times New Roman"/>
              </a:rPr>
              <a:t>Theoretical Computer Science 911 (2022) 41–54</a:t>
            </a:r>
          </a:p>
        </p:txBody>
      </p:sp>
      <p:sp>
        <p:nvSpPr>
          <p:cNvPr id="91" name="Google Shape;91;p1"/>
          <p:cNvSpPr txBox="1"/>
          <p:nvPr/>
        </p:nvSpPr>
        <p:spPr>
          <a:xfrm>
            <a:off x="7904957" y="5834548"/>
            <a:ext cx="3920100" cy="923299"/>
          </a:xfrm>
          <a:prstGeom prst="rect">
            <a:avLst/>
          </a:prstGeom>
          <a:noFill/>
          <a:ln>
            <a:noFill/>
          </a:ln>
        </p:spPr>
        <p:txBody>
          <a:bodyPr spcFirstLastPara="1" wrap="square" lIns="91425" tIns="91425" rIns="91425" bIns="91425" anchor="t" anchorCtr="0">
            <a:spAutoFit/>
          </a:bodyPr>
          <a:lstStyle/>
          <a:p>
            <a:pPr marL="0" marR="0" lvl="0" indent="0" algn="r" rtl="0">
              <a:spcBef>
                <a:spcPts val="0"/>
              </a:spcBef>
              <a:spcAft>
                <a:spcPts val="0"/>
              </a:spcAft>
              <a:buClr>
                <a:schemeClr val="dk1"/>
              </a:buClr>
              <a:buSzPts val="2000"/>
              <a:buFont typeface="Times New Roman"/>
              <a:buNone/>
            </a:pPr>
            <a:r>
              <a:rPr lang="en-US" sz="2400" b="0" i="0" u="none" strike="noStrike" cap="none" dirty="0">
                <a:solidFill>
                  <a:schemeClr val="dk1"/>
                </a:solidFill>
                <a:latin typeface="Times New Roman"/>
                <a:ea typeface="Times New Roman"/>
                <a:cs typeface="Times New Roman"/>
                <a:sym typeface="Times New Roman"/>
              </a:rPr>
              <a:t>Presenter: Pei-</a:t>
            </a:r>
            <a:r>
              <a:rPr lang="en-US" sz="2400" b="0" i="0" u="none" strike="noStrike" cap="none" dirty="0" err="1">
                <a:solidFill>
                  <a:schemeClr val="dk1"/>
                </a:solidFill>
                <a:latin typeface="Times New Roman"/>
                <a:ea typeface="Times New Roman"/>
                <a:cs typeface="Times New Roman"/>
                <a:sym typeface="Times New Roman"/>
              </a:rPr>
              <a:t>Chian</a:t>
            </a:r>
            <a:r>
              <a:rPr lang="en-US" sz="2400" b="0" i="0" u="none" strike="noStrike" cap="none" dirty="0">
                <a:solidFill>
                  <a:schemeClr val="dk1"/>
                </a:solidFill>
                <a:latin typeface="Times New Roman"/>
                <a:ea typeface="Times New Roman"/>
                <a:cs typeface="Times New Roman"/>
                <a:sym typeface="Times New Roman"/>
              </a:rPr>
              <a:t> Lee</a:t>
            </a:r>
            <a:endParaRPr sz="2400" b="0" i="0" u="none" strike="noStrike" cap="none" dirty="0">
              <a:solidFill>
                <a:schemeClr val="dk1"/>
              </a:solidFill>
              <a:latin typeface="Times New Roman"/>
              <a:ea typeface="Times New Roman"/>
              <a:cs typeface="Times New Roman"/>
              <a:sym typeface="Times New Roman"/>
            </a:endParaRPr>
          </a:p>
          <a:p>
            <a:pPr marL="0" marR="0" lvl="0" indent="0" algn="r" rtl="0">
              <a:spcBef>
                <a:spcPts val="0"/>
              </a:spcBef>
              <a:spcAft>
                <a:spcPts val="0"/>
              </a:spcAft>
              <a:buClr>
                <a:schemeClr val="dk1"/>
              </a:buClr>
              <a:buSzPts val="2000"/>
              <a:buFont typeface="Times New Roman"/>
              <a:buNone/>
            </a:pPr>
            <a:r>
              <a:rPr lang="en-US" sz="2400" b="0" i="0" u="none" strike="noStrike" cap="none" dirty="0">
                <a:solidFill>
                  <a:schemeClr val="dk1"/>
                </a:solidFill>
                <a:latin typeface="Times New Roman"/>
                <a:ea typeface="Times New Roman"/>
                <a:cs typeface="Times New Roman"/>
                <a:sym typeface="Times New Roman"/>
              </a:rPr>
              <a:t>Date: </a:t>
            </a:r>
            <a:r>
              <a:rPr lang="en-US" sz="2400" dirty="0">
                <a:solidFill>
                  <a:schemeClr val="dk1"/>
                </a:solidFill>
                <a:latin typeface="Times New Roman"/>
                <a:ea typeface="Times New Roman"/>
                <a:cs typeface="Times New Roman"/>
                <a:sym typeface="Times New Roman"/>
              </a:rPr>
              <a:t>Jan.</a:t>
            </a:r>
            <a:r>
              <a:rPr lang="en-US" sz="2400" b="0" i="0" u="none" strike="noStrike" cap="none" dirty="0">
                <a:solidFill>
                  <a:schemeClr val="dk1"/>
                </a:solidFill>
                <a:latin typeface="Times New Roman"/>
                <a:ea typeface="Times New Roman"/>
                <a:cs typeface="Times New Roman"/>
                <a:sym typeface="Times New Roman"/>
              </a:rPr>
              <a:t> </a:t>
            </a:r>
            <a:r>
              <a:rPr lang="en-US" altLang="zh-TW" sz="2400" dirty="0">
                <a:solidFill>
                  <a:schemeClr val="dk1"/>
                </a:solidFill>
                <a:latin typeface="Times New Roman"/>
                <a:ea typeface="Times New Roman"/>
                <a:cs typeface="Times New Roman"/>
                <a:sym typeface="Times New Roman"/>
              </a:rPr>
              <a:t>13</a:t>
            </a:r>
            <a:r>
              <a:rPr lang="en-US" sz="2400" b="0" i="0" u="none" strike="noStrike" cap="none" dirty="0">
                <a:solidFill>
                  <a:schemeClr val="dk1"/>
                </a:solidFill>
                <a:latin typeface="Times New Roman"/>
                <a:ea typeface="Times New Roman"/>
                <a:cs typeface="Times New Roman"/>
                <a:sym typeface="Times New Roman"/>
              </a:rPr>
              <a:t>, 202</a:t>
            </a:r>
            <a:r>
              <a:rPr lang="en-US" altLang="zh-TW" sz="2400" b="0" i="0" u="none" strike="noStrike" cap="none" dirty="0">
                <a:solidFill>
                  <a:schemeClr val="dk1"/>
                </a:solidFill>
                <a:latin typeface="Times New Roman"/>
                <a:ea typeface="Times New Roman"/>
                <a:cs typeface="Times New Roman"/>
                <a:sym typeface="Times New Roman"/>
              </a:rPr>
              <a:t>5</a:t>
            </a:r>
            <a:endParaRPr sz="2400" b="0" i="0" u="none" strike="noStrike" cap="none" dirty="0">
              <a:solidFill>
                <a:schemeClr val="dk1"/>
              </a:solidFill>
              <a:latin typeface="Times New Roman"/>
              <a:ea typeface="Times New Roman"/>
              <a:cs typeface="Times New Roman"/>
              <a:sym typeface="Times New Roman"/>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mc:AlternateContent xmlns:mc="http://schemas.openxmlformats.org/markup-compatibility/2006" xmlns:p14="http://schemas.microsoft.com/office/powerpoint/2010/main">
        <mc:Choice Requires="p14">
          <p:contentPart p14:bwMode="auto" r:id="rId3">
            <p14:nvContentPartPr>
              <p14:cNvPr id="3" name="筆跡 2"/>
              <p14:cNvContentPartPr/>
              <p14:nvPr/>
            </p14:nvContentPartPr>
            <p14:xfrm>
              <a:off x="8299440" y="1638360"/>
              <a:ext cx="360" cy="360"/>
            </p14:xfrm>
          </p:contentPart>
        </mc:Choice>
        <mc:Fallback xmlns="">
          <p:pic>
            <p:nvPicPr>
              <p:cNvPr id="3" name="筆跡 2"/>
              <p:cNvPicPr/>
              <p:nvPr/>
            </p:nvPicPr>
            <p:blipFill>
              <a:blip r:embed="rId4"/>
              <a:stretch>
                <a:fillRect/>
              </a:stretch>
            </p:blipFill>
            <p:spPr>
              <a:xfrm>
                <a:off x="8290080" y="1629000"/>
                <a:ext cx="19080" cy="1908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Step</a:t>
            </a:r>
            <a:r>
              <a:rPr lang="en-US" altLang="zh-TW" sz="3200" dirty="0">
                <a:latin typeface="Times New Roman" panose="02020603050405020304" pitchFamily="18" charset="0"/>
                <a:ea typeface="Times New Roman"/>
                <a:cs typeface="Times New Roman" panose="02020603050405020304" pitchFamily="18" charset="0"/>
                <a:sym typeface="Times New Roman"/>
              </a:rPr>
              <a:t>2:</a:t>
            </a:r>
          </a:p>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181" y="1704659"/>
            <a:ext cx="5458587" cy="4515481"/>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59" y="2562135"/>
            <a:ext cx="5058481" cy="647790"/>
          </a:xfrm>
          <a:prstGeom prst="rect">
            <a:avLst/>
          </a:prstGeom>
        </p:spPr>
      </p:pic>
    </p:spTree>
    <p:extLst>
      <p:ext uri="{BB962C8B-B14F-4D97-AF65-F5344CB8AC3E}">
        <p14:creationId xmlns:p14="http://schemas.microsoft.com/office/powerpoint/2010/main" val="301609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Step3</a:t>
            </a:r>
            <a:r>
              <a:rPr lang="zh-TW" alt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a:latin typeface="Times New Roman" panose="02020603050405020304" pitchFamily="18" charset="0"/>
                <a:ea typeface="Times New Roman"/>
                <a:cs typeface="Times New Roman" panose="02020603050405020304" pitchFamily="18" charset="0"/>
                <a:sym typeface="Times New Roman"/>
              </a:rPr>
              <a:t>:</a:t>
            </a:r>
          </a:p>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883" y="1600156"/>
            <a:ext cx="6830379" cy="628738"/>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228894"/>
            <a:ext cx="4748597" cy="4428743"/>
          </a:xfrm>
          <a:prstGeom prst="rect">
            <a:avLst/>
          </a:prstGeom>
        </p:spPr>
      </p:pic>
    </p:spTree>
    <p:extLst>
      <p:ext uri="{BB962C8B-B14F-4D97-AF65-F5344CB8AC3E}">
        <p14:creationId xmlns:p14="http://schemas.microsoft.com/office/powerpoint/2010/main" val="192367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Step4</a:t>
            </a:r>
            <a:r>
              <a:rPr lang="zh-TW" alt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a:latin typeface="Times New Roman" panose="02020603050405020304" pitchFamily="18" charset="0"/>
                <a:ea typeface="Times New Roman"/>
                <a:cs typeface="Times New Roman" panose="02020603050405020304" pitchFamily="18" charset="0"/>
                <a:sym typeface="Times New Roman"/>
              </a:rPr>
              <a:t>:</a:t>
            </a: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5" y="1228475"/>
            <a:ext cx="8316486" cy="179095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525" y="2371725"/>
            <a:ext cx="4101510" cy="4656097"/>
          </a:xfrm>
          <a:prstGeom prst="rect">
            <a:avLst/>
          </a:prstGeom>
        </p:spPr>
      </p:pic>
    </p:spTree>
    <p:extLst>
      <p:ext uri="{BB962C8B-B14F-4D97-AF65-F5344CB8AC3E}">
        <p14:creationId xmlns:p14="http://schemas.microsoft.com/office/powerpoint/2010/main" val="351357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Step5</a:t>
            </a:r>
            <a:r>
              <a:rPr lang="zh-TW" alt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a:latin typeface="Times New Roman" panose="02020603050405020304" pitchFamily="18" charset="0"/>
                <a:ea typeface="Times New Roman"/>
                <a:cs typeface="Times New Roman" panose="02020603050405020304" pitchFamily="18" charset="0"/>
                <a:sym typeface="Times New Roman"/>
              </a:rPr>
              <a:t>:</a:t>
            </a: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942" y="1638203"/>
            <a:ext cx="8888066" cy="13908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337" y="2552700"/>
            <a:ext cx="3684926"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40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a:latin typeface="Times New Roman" panose="02020603050405020304" pitchFamily="18" charset="0"/>
                <a:ea typeface="Times New Roman"/>
                <a:cs typeface="Times New Roman" panose="02020603050405020304" pitchFamily="18" charset="0"/>
                <a:sym typeface="Times New Roman"/>
              </a:rPr>
              <a:t>Step6</a:t>
            </a:r>
            <a:r>
              <a:rPr lang="zh-TW" altLang="en-US" sz="3200">
                <a:latin typeface="Times New Roman" panose="02020603050405020304" pitchFamily="18" charset="0"/>
                <a:ea typeface="Times New Roman"/>
                <a:cs typeface="Times New Roman" panose="02020603050405020304" pitchFamily="18" charset="0"/>
                <a:sym typeface="Times New Roman"/>
              </a:rPr>
              <a:t> </a:t>
            </a:r>
            <a:r>
              <a:rPr lang="en-US" sz="3200" dirty="0">
                <a:latin typeface="Times New Roman" panose="02020603050405020304" pitchFamily="18" charset="0"/>
                <a:ea typeface="Times New Roman"/>
                <a:cs typeface="Times New Roman" panose="02020603050405020304" pitchFamily="18" charset="0"/>
                <a:sym typeface="Times New Roman"/>
              </a:rPr>
              <a:t>: go to step1</a:t>
            </a:r>
            <a:r>
              <a:rPr lang="zh-TW" altLang="en-US" sz="3200" dirty="0">
                <a:latin typeface="Times New Roman" panose="02020603050405020304" pitchFamily="18" charset="0"/>
                <a:ea typeface="Times New Roman"/>
                <a:cs typeface="Times New Roman" panose="02020603050405020304" pitchFamily="18" charset="0"/>
                <a:sym typeface="Times New Roman"/>
              </a:rPr>
              <a:t>，做完所有</a:t>
            </a:r>
            <a:r>
              <a:rPr lang="en-US" altLang="zh-TW" sz="3200" dirty="0" err="1">
                <a:latin typeface="Times New Roman" panose="02020603050405020304" pitchFamily="18" charset="0"/>
                <a:ea typeface="Times New Roman"/>
                <a:cs typeface="Times New Roman" panose="02020603050405020304" pitchFamily="18" charset="0"/>
                <a:sym typeface="Times New Roman"/>
              </a:rPr>
              <a:t>subgraph</a:t>
            </a:r>
            <a:endParaRPr lang="en-US" altLang="zh-TW" sz="3200" dirty="0">
              <a:latin typeface="Times New Roman" panose="02020603050405020304" pitchFamily="18" charset="0"/>
              <a:ea typeface="Times New Roman"/>
              <a:cs typeface="Times New Roman" panose="02020603050405020304" pitchFamily="18" charset="0"/>
              <a:sym typeface="Times New Roman"/>
            </a:endParaRPr>
          </a:p>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478" y="2466976"/>
            <a:ext cx="4765667" cy="752474"/>
          </a:xfrm>
          <a:prstGeom prst="rect">
            <a:avLst/>
          </a:prstGeom>
        </p:spPr>
      </p:pic>
    </p:spTree>
    <p:extLst>
      <p:ext uri="{BB962C8B-B14F-4D97-AF65-F5344CB8AC3E}">
        <p14:creationId xmlns:p14="http://schemas.microsoft.com/office/powerpoint/2010/main" val="47959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Proposed data structure, supporting fast queries</a:t>
            </a:r>
            <a:endParaRPr lang="zh-TW" altLang="en-US" b="1" dirty="0">
              <a:solidFill>
                <a:srgbClr val="FF0000"/>
              </a:solidFill>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altLang="zh-TW" sz="3200" dirty="0">
                    <a:solidFill>
                      <a:srgbClr val="FF0000"/>
                    </a:solidFill>
                    <a:latin typeface="Times New Roman" panose="02020603050405020304" pitchFamily="18" charset="0"/>
                    <a:ea typeface="Times New Roman"/>
                    <a:cs typeface="Times New Roman" panose="02020603050405020304" pitchFamily="18" charset="0"/>
                    <a:sym typeface="Times New Roman"/>
                  </a:rPr>
                  <a:t>O (</a:t>
                </a:r>
                <a14:m>
                  <m:oMath xmlns:m="http://schemas.openxmlformats.org/officeDocument/2006/math">
                    <m:rad>
                      <m:radPr>
                        <m:degHide m:val="on"/>
                        <m:ctrlPr>
                          <a:rPr lang="en-US" altLang="zh-TW" sz="3200" i="1" dirty="0">
                            <a:solidFill>
                              <a:srgbClr val="FF0000"/>
                            </a:solidFill>
                            <a:latin typeface="Cambria Math" panose="02040503050406030204" pitchFamily="18" charset="0"/>
                            <a:cs typeface="Times New Roman" panose="02020603050405020304" pitchFamily="18" charset="0"/>
                            <a:sym typeface="Times New Roman"/>
                          </a:rPr>
                        </m:ctrlPr>
                      </m:radPr>
                      <m:deg/>
                      <m:e>
                        <m:sSup>
                          <m:sSupPr>
                            <m:ctrlPr>
                              <a:rPr lang="en-US" altLang="zh-TW" sz="3200" i="1" dirty="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3200" i="1" dirty="0">
                                <a:solidFill>
                                  <a:srgbClr val="FF0000"/>
                                </a:solidFill>
                                <a:latin typeface="Cambria Math"/>
                                <a:cs typeface="Times New Roman" panose="02020603050405020304" pitchFamily="18" charset="0"/>
                                <a:sym typeface="Times New Roman"/>
                              </a:rPr>
                              <m:t>𝑚</m:t>
                            </m:r>
                          </m:e>
                          <m:sup>
                            <m:r>
                              <a:rPr lang="en-US" altLang="zh-TW" sz="3200" i="1" dirty="0">
                                <a:solidFill>
                                  <a:srgbClr val="FF0000"/>
                                </a:solidFill>
                                <a:latin typeface="Cambria Math"/>
                                <a:cs typeface="Times New Roman" panose="02020603050405020304" pitchFamily="18" charset="0"/>
                                <a:sym typeface="Times New Roman"/>
                              </a:rPr>
                              <m:t>′</m:t>
                            </m:r>
                          </m:sup>
                        </m:sSup>
                        <m:r>
                          <a:rPr lang="en-US" altLang="zh-TW" sz="3200" i="1" dirty="0">
                            <a:solidFill>
                              <a:srgbClr val="FF0000"/>
                            </a:solidFill>
                            <a:latin typeface="Cambria Math"/>
                            <a:cs typeface="Times New Roman" panose="02020603050405020304" pitchFamily="18" charset="0"/>
                            <a:sym typeface="Times New Roman"/>
                          </a:rPr>
                          <m:t>+</m:t>
                        </m:r>
                        <m:sSup>
                          <m:sSupPr>
                            <m:ctrlPr>
                              <a:rPr lang="en-US" altLang="zh-TW" sz="3200" i="1" dirty="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3200" i="1" dirty="0">
                                <a:solidFill>
                                  <a:srgbClr val="FF0000"/>
                                </a:solidFill>
                                <a:latin typeface="Cambria Math"/>
                                <a:cs typeface="Times New Roman" panose="02020603050405020304" pitchFamily="18" charset="0"/>
                                <a:sym typeface="Times New Roman"/>
                              </a:rPr>
                              <m:t>𝑛</m:t>
                            </m:r>
                          </m:e>
                          <m:sup>
                            <m:r>
                              <a:rPr lang="en-US" altLang="zh-TW" sz="3200" i="1" dirty="0">
                                <a:solidFill>
                                  <a:srgbClr val="FF0000"/>
                                </a:solidFill>
                                <a:latin typeface="Cambria Math"/>
                                <a:cs typeface="Times New Roman" panose="02020603050405020304" pitchFamily="18" charset="0"/>
                                <a:sym typeface="Times New Roman"/>
                              </a:rPr>
                              <m:t>′</m:t>
                            </m:r>
                          </m:sup>
                        </m:sSup>
                      </m:e>
                    </m:rad>
                    <m:sSup>
                      <m:sSupPr>
                        <m:ctrlPr>
                          <a:rPr lang="en-US" altLang="zh-TW" sz="3200" i="1" dirty="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3200" i="1" dirty="0">
                            <a:solidFill>
                              <a:srgbClr val="FF0000"/>
                            </a:solidFill>
                            <a:latin typeface="Cambria Math"/>
                            <a:cs typeface="Times New Roman" panose="02020603050405020304" pitchFamily="18" charset="0"/>
                            <a:sym typeface="Times New Roman"/>
                          </a:rPr>
                          <m:t>𝑙𝑜𝑔</m:t>
                        </m:r>
                      </m:e>
                      <m:sup>
                        <m:r>
                          <a:rPr lang="en-US" altLang="zh-TW" sz="3200" i="1" dirty="0">
                            <a:solidFill>
                              <a:srgbClr val="FF0000"/>
                            </a:solidFill>
                            <a:latin typeface="Cambria Math"/>
                            <a:cs typeface="Times New Roman" panose="02020603050405020304" pitchFamily="18" charset="0"/>
                            <a:sym typeface="Times New Roman"/>
                          </a:rPr>
                          <m:t>1+</m:t>
                        </m:r>
                        <m:r>
                          <m:rPr>
                            <m:nor/>
                          </m:rPr>
                          <a:rPr lang="el-GR" altLang="zh-TW" sz="3200">
                            <a:solidFill>
                              <a:srgbClr val="FF0000"/>
                            </a:solidFill>
                          </a:rPr>
                          <m:t>ϵ</m:t>
                        </m:r>
                      </m:sup>
                    </m:sSup>
                    <m:r>
                      <a:rPr lang="en-US" altLang="zh-TW" sz="3200" i="1">
                        <a:solidFill>
                          <a:srgbClr val="FF0000"/>
                        </a:solidFill>
                        <a:latin typeface="Cambria Math"/>
                      </a:rPr>
                      <m:t>(</m:t>
                    </m:r>
                    <m:sSup>
                      <m:sSupPr>
                        <m:ctrlPr>
                          <a:rPr lang="en-US" altLang="zh-TW" sz="3200" i="1">
                            <a:solidFill>
                              <a:srgbClr val="FF0000"/>
                            </a:solidFill>
                            <a:latin typeface="Cambria Math" panose="02040503050406030204" pitchFamily="18" charset="0"/>
                          </a:rPr>
                        </m:ctrlPr>
                      </m:sSupPr>
                      <m:e>
                        <m:r>
                          <a:rPr lang="en-US" altLang="zh-TW" sz="3200" i="1">
                            <a:solidFill>
                              <a:srgbClr val="FF0000"/>
                            </a:solidFill>
                            <a:latin typeface="Cambria Math"/>
                          </a:rPr>
                          <m:t>𝑚</m:t>
                        </m:r>
                      </m:e>
                      <m:sup>
                        <m:r>
                          <a:rPr lang="en-US" altLang="zh-TW" sz="3200" i="1">
                            <a:solidFill>
                              <a:srgbClr val="FF0000"/>
                            </a:solidFill>
                            <a:latin typeface="Cambria Math"/>
                          </a:rPr>
                          <m:t>′</m:t>
                        </m:r>
                      </m:sup>
                    </m:sSup>
                    <m:r>
                      <a:rPr lang="en-US" altLang="zh-TW" sz="3200" i="1">
                        <a:solidFill>
                          <a:srgbClr val="FF0000"/>
                        </a:solidFill>
                        <a:latin typeface="Cambria Math"/>
                      </a:rPr>
                      <m:t>+</m:t>
                    </m:r>
                    <m:r>
                      <a:rPr lang="en-US" altLang="zh-TW" sz="3200" i="1">
                        <a:solidFill>
                          <a:srgbClr val="FF0000"/>
                        </a:solidFill>
                        <a:latin typeface="Cambria Math"/>
                      </a:rPr>
                      <m:t>𝑛</m:t>
                    </m:r>
                    <m:r>
                      <a:rPr lang="en-US" altLang="zh-TW" sz="3200" i="1">
                        <a:solidFill>
                          <a:srgbClr val="FF0000"/>
                        </a:solidFill>
                        <a:latin typeface="Cambria Math"/>
                      </a:rPr>
                      <m:t>′))</m:t>
                    </m:r>
                  </m:oMath>
                </a14:m>
                <a:endParaRPr lang="en-US" sz="3200" dirty="0">
                  <a:latin typeface="Times New Roman" panose="02020603050405020304" pitchFamily="18" charset="0"/>
                  <a:ea typeface="Times New Roman"/>
                  <a:cs typeface="Times New Roman" panose="02020603050405020304" pitchFamily="18" charset="0"/>
                  <a:sym typeface="Times New Roman"/>
                </a:endParaRPr>
              </a:p>
            </p:txBody>
          </p:sp>
        </mc:Choice>
        <mc:Fallback xmlns="">
          <p:sp>
            <p:nvSpPr>
              <p:cNvPr id="139" name="Google Shape;139;p7"/>
              <p:cNvSpPr txBox="1">
                <a:spLocks noGrp="1" noRot="1" noChangeAspect="1" noMove="1" noResize="1" noEditPoints="1" noAdjustHandles="1" noChangeArrowheads="1" noChangeShapeType="1" noTextEdit="1"/>
              </p:cNvSpPr>
              <p:nvPr>
                <p:ph type="body" idx="1"/>
              </p:nvPr>
            </p:nvSpPr>
            <p:spPr>
              <a:xfrm>
                <a:off x="838200" y="1468376"/>
                <a:ext cx="10775553" cy="5152101"/>
              </a:xfrm>
              <a:prstGeom prst="rect">
                <a:avLst/>
              </a:prstGeom>
              <a:blipFill rotWithShape="1">
                <a:blip r:embed="rId3"/>
                <a:stretch>
                  <a:fillRect l="-1471"/>
                </a:stretch>
              </a:blipFill>
              <a:ln>
                <a:noFill/>
              </a:ln>
            </p:spPr>
            <p:txBody>
              <a:bodyPr/>
              <a:lstStyle/>
              <a:p>
                <a:r>
                  <a:rPr lang="zh-TW" altLang="en-US">
                    <a:noFill/>
                  </a:rPr>
                  <a:t> </a:t>
                </a:r>
              </a:p>
            </p:txBody>
          </p:sp>
        </mc:Fallback>
      </mc:AlternateContent>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1314838"/>
            <a:ext cx="8801100" cy="2609462"/>
          </a:xfrm>
          <a:prstGeom prst="rect">
            <a:avLst/>
          </a:prstGeom>
        </p:spPr>
      </p:pic>
      <mc:AlternateContent xmlns:mc="http://schemas.openxmlformats.org/markup-compatibility/2006" xmlns:a14="http://schemas.microsoft.com/office/drawing/2010/main">
        <mc:Choice Requires="a14">
          <p:sp>
            <p:nvSpPr>
              <p:cNvPr id="2" name="文字方塊 1"/>
              <p:cNvSpPr txBox="1"/>
              <p:nvPr/>
            </p:nvSpPr>
            <p:spPr>
              <a:xfrm>
                <a:off x="1114425" y="4112693"/>
                <a:ext cx="3333750" cy="830997"/>
              </a:xfrm>
              <a:prstGeom prst="rect">
                <a:avLst/>
              </a:prstGeom>
              <a:noFill/>
            </p:spPr>
            <p:txBody>
              <a:bodyPr wrap="square" rtlCol="0">
                <a:spAutoFit/>
              </a:bodyPr>
              <a:lstStyle/>
              <a:p>
                <a:endParaRPr lang="en-US" altLang="zh-TW" sz="2400" dirty="0"/>
              </a:p>
              <a:p>
                <a:pPr marL="342900" indent="-342900">
                  <a:buFont typeface="Arial" pitchFamily="34" charset="0"/>
                  <a:buChar char="•"/>
                </a:pPr>
                <a:r>
                  <a:rPr lang="en-US" altLang="zh-TW" sz="2400" dirty="0"/>
                  <a:t>l(</a:t>
                </a:r>
                <a14:m>
                  <m:oMath xmlns:m="http://schemas.openxmlformats.org/officeDocument/2006/math">
                    <m:sSubSup>
                      <m:sSubSupPr>
                        <m:ctrlPr>
                          <a:rPr lang="zh-TW" altLang="zh-TW" sz="2400" i="1">
                            <a:latin typeface="Cambria Math" panose="02040503050406030204" pitchFamily="18" charset="0"/>
                          </a:rPr>
                        </m:ctrlPr>
                      </m:sSubSupPr>
                      <m:e/>
                      <m:sub>
                        <m:r>
                          <a:rPr lang="en-US" altLang="zh-TW" sz="2400" i="1">
                            <a:latin typeface="Cambria Math" panose="02040503050406030204" pitchFamily="18" charset="0"/>
                          </a:rPr>
                          <m:t>𝑢</m:t>
                        </m:r>
                      </m:sub>
                      <m:sup>
                        <m:r>
                          <a:rPr lang="en-US" altLang="zh-TW" sz="2400" i="1">
                            <a:latin typeface="Cambria Math" panose="02040503050406030204" pitchFamily="18" charset="0"/>
                          </a:rPr>
                          <m:t>~</m:t>
                        </m:r>
                      </m:sup>
                    </m:sSubSup>
                  </m:oMath>
                </a14:m>
                <a:r>
                  <a:rPr lang="en-US" altLang="zh-TW" sz="2400" dirty="0"/>
                  <a:t>,</a:t>
                </a:r>
                <a:r>
                  <a:rPr lang="zh-TW" altLang="zh-TW" sz="2400" dirty="0"/>
                  <a:t> </a:t>
                </a:r>
                <a14:m>
                  <m:oMath xmlns:m="http://schemas.openxmlformats.org/officeDocument/2006/math">
                    <m:sSubSup>
                      <m:sSubSupPr>
                        <m:ctrlPr>
                          <a:rPr lang="zh-TW" altLang="zh-TW" sz="2400" i="1">
                            <a:latin typeface="Cambria Math" panose="02040503050406030204" pitchFamily="18" charset="0"/>
                          </a:rPr>
                        </m:ctrlPr>
                      </m:sSubSupPr>
                      <m:e/>
                      <m:sub>
                        <m:r>
                          <a:rPr lang="en-US" altLang="zh-TW" sz="2400" i="1">
                            <a:latin typeface="Cambria Math" panose="02040503050406030204" pitchFamily="18" charset="0"/>
                          </a:rPr>
                          <m:t>𝑣</m:t>
                        </m:r>
                      </m:sub>
                      <m:sup>
                        <m:r>
                          <a:rPr lang="en-US" altLang="zh-TW" sz="2400" i="1">
                            <a:latin typeface="Cambria Math" panose="02040503050406030204" pitchFamily="18" charset="0"/>
                          </a:rPr>
                          <m:t>~</m:t>
                        </m:r>
                      </m:sup>
                    </m:sSubSup>
                  </m:oMath>
                </a14:m>
                <a:r>
                  <a:rPr lang="en-US" altLang="zh-TW" sz="2400" dirty="0"/>
                  <a:t>)</a:t>
                </a:r>
                <a:r>
                  <a:rPr lang="en-US" altLang="zh-TW" dirty="0"/>
                  <a:t> </a:t>
                </a:r>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1114425" y="4112693"/>
                <a:ext cx="3333750" cy="830997"/>
              </a:xfrm>
              <a:prstGeom prst="rect">
                <a:avLst/>
              </a:prstGeom>
              <a:blipFill rotWithShape="1">
                <a:blip r:embed="rId5"/>
                <a:stretch>
                  <a:fillRect l="-2559" b="-1691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114424" y="5206453"/>
                <a:ext cx="5195653" cy="866519"/>
              </a:xfrm>
              <a:prstGeom prst="rect">
                <a:avLst/>
              </a:prstGeom>
            </p:spPr>
            <p:txBody>
              <a:bodyPr wrap="none">
                <a:spAutoFit/>
              </a:bodyPr>
              <a:lstStyle/>
              <a:p>
                <a:pPr marL="342900" indent="-342900">
                  <a:buFont typeface="Arial" pitchFamily="34" charset="0"/>
                  <a:buChar char="•"/>
                </a:pPr>
                <a:r>
                  <a:rPr lang="zh-TW" altLang="en-US" sz="2400" dirty="0">
                    <a:solidFill>
                      <a:schemeClr val="tx1"/>
                    </a:solidFill>
                    <a:latin typeface="Times New Roman" panose="02020603050405020304" pitchFamily="18" charset="0"/>
                    <a:ea typeface="Times New Roman"/>
                    <a:cs typeface="Times New Roman" panose="02020603050405020304" pitchFamily="18" charset="0"/>
                    <a:sym typeface="Times New Roman"/>
                  </a:rPr>
                  <a:t>限制</a:t>
                </a:r>
                <a:r>
                  <a:rPr lang="en-US" altLang="zh-TW" sz="2400" dirty="0">
                    <a:solidFill>
                      <a:schemeClr val="tx1"/>
                    </a:solidFill>
                    <a:latin typeface="Times New Roman" panose="02020603050405020304" pitchFamily="18" charset="0"/>
                    <a:ea typeface="Times New Roman"/>
                    <a:cs typeface="Times New Roman" panose="02020603050405020304" pitchFamily="18" charset="0"/>
                    <a:sym typeface="Times New Roman"/>
                  </a:rPr>
                  <a:t>(</a:t>
                </a:r>
                <a:r>
                  <a:rPr lang="en-US" altLang="zh-TW" sz="2400" dirty="0" err="1">
                    <a:solidFill>
                      <a:schemeClr val="tx1"/>
                    </a:solidFill>
                    <a:latin typeface="Times New Roman" panose="02020603050405020304" pitchFamily="18" charset="0"/>
                    <a:ea typeface="Times New Roman"/>
                    <a:cs typeface="Times New Roman" panose="02020603050405020304" pitchFamily="18" charset="0"/>
                    <a:sym typeface="Times New Roman"/>
                  </a:rPr>
                  <a:t>u,v</a:t>
                </a:r>
                <a:r>
                  <a:rPr lang="en-US" altLang="zh-TW" sz="2400" dirty="0">
                    <a:solidFill>
                      <a:schemeClr val="tx1"/>
                    </a:solidFill>
                    <a:latin typeface="Times New Roman" panose="02020603050405020304" pitchFamily="18" charset="0"/>
                    <a:ea typeface="Times New Roman"/>
                    <a:cs typeface="Times New Roman" panose="02020603050405020304" pitchFamily="18" charset="0"/>
                    <a:sym typeface="Times New Roman"/>
                  </a:rPr>
                  <a:t>)-</a:t>
                </a:r>
                <a:r>
                  <a:rPr lang="en-US" altLang="zh-TW" sz="2400" dirty="0" err="1">
                    <a:solidFill>
                      <a:schemeClr val="tx1"/>
                    </a:solidFill>
                    <a:latin typeface="Times New Roman" panose="02020603050405020304" pitchFamily="18" charset="0"/>
                    <a:ea typeface="Times New Roman"/>
                    <a:cs typeface="Times New Roman" panose="02020603050405020304" pitchFamily="18" charset="0"/>
                    <a:sym typeface="Times New Roman"/>
                  </a:rPr>
                  <a:t>ralated</a:t>
                </a:r>
                <a:r>
                  <a:rPr lang="en-US" altLang="zh-TW" sz="2400">
                    <a:solidFill>
                      <a:schemeClr val="tx1"/>
                    </a:solidFill>
                    <a:latin typeface="Times New Roman" panose="02020603050405020304" pitchFamily="18" charset="0"/>
                    <a:ea typeface="Times New Roman"/>
                    <a:cs typeface="Times New Roman" panose="02020603050405020304" pitchFamily="18" charset="0"/>
                    <a:sym typeface="Times New Roman"/>
                  </a:rPr>
                  <a:t> a-strips</a:t>
                </a:r>
                <a:r>
                  <a:rPr lang="zh-TW" altLang="en-US" sz="2400">
                    <a:solidFill>
                      <a:schemeClr val="tx1"/>
                    </a:solidFill>
                    <a:latin typeface="Times New Roman" panose="02020603050405020304" pitchFamily="18" charset="0"/>
                    <a:ea typeface="Times New Roman"/>
                    <a:cs typeface="Times New Roman" panose="02020603050405020304" pitchFamily="18" charset="0"/>
                    <a:sym typeface="Times New Roman"/>
                  </a:rPr>
                  <a:t>寬度</a:t>
                </a:r>
                <a:r>
                  <a:rPr lang="zh-TW" altLang="en-US" sz="2400" dirty="0">
                    <a:solidFill>
                      <a:schemeClr val="tx1"/>
                    </a:solidFill>
                    <a:latin typeface="Times New Roman" panose="02020603050405020304" pitchFamily="18" charset="0"/>
                    <a:ea typeface="Times New Roman"/>
                    <a:cs typeface="Times New Roman" panose="02020603050405020304" pitchFamily="18" charset="0"/>
                    <a:sym typeface="Times New Roman"/>
                  </a:rPr>
                  <a:t>，達到</a:t>
                </a:r>
                <a:endParaRPr lang="en-US" altLang="zh-TW" sz="24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r>
                  <a:rPr lang="en-US" altLang="zh-TW" sz="2400" dirty="0">
                    <a:solidFill>
                      <a:schemeClr val="tx1"/>
                    </a:solidFill>
                    <a:latin typeface="Times New Roman" panose="02020603050405020304" pitchFamily="18" charset="0"/>
                    <a:ea typeface="Times New Roman"/>
                    <a:cs typeface="Times New Roman" panose="02020603050405020304" pitchFamily="18" charset="0"/>
                    <a:sym typeface="Times New Roman"/>
                  </a:rPr>
                  <a:t>O (</a:t>
                </a:r>
                <a14:m>
                  <m:oMath xmlns:m="http://schemas.openxmlformats.org/officeDocument/2006/math">
                    <m:rad>
                      <m:radPr>
                        <m:degHide m:val="on"/>
                        <m:ctrlPr>
                          <a:rPr lang="en-US" altLang="zh-TW" sz="2400" i="1" dirty="0">
                            <a:solidFill>
                              <a:schemeClr val="tx1"/>
                            </a:solidFill>
                            <a:latin typeface="Cambria Math" panose="02040503050406030204" pitchFamily="18" charset="0"/>
                            <a:cs typeface="Times New Roman" panose="02020603050405020304" pitchFamily="18" charset="0"/>
                            <a:sym typeface="Times New Roman"/>
                          </a:rPr>
                        </m:ctrlPr>
                      </m:radPr>
                      <m:deg/>
                      <m:e>
                        <m:sSub>
                          <m:sSubPr>
                            <m:ctrlPr>
                              <a:rPr lang="en-US" altLang="zh-TW" sz="2400" i="1" dirty="0">
                                <a:solidFill>
                                  <a:schemeClr val="tx1"/>
                                </a:solidFill>
                                <a:latin typeface="Cambria Math" panose="02040503050406030204" pitchFamily="18" charset="0"/>
                                <a:cs typeface="Times New Roman" panose="02020603050405020304" pitchFamily="18" charset="0"/>
                                <a:sym typeface="Times New Roman"/>
                              </a:rPr>
                            </m:ctrlPr>
                          </m:sSubPr>
                          <m:e>
                            <m:r>
                              <m:rPr>
                                <m:nor/>
                              </m:rPr>
                              <a:rPr lang="en-US" altLang="zh-TW" sz="2400" b="0" i="0" dirty="0" smtClean="0">
                                <a:solidFill>
                                  <a:schemeClr val="tx1"/>
                                </a:solidFill>
                                <a:latin typeface="Cambria Math"/>
                                <a:cs typeface="Times New Roman" panose="02020603050405020304" pitchFamily="18" charset="0"/>
                                <a:sym typeface="Times New Roman"/>
                              </a:rPr>
                              <m:t>a</m:t>
                            </m:r>
                          </m:e>
                          <m:sub>
                            <m:r>
                              <a:rPr lang="en-US" altLang="zh-TW" sz="2400" b="0" i="1" dirty="0" smtClean="0">
                                <a:solidFill>
                                  <a:schemeClr val="tx1"/>
                                </a:solidFill>
                                <a:latin typeface="Cambria Math"/>
                                <a:ea typeface="Times New Roman"/>
                                <a:cs typeface="Times New Roman" panose="02020603050405020304" pitchFamily="18" charset="0"/>
                                <a:sym typeface="Times New Roman"/>
                              </a:rPr>
                              <m:t>𝑣</m:t>
                            </m:r>
                          </m:sub>
                        </m:sSub>
                        <m:r>
                          <a:rPr lang="en-US" altLang="zh-TW" sz="2400" b="0" i="1" dirty="0" smtClean="0">
                            <a:solidFill>
                              <a:schemeClr val="tx1"/>
                            </a:solidFill>
                            <a:latin typeface="Cambria Math"/>
                            <a:cs typeface="Times New Roman" panose="02020603050405020304" pitchFamily="18" charset="0"/>
                            <a:sym typeface="Times New Roman"/>
                          </a:rPr>
                          <m:t>−</m:t>
                        </m:r>
                        <m:sSub>
                          <m:sSubPr>
                            <m:ctrlPr>
                              <a:rPr lang="en-US" altLang="zh-TW" sz="2400" i="1" dirty="0">
                                <a:solidFill>
                                  <a:schemeClr val="tx1"/>
                                </a:solidFill>
                                <a:latin typeface="Cambria Math" panose="02040503050406030204" pitchFamily="18" charset="0"/>
                                <a:cs typeface="Times New Roman" panose="02020603050405020304" pitchFamily="18" charset="0"/>
                                <a:sym typeface="Times New Roman"/>
                              </a:rPr>
                            </m:ctrlPr>
                          </m:sSubPr>
                          <m:e>
                            <m:r>
                              <m:rPr>
                                <m:nor/>
                              </m:rPr>
                              <a:rPr lang="en-US" altLang="zh-TW" sz="2400" dirty="0">
                                <a:solidFill>
                                  <a:schemeClr val="tx1"/>
                                </a:solidFill>
                                <a:latin typeface="Cambria Math"/>
                                <a:cs typeface="Times New Roman" panose="02020603050405020304" pitchFamily="18" charset="0"/>
                                <a:sym typeface="Times New Roman"/>
                              </a:rPr>
                              <m:t>a</m:t>
                            </m:r>
                          </m:e>
                          <m:sub>
                            <m:r>
                              <a:rPr lang="en-US" altLang="zh-TW" sz="2400" b="0" i="1" dirty="0" smtClean="0">
                                <a:solidFill>
                                  <a:schemeClr val="tx1"/>
                                </a:solidFill>
                                <a:latin typeface="Cambria Math"/>
                                <a:cs typeface="Times New Roman" panose="02020603050405020304" pitchFamily="18" charset="0"/>
                                <a:sym typeface="Times New Roman"/>
                              </a:rPr>
                              <m:t>𝑢</m:t>
                            </m:r>
                          </m:sub>
                        </m:sSub>
                      </m:e>
                    </m:rad>
                    <m:sSup>
                      <m:sSupPr>
                        <m:ctrlPr>
                          <a:rPr lang="en-US" altLang="zh-TW" sz="2400" i="1" dirty="0">
                            <a:solidFill>
                              <a:schemeClr val="tx1"/>
                            </a:solidFill>
                            <a:latin typeface="Cambria Math" panose="02040503050406030204" pitchFamily="18" charset="0"/>
                            <a:cs typeface="Times New Roman" panose="02020603050405020304" pitchFamily="18" charset="0"/>
                            <a:sym typeface="Times New Roman"/>
                          </a:rPr>
                        </m:ctrlPr>
                      </m:sSupPr>
                      <m:e>
                        <m:r>
                          <a:rPr lang="en-US" altLang="zh-TW" sz="2400" i="1" dirty="0">
                            <a:solidFill>
                              <a:schemeClr val="tx1"/>
                            </a:solidFill>
                            <a:latin typeface="Cambria Math"/>
                            <a:cs typeface="Times New Roman" panose="02020603050405020304" pitchFamily="18" charset="0"/>
                            <a:sym typeface="Times New Roman"/>
                          </a:rPr>
                          <m:t>𝑙𝑜𝑔</m:t>
                        </m:r>
                      </m:e>
                      <m:sup>
                        <m:r>
                          <a:rPr lang="en-US" altLang="zh-TW" sz="2400" i="1" dirty="0">
                            <a:solidFill>
                              <a:schemeClr val="tx1"/>
                            </a:solidFill>
                            <a:latin typeface="Cambria Math"/>
                            <a:cs typeface="Times New Roman" panose="02020603050405020304" pitchFamily="18" charset="0"/>
                            <a:sym typeface="Times New Roman"/>
                          </a:rPr>
                          <m:t>1+</m:t>
                        </m:r>
                        <m:r>
                          <m:rPr>
                            <m:nor/>
                          </m:rPr>
                          <a:rPr lang="el-GR" altLang="zh-TW" sz="2400">
                            <a:solidFill>
                              <a:schemeClr val="tx1"/>
                            </a:solidFill>
                          </a:rPr>
                          <m:t>ϵ</m:t>
                        </m:r>
                      </m:sup>
                    </m:sSup>
                    <m:r>
                      <a:rPr lang="en-US" altLang="zh-TW" sz="2400" i="1">
                        <a:solidFill>
                          <a:schemeClr val="tx1"/>
                        </a:solidFill>
                        <a:latin typeface="Cambria Math"/>
                      </a:rPr>
                      <m:t>(</m:t>
                    </m:r>
                    <m:sSub>
                      <m:sSubPr>
                        <m:ctrlPr>
                          <a:rPr lang="en-US" altLang="zh-TW" sz="2400" i="1" dirty="0">
                            <a:solidFill>
                              <a:schemeClr val="tx1"/>
                            </a:solidFill>
                            <a:latin typeface="Cambria Math" panose="02040503050406030204" pitchFamily="18" charset="0"/>
                            <a:cs typeface="Times New Roman" panose="02020603050405020304" pitchFamily="18" charset="0"/>
                            <a:sym typeface="Times New Roman"/>
                          </a:rPr>
                        </m:ctrlPr>
                      </m:sSubPr>
                      <m:e>
                        <m:r>
                          <m:rPr>
                            <m:nor/>
                          </m:rPr>
                          <a:rPr lang="en-US" altLang="zh-TW" sz="2400" dirty="0">
                            <a:solidFill>
                              <a:schemeClr val="tx1"/>
                            </a:solidFill>
                            <a:latin typeface="Cambria Math"/>
                            <a:cs typeface="Times New Roman" panose="02020603050405020304" pitchFamily="18" charset="0"/>
                            <a:sym typeface="Times New Roman"/>
                          </a:rPr>
                          <m:t>a</m:t>
                        </m:r>
                      </m:e>
                      <m:sub>
                        <m:r>
                          <a:rPr lang="en-US" altLang="zh-TW" sz="2400" i="1" dirty="0">
                            <a:solidFill>
                              <a:schemeClr val="tx1"/>
                            </a:solidFill>
                            <a:latin typeface="Cambria Math"/>
                            <a:ea typeface="Times New Roman"/>
                            <a:cs typeface="Times New Roman" panose="02020603050405020304" pitchFamily="18" charset="0"/>
                            <a:sym typeface="Times New Roman"/>
                          </a:rPr>
                          <m:t>𝑣</m:t>
                        </m:r>
                      </m:sub>
                    </m:sSub>
                    <m:r>
                      <a:rPr lang="en-US" altLang="zh-TW" sz="2400" b="0" i="1" dirty="0" smtClean="0">
                        <a:solidFill>
                          <a:schemeClr val="tx1"/>
                        </a:solidFill>
                        <a:latin typeface="Cambria Math"/>
                        <a:ea typeface="Times New Roman"/>
                        <a:cs typeface="Times New Roman" panose="02020603050405020304" pitchFamily="18" charset="0"/>
                        <a:sym typeface="Times New Roman"/>
                      </a:rPr>
                      <m:t>−</m:t>
                    </m:r>
                    <m:sSub>
                      <m:sSubPr>
                        <m:ctrlPr>
                          <a:rPr lang="en-US" altLang="zh-TW" sz="2400" i="1" dirty="0">
                            <a:solidFill>
                              <a:schemeClr val="tx1"/>
                            </a:solidFill>
                            <a:latin typeface="Cambria Math" panose="02040503050406030204" pitchFamily="18" charset="0"/>
                            <a:cs typeface="Times New Roman" panose="02020603050405020304" pitchFamily="18" charset="0"/>
                            <a:sym typeface="Times New Roman"/>
                          </a:rPr>
                        </m:ctrlPr>
                      </m:sSubPr>
                      <m:e>
                        <m:r>
                          <m:rPr>
                            <m:nor/>
                          </m:rPr>
                          <a:rPr lang="en-US" altLang="zh-TW" sz="2400" dirty="0">
                            <a:solidFill>
                              <a:schemeClr val="tx1"/>
                            </a:solidFill>
                            <a:latin typeface="Cambria Math"/>
                            <a:cs typeface="Times New Roman" panose="02020603050405020304" pitchFamily="18" charset="0"/>
                            <a:sym typeface="Times New Roman"/>
                          </a:rPr>
                          <m:t>a</m:t>
                        </m:r>
                      </m:e>
                      <m:sub>
                        <m:r>
                          <a:rPr lang="en-US" altLang="zh-TW" sz="2400" i="1" dirty="0">
                            <a:solidFill>
                              <a:schemeClr val="tx1"/>
                            </a:solidFill>
                            <a:latin typeface="Cambria Math"/>
                            <a:cs typeface="Times New Roman" panose="02020603050405020304" pitchFamily="18" charset="0"/>
                            <a:sym typeface="Times New Roman"/>
                          </a:rPr>
                          <m:t>𝑢</m:t>
                        </m:r>
                      </m:sub>
                    </m:sSub>
                  </m:oMath>
                </a14:m>
                <a:r>
                  <a:rPr lang="en-US" altLang="zh-TW" sz="2400" dirty="0">
                    <a:solidFill>
                      <a:schemeClr val="tx1"/>
                    </a:solidFill>
                  </a:rPr>
                  <a:t>))</a:t>
                </a:r>
                <a:endParaRPr lang="zh-TW" altLang="en-US" sz="2400" dirty="0">
                  <a:solidFill>
                    <a:schemeClr val="tx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1114424" y="5206453"/>
                <a:ext cx="5195653" cy="866519"/>
              </a:xfrm>
              <a:prstGeom prst="rect">
                <a:avLst/>
              </a:prstGeom>
              <a:blipFill rotWithShape="1">
                <a:blip r:embed="rId6"/>
                <a:stretch>
                  <a:fillRect l="-1878" t="-5634" r="-704" b="-14085"/>
                </a:stretch>
              </a:blipFill>
            </p:spPr>
            <p:txBody>
              <a:bodyPr/>
              <a:lstStyle/>
              <a:p>
                <a:r>
                  <a:rPr lang="zh-TW" altLang="en-US">
                    <a:noFill/>
                  </a:rPr>
                  <a:t> </a:t>
                </a:r>
              </a:p>
            </p:txBody>
          </p:sp>
        </mc:Fallback>
      </mc:AlternateContent>
      <p:pic>
        <p:nvPicPr>
          <p:cNvPr id="7" name="圖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8648" y="1500092"/>
            <a:ext cx="5423352" cy="5213662"/>
          </a:xfrm>
          <a:prstGeom prst="rect">
            <a:avLst/>
          </a:prstGeom>
        </p:spPr>
      </p:pic>
      <p:sp>
        <p:nvSpPr>
          <p:cNvPr id="9" name="矩形 8"/>
          <p:cNvSpPr/>
          <p:nvPr/>
        </p:nvSpPr>
        <p:spPr>
          <a:xfrm>
            <a:off x="747712" y="1950671"/>
            <a:ext cx="4872038" cy="1183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3231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Conclusions</a:t>
            </a:r>
            <a:endParaRPr b="1" dirty="0">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39" name="Google Shape;139;p7"/>
              <p:cNvSpPr txBox="1">
                <a:spLocks noGrp="1"/>
              </p:cNvSpPr>
              <p:nvPr>
                <p:ph type="body" idx="1"/>
              </p:nvPr>
            </p:nvSpPr>
            <p:spPr>
              <a:xfrm>
                <a:off x="870147" y="8968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solidFill>
                      <a:schemeClr val="tx1"/>
                    </a:solidFill>
                    <a:latin typeface="Times New Roman" panose="02020603050405020304" pitchFamily="18" charset="0"/>
                    <a:ea typeface="Times New Roman"/>
                    <a:cs typeface="Times New Roman" panose="02020603050405020304" pitchFamily="18" charset="0"/>
                    <a:sym typeface="Times New Roman"/>
                  </a:rPr>
                  <a:t>This article proposed, for any positive constant ǫ and any pair of strings, a data structure of </a:t>
                </a: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size O (</a:t>
                </a:r>
                <a:r>
                  <a:rPr lang="en-US" sz="3200" dirty="0" err="1">
                    <a:solidFill>
                      <a:srgbClr val="FF0000"/>
                    </a:solidFill>
                    <a:latin typeface="Times New Roman" panose="02020603050405020304" pitchFamily="18" charset="0"/>
                    <a:ea typeface="Times New Roman"/>
                    <a:cs typeface="Times New Roman" panose="02020603050405020304" pitchFamily="18" charset="0"/>
                    <a:sym typeface="Times New Roman"/>
                  </a:rPr>
                  <a:t>mn</a:t>
                </a: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r>
                  <a:rPr lang="en-US" sz="3200" dirty="0">
                    <a:solidFill>
                      <a:schemeClr val="tx1"/>
                    </a:solidFill>
                    <a:latin typeface="Times New Roman" panose="02020603050405020304" pitchFamily="18" charset="0"/>
                    <a:ea typeface="Times New Roman"/>
                    <a:cs typeface="Times New Roman" panose="02020603050405020304" pitchFamily="18" charset="0"/>
                    <a:sym typeface="Times New Roman"/>
                  </a:rPr>
                  <a:t>that can </a:t>
                </a: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be constructed in O (</a:t>
                </a:r>
                <a:r>
                  <a:rPr lang="en-US" sz="3200" dirty="0" err="1">
                    <a:solidFill>
                      <a:srgbClr val="FF0000"/>
                    </a:solidFill>
                    <a:latin typeface="Times New Roman" panose="02020603050405020304" pitchFamily="18" charset="0"/>
                    <a:ea typeface="Times New Roman"/>
                    <a:cs typeface="Times New Roman" panose="02020603050405020304" pitchFamily="18" charset="0"/>
                    <a:sym typeface="Times New Roman"/>
                  </a:rPr>
                  <a:t>mn</a:t>
                </a: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 time</a:t>
                </a:r>
                <a:r>
                  <a:rPr lang="en-US" sz="3200" dirty="0">
                    <a:solidFill>
                      <a:schemeClr val="tx1"/>
                    </a:solidFill>
                    <a:latin typeface="Times New Roman" panose="02020603050405020304" pitchFamily="18" charset="0"/>
                    <a:ea typeface="Times New Roman"/>
                    <a:cs typeface="Times New Roman" panose="02020603050405020304" pitchFamily="18" charset="0"/>
                    <a:sym typeface="Times New Roman"/>
                  </a:rPr>
                  <a:t> and supports </a:t>
                </a:r>
              </a:p>
              <a:p>
                <a:pPr marL="0" indent="0">
                  <a:buSzPts val="2800"/>
                  <a:buNone/>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     O (</a:t>
                </a:r>
                <a14:m>
                  <m:oMath xmlns:m="http://schemas.openxmlformats.org/officeDocument/2006/math">
                    <m:rad>
                      <m:radPr>
                        <m:degHide m:val="on"/>
                        <m:ctrlPr>
                          <a:rPr lang="en-US" altLang="zh-TW" sz="3200" i="1" dirty="0">
                            <a:solidFill>
                              <a:srgbClr val="FF0000"/>
                            </a:solidFill>
                            <a:latin typeface="Cambria Math" panose="02040503050406030204" pitchFamily="18" charset="0"/>
                            <a:cs typeface="Times New Roman" panose="02020603050405020304" pitchFamily="18" charset="0"/>
                            <a:sym typeface="Times New Roman"/>
                          </a:rPr>
                        </m:ctrlPr>
                      </m:radPr>
                      <m:deg/>
                      <m:e>
                        <m:sSup>
                          <m:sSupPr>
                            <m:ctrlPr>
                              <a:rPr lang="en-US" altLang="zh-TW" sz="3200" b="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3200" b="0" i="1" dirty="0" smtClean="0">
                                <a:solidFill>
                                  <a:srgbClr val="FF0000"/>
                                </a:solidFill>
                                <a:latin typeface="Cambria Math"/>
                                <a:cs typeface="Times New Roman" panose="02020603050405020304" pitchFamily="18" charset="0"/>
                                <a:sym typeface="Times New Roman"/>
                              </a:rPr>
                              <m:t>𝑚</m:t>
                            </m:r>
                          </m:e>
                          <m:sup>
                            <m:r>
                              <a:rPr lang="en-US" altLang="zh-TW" sz="3200" b="0" i="1" dirty="0" smtClean="0">
                                <a:solidFill>
                                  <a:srgbClr val="FF0000"/>
                                </a:solidFill>
                                <a:latin typeface="Cambria Math"/>
                                <a:cs typeface="Times New Roman" panose="02020603050405020304" pitchFamily="18" charset="0"/>
                                <a:sym typeface="Times New Roman"/>
                              </a:rPr>
                              <m:t>′</m:t>
                            </m:r>
                          </m:sup>
                        </m:sSup>
                        <m:r>
                          <a:rPr lang="en-US" altLang="zh-TW" sz="3200" b="0" i="1" dirty="0" smtClean="0">
                            <a:solidFill>
                              <a:srgbClr val="FF0000"/>
                            </a:solidFill>
                            <a:latin typeface="Cambria Math"/>
                            <a:cs typeface="Times New Roman" panose="02020603050405020304" pitchFamily="18" charset="0"/>
                            <a:sym typeface="Times New Roman"/>
                          </a:rPr>
                          <m:t>+</m:t>
                        </m:r>
                        <m:sSup>
                          <m:sSupPr>
                            <m:ctrlPr>
                              <a:rPr lang="en-US" altLang="zh-TW" sz="3200" b="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3200" b="0" i="1" dirty="0" smtClean="0">
                                <a:solidFill>
                                  <a:srgbClr val="FF0000"/>
                                </a:solidFill>
                                <a:latin typeface="Cambria Math"/>
                                <a:cs typeface="Times New Roman" panose="02020603050405020304" pitchFamily="18" charset="0"/>
                                <a:sym typeface="Times New Roman"/>
                              </a:rPr>
                              <m:t>𝑛</m:t>
                            </m:r>
                          </m:e>
                          <m:sup>
                            <m:r>
                              <a:rPr lang="en-US" altLang="zh-TW" sz="3200" b="0" i="1" dirty="0" smtClean="0">
                                <a:solidFill>
                                  <a:srgbClr val="FF0000"/>
                                </a:solidFill>
                                <a:latin typeface="Cambria Math"/>
                                <a:cs typeface="Times New Roman" panose="02020603050405020304" pitchFamily="18" charset="0"/>
                                <a:sym typeface="Times New Roman"/>
                              </a:rPr>
                              <m:t>′</m:t>
                            </m:r>
                          </m:sup>
                        </m:sSup>
                      </m:e>
                    </m:rad>
                    <m:sSup>
                      <m:sSupPr>
                        <m:ctrlPr>
                          <a:rPr lang="en-US" altLang="zh-TW" sz="3200" i="1" dirty="0" smtClean="0">
                            <a:solidFill>
                              <a:srgbClr val="FF0000"/>
                            </a:solidFill>
                            <a:latin typeface="Cambria Math" panose="02040503050406030204" pitchFamily="18" charset="0"/>
                            <a:cs typeface="Times New Roman" panose="02020603050405020304" pitchFamily="18" charset="0"/>
                            <a:sym typeface="Times New Roman"/>
                          </a:rPr>
                        </m:ctrlPr>
                      </m:sSupPr>
                      <m:e>
                        <m:r>
                          <a:rPr lang="en-US" altLang="zh-TW" sz="3200" i="1" dirty="0">
                            <a:solidFill>
                              <a:srgbClr val="FF0000"/>
                            </a:solidFill>
                            <a:latin typeface="Cambria Math"/>
                            <a:cs typeface="Times New Roman" panose="02020603050405020304" pitchFamily="18" charset="0"/>
                            <a:sym typeface="Times New Roman"/>
                          </a:rPr>
                          <m:t>𝑙𝑜𝑔</m:t>
                        </m:r>
                      </m:e>
                      <m:sup>
                        <m:r>
                          <a:rPr lang="en-US" altLang="zh-TW" sz="3200" i="1" dirty="0">
                            <a:solidFill>
                              <a:srgbClr val="FF0000"/>
                            </a:solidFill>
                            <a:latin typeface="Cambria Math"/>
                            <a:cs typeface="Times New Roman" panose="02020603050405020304" pitchFamily="18" charset="0"/>
                            <a:sym typeface="Times New Roman"/>
                          </a:rPr>
                          <m:t>1+</m:t>
                        </m:r>
                        <m:r>
                          <m:rPr>
                            <m:nor/>
                          </m:rPr>
                          <a:rPr lang="el-GR" altLang="zh-TW" sz="3200">
                            <a:solidFill>
                              <a:srgbClr val="FF0000"/>
                            </a:solidFill>
                          </a:rPr>
                          <m:t>ϵ</m:t>
                        </m:r>
                      </m:sup>
                    </m:sSup>
                    <m:r>
                      <a:rPr lang="en-US" altLang="zh-TW" sz="3200" b="0" i="1" smtClean="0">
                        <a:solidFill>
                          <a:srgbClr val="FF0000"/>
                        </a:solidFill>
                        <a:latin typeface="Cambria Math"/>
                      </a:rPr>
                      <m:t>(</m:t>
                    </m:r>
                    <m:sSup>
                      <m:sSupPr>
                        <m:ctrlPr>
                          <a:rPr lang="en-US" altLang="zh-TW" sz="3200" b="0" i="1" smtClean="0">
                            <a:solidFill>
                              <a:srgbClr val="FF0000"/>
                            </a:solidFill>
                            <a:latin typeface="Cambria Math" panose="02040503050406030204" pitchFamily="18" charset="0"/>
                          </a:rPr>
                        </m:ctrlPr>
                      </m:sSupPr>
                      <m:e>
                        <m:r>
                          <a:rPr lang="en-US" altLang="zh-TW" sz="3200" b="0" i="1" smtClean="0">
                            <a:solidFill>
                              <a:srgbClr val="FF0000"/>
                            </a:solidFill>
                            <a:latin typeface="Cambria Math"/>
                          </a:rPr>
                          <m:t>𝑚</m:t>
                        </m:r>
                      </m:e>
                      <m:sup>
                        <m:r>
                          <a:rPr lang="en-US" altLang="zh-TW" sz="3200" b="0" i="1" smtClean="0">
                            <a:solidFill>
                              <a:srgbClr val="FF0000"/>
                            </a:solidFill>
                            <a:latin typeface="Cambria Math"/>
                          </a:rPr>
                          <m:t>′</m:t>
                        </m:r>
                      </m:sup>
                    </m:sSup>
                    <m:r>
                      <a:rPr lang="en-US" altLang="zh-TW" sz="3200" b="0" i="1" smtClean="0">
                        <a:solidFill>
                          <a:srgbClr val="FF0000"/>
                        </a:solidFill>
                        <a:latin typeface="Cambria Math"/>
                      </a:rPr>
                      <m:t>+</m:t>
                    </m:r>
                    <m:r>
                      <a:rPr lang="en-US" altLang="zh-TW" sz="3200" b="0" i="1" smtClean="0">
                        <a:solidFill>
                          <a:srgbClr val="FF0000"/>
                        </a:solidFill>
                        <a:latin typeface="Cambria Math"/>
                      </a:rPr>
                      <m:t>𝑛</m:t>
                    </m:r>
                    <m:r>
                      <a:rPr lang="en-US" altLang="zh-TW" sz="3200" b="0" i="1" smtClean="0">
                        <a:solidFill>
                          <a:srgbClr val="FF0000"/>
                        </a:solidFill>
                        <a:latin typeface="Cambria Math"/>
                      </a:rPr>
                      <m:t>′)) </m:t>
                    </m:r>
                  </m:oMath>
                </a14:m>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time queries </a:t>
                </a:r>
                <a:r>
                  <a:rPr lang="en-US" sz="3200" dirty="0">
                    <a:solidFill>
                      <a:schemeClr val="tx1"/>
                    </a:solidFill>
                    <a:latin typeface="Times New Roman" panose="02020603050405020304" pitchFamily="18" charset="0"/>
                    <a:ea typeface="Times New Roman"/>
                    <a:cs typeface="Times New Roman" panose="02020603050405020304" pitchFamily="18" charset="0"/>
                    <a:sym typeface="Times New Roman"/>
                  </a:rPr>
                  <a:t>of the LCS lengths of any pair of a substring of one string and a substring of the other, where m and n are the lengths of the strings for which the data structure is constructed and m′ and n′ are the lengths of the substrings whose LCS length is queried.</a:t>
                </a:r>
              </a:p>
            </p:txBody>
          </p:sp>
        </mc:Choice>
        <mc:Fallback xmlns="">
          <p:sp>
            <p:nvSpPr>
              <p:cNvPr id="139" name="Google Shape;139;p7"/>
              <p:cNvSpPr txBox="1">
                <a:spLocks noGrp="1" noRot="1" noChangeAspect="1" noMove="1" noResize="1" noEditPoints="1" noAdjustHandles="1" noChangeArrowheads="1" noChangeShapeType="1" noTextEdit="1"/>
              </p:cNvSpPr>
              <p:nvPr>
                <p:ph type="body" idx="1"/>
              </p:nvPr>
            </p:nvSpPr>
            <p:spPr>
              <a:xfrm>
                <a:off x="870147" y="896876"/>
                <a:ext cx="10775553" cy="5152101"/>
              </a:xfrm>
              <a:prstGeom prst="rect">
                <a:avLst/>
              </a:prstGeom>
              <a:blipFill rotWithShape="1">
                <a:blip r:embed="rId3"/>
                <a:stretch>
                  <a:fillRect l="-1471" t="-118" r="-1641"/>
                </a:stretch>
              </a:blipFill>
              <a:ln>
                <a:noFill/>
              </a:ln>
            </p:spPr>
            <p:txBody>
              <a:bodyPr/>
              <a:lstStyle/>
              <a:p>
                <a:r>
                  <a:rPr lang="zh-TW" altLang="en-US">
                    <a:noFill/>
                  </a:rPr>
                  <a:t> </a:t>
                </a:r>
              </a:p>
            </p:txBody>
          </p:sp>
        </mc:Fallback>
      </mc:AlternateContent>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27065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b="1" dirty="0">
                <a:latin typeface="Times New Roman"/>
                <a:ea typeface="Times New Roman"/>
                <a:cs typeface="Times New Roman"/>
                <a:sym typeface="Times New Roman"/>
              </a:rPr>
              <a:t>Abstract</a:t>
            </a:r>
            <a:endParaRPr b="1" dirty="0">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39" name="Google Shape;139;p7"/>
              <p:cNvSpPr txBox="1">
                <a:spLocks noGrp="1"/>
              </p:cNvSpPr>
              <p:nvPr>
                <p:ph type="body" idx="1"/>
              </p:nvPr>
            </p:nvSpPr>
            <p:spPr>
              <a:xfrm>
                <a:off x="819150" y="1058801"/>
                <a:ext cx="10775553" cy="5152101"/>
              </a:xfrm>
              <a:prstGeom prst="rect">
                <a:avLst/>
              </a:prstGeom>
              <a:noFill/>
              <a:ln>
                <a:noFill/>
              </a:ln>
            </p:spPr>
            <p:txBody>
              <a:bodyPr spcFirstLastPara="1" wrap="square" lIns="91425" tIns="45700" rIns="91425" bIns="45700" anchor="t" anchorCtr="0">
                <a:noAutofit/>
              </a:bodyPr>
              <a:lstStyle/>
              <a:p>
                <a:pPr marL="0" indent="0">
                  <a:buSzPts val="2800"/>
                  <a:buNone/>
                </a:pPr>
                <a:r>
                  <a:rPr lang="en-US" altLang="zh-TW" sz="2400" dirty="0">
                    <a:latin typeface="Times New Roman" panose="02020603050405020304" pitchFamily="18" charset="0"/>
                    <a:ea typeface="Times New Roman"/>
                    <a:cs typeface="Times New Roman" panose="02020603050405020304" pitchFamily="18" charset="0"/>
                    <a:sym typeface="Times New Roman"/>
                  </a:rPr>
                  <a:t>The longest common subsequence (LCS) length of two strings is used as one of the most fundamental metrics measuring the similarity between the strings. To ﬁnd out the local structures common to the strings under this similarity metric, we need a fast calculation of the LCS length of any pair of substrings of the two strings. For supporting such queries, it makes sense to preprocess the two strings in a quadratic time, because it takes about the same amount of time to compute the LCS length of the entire strings from scratch. We propose a quadratic-time constructible data structure that supports </a:t>
                </a:r>
                <a:r>
                  <a:rPr lang="en-US" altLang="zh-TW" sz="2400" dirty="0" err="1">
                    <a:latin typeface="Times New Roman" panose="02020603050405020304" pitchFamily="18" charset="0"/>
                    <a:ea typeface="Times New Roman"/>
                    <a:cs typeface="Times New Roman" panose="02020603050405020304" pitchFamily="18" charset="0"/>
                    <a:sym typeface="Times New Roman"/>
                  </a:rPr>
                  <a:t>sublinear</a:t>
                </a:r>
                <a:r>
                  <a:rPr lang="en-US" altLang="zh-TW" sz="2400" dirty="0">
                    <a:latin typeface="Times New Roman" panose="02020603050405020304" pitchFamily="18" charset="0"/>
                    <a:ea typeface="Times New Roman"/>
                    <a:cs typeface="Times New Roman" panose="02020603050405020304" pitchFamily="18" charset="0"/>
                    <a:sym typeface="Times New Roman"/>
                  </a:rPr>
                  <a:t>-time queries of the LCS length for any pair of substrings. The query time is O (</a:t>
                </a:r>
                <a14:m>
                  <m:oMath xmlns:m="http://schemas.openxmlformats.org/officeDocument/2006/math">
                    <m:rad>
                      <m:radPr>
                        <m:degHide m:val="on"/>
                        <m:ctrlPr>
                          <a:rPr lang="en-US" altLang="zh-TW" sz="2400" i="1" dirty="0" smtClean="0">
                            <a:latin typeface="Cambria Math" panose="02040503050406030204" pitchFamily="18" charset="0"/>
                            <a:cs typeface="Times New Roman" panose="02020603050405020304" pitchFamily="18" charset="0"/>
                            <a:sym typeface="Times New Roman"/>
                          </a:rPr>
                        </m:ctrlPr>
                      </m:radPr>
                      <m:deg/>
                      <m:e>
                        <m:r>
                          <a:rPr lang="en-US" altLang="zh-TW" sz="2400" b="0" i="1" dirty="0" smtClean="0">
                            <a:latin typeface="Cambria Math"/>
                            <a:cs typeface="Times New Roman" panose="02020603050405020304" pitchFamily="18" charset="0"/>
                            <a:sym typeface="Times New Roman"/>
                          </a:rPr>
                          <m:t>𝑙</m:t>
                        </m:r>
                      </m:e>
                    </m:rad>
                    <m:sSup>
                      <m:sSupPr>
                        <m:ctrlPr>
                          <a:rPr lang="en-US" altLang="zh-TW" sz="2400" i="1" dirty="0" smtClean="0">
                            <a:latin typeface="Cambria Math" panose="02040503050406030204" pitchFamily="18" charset="0"/>
                            <a:cs typeface="Times New Roman" panose="02020603050405020304" pitchFamily="18" charset="0"/>
                            <a:sym typeface="Times New Roman"/>
                          </a:rPr>
                        </m:ctrlPr>
                      </m:sSupPr>
                      <m:e>
                        <m:r>
                          <a:rPr lang="en-US" altLang="zh-TW" sz="2400" b="0" i="1" dirty="0" smtClean="0">
                            <a:latin typeface="Cambria Math"/>
                            <a:cs typeface="Times New Roman" panose="02020603050405020304" pitchFamily="18" charset="0"/>
                            <a:sym typeface="Times New Roman"/>
                          </a:rPr>
                          <m:t>𝑙𝑜𝑔</m:t>
                        </m:r>
                      </m:e>
                      <m:sup>
                        <m:r>
                          <a:rPr lang="en-US" altLang="zh-TW" sz="2400" b="0" i="1" dirty="0" smtClean="0">
                            <a:latin typeface="Cambria Math"/>
                            <a:cs typeface="Times New Roman" panose="02020603050405020304" pitchFamily="18" charset="0"/>
                            <a:sym typeface="Times New Roman"/>
                          </a:rPr>
                          <m:t>1+</m:t>
                        </m:r>
                        <m:r>
                          <m:rPr>
                            <m:nor/>
                          </m:rPr>
                          <a:rPr lang="el-GR" altLang="zh-TW" sz="2400"/>
                          <m:t>ϵ</m:t>
                        </m:r>
                      </m:sup>
                    </m:sSup>
                    <m:r>
                      <a:rPr lang="en-US" altLang="zh-TW" sz="2400" i="1" dirty="0" smtClean="0">
                        <a:latin typeface="Cambria Math"/>
                        <a:ea typeface="Times New Roman"/>
                        <a:cs typeface="Times New Roman" panose="02020603050405020304" pitchFamily="18" charset="0"/>
                        <a:sym typeface="Times New Roman"/>
                      </a:rPr>
                      <m:t>𝑙</m:t>
                    </m:r>
                  </m:oMath>
                </a14:m>
                <a:r>
                  <a:rPr lang="en-US" altLang="zh-TW" sz="2400" dirty="0">
                    <a:latin typeface="Times New Roman" panose="02020603050405020304" pitchFamily="18" charset="0"/>
                    <a:ea typeface="Times New Roman"/>
                    <a:cs typeface="Times New Roman" panose="02020603050405020304" pitchFamily="18" charset="0"/>
                    <a:sym typeface="Times New Roman"/>
                  </a:rPr>
                  <a:t>), where </a:t>
                </a:r>
                <a:r>
                  <a:rPr lang="el-GR" altLang="zh-TW" sz="2400" dirty="0"/>
                  <a:t>ϵ</a:t>
                </a:r>
                <a:r>
                  <a:rPr lang="en-US" altLang="zh-TW" sz="2400" dirty="0">
                    <a:latin typeface="Times New Roman" panose="02020603050405020304" pitchFamily="18" charset="0"/>
                    <a:ea typeface="Times New Roman"/>
                    <a:cs typeface="Times New Roman" panose="02020603050405020304" pitchFamily="18" charset="0"/>
                    <a:sym typeface="Times New Roman"/>
                  </a:rPr>
                  <a:t> is a positive constant arbitrarily small and l is the sum of the substring lengths.</a:t>
                </a:r>
              </a:p>
            </p:txBody>
          </p:sp>
        </mc:Choice>
        <mc:Fallback xmlns="">
          <p:sp>
            <p:nvSpPr>
              <p:cNvPr id="139" name="Google Shape;139;p7"/>
              <p:cNvSpPr txBox="1">
                <a:spLocks noGrp="1" noRot="1" noChangeAspect="1" noMove="1" noResize="1" noEditPoints="1" noAdjustHandles="1" noChangeArrowheads="1" noChangeShapeType="1" noTextEdit="1"/>
              </p:cNvSpPr>
              <p:nvPr>
                <p:ph type="body" idx="1"/>
              </p:nvPr>
            </p:nvSpPr>
            <p:spPr>
              <a:xfrm>
                <a:off x="819150" y="1058801"/>
                <a:ext cx="10775553" cy="5152101"/>
              </a:xfrm>
              <a:prstGeom prst="rect">
                <a:avLst/>
              </a:prstGeom>
              <a:blipFill rotWithShape="1">
                <a:blip r:embed="rId3"/>
                <a:stretch>
                  <a:fillRect l="-848" r="-1414"/>
                </a:stretch>
              </a:blipFill>
              <a:ln>
                <a:noFill/>
              </a:ln>
            </p:spPr>
            <p:txBody>
              <a:bodyPr/>
              <a:lstStyle/>
              <a:p>
                <a:r>
                  <a:rPr lang="zh-TW" altLang="en-US">
                    <a:noFill/>
                  </a:rPr>
                  <a:t> </a:t>
                </a:r>
              </a:p>
            </p:txBody>
          </p:sp>
        </mc:Fallback>
      </mc:AlternateContent>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88050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Reducing LCS Length Problem to Shortest Path Computation in a Grid Graph</a:t>
            </a:r>
            <a:endParaRPr lang="zh-TW" altLang="en-US" b="1" dirty="0">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783" y="1504605"/>
            <a:ext cx="6668431" cy="4934639"/>
          </a:xfrm>
          <a:prstGeom prst="rect">
            <a:avLst/>
          </a:prstGeom>
        </p:spPr>
      </p:pic>
    </p:spTree>
    <p:extLst>
      <p:ext uri="{BB962C8B-B14F-4D97-AF65-F5344CB8AC3E}">
        <p14:creationId xmlns:p14="http://schemas.microsoft.com/office/powerpoint/2010/main" val="128701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solidFill>
                  <a:schemeClr val="tx1"/>
                </a:solidFill>
                <a:latin typeface="Times New Roman"/>
                <a:ea typeface="Times New Roman"/>
                <a:cs typeface="Times New Roman"/>
                <a:sym typeface="Times New Roman"/>
              </a:rPr>
              <a:t>Semi-local LCS length technique of </a:t>
            </a:r>
            <a:r>
              <a:rPr lang="en-US" altLang="zh-TW" b="1" dirty="0" err="1">
                <a:solidFill>
                  <a:schemeClr val="tx1"/>
                </a:solidFill>
                <a:latin typeface="Times New Roman"/>
                <a:ea typeface="Times New Roman"/>
                <a:cs typeface="Times New Roman"/>
                <a:sym typeface="Times New Roman"/>
              </a:rPr>
              <a:t>Tiskin</a:t>
            </a:r>
            <a:endParaRPr lang="zh-TW" altLang="en-US" b="1" dirty="0">
              <a:solidFill>
                <a:schemeClr val="tx1"/>
              </a:solidFill>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Lemma 1. For any d-</a:t>
                </a:r>
                <a:r>
                  <a:rPr lang="en-US" sz="3200" dirty="0" err="1">
                    <a:latin typeface="Times New Roman" panose="02020603050405020304" pitchFamily="18" charset="0"/>
                    <a:ea typeface="Times New Roman"/>
                    <a:cs typeface="Times New Roman" panose="02020603050405020304" pitchFamily="18" charset="0"/>
                    <a:sym typeface="Times New Roman"/>
                  </a:rPr>
                  <a:t>inc</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subgraph</a:t>
                </a:r>
                <a:r>
                  <a:rPr lang="en-US" sz="3200" dirty="0">
                    <a:latin typeface="Times New Roman" panose="02020603050405020304" pitchFamily="18" charset="0"/>
                    <a:ea typeface="Times New Roman"/>
                    <a:cs typeface="Times New Roman" panose="02020603050405020304" pitchFamily="18" charset="0"/>
                    <a:sym typeface="Times New Roman"/>
                  </a:rPr>
                  <a:t> </a:t>
                </a:r>
                <a14:m>
                  <m:oMath xmlns:m="http://schemas.openxmlformats.org/officeDocument/2006/math">
                    <m:sSub>
                      <m:sSubPr>
                        <m:ctrlPr>
                          <a:rPr lang="en-US" altLang="zh-TW" sz="3200" i="1" dirty="0" smtClean="0">
                            <a:latin typeface="Cambria Math" panose="02040503050406030204" pitchFamily="18" charset="0"/>
                            <a:cs typeface="Times New Roman" panose="02020603050405020304" pitchFamily="18" charset="0"/>
                            <a:sym typeface="Times New Roman"/>
                          </a:rPr>
                        </m:ctrlPr>
                      </m:sSubPr>
                      <m:e>
                        <m:r>
                          <a:rPr lang="en-US" altLang="zh-TW" sz="3200" b="0" i="1" dirty="0" smtClean="0">
                            <a:latin typeface="Cambria Math"/>
                            <a:cs typeface="Times New Roman" panose="02020603050405020304" pitchFamily="18" charset="0"/>
                            <a:sym typeface="Times New Roman"/>
                          </a:rPr>
                          <m:t>𝐺</m:t>
                        </m:r>
                      </m:e>
                      <m:sub>
                        <m:r>
                          <a:rPr lang="en-US" altLang="zh-TW" sz="3200" b="0" i="1" dirty="0" smtClean="0">
                            <a:latin typeface="Cambria Math"/>
                            <a:cs typeface="Times New Roman" panose="02020603050405020304" pitchFamily="18" charset="0"/>
                            <a:sym typeface="Times New Roman"/>
                          </a:rPr>
                          <m:t>𝑃</m:t>
                        </m:r>
                        <m:r>
                          <a:rPr lang="en-US" altLang="zh-TW" sz="3200" b="0" i="1" dirty="0" smtClean="0">
                            <a:latin typeface="Cambria Math"/>
                            <a:cs typeface="Times New Roman" panose="02020603050405020304" pitchFamily="18" charset="0"/>
                            <a:sym typeface="Times New Roman"/>
                          </a:rPr>
                          <m:t>,</m:t>
                        </m:r>
                        <m:r>
                          <a:rPr lang="en-US" altLang="zh-TW" sz="3200" b="0" i="1" dirty="0" smtClean="0">
                            <a:latin typeface="Cambria Math"/>
                            <a:cs typeface="Times New Roman" panose="02020603050405020304" pitchFamily="18" charset="0"/>
                            <a:sym typeface="Times New Roman"/>
                          </a:rPr>
                          <m:t>𝑄</m:t>
                        </m:r>
                      </m:sub>
                    </m:sSub>
                  </m:oMath>
                </a14:m>
                <a:r>
                  <a:rPr lang="en-US" sz="3200" dirty="0">
                    <a:latin typeface="Times New Roman" panose="02020603050405020304" pitchFamily="18" charset="0"/>
                    <a:ea typeface="Times New Roman"/>
                    <a:cs typeface="Times New Roman" panose="02020603050405020304" pitchFamily="18" charset="0"/>
                    <a:sym typeface="Times New Roman"/>
                  </a:rPr>
                  <a:t>, there exists a </a:t>
                </a:r>
                <a:r>
                  <a:rPr lang="en-US" sz="3200" dirty="0" err="1">
                    <a:latin typeface="Times New Roman" panose="02020603050405020304" pitchFamily="18" charset="0"/>
                    <a:ea typeface="Times New Roman"/>
                    <a:cs typeface="Times New Roman" panose="02020603050405020304" pitchFamily="18" charset="0"/>
                    <a:sym typeface="Times New Roman"/>
                  </a:rPr>
                  <a:t>bijection</a:t>
                </a:r>
                <a:r>
                  <a:rPr lang="en-US" sz="3200" dirty="0">
                    <a:latin typeface="Times New Roman" panose="02020603050405020304" pitchFamily="18" charset="0"/>
                    <a:ea typeface="Times New Roman"/>
                    <a:cs typeface="Times New Roman" panose="02020603050405020304" pitchFamily="18" charset="0"/>
                    <a:sym typeface="Times New Roman"/>
                  </a:rPr>
                  <a:t> β from the set of all edges in P to the set of all edges in Q. </a:t>
                </a:r>
              </a:p>
            </p:txBody>
          </p:sp>
        </mc:Choice>
        <mc:Fallback xmlns="">
          <p:sp>
            <p:nvSpPr>
              <p:cNvPr id="139" name="Google Shape;139;p7"/>
              <p:cNvSpPr txBox="1">
                <a:spLocks noGrp="1" noRot="1" noChangeAspect="1" noMove="1" noResize="1" noEditPoints="1" noAdjustHandles="1" noChangeArrowheads="1" noChangeShapeType="1" noTextEdit="1"/>
              </p:cNvSpPr>
              <p:nvPr>
                <p:ph type="body" idx="1"/>
              </p:nvPr>
            </p:nvSpPr>
            <p:spPr>
              <a:xfrm>
                <a:off x="838200" y="1468376"/>
                <a:ext cx="10775553" cy="5152101"/>
              </a:xfrm>
              <a:prstGeom prst="rect">
                <a:avLst/>
              </a:prstGeom>
              <a:blipFill rotWithShape="1">
                <a:blip r:embed="rId3"/>
                <a:stretch>
                  <a:fillRect l="-1471" r="-1754"/>
                </a:stretch>
              </a:blipFill>
              <a:ln>
                <a:noFill/>
              </a:ln>
            </p:spPr>
            <p:txBody>
              <a:bodyPr/>
              <a:lstStyle/>
              <a:p>
                <a:r>
                  <a:rPr lang="zh-TW" altLang="en-US">
                    <a:noFill/>
                  </a:rPr>
                  <a:t> </a:t>
                </a:r>
              </a:p>
            </p:txBody>
          </p:sp>
        </mc:Fallback>
      </mc:AlternateContent>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350" y="2809615"/>
            <a:ext cx="3638550" cy="3715269"/>
          </a:xfrm>
          <a:prstGeom prst="rect">
            <a:avLst/>
          </a:prstGeom>
        </p:spPr>
      </p:pic>
    </p:spTree>
    <p:extLst>
      <p:ext uri="{BB962C8B-B14F-4D97-AF65-F5344CB8AC3E}">
        <p14:creationId xmlns:p14="http://schemas.microsoft.com/office/powerpoint/2010/main" val="347833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solidFill>
                  <a:schemeClr val="tx1"/>
                </a:solidFill>
                <a:latin typeface="Times New Roman"/>
                <a:ea typeface="Times New Roman"/>
                <a:cs typeface="Times New Roman"/>
                <a:sym typeface="Times New Roman"/>
              </a:rPr>
              <a:t>Semi-local LCS length technique of </a:t>
            </a:r>
            <a:r>
              <a:rPr lang="en-US" altLang="zh-TW" b="1" dirty="0" err="1">
                <a:solidFill>
                  <a:schemeClr val="tx1"/>
                </a:solidFill>
                <a:latin typeface="Times New Roman"/>
                <a:ea typeface="Times New Roman"/>
                <a:cs typeface="Times New Roman"/>
                <a:sym typeface="Times New Roman"/>
              </a:rPr>
              <a:t>Tiskin</a:t>
            </a:r>
            <a:endParaRPr lang="zh-TW" altLang="en-US" b="1" dirty="0">
              <a:solidFill>
                <a:schemeClr val="tx1"/>
              </a:solidFill>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Corollary 1. For any d-</a:t>
                </a:r>
                <a:r>
                  <a:rPr lang="en-US" sz="3200" dirty="0" err="1">
                    <a:latin typeface="Times New Roman" panose="02020603050405020304" pitchFamily="18" charset="0"/>
                    <a:ea typeface="Times New Roman"/>
                    <a:cs typeface="Times New Roman" panose="02020603050405020304" pitchFamily="18" charset="0"/>
                    <a:sym typeface="Times New Roman"/>
                  </a:rPr>
                  <a:t>inc</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subgraph</a:t>
                </a:r>
                <a:r>
                  <a:rPr lang="en-US" sz="3200" dirty="0">
                    <a:latin typeface="Times New Roman" panose="02020603050405020304" pitchFamily="18" charset="0"/>
                    <a:ea typeface="Times New Roman"/>
                    <a:cs typeface="Times New Roman" panose="02020603050405020304" pitchFamily="18" charset="0"/>
                    <a:sym typeface="Times New Roman"/>
                  </a:rPr>
                  <a:t> </a:t>
                </a:r>
                <a14:m>
                  <m:oMath xmlns:m="http://schemas.openxmlformats.org/officeDocument/2006/math">
                    <m:sSub>
                      <m:sSubPr>
                        <m:ctrlPr>
                          <a:rPr lang="en-US" altLang="zh-TW" sz="3200" i="1" dirty="0">
                            <a:latin typeface="Cambria Math" panose="02040503050406030204" pitchFamily="18" charset="0"/>
                            <a:cs typeface="Times New Roman" panose="02020603050405020304" pitchFamily="18" charset="0"/>
                            <a:sym typeface="Times New Roman"/>
                          </a:rPr>
                        </m:ctrlPr>
                      </m:sSubPr>
                      <m:e>
                        <m:r>
                          <a:rPr lang="en-US" altLang="zh-TW" sz="3200" i="1" dirty="0">
                            <a:latin typeface="Cambria Math"/>
                            <a:cs typeface="Times New Roman" panose="02020603050405020304" pitchFamily="18" charset="0"/>
                            <a:sym typeface="Times New Roman"/>
                          </a:rPr>
                          <m:t>𝐺</m:t>
                        </m:r>
                      </m:e>
                      <m:sub>
                        <m:r>
                          <a:rPr lang="en-US" altLang="zh-TW" sz="3200" i="1" dirty="0">
                            <a:latin typeface="Cambria Math"/>
                            <a:cs typeface="Times New Roman" panose="02020603050405020304" pitchFamily="18" charset="0"/>
                            <a:sym typeface="Times New Roman"/>
                          </a:rPr>
                          <m:t>𝑃</m:t>
                        </m:r>
                        <m:r>
                          <a:rPr lang="en-US" altLang="zh-TW" sz="3200" i="1" dirty="0">
                            <a:latin typeface="Cambria Math"/>
                            <a:cs typeface="Times New Roman" panose="02020603050405020304" pitchFamily="18" charset="0"/>
                            <a:sym typeface="Times New Roman"/>
                          </a:rPr>
                          <m:t>,</m:t>
                        </m:r>
                        <m:r>
                          <a:rPr lang="en-US" altLang="zh-TW" sz="3200" i="1" dirty="0">
                            <a:latin typeface="Cambria Math"/>
                            <a:cs typeface="Times New Roman" panose="02020603050405020304" pitchFamily="18" charset="0"/>
                            <a:sym typeface="Times New Roman"/>
                          </a:rPr>
                          <m:t>𝑄</m:t>
                        </m:r>
                      </m:sub>
                    </m:sSub>
                  </m:oMath>
                </a14:m>
                <a:r>
                  <a:rPr lang="en-US" sz="3200" dirty="0">
                    <a:latin typeface="Times New Roman" panose="02020603050405020304" pitchFamily="18" charset="0"/>
                    <a:ea typeface="Times New Roman"/>
                    <a:cs typeface="Times New Roman" panose="02020603050405020304" pitchFamily="18" charset="0"/>
                    <a:sym typeface="Times New Roman"/>
                  </a:rPr>
                  <a:t>, any vertex u in P , and any vertex v in Q , l(u, v) is equal to </a:t>
                </a:r>
                <a14:m>
                  <m:oMath xmlns:m="http://schemas.openxmlformats.org/officeDocument/2006/math">
                    <m:sSub>
                      <m:sSubPr>
                        <m:ctrlPr>
                          <a:rPr lang="en-US" altLang="zh-TW" sz="3200" i="1" smtClean="0">
                            <a:latin typeface="Cambria Math" panose="02040503050406030204" pitchFamily="18" charset="0"/>
                            <a:cs typeface="Times New Roman" panose="02020603050405020304" pitchFamily="18" charset="0"/>
                            <a:sym typeface="Times New Roman"/>
                          </a:rPr>
                        </m:ctrlPr>
                      </m:sSubPr>
                      <m:e>
                        <m:r>
                          <a:rPr lang="en-US" altLang="zh-TW" sz="3200" b="0" i="1" smtClean="0">
                            <a:latin typeface="Cambria Math"/>
                            <a:cs typeface="Times New Roman" panose="02020603050405020304" pitchFamily="18" charset="0"/>
                            <a:sym typeface="Times New Roman"/>
                          </a:rPr>
                          <m:t>𝑖</m:t>
                        </m:r>
                      </m:e>
                      <m:sub>
                        <m:r>
                          <a:rPr lang="en-US" altLang="zh-TW" sz="3200" b="0" i="1" smtClean="0">
                            <a:latin typeface="Cambria Math"/>
                            <a:cs typeface="Times New Roman" panose="02020603050405020304" pitchFamily="18" charset="0"/>
                            <a:sym typeface="Times New Roman"/>
                          </a:rPr>
                          <m:t>𝑣</m:t>
                        </m:r>
                      </m:sub>
                    </m:sSub>
                  </m:oMath>
                </a14:m>
                <a:r>
                  <a:rPr lang="en-US" sz="3200" dirty="0">
                    <a:latin typeface="Times New Roman" panose="02020603050405020304" pitchFamily="18" charset="0"/>
                    <a:ea typeface="Times New Roman"/>
                    <a:cs typeface="Times New Roman" panose="02020603050405020304" pitchFamily="18" charset="0"/>
                    <a:sym typeface="Times New Roman"/>
                  </a:rPr>
                  <a:t>− </a:t>
                </a:r>
                <a14:m>
                  <m:oMath xmlns:m="http://schemas.openxmlformats.org/officeDocument/2006/math">
                    <m:sSub>
                      <m:sSubPr>
                        <m:ctrlPr>
                          <a:rPr lang="en-US" altLang="zh-TW" sz="3200" i="1">
                            <a:latin typeface="Cambria Math" panose="02040503050406030204" pitchFamily="18" charset="0"/>
                            <a:cs typeface="Times New Roman" panose="02020603050405020304" pitchFamily="18" charset="0"/>
                            <a:sym typeface="Times New Roman"/>
                          </a:rPr>
                        </m:ctrlPr>
                      </m:sSubPr>
                      <m:e>
                        <m:r>
                          <a:rPr lang="en-US" altLang="zh-TW" sz="3200" i="1">
                            <a:latin typeface="Cambria Math"/>
                            <a:cs typeface="Times New Roman" panose="02020603050405020304" pitchFamily="18" charset="0"/>
                            <a:sym typeface="Times New Roman"/>
                          </a:rPr>
                          <m:t>𝑖</m:t>
                        </m:r>
                      </m:e>
                      <m:sub>
                        <m:r>
                          <a:rPr lang="en-US" altLang="zh-TW" sz="3200" b="0" i="1" smtClean="0">
                            <a:latin typeface="Cambria Math"/>
                            <a:cs typeface="Times New Roman" panose="02020603050405020304" pitchFamily="18" charset="0"/>
                            <a:sym typeface="Times New Roman"/>
                          </a:rPr>
                          <m:t>𝑢</m:t>
                        </m:r>
                      </m:sub>
                    </m:sSub>
                    <m:r>
                      <a:rPr lang="en-US" altLang="zh-TW" sz="3200" i="1">
                        <a:latin typeface="Cambria Math"/>
                        <a:cs typeface="Times New Roman" panose="02020603050405020304" pitchFamily="18" charset="0"/>
                        <a:sym typeface="Times New Roman"/>
                      </a:rPr>
                      <m:t> </m:t>
                    </m:r>
                  </m:oMath>
                </a14:m>
                <a:r>
                  <a:rPr lang="en-US" sz="3200" dirty="0">
                    <a:latin typeface="Times New Roman" panose="02020603050405020304" pitchFamily="18" charset="0"/>
                    <a:ea typeface="Times New Roman"/>
                    <a:cs typeface="Times New Roman" panose="02020603050405020304" pitchFamily="18" charset="0"/>
                    <a:sym typeface="Times New Roman"/>
                  </a:rPr>
                  <a:t>plus the number of edges p in P such that u ↗ p and </a:t>
                </a:r>
                <a14:m>
                  <m:oMath xmlns:m="http://schemas.openxmlformats.org/officeDocument/2006/math">
                    <m:sSub>
                      <m:sSubPr>
                        <m:ctrlPr>
                          <a:rPr lang="en-US" altLang="zh-TW" sz="3200" i="1" dirty="0">
                            <a:latin typeface="Cambria Math" panose="02040503050406030204" pitchFamily="18" charset="0"/>
                            <a:cs typeface="Times New Roman" panose="02020603050405020304" pitchFamily="18" charset="0"/>
                            <a:sym typeface="Times New Roman"/>
                          </a:rPr>
                        </m:ctrlPr>
                      </m:sSubPr>
                      <m:e>
                        <m:r>
                          <m:rPr>
                            <m:nor/>
                          </m:rPr>
                          <a:rPr lang="en-US" altLang="zh-TW" sz="3200" dirty="0">
                            <a:latin typeface="Times New Roman" panose="02020603050405020304" pitchFamily="18" charset="0"/>
                            <a:ea typeface="Times New Roman"/>
                            <a:cs typeface="Times New Roman" panose="02020603050405020304" pitchFamily="18" charset="0"/>
                            <a:sym typeface="Times New Roman"/>
                          </a:rPr>
                          <m:t>β</m:t>
                        </m:r>
                      </m:e>
                      <m:sub>
                        <m:r>
                          <a:rPr lang="en-US" altLang="zh-TW" sz="3200" i="1" dirty="0">
                            <a:latin typeface="Cambria Math"/>
                            <a:cs typeface="Times New Roman" panose="02020603050405020304" pitchFamily="18" charset="0"/>
                            <a:sym typeface="Times New Roman"/>
                          </a:rPr>
                          <m:t>𝑃</m:t>
                        </m:r>
                        <m:r>
                          <a:rPr lang="en-US" altLang="zh-TW" sz="3200" i="1" dirty="0">
                            <a:latin typeface="Cambria Math"/>
                            <a:cs typeface="Times New Roman" panose="02020603050405020304" pitchFamily="18" charset="0"/>
                            <a:sym typeface="Times New Roman"/>
                          </a:rPr>
                          <m:t>,</m:t>
                        </m:r>
                        <m:r>
                          <a:rPr lang="en-US" altLang="zh-TW" sz="3200" i="1" dirty="0">
                            <a:latin typeface="Cambria Math"/>
                            <a:cs typeface="Times New Roman" panose="02020603050405020304" pitchFamily="18" charset="0"/>
                            <a:sym typeface="Times New Roman"/>
                          </a:rPr>
                          <m:t>𝑄</m:t>
                        </m:r>
                      </m:sub>
                    </m:sSub>
                  </m:oMath>
                </a14:m>
                <a:r>
                  <a:rPr lang="en-US" sz="3200" dirty="0">
                    <a:latin typeface="Times New Roman" panose="02020603050405020304" pitchFamily="18" charset="0"/>
                    <a:ea typeface="Times New Roman"/>
                    <a:cs typeface="Times New Roman" panose="02020603050405020304" pitchFamily="18" charset="0"/>
                    <a:sym typeface="Times New Roman"/>
                  </a:rPr>
                  <a:t>(p) </a:t>
                </a:r>
                <a:r>
                  <a:rPr lang="en-US" altLang="zh-TW" sz="3200" dirty="0">
                    <a:latin typeface="Times New Roman" panose="02020603050405020304" pitchFamily="18" charset="0"/>
                    <a:ea typeface="Times New Roman"/>
                    <a:cs typeface="Times New Roman" panose="02020603050405020304" pitchFamily="18" charset="0"/>
                    <a:sym typeface="Times New Roman"/>
                  </a:rPr>
                  <a:t>↗ v</a:t>
                </a:r>
                <a:r>
                  <a:rPr lang="en-US" sz="3200" dirty="0">
                    <a:latin typeface="Times New Roman" panose="02020603050405020304" pitchFamily="18" charset="0"/>
                    <a:ea typeface="Times New Roman"/>
                    <a:cs typeface="Times New Roman" panose="02020603050405020304" pitchFamily="18" charset="0"/>
                    <a:sym typeface="Times New Roman"/>
                  </a:rPr>
                  <a:t>.</a:t>
                </a:r>
              </a:p>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mc:Choice>
        <mc:Fallback xmlns="">
          <p:sp>
            <p:nvSpPr>
              <p:cNvPr id="139" name="Google Shape;139;p7"/>
              <p:cNvSpPr txBox="1">
                <a:spLocks noGrp="1" noRot="1" noChangeAspect="1" noMove="1" noResize="1" noEditPoints="1" noAdjustHandles="1" noChangeArrowheads="1" noChangeShapeType="1" noTextEdit="1"/>
              </p:cNvSpPr>
              <p:nvPr>
                <p:ph type="body" idx="1"/>
              </p:nvPr>
            </p:nvSpPr>
            <p:spPr>
              <a:xfrm>
                <a:off x="838200" y="1468376"/>
                <a:ext cx="10775553" cy="5152101"/>
              </a:xfrm>
              <a:prstGeom prst="rect">
                <a:avLst/>
              </a:prstGeom>
              <a:blipFill rotWithShape="1">
                <a:blip r:embed="rId3"/>
                <a:stretch>
                  <a:fillRect l="-1471" r="-1811"/>
                </a:stretch>
              </a:blipFill>
              <a:ln>
                <a:noFill/>
              </a:ln>
            </p:spPr>
            <p:txBody>
              <a:bodyPr/>
              <a:lstStyle/>
              <a:p>
                <a:r>
                  <a:rPr lang="zh-TW" altLang="en-US">
                    <a:noFill/>
                  </a:rPr>
                  <a:t> </a:t>
                </a:r>
              </a:p>
            </p:txBody>
          </p:sp>
        </mc:Fallback>
      </mc:AlternateContent>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04944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endParaRPr lang="zh-TW" altLang="en-US" b="1" dirty="0">
              <a:solidFill>
                <a:schemeClr val="tx1"/>
              </a:solidFill>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indent="-457200">
                  <a:buSzPts val="2800"/>
                </a:pPr>
                <a:r>
                  <a:rPr lang="en-US" sz="3200" dirty="0">
                    <a:latin typeface="Times New Roman" panose="02020603050405020304" pitchFamily="18" charset="0"/>
                    <a:ea typeface="Times New Roman"/>
                    <a:cs typeface="Times New Roman" panose="02020603050405020304" pitchFamily="18" charset="0"/>
                    <a:sym typeface="Times New Roman"/>
                  </a:rPr>
                  <a:t>l(</a:t>
                </a:r>
                <a:r>
                  <a:rPr lang="en-US" sz="3200" dirty="0" err="1">
                    <a:latin typeface="Times New Roman" panose="02020603050405020304" pitchFamily="18" charset="0"/>
                    <a:ea typeface="Times New Roman"/>
                    <a:cs typeface="Times New Roman" panose="02020603050405020304" pitchFamily="18" charset="0"/>
                    <a:sym typeface="Times New Roman"/>
                  </a:rPr>
                  <a:t>u,v</a:t>
                </a:r>
                <a:r>
                  <a:rPr lang="en-US" sz="3200" dirty="0">
                    <a:latin typeface="Times New Roman" panose="02020603050405020304" pitchFamily="18" charset="0"/>
                    <a:ea typeface="Times New Roman"/>
                    <a:cs typeface="Times New Roman" panose="02020603050405020304" pitchFamily="18" charset="0"/>
                    <a:sym typeface="Times New Roman"/>
                  </a:rPr>
                  <a:t>)=</a:t>
                </a:r>
                <a:r>
                  <a:rPr lang="en-US" altLang="zh-TW" sz="3200" dirty="0">
                    <a:cs typeface="Times New Roman" panose="02020603050405020304" pitchFamily="18" charset="0"/>
                    <a:sym typeface="Times New Roman"/>
                  </a:rPr>
                  <a:t> </a:t>
                </a:r>
                <a14:m>
                  <m:oMath xmlns:m="http://schemas.openxmlformats.org/officeDocument/2006/math">
                    <m:sSub>
                      <m:sSubPr>
                        <m:ctrlPr>
                          <a:rPr lang="en-US" altLang="zh-TW" sz="3200" i="1">
                            <a:latin typeface="Cambria Math" panose="02040503050406030204" pitchFamily="18" charset="0"/>
                            <a:cs typeface="Times New Roman" panose="02020603050405020304" pitchFamily="18" charset="0"/>
                            <a:sym typeface="Times New Roman"/>
                          </a:rPr>
                        </m:ctrlPr>
                      </m:sSubPr>
                      <m:e>
                        <m:r>
                          <a:rPr lang="en-US" altLang="zh-TW" sz="3200" i="1">
                            <a:latin typeface="Cambria Math"/>
                            <a:cs typeface="Times New Roman" panose="02020603050405020304" pitchFamily="18" charset="0"/>
                            <a:sym typeface="Times New Roman"/>
                          </a:rPr>
                          <m:t>𝑖</m:t>
                        </m:r>
                      </m:e>
                      <m:sub>
                        <m:r>
                          <a:rPr lang="en-US" altLang="zh-TW" sz="3200" i="1">
                            <a:latin typeface="Cambria Math"/>
                            <a:cs typeface="Times New Roman" panose="02020603050405020304" pitchFamily="18" charset="0"/>
                            <a:sym typeface="Times New Roman"/>
                          </a:rPr>
                          <m:t>𝑣</m:t>
                        </m:r>
                      </m:sub>
                    </m:sSub>
                  </m:oMath>
                </a14:m>
                <a:r>
                  <a:rPr lang="en-US" altLang="zh-TW" sz="3200" dirty="0">
                    <a:latin typeface="Times New Roman" panose="02020603050405020304" pitchFamily="18" charset="0"/>
                    <a:ea typeface="Times New Roman"/>
                    <a:cs typeface="Times New Roman" panose="02020603050405020304" pitchFamily="18" charset="0"/>
                    <a:sym typeface="Times New Roman"/>
                  </a:rPr>
                  <a:t>− </a:t>
                </a:r>
                <a14:m>
                  <m:oMath xmlns:m="http://schemas.openxmlformats.org/officeDocument/2006/math">
                    <m:sSub>
                      <m:sSubPr>
                        <m:ctrlPr>
                          <a:rPr lang="en-US" altLang="zh-TW" sz="3200" i="1">
                            <a:latin typeface="Cambria Math" panose="02040503050406030204" pitchFamily="18" charset="0"/>
                            <a:cs typeface="Times New Roman" panose="02020603050405020304" pitchFamily="18" charset="0"/>
                            <a:sym typeface="Times New Roman"/>
                          </a:rPr>
                        </m:ctrlPr>
                      </m:sSubPr>
                      <m:e>
                        <m:r>
                          <a:rPr lang="en-US" altLang="zh-TW" sz="3200" i="1">
                            <a:latin typeface="Cambria Math"/>
                            <a:cs typeface="Times New Roman" panose="02020603050405020304" pitchFamily="18" charset="0"/>
                            <a:sym typeface="Times New Roman"/>
                          </a:rPr>
                          <m:t>𝑖</m:t>
                        </m:r>
                      </m:e>
                      <m:sub>
                        <m:r>
                          <a:rPr lang="en-US" altLang="zh-TW" sz="3200" i="1">
                            <a:latin typeface="Cambria Math"/>
                            <a:cs typeface="Times New Roman" panose="02020603050405020304" pitchFamily="18" charset="0"/>
                            <a:sym typeface="Times New Roman"/>
                          </a:rPr>
                          <m:t>𝑢</m:t>
                        </m:r>
                      </m:sub>
                    </m:sSub>
                  </m:oMath>
                </a14:m>
                <a:r>
                  <a:rPr lang="en-US" sz="3200" dirty="0">
                    <a:latin typeface="Times New Roman" panose="02020603050405020304" pitchFamily="18" charset="0"/>
                    <a:ea typeface="Times New Roman"/>
                    <a:cs typeface="Times New Roman" panose="02020603050405020304" pitchFamily="18" charset="0"/>
                    <a:sym typeface="Times New Roman"/>
                  </a:rPr>
                  <a:t>+ </a:t>
                </a:r>
                <a:r>
                  <a:rPr lang="en-US" altLang="zh-TW" sz="3200" dirty="0">
                    <a:latin typeface="Times New Roman" panose="02020603050405020304" pitchFamily="18" charset="0"/>
                    <a:ea typeface="Times New Roman"/>
                    <a:cs typeface="Times New Roman" panose="02020603050405020304" pitchFamily="18" charset="0"/>
                    <a:sym typeface="Times New Roman"/>
                  </a:rPr>
                  <a:t>#edges </a:t>
                </a:r>
              </a:p>
              <a:p>
                <a:pPr marL="0" indent="0">
                  <a:buSzPts val="2800"/>
                  <a:buNone/>
                </a:pPr>
                <a:r>
                  <a:rPr lang="en-US" altLang="zh-TW" sz="3200" dirty="0">
                    <a:latin typeface="Times New Roman" panose="02020603050405020304" pitchFamily="18" charset="0"/>
                    <a:ea typeface="Times New Roman"/>
                    <a:cs typeface="Times New Roman" panose="02020603050405020304" pitchFamily="18" charset="0"/>
                    <a:sym typeface="Times New Roman"/>
                  </a:rPr>
                  <a:t>P </a:t>
                </a:r>
                <a:r>
                  <a:rPr lang="en-US" sz="3200" dirty="0">
                    <a:latin typeface="Times New Roman" panose="02020603050405020304" pitchFamily="18" charset="0"/>
                    <a:ea typeface="Times New Roman"/>
                    <a:cs typeface="Times New Roman" panose="02020603050405020304" pitchFamily="18" charset="0"/>
                    <a:sym typeface="Times New Roman"/>
                  </a:rPr>
                  <a:t>such </a:t>
                </a:r>
                <a:r>
                  <a:rPr lang="en-US" altLang="zh-TW" sz="3200" dirty="0">
                    <a:latin typeface="Times New Roman" panose="02020603050405020304" pitchFamily="18" charset="0"/>
                    <a:ea typeface="Times New Roman"/>
                    <a:cs typeface="Times New Roman" panose="02020603050405020304" pitchFamily="18" charset="0"/>
                    <a:sym typeface="Times New Roman"/>
                  </a:rPr>
                  <a:t>in P such that u ↗ p </a:t>
                </a:r>
              </a:p>
              <a:p>
                <a:pPr marL="0" indent="0">
                  <a:buSzPts val="2800"/>
                  <a:buNone/>
                </a:pPr>
                <a:r>
                  <a:rPr lang="en-US" altLang="zh-TW" sz="3200" dirty="0">
                    <a:latin typeface="Times New Roman" panose="02020603050405020304" pitchFamily="18" charset="0"/>
                    <a:ea typeface="Times New Roman"/>
                    <a:cs typeface="Times New Roman" panose="02020603050405020304" pitchFamily="18" charset="0"/>
                    <a:sym typeface="Times New Roman"/>
                  </a:rPr>
                  <a:t>and </a:t>
                </a:r>
                <a14:m>
                  <m:oMath xmlns:m="http://schemas.openxmlformats.org/officeDocument/2006/math">
                    <m:sSub>
                      <m:sSubPr>
                        <m:ctrlPr>
                          <a:rPr lang="en-US" altLang="zh-TW" sz="3200" i="1" dirty="0">
                            <a:latin typeface="Cambria Math" panose="02040503050406030204" pitchFamily="18" charset="0"/>
                            <a:cs typeface="Times New Roman" panose="02020603050405020304" pitchFamily="18" charset="0"/>
                            <a:sym typeface="Times New Roman"/>
                          </a:rPr>
                        </m:ctrlPr>
                      </m:sSubPr>
                      <m:e>
                        <m:r>
                          <m:rPr>
                            <m:nor/>
                          </m:rPr>
                          <a:rPr lang="en-US" altLang="zh-TW" sz="3200" dirty="0">
                            <a:latin typeface="Times New Roman" panose="02020603050405020304" pitchFamily="18" charset="0"/>
                            <a:ea typeface="Times New Roman"/>
                            <a:cs typeface="Times New Roman" panose="02020603050405020304" pitchFamily="18" charset="0"/>
                            <a:sym typeface="Times New Roman"/>
                          </a:rPr>
                          <m:t>β</m:t>
                        </m:r>
                      </m:e>
                      <m:sub>
                        <m:r>
                          <a:rPr lang="en-US" altLang="zh-TW" sz="3200" i="1" dirty="0">
                            <a:latin typeface="Cambria Math"/>
                            <a:cs typeface="Times New Roman" panose="02020603050405020304" pitchFamily="18" charset="0"/>
                            <a:sym typeface="Times New Roman"/>
                          </a:rPr>
                          <m:t>𝑃</m:t>
                        </m:r>
                        <m:r>
                          <a:rPr lang="en-US" altLang="zh-TW" sz="3200" i="1" dirty="0">
                            <a:latin typeface="Cambria Math"/>
                            <a:cs typeface="Times New Roman" panose="02020603050405020304" pitchFamily="18" charset="0"/>
                            <a:sym typeface="Times New Roman"/>
                          </a:rPr>
                          <m:t>,</m:t>
                        </m:r>
                        <m:r>
                          <a:rPr lang="en-US" altLang="zh-TW" sz="3200" i="1" dirty="0">
                            <a:latin typeface="Cambria Math"/>
                            <a:cs typeface="Times New Roman" panose="02020603050405020304" pitchFamily="18" charset="0"/>
                            <a:sym typeface="Times New Roman"/>
                          </a:rPr>
                          <m:t>𝑄</m:t>
                        </m:r>
                      </m:sub>
                    </m:sSub>
                  </m:oMath>
                </a14:m>
                <a:r>
                  <a:rPr lang="en-US" altLang="zh-TW" sz="3200" dirty="0">
                    <a:latin typeface="Times New Roman" panose="02020603050405020304" pitchFamily="18" charset="0"/>
                    <a:ea typeface="Times New Roman"/>
                    <a:cs typeface="Times New Roman" panose="02020603050405020304" pitchFamily="18" charset="0"/>
                    <a:sym typeface="Times New Roman"/>
                  </a:rPr>
                  <a:t>(p) ↗ v</a:t>
                </a: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mc:Choice>
        <mc:Fallback xmlns="">
          <p:sp>
            <p:nvSpPr>
              <p:cNvPr id="139" name="Google Shape;139;p7"/>
              <p:cNvSpPr txBox="1">
                <a:spLocks noGrp="1" noRot="1" noChangeAspect="1" noMove="1" noResize="1" noEditPoints="1" noAdjustHandles="1" noChangeArrowheads="1" noChangeShapeType="1" noTextEdit="1"/>
              </p:cNvSpPr>
              <p:nvPr>
                <p:ph type="body" idx="1"/>
              </p:nvPr>
            </p:nvSpPr>
            <p:spPr>
              <a:xfrm>
                <a:off x="838200" y="1468376"/>
                <a:ext cx="10775553" cy="5152101"/>
              </a:xfrm>
              <a:prstGeom prst="rect">
                <a:avLst/>
              </a:prstGeom>
              <a:blipFill rotWithShape="1">
                <a:blip r:embed="rId3"/>
                <a:stretch>
                  <a:fillRect l="-1471" t="-237"/>
                </a:stretch>
              </a:blipFill>
              <a:ln>
                <a:noFill/>
              </a:ln>
            </p:spPr>
            <p:txBody>
              <a:bodyPr/>
              <a:lstStyle/>
              <a:p>
                <a:r>
                  <a:rPr lang="zh-TW" altLang="en-US">
                    <a:noFill/>
                  </a:rPr>
                  <a:t> </a:t>
                </a:r>
              </a:p>
            </p:txBody>
          </p:sp>
        </mc:Fallback>
      </mc:AlternateContent>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632" y="450403"/>
            <a:ext cx="6541368" cy="6283772"/>
          </a:xfrm>
          <a:prstGeom prst="rect">
            <a:avLst/>
          </a:prstGeom>
        </p:spPr>
      </p:pic>
    </p:spTree>
    <p:extLst>
      <p:ext uri="{BB962C8B-B14F-4D97-AF65-F5344CB8AC3E}">
        <p14:creationId xmlns:p14="http://schemas.microsoft.com/office/powerpoint/2010/main" val="36403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indent="-457200">
              <a:buSzPts val="2800"/>
            </a:pPr>
            <a:r>
              <a:rPr lang="en-US" sz="3200" dirty="0">
                <a:latin typeface="Times New Roman" panose="02020603050405020304" pitchFamily="18" charset="0"/>
                <a:ea typeface="Times New Roman"/>
                <a:cs typeface="Times New Roman" panose="02020603050405020304" pitchFamily="18" charset="0"/>
                <a:sym typeface="Times New Roman"/>
              </a:rPr>
              <a:t>O(</a:t>
            </a:r>
            <a:r>
              <a:rPr lang="en-US" sz="3200" i="1" dirty="0">
                <a:latin typeface="Times New Roman" panose="02020603050405020304" pitchFamily="18" charset="0"/>
                <a:ea typeface="Times New Roman"/>
                <a:cs typeface="Times New Roman" panose="02020603050405020304" pitchFamily="18" charset="0"/>
                <a:sym typeface="Times New Roman"/>
              </a:rPr>
              <a:t>l</a:t>
            </a:r>
            <a:r>
              <a:rPr lang="en-US" sz="3200" dirty="0">
                <a:latin typeface="Times New Roman" panose="02020603050405020304" pitchFamily="18" charset="0"/>
                <a:ea typeface="Times New Roman"/>
                <a:cs typeface="Times New Roman" panose="02020603050405020304" pitchFamily="18" charset="0"/>
                <a:sym typeface="Times New Roman"/>
              </a:rPr>
              <a:t>)-time queries</a:t>
            </a: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24" y="816581"/>
            <a:ext cx="5981701" cy="5746144"/>
          </a:xfrm>
          <a:prstGeom prst="rect">
            <a:avLst/>
          </a:prstGeom>
        </p:spPr>
      </p:pic>
    </p:spTree>
    <p:extLst>
      <p:ext uri="{BB962C8B-B14F-4D97-AF65-F5344CB8AC3E}">
        <p14:creationId xmlns:p14="http://schemas.microsoft.com/office/powerpoint/2010/main" val="257977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38200" y="1468376"/>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724" y="1160294"/>
            <a:ext cx="7634883" cy="5459581"/>
          </a:xfrm>
          <a:prstGeom prst="rect">
            <a:avLst/>
          </a:prstGeom>
        </p:spPr>
      </p:pic>
    </p:spTree>
    <p:extLst>
      <p:ext uri="{BB962C8B-B14F-4D97-AF65-F5344CB8AC3E}">
        <p14:creationId xmlns:p14="http://schemas.microsoft.com/office/powerpoint/2010/main" val="223685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altLang="zh-TW" b="1" dirty="0">
                <a:latin typeface="Times New Roman"/>
                <a:ea typeface="Times New Roman"/>
                <a:cs typeface="Times New Roman"/>
                <a:sym typeface="Times New Roman"/>
              </a:rPr>
              <a:t>Basic data structure supporting linear-time queries</a:t>
            </a:r>
            <a:endParaRPr lang="zh-TW" altLang="en-US" b="1" dirty="0">
              <a:solidFill>
                <a:srgbClr val="FF0000"/>
              </a:solidFill>
              <a:latin typeface="Times New Roman"/>
              <a:ea typeface="Times New Roman"/>
              <a:cs typeface="Times New Roman"/>
              <a:sym typeface="Times New Roman"/>
            </a:endParaRPr>
          </a:p>
        </p:txBody>
      </p:sp>
      <p:sp>
        <p:nvSpPr>
          <p:cNvPr id="139" name="Google Shape;139;p7"/>
          <p:cNvSpPr txBox="1">
            <a:spLocks noGrp="1"/>
          </p:cNvSpPr>
          <p:nvPr>
            <p:ph type="body" idx="1"/>
          </p:nvPr>
        </p:nvSpPr>
        <p:spPr>
          <a:xfrm>
            <a:off x="828675" y="1306451"/>
            <a:ext cx="10775553" cy="5152101"/>
          </a:xfrm>
          <a:prstGeom prst="rect">
            <a:avLst/>
          </a:prstGeom>
          <a:noFill/>
          <a:ln>
            <a:noFill/>
          </a:ln>
        </p:spPr>
        <p:txBody>
          <a:bodyPr spcFirstLastPara="1" wrap="square" lIns="91425" tIns="45700" rIns="91425" bIns="45700" anchor="t" anchorCtr="0">
            <a:normAutofit/>
          </a:bodyPr>
          <a:lstStyle/>
          <a:p>
            <a:pPr marL="0" indent="0">
              <a:buSzPts val="2800"/>
              <a:buNone/>
            </a:pPr>
            <a:r>
              <a:rPr lang="en-US" sz="3200" dirty="0">
                <a:latin typeface="Times New Roman" panose="02020603050405020304" pitchFamily="18" charset="0"/>
                <a:ea typeface="Times New Roman"/>
                <a:cs typeface="Times New Roman" panose="02020603050405020304" pitchFamily="18" charset="0"/>
                <a:sym typeface="Times New Roman"/>
              </a:rPr>
              <a:t>Step1: </a:t>
            </a:r>
            <a:endParaRPr lang="en-US" altLang="zh-TW" sz="3200" dirty="0">
              <a:latin typeface="Times New Roman" pitchFamily="18" charset="0"/>
              <a:ea typeface="標楷體" pitchFamily="65" charset="-120"/>
              <a:cs typeface="Times New Roman" pitchFamily="18" charset="0"/>
              <a:sym typeface="Times New Roman"/>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271" y="1930245"/>
            <a:ext cx="4752975" cy="4565805"/>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472" y="1404911"/>
            <a:ext cx="9153692" cy="452464"/>
          </a:xfrm>
          <a:prstGeom prst="rect">
            <a:avLst/>
          </a:prstGeom>
        </p:spPr>
      </p:pic>
    </p:spTree>
    <p:extLst>
      <p:ext uri="{BB962C8B-B14F-4D97-AF65-F5344CB8AC3E}">
        <p14:creationId xmlns:p14="http://schemas.microsoft.com/office/powerpoint/2010/main" val="1756021241"/>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21516</TotalTime>
  <Words>641</Words>
  <Application>Microsoft Office PowerPoint</Application>
  <PresentationFormat>寬螢幕</PresentationFormat>
  <Paragraphs>90</Paragraphs>
  <Slides>16</Slides>
  <Notes>16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16</vt:i4>
      </vt:variant>
    </vt:vector>
  </HeadingPairs>
  <TitlesOfParts>
    <vt:vector size="22" baseType="lpstr">
      <vt:lpstr>標楷體</vt:lpstr>
      <vt:lpstr>Arial</vt:lpstr>
      <vt:lpstr>Calibri</vt:lpstr>
      <vt:lpstr>Cambria Math</vt:lpstr>
      <vt:lpstr>Times New Roman</vt:lpstr>
      <vt:lpstr>Office 佈景主題</vt:lpstr>
      <vt:lpstr>A data structure for substring-substring LCS length queries</vt:lpstr>
      <vt:lpstr>Abstract</vt:lpstr>
      <vt:lpstr>Reducing LCS Length Problem to Shortest Path Computation in a Grid Graph</vt:lpstr>
      <vt:lpstr>Semi-local LCS length technique of Tiskin</vt:lpstr>
      <vt:lpstr>Semi-local LCS length technique of Tiskin</vt:lpstr>
      <vt:lpstr>PowerPoint 簡報</vt:lpstr>
      <vt:lpstr>Basic data structure supporting linear-time queries</vt:lpstr>
      <vt:lpstr>Basic data structure supporting linear-time queries</vt:lpstr>
      <vt:lpstr>Basic data structure supporting linear-time queries</vt:lpstr>
      <vt:lpstr>Basic data structure supporting linear-time queries</vt:lpstr>
      <vt:lpstr>Basic data structure supporting linear-time queries</vt:lpstr>
      <vt:lpstr>Basic data structure supporting linear-time queries</vt:lpstr>
      <vt:lpstr>Basic data structure supporting linear-time queries</vt:lpstr>
      <vt:lpstr>Basic data structure supporting linear-time queries</vt:lpstr>
      <vt:lpstr>Proposed data structure, supporting fast queries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Longest increasing subsequences  in sliding windows</dc:title>
  <dc:creator>user</dc:creator>
  <cp:lastModifiedBy>pplab</cp:lastModifiedBy>
  <cp:revision>990</cp:revision>
  <dcterms:created xsi:type="dcterms:W3CDTF">2024-03-29T12:17:05Z</dcterms:created>
  <dcterms:modified xsi:type="dcterms:W3CDTF">2025-01-14T08:55:24Z</dcterms:modified>
</cp:coreProperties>
</file>