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notesMasterIdLst>
    <p:notesMasterId r:id="rId20"/>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x="18288000" cy="10287000"/>
  <p:notesSz cx="6858000" cy="9144000"/>
  <p:embeddedFontLst>
    <p:embeddedFont>
      <p:font typeface="Times New Roman" charset="1" panose="02030502070405020303"/>
      <p:regular r:id="rId17"/>
    </p:embeddedFont>
    <p:embeddedFont>
      <p:font typeface="Arimo" charset="1" panose="020B0604020202020204"/>
      <p:regular r:id="rId18"/>
    </p:embeddedFont>
    <p:embeddedFont>
      <p:font typeface="Times New Roman Bold" charset="1" panose="02030802070405020303"/>
      <p:regular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fonts/font17.fntdata" Type="http://schemas.openxmlformats.org/officeDocument/2006/relationships/font"/><Relationship Id="rId18" Target="fonts/font18.fntdata" Type="http://schemas.openxmlformats.org/officeDocument/2006/relationships/font"/><Relationship Id="rId19" Target="fonts/font19.fntdata" Type="http://schemas.openxmlformats.org/officeDocument/2006/relationships/font"/><Relationship Id="rId2" Target="presProps.xml" Type="http://schemas.openxmlformats.org/officeDocument/2006/relationships/presProps"/><Relationship Id="rId20" Target="notesMasters/notesMaster1.xml" Type="http://schemas.openxmlformats.org/officeDocument/2006/relationships/notesMaster"/><Relationship Id="rId21" Target="theme/theme2.xml" Type="http://schemas.openxmlformats.org/officeDocument/2006/relationships/theme"/><Relationship Id="rId22" Target="notesSlides/notesSlide1.xml" Type="http://schemas.openxmlformats.org/officeDocument/2006/relationships/notesSlide"/><Relationship Id="rId23" Target="notesSlides/notesSlide2.xml" Type="http://schemas.openxmlformats.org/officeDocument/2006/relationships/notesSlide"/><Relationship Id="rId24" Target="notesSlides/notesSlide3.xml" Type="http://schemas.openxmlformats.org/officeDocument/2006/relationships/notesSlide"/><Relationship Id="rId25" Target="notesSlides/notesSlide4.xml" Type="http://schemas.openxmlformats.org/officeDocument/2006/relationships/notesSlide"/><Relationship Id="rId26" Target="notesSlides/notesSlide5.xml" Type="http://schemas.openxmlformats.org/officeDocument/2006/relationships/notesSlide"/><Relationship Id="rId27" Target="notesSlides/notesSlide6.xml" Type="http://schemas.openxmlformats.org/officeDocument/2006/relationships/notesSlide"/><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notesSlide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該演算法基於為字串 xxy 構造後綴陣列 ，並根據其在後綴陣列中的順序，為每個長度至少為 q 的後綴的長度為 q 的前綴分配一個等級。該演算法找到 x 的旋轉 i，使得 x 和 y 之間的 β 塊 q-gram 距離最小</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該演算法基於為字串 xxy 構造後綴陣列 ，並根據其在後綴陣列中的順序，為每個長度至少為 q 的後綴的長度為 q 的前綴分配一個等級。該演算法找到 x 的旋轉 i，使得 x 和 y 之間的 β 塊 q-gram 距離最小</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3.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該演算法基於為字串 xxy 構造後綴陣列 ，並根據其在後綴陣列中的順序，為每個長度至少為 q 的後綴的長度為 q 的前綴分配一個等級。該演算法找到 x 的旋轉 i，使得 x 和 y 之間的 β 塊 q-gram 距離最小</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4.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該演算法基於為字串 xxy 構造後綴陣列 ，並根據其在後綴陣列中的順序，為每個長度至少為 q 的後綴的長度為 q 的前綴分配一個等級。該演算法找到 x 的旋轉 i，使得 x 和 y 之間的 β 塊 q-gram 距離最小</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5.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該演算法基於為字串 xxy 構造後綴陣列 ，並根據其在後綴陣列中的順序，為每個長度至少為 q 的後綴的長度為 q 的前綴分配一個等級。該演算法找到 x 的旋轉 i，使得 x 和 y 之間的 β 塊 q-gram 距離最小</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6.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x'會rotation一輪並找到最大的分數為xr</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https://www.sciencedirect.com/journal/pattern-recognition-letters" TargetMode="External" Type="http://schemas.openxmlformats.org/officeDocument/2006/relationships/hyperlink"/><Relationship Id="rId3" Target="https://www.sciencedirect.com/journal/pattern-recognition-letters/vol/88/suppl/C" TargetMode="External" Type="http://schemas.openxmlformats.org/officeDocument/2006/relationships/hyperlink"/></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 Id="rId3" Target="../media/image1.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0">
            <a:off x="1211008" y="2968752"/>
            <a:ext cx="15865983" cy="2129028"/>
          </a:xfrm>
          <a:prstGeom prst="rect">
            <a:avLst/>
          </a:prstGeom>
        </p:spPr>
        <p:txBody>
          <a:bodyPr anchor="t" rtlCol="false" tIns="0" lIns="0" bIns="0" rIns="0">
            <a:spAutoFit/>
          </a:bodyPr>
          <a:lstStyle/>
          <a:p>
            <a:pPr algn="ctr">
              <a:lnSpc>
                <a:spcPts val="7776"/>
              </a:lnSpc>
            </a:pPr>
            <a:r>
              <a:rPr lang="en-US" sz="7200">
                <a:solidFill>
                  <a:srgbClr val="000000"/>
                </a:solidFill>
                <a:latin typeface="Times New Roman"/>
                <a:ea typeface="Times New Roman"/>
                <a:cs typeface="Times New Roman"/>
                <a:sym typeface="Times New Roman"/>
              </a:rPr>
              <a:t>A faster and more accurate heuristic for cyclic edit distance computation</a:t>
            </a:r>
          </a:p>
        </p:txBody>
      </p:sp>
      <p:sp>
        <p:nvSpPr>
          <p:cNvPr name="TextBox 3" id="3"/>
          <p:cNvSpPr txBox="true"/>
          <p:nvPr/>
        </p:nvSpPr>
        <p:spPr>
          <a:xfrm rot="0">
            <a:off x="1794224" y="5753577"/>
            <a:ext cx="14699552" cy="1493139"/>
          </a:xfrm>
          <a:prstGeom prst="rect">
            <a:avLst/>
          </a:prstGeom>
        </p:spPr>
        <p:txBody>
          <a:bodyPr anchor="t" rtlCol="false" tIns="0" lIns="0" bIns="0" rIns="0">
            <a:spAutoFit/>
          </a:bodyPr>
          <a:lstStyle/>
          <a:p>
            <a:pPr algn="ctr">
              <a:lnSpc>
                <a:spcPts val="3888"/>
              </a:lnSpc>
            </a:pPr>
            <a:r>
              <a:rPr lang="en-US" sz="3600">
                <a:solidFill>
                  <a:srgbClr val="000000"/>
                </a:solidFill>
                <a:latin typeface="Arimo"/>
                <a:ea typeface="Arimo"/>
                <a:cs typeface="Arimo"/>
                <a:sym typeface="Arimo"/>
              </a:rPr>
              <a:t>Lorraine A.K. Ayad , Carl Barton , Solon P. Pissis </a:t>
            </a:r>
          </a:p>
          <a:p>
            <a:pPr algn="ctr">
              <a:lnSpc>
                <a:spcPts val="3888"/>
              </a:lnSpc>
            </a:pPr>
            <a:r>
              <a:rPr lang="en-US" sz="3600">
                <a:solidFill>
                  <a:srgbClr val="000000"/>
                </a:solidFill>
                <a:latin typeface="Arimo"/>
                <a:ea typeface="Arimo"/>
                <a:cs typeface="Arimo"/>
                <a:sym typeface="Arimo"/>
                <a:hlinkClick r:id="rId2" tooltip="https://www.sciencedirect.com/journal/pattern-recognition-letters"/>
              </a:rPr>
              <a:t>Pattern Recognition Letters</a:t>
            </a:r>
            <a:r>
              <a:rPr lang="en-US" sz="3600">
                <a:solidFill>
                  <a:srgbClr val="000000"/>
                </a:solidFill>
                <a:latin typeface="Arimo"/>
                <a:ea typeface="Arimo"/>
                <a:cs typeface="Arimo"/>
                <a:sym typeface="Arimo"/>
              </a:rPr>
              <a:t> </a:t>
            </a:r>
            <a:r>
              <a:rPr lang="en-US" sz="3600">
                <a:solidFill>
                  <a:srgbClr val="000000"/>
                </a:solidFill>
                <a:latin typeface="Arimo"/>
                <a:ea typeface="Arimo"/>
                <a:cs typeface="Arimo"/>
                <a:sym typeface="Arimo"/>
                <a:hlinkClick r:id="rId3" tooltip="https://www.sciencedirect.com/journal/pattern-recognition-letters/vol/88/suppl/C"/>
              </a:rPr>
              <a:t>Volume 88</a:t>
            </a:r>
            <a:r>
              <a:rPr lang="en-US" sz="3600">
                <a:solidFill>
                  <a:srgbClr val="000000"/>
                </a:solidFill>
                <a:latin typeface="Arimo"/>
                <a:ea typeface="Arimo"/>
                <a:cs typeface="Arimo"/>
                <a:sym typeface="Arimo"/>
              </a:rPr>
              <a:t>, 1 March 2017, Pages 81-87</a:t>
            </a:r>
          </a:p>
          <a:p>
            <a:pPr algn="ctr">
              <a:lnSpc>
                <a:spcPts val="3888"/>
              </a:lnSpc>
            </a:pPr>
          </a:p>
        </p:txBody>
      </p:sp>
      <p:sp>
        <p:nvSpPr>
          <p:cNvPr name="TextBox 4" id="4"/>
          <p:cNvSpPr txBox="true"/>
          <p:nvPr/>
        </p:nvSpPr>
        <p:spPr>
          <a:xfrm rot="0">
            <a:off x="12574736" y="8901191"/>
            <a:ext cx="5466666" cy="949874"/>
          </a:xfrm>
          <a:prstGeom prst="rect">
            <a:avLst/>
          </a:prstGeom>
        </p:spPr>
        <p:txBody>
          <a:bodyPr anchor="t" rtlCol="false" tIns="0" lIns="0" bIns="0" rIns="0">
            <a:spAutoFit/>
          </a:bodyPr>
          <a:lstStyle/>
          <a:p>
            <a:pPr algn="ctr">
              <a:lnSpc>
                <a:spcPts val="3511"/>
              </a:lnSpc>
            </a:pPr>
            <a:r>
              <a:rPr lang="en-US" sz="3221">
                <a:solidFill>
                  <a:srgbClr val="000000"/>
                </a:solidFill>
                <a:latin typeface="Times New Roman"/>
                <a:ea typeface="Times New Roman"/>
                <a:cs typeface="Times New Roman"/>
                <a:sym typeface="Times New Roman"/>
              </a:rPr>
              <a:t>Presenter: Tse-Ying Huang</a:t>
            </a:r>
          </a:p>
          <a:p>
            <a:pPr algn="ctr">
              <a:lnSpc>
                <a:spcPts val="3511"/>
              </a:lnSpc>
            </a:pPr>
            <a:r>
              <a:rPr lang="en-US" sz="3221">
                <a:solidFill>
                  <a:srgbClr val="000000"/>
                </a:solidFill>
                <a:latin typeface="Times New Roman"/>
                <a:ea typeface="Times New Roman"/>
                <a:cs typeface="Times New Roman"/>
                <a:sym typeface="Times New Roman"/>
              </a:rPr>
              <a:t>Date: Jan. 21, 2025</a:t>
            </a:r>
          </a:p>
        </p:txBody>
      </p:sp>
      <p:sp>
        <p:nvSpPr>
          <p:cNvPr name="TextBox 5" id="5"/>
          <p:cNvSpPr txBox="true"/>
          <p:nvPr/>
        </p:nvSpPr>
        <p:spPr>
          <a:xfrm rot="0">
            <a:off x="14356080" y="10001250"/>
            <a:ext cx="3931920" cy="285750"/>
          </a:xfrm>
          <a:prstGeom prst="rect">
            <a:avLst/>
          </a:prstGeom>
        </p:spPr>
        <p:txBody>
          <a:bodyPr anchor="t" rtlCol="false" tIns="0" lIns="0" bIns="0" rIns="0">
            <a:spAutoFit/>
          </a:bodyPr>
          <a:lstStyle/>
          <a:p>
            <a:pPr algn="r">
              <a:lnSpc>
                <a:spcPts val="2160"/>
              </a:lnSpc>
            </a:pPr>
            <a:r>
              <a:rPr lang="en-US" sz="1800">
                <a:solidFill>
                  <a:srgbClr val="898989"/>
                </a:solidFill>
                <a:latin typeface="Arimo"/>
                <a:ea typeface="Arimo"/>
                <a:cs typeface="Arimo"/>
                <a:sym typeface="Arimo"/>
              </a:rPr>
              <a:t>1</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221216" y="2010763"/>
            <a:ext cx="7797742" cy="7247537"/>
          </a:xfrm>
          <a:custGeom>
            <a:avLst/>
            <a:gdLst/>
            <a:ahLst/>
            <a:cxnLst/>
            <a:rect r="r" b="b" t="t" l="l"/>
            <a:pathLst>
              <a:path h="7247537" w="7797742">
                <a:moveTo>
                  <a:pt x="0" y="0"/>
                </a:moveTo>
                <a:lnTo>
                  <a:pt x="7797742" y="0"/>
                </a:lnTo>
                <a:lnTo>
                  <a:pt x="7797742" y="7247537"/>
                </a:lnTo>
                <a:lnTo>
                  <a:pt x="0" y="7247537"/>
                </a:lnTo>
                <a:lnTo>
                  <a:pt x="0" y="0"/>
                </a:lnTo>
                <a:close/>
              </a:path>
            </a:pathLst>
          </a:custGeom>
          <a:blipFill>
            <a:blip r:embed="rId2"/>
            <a:stretch>
              <a:fillRect l="0" t="0" r="0" b="0"/>
            </a:stretch>
          </a:blipFill>
        </p:spPr>
      </p:sp>
      <p:sp>
        <p:nvSpPr>
          <p:cNvPr name="Freeform 3" id="3"/>
          <p:cNvSpPr/>
          <p:nvPr/>
        </p:nvSpPr>
        <p:spPr>
          <a:xfrm flipH="false" flipV="false" rot="0">
            <a:off x="9904121" y="2153209"/>
            <a:ext cx="7515359" cy="7105091"/>
          </a:xfrm>
          <a:custGeom>
            <a:avLst/>
            <a:gdLst/>
            <a:ahLst/>
            <a:cxnLst/>
            <a:rect r="r" b="b" t="t" l="l"/>
            <a:pathLst>
              <a:path h="7105091" w="7515359">
                <a:moveTo>
                  <a:pt x="0" y="0"/>
                </a:moveTo>
                <a:lnTo>
                  <a:pt x="7515359" y="0"/>
                </a:lnTo>
                <a:lnTo>
                  <a:pt x="7515359" y="7105091"/>
                </a:lnTo>
                <a:lnTo>
                  <a:pt x="0" y="7105091"/>
                </a:lnTo>
                <a:lnTo>
                  <a:pt x="0" y="0"/>
                </a:lnTo>
                <a:close/>
              </a:path>
            </a:pathLst>
          </a:custGeom>
          <a:blipFill>
            <a:blip r:embed="rId3"/>
            <a:stretch>
              <a:fillRect l="0" t="0" r="0" b="0"/>
            </a:stretch>
          </a:blipFill>
        </p:spPr>
      </p:sp>
      <p:sp>
        <p:nvSpPr>
          <p:cNvPr name="TextBox 4" id="4"/>
          <p:cNvSpPr txBox="true"/>
          <p:nvPr/>
        </p:nvSpPr>
        <p:spPr>
          <a:xfrm rot="0">
            <a:off x="184932" y="913141"/>
            <a:ext cx="17918135" cy="1062609"/>
          </a:xfrm>
          <a:prstGeom prst="rect">
            <a:avLst/>
          </a:prstGeom>
        </p:spPr>
        <p:txBody>
          <a:bodyPr anchor="t" rtlCol="false" tIns="0" lIns="0" bIns="0" rIns="0">
            <a:spAutoFit/>
          </a:bodyPr>
          <a:lstStyle/>
          <a:p>
            <a:pPr algn="l">
              <a:lnSpc>
                <a:spcPts val="7128"/>
              </a:lnSpc>
            </a:pPr>
            <a:r>
              <a:rPr lang="en-US" sz="6600">
                <a:solidFill>
                  <a:srgbClr val="000000"/>
                </a:solidFill>
                <a:latin typeface="Times New Roman"/>
                <a:ea typeface="Times New Roman"/>
                <a:cs typeface="Times New Roman"/>
                <a:sym typeface="Times New Roman"/>
              </a:rPr>
              <a:t>Result</a:t>
            </a: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171997" y="238786"/>
            <a:ext cx="13287783" cy="9809429"/>
          </a:xfrm>
          <a:custGeom>
            <a:avLst/>
            <a:gdLst/>
            <a:ahLst/>
            <a:cxnLst/>
            <a:rect r="r" b="b" t="t" l="l"/>
            <a:pathLst>
              <a:path h="9809429" w="13287783">
                <a:moveTo>
                  <a:pt x="0" y="0"/>
                </a:moveTo>
                <a:lnTo>
                  <a:pt x="13287783" y="0"/>
                </a:lnTo>
                <a:lnTo>
                  <a:pt x="13287783" y="9809428"/>
                </a:lnTo>
                <a:lnTo>
                  <a:pt x="0" y="9809428"/>
                </a:lnTo>
                <a:lnTo>
                  <a:pt x="0" y="0"/>
                </a:lnTo>
                <a:close/>
              </a:path>
            </a:pathLst>
          </a:custGeom>
          <a:blipFill>
            <a:blip r:embed="rId2"/>
            <a:stretch>
              <a:fillRect l="-305" t="0" r="-305" b="0"/>
            </a:stretch>
          </a:blipFill>
        </p:spPr>
      </p:sp>
      <p:sp>
        <p:nvSpPr>
          <p:cNvPr name="TextBox 3" id="3"/>
          <p:cNvSpPr txBox="true"/>
          <p:nvPr/>
        </p:nvSpPr>
        <p:spPr>
          <a:xfrm rot="0">
            <a:off x="184932" y="468820"/>
            <a:ext cx="17918135" cy="1062609"/>
          </a:xfrm>
          <a:prstGeom prst="rect">
            <a:avLst/>
          </a:prstGeom>
        </p:spPr>
        <p:txBody>
          <a:bodyPr anchor="t" rtlCol="false" tIns="0" lIns="0" bIns="0" rIns="0">
            <a:spAutoFit/>
          </a:bodyPr>
          <a:lstStyle/>
          <a:p>
            <a:pPr algn="l">
              <a:lnSpc>
                <a:spcPts val="7128"/>
              </a:lnSpc>
            </a:pPr>
            <a:r>
              <a:rPr lang="en-US" sz="6600">
                <a:solidFill>
                  <a:srgbClr val="000000"/>
                </a:solidFill>
                <a:latin typeface="Times New Roman"/>
                <a:ea typeface="Times New Roman"/>
                <a:cs typeface="Times New Roman"/>
                <a:sym typeface="Times New Roman"/>
              </a:rPr>
              <a:t>Result</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2" id="2"/>
          <p:cNvSpPr txBox="true"/>
          <p:nvPr/>
        </p:nvSpPr>
        <p:spPr>
          <a:xfrm rot="0">
            <a:off x="1348740" y="536257"/>
            <a:ext cx="15590520" cy="1954054"/>
          </a:xfrm>
          <a:prstGeom prst="rect">
            <a:avLst/>
          </a:prstGeom>
        </p:spPr>
        <p:txBody>
          <a:bodyPr anchor="t" rtlCol="false" tIns="0" lIns="0" bIns="0" rIns="0">
            <a:spAutoFit/>
          </a:bodyPr>
          <a:lstStyle/>
          <a:p>
            <a:pPr algn="l">
              <a:lnSpc>
                <a:spcPts val="7128"/>
              </a:lnSpc>
            </a:pPr>
            <a:r>
              <a:rPr lang="en-US" sz="6600" b="true">
                <a:solidFill>
                  <a:srgbClr val="000000"/>
                </a:solidFill>
                <a:latin typeface="Times New Roman Bold"/>
                <a:ea typeface="Times New Roman Bold"/>
                <a:cs typeface="Times New Roman Bold"/>
                <a:sym typeface="Times New Roman Bold"/>
              </a:rPr>
              <a:t>Abstract </a:t>
            </a:r>
          </a:p>
        </p:txBody>
      </p:sp>
      <p:sp>
        <p:nvSpPr>
          <p:cNvPr name="TextBox 3" id="3"/>
          <p:cNvSpPr txBox="true"/>
          <p:nvPr/>
        </p:nvSpPr>
        <p:spPr>
          <a:xfrm rot="0">
            <a:off x="1348740" y="1663066"/>
            <a:ext cx="16112826" cy="7052309"/>
          </a:xfrm>
          <a:prstGeom prst="rect">
            <a:avLst/>
          </a:prstGeom>
        </p:spPr>
        <p:txBody>
          <a:bodyPr anchor="t" rtlCol="false" tIns="0" lIns="0" bIns="0" rIns="0">
            <a:spAutoFit/>
          </a:bodyPr>
          <a:lstStyle/>
          <a:p>
            <a:pPr algn="l">
              <a:lnSpc>
                <a:spcPts val="4320"/>
              </a:lnSpc>
            </a:pPr>
            <a:r>
              <a:rPr lang="en-US" sz="3000">
                <a:solidFill>
                  <a:srgbClr val="000000"/>
                </a:solidFill>
                <a:latin typeface="Arimo"/>
                <a:ea typeface="Arimo"/>
                <a:cs typeface="Arimo"/>
                <a:sym typeface="Arimo"/>
              </a:rPr>
              <a:t>Sequence comparison is the core computation of many applications involving textual representations of data. Edit distance is the most widely used measure to quantify the similarity of two sequences. Edit distance can be defined as the minimal total cost of a sequence of edit operations to transform one sequence into the other; for a sequence x of length m and a sequence y of length n, it can be computed in time O(mn). In many applications, it is common to consider sequences with circular structure: for instance, the orientation of two images or the leftmost position of two linearised circular DNA sequences may be irrelevant. To this end, an algorithm to compute the cyclic edit distance in time O(mn log m) was proposed (Maes, 2003 [18]) and several heuristics have been proposed to speed up this computation. Recently, a new algorithm based on q-grams was proposed for circular sequence comparison (Grossi et al., 2016 [13]). We extend this algorithm for cyclic edit distance computation and show that this new heuristic is faster and more accurate than the state of the art. The aim of this letter is to give visibility to this idea in the pattern recognition community.</a:t>
            </a:r>
          </a:p>
        </p:txBody>
      </p:sp>
      <p:sp>
        <p:nvSpPr>
          <p:cNvPr name="TextBox 4" id="4"/>
          <p:cNvSpPr txBox="true"/>
          <p:nvPr/>
        </p:nvSpPr>
        <p:spPr>
          <a:xfrm rot="0">
            <a:off x="14356080" y="10039826"/>
            <a:ext cx="3931920" cy="475298"/>
          </a:xfrm>
          <a:prstGeom prst="rect">
            <a:avLst/>
          </a:prstGeom>
        </p:spPr>
        <p:txBody>
          <a:bodyPr anchor="t" rtlCol="false" tIns="0" lIns="0" bIns="0" rIns="0">
            <a:spAutoFit/>
          </a:bodyPr>
          <a:lstStyle/>
          <a:p>
            <a:pPr algn="r">
              <a:lnSpc>
                <a:spcPts val="2160"/>
              </a:lnSpc>
            </a:pPr>
            <a:r>
              <a:rPr lang="en-US" sz="1800">
                <a:solidFill>
                  <a:srgbClr val="898989"/>
                </a:solidFill>
                <a:latin typeface="Arimo"/>
                <a:ea typeface="Arimo"/>
                <a:cs typeface="Arimo"/>
                <a:sym typeface="Arimo"/>
              </a:rPr>
              <a:t>2</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aphicFrame>
        <p:nvGraphicFramePr>
          <p:cNvPr name="Table 2" id="2"/>
          <p:cNvGraphicFramePr>
            <a:graphicFrameLocks noGrp="true"/>
          </p:cNvGraphicFramePr>
          <p:nvPr/>
        </p:nvGraphicFramePr>
        <p:xfrm>
          <a:off x="6593163" y="1473020"/>
          <a:ext cx="10293841" cy="8448675"/>
        </p:xfrm>
        <a:graphic>
          <a:graphicData uri="http://schemas.openxmlformats.org/drawingml/2006/table">
            <a:tbl>
              <a:tblPr/>
              <a:tblGrid>
                <a:gridCol w="2573460"/>
                <a:gridCol w="2573460"/>
                <a:gridCol w="2573460"/>
                <a:gridCol w="2573460"/>
              </a:tblGrid>
              <a:tr h="563245">
                <a:tc>
                  <a:txBody>
                    <a:bodyPr anchor="t" rtlCol="false"/>
                    <a:lstStyle/>
                    <a:p>
                      <a:pPr algn="ctr">
                        <a:lnSpc>
                          <a:spcPts val="2800"/>
                        </a:lnSpc>
                        <a:defRPr/>
                      </a:pPr>
                      <a:r>
                        <a:rPr lang="en-US" sz="2000">
                          <a:solidFill>
                            <a:srgbClr val="000000"/>
                          </a:solidFill>
                          <a:latin typeface="Arimo"/>
                          <a:ea typeface="Arimo"/>
                          <a:cs typeface="Arimo"/>
                          <a:sym typeface="Arimo"/>
                        </a:rPr>
                        <a:t>N-Gram</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Gq(x)</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Gq(y)</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Dq(x, y)</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AAA</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AGC</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AGT</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CCC</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CTA</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GAG</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GCG</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GGA</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GGG</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GTC</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TAG</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TCT</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TTC</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TTT</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bl>
          </a:graphicData>
        </a:graphic>
      </p:graphicFrame>
      <p:sp>
        <p:nvSpPr>
          <p:cNvPr name="TextBox 3" id="3"/>
          <p:cNvSpPr txBox="true"/>
          <p:nvPr/>
        </p:nvSpPr>
        <p:spPr>
          <a:xfrm rot="0">
            <a:off x="184932" y="460703"/>
            <a:ext cx="17918135" cy="1967484"/>
          </a:xfrm>
          <a:prstGeom prst="rect">
            <a:avLst/>
          </a:prstGeom>
        </p:spPr>
        <p:txBody>
          <a:bodyPr anchor="t" rtlCol="false" tIns="0" lIns="0" bIns="0" rIns="0">
            <a:spAutoFit/>
          </a:bodyPr>
          <a:lstStyle/>
          <a:p>
            <a:pPr algn="l">
              <a:lnSpc>
                <a:spcPts val="7128"/>
              </a:lnSpc>
            </a:pPr>
            <a:r>
              <a:rPr lang="en-US" sz="6600" b="true">
                <a:solidFill>
                  <a:srgbClr val="000000"/>
                </a:solidFill>
                <a:latin typeface="Times New Roman Bold"/>
                <a:ea typeface="Times New Roman Bold"/>
                <a:cs typeface="Times New Roman Bold"/>
                <a:sym typeface="Times New Roman Bold"/>
              </a:rPr>
              <a:t>Stage 1: circular sequence comparison with q-grams</a:t>
            </a:r>
          </a:p>
          <a:p>
            <a:pPr algn="l">
              <a:lnSpc>
                <a:spcPts val="7128"/>
              </a:lnSpc>
            </a:pPr>
          </a:p>
        </p:txBody>
      </p:sp>
      <p:sp>
        <p:nvSpPr>
          <p:cNvPr name="TextBox 4" id="4"/>
          <p:cNvSpPr txBox="true"/>
          <p:nvPr/>
        </p:nvSpPr>
        <p:spPr>
          <a:xfrm rot="0">
            <a:off x="14356080" y="10001250"/>
            <a:ext cx="3931920" cy="285750"/>
          </a:xfrm>
          <a:prstGeom prst="rect">
            <a:avLst/>
          </a:prstGeom>
        </p:spPr>
        <p:txBody>
          <a:bodyPr anchor="t" rtlCol="false" tIns="0" lIns="0" bIns="0" rIns="0">
            <a:spAutoFit/>
          </a:bodyPr>
          <a:lstStyle/>
          <a:p>
            <a:pPr algn="r">
              <a:lnSpc>
                <a:spcPts val="2160"/>
              </a:lnSpc>
            </a:pPr>
            <a:r>
              <a:rPr lang="en-US" sz="1800">
                <a:solidFill>
                  <a:srgbClr val="898989"/>
                </a:solidFill>
                <a:latin typeface="Arimo"/>
                <a:ea typeface="Arimo"/>
                <a:cs typeface="Arimo"/>
                <a:sym typeface="Arimo"/>
              </a:rPr>
              <a:t>3</a:t>
            </a:r>
          </a:p>
        </p:txBody>
      </p:sp>
      <p:sp>
        <p:nvSpPr>
          <p:cNvPr name="TextBox 5" id="5"/>
          <p:cNvSpPr txBox="true"/>
          <p:nvPr/>
        </p:nvSpPr>
        <p:spPr>
          <a:xfrm rot="0">
            <a:off x="665935" y="1890414"/>
            <a:ext cx="5927228" cy="2840008"/>
          </a:xfrm>
          <a:prstGeom prst="rect">
            <a:avLst/>
          </a:prstGeom>
        </p:spPr>
        <p:txBody>
          <a:bodyPr anchor="t" rtlCol="false" tIns="0" lIns="0" bIns="0" rIns="0">
            <a:spAutoFit/>
          </a:bodyPr>
          <a:lstStyle/>
          <a:p>
            <a:pPr algn="l">
              <a:lnSpc>
                <a:spcPts val="4520"/>
              </a:lnSpc>
            </a:pPr>
            <a:r>
              <a:rPr lang="en-US" sz="3139">
                <a:solidFill>
                  <a:srgbClr val="000000"/>
                </a:solidFill>
                <a:latin typeface="Arimo"/>
                <a:ea typeface="Arimo"/>
                <a:cs typeface="Arimo"/>
                <a:sym typeface="Arimo"/>
              </a:rPr>
              <a:t>X:GGAGTCTA Y:TTCTAGCG</a:t>
            </a:r>
          </a:p>
          <a:p>
            <a:pPr algn="l">
              <a:lnSpc>
                <a:spcPts val="4520"/>
              </a:lnSpc>
            </a:pPr>
            <a:r>
              <a:rPr lang="en-US" sz="3139">
                <a:solidFill>
                  <a:srgbClr val="000000"/>
                </a:solidFill>
                <a:latin typeface="Arimo"/>
                <a:ea typeface="Arimo"/>
                <a:cs typeface="Arimo"/>
                <a:sym typeface="Arimo"/>
              </a:rPr>
              <a:t>β=2 q=3</a:t>
            </a:r>
          </a:p>
          <a:p>
            <a:pPr algn="l">
              <a:lnSpc>
                <a:spcPts val="4520"/>
              </a:lnSpc>
            </a:pPr>
            <a:r>
              <a:rPr lang="en-US" sz="3139">
                <a:solidFill>
                  <a:srgbClr val="000000"/>
                </a:solidFill>
                <a:latin typeface="Arimo"/>
                <a:ea typeface="Arimo"/>
                <a:cs typeface="Arimo"/>
                <a:sym typeface="Arimo"/>
              </a:rPr>
              <a:t>X1=GGAG X2=TCTA </a:t>
            </a:r>
          </a:p>
          <a:p>
            <a:pPr algn="l">
              <a:lnSpc>
                <a:spcPts val="4520"/>
              </a:lnSpc>
            </a:pPr>
            <a:r>
              <a:rPr lang="en-US" sz="3139">
                <a:solidFill>
                  <a:srgbClr val="000000"/>
                </a:solidFill>
                <a:latin typeface="Arimo"/>
                <a:ea typeface="Arimo"/>
                <a:cs typeface="Arimo"/>
                <a:sym typeface="Arimo"/>
              </a:rPr>
              <a:t>Y1=TTCT Y2=AGCG</a:t>
            </a:r>
          </a:p>
          <a:p>
            <a:pPr algn="l">
              <a:lnSpc>
                <a:spcPts val="4520"/>
              </a:lnSpc>
            </a:pPr>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aphicFrame>
        <p:nvGraphicFramePr>
          <p:cNvPr name="Table 2" id="2"/>
          <p:cNvGraphicFramePr>
            <a:graphicFrameLocks noGrp="true"/>
          </p:cNvGraphicFramePr>
          <p:nvPr/>
        </p:nvGraphicFramePr>
        <p:xfrm>
          <a:off x="8173857" y="1704975"/>
          <a:ext cx="7315200" cy="8448675"/>
        </p:xfrm>
        <a:graphic>
          <a:graphicData uri="http://schemas.openxmlformats.org/drawingml/2006/table">
            <a:tbl>
              <a:tblPr/>
              <a:tblGrid>
                <a:gridCol w="1828800"/>
                <a:gridCol w="1828800"/>
                <a:gridCol w="1828800"/>
                <a:gridCol w="1828800"/>
              </a:tblGrid>
              <a:tr h="563245">
                <a:tc>
                  <a:txBody>
                    <a:bodyPr anchor="t" rtlCol="false"/>
                    <a:lstStyle/>
                    <a:p>
                      <a:pPr algn="ctr">
                        <a:lnSpc>
                          <a:spcPts val="2800"/>
                        </a:lnSpc>
                        <a:defRPr/>
                      </a:pPr>
                      <a:r>
                        <a:rPr lang="en-US" sz="2000">
                          <a:solidFill>
                            <a:srgbClr val="000000"/>
                          </a:solidFill>
                          <a:latin typeface="Arimo"/>
                          <a:ea typeface="Arimo"/>
                          <a:cs typeface="Arimo"/>
                          <a:sym typeface="Arimo"/>
                        </a:rPr>
                        <a:t>N-Gram</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Gq(x₁)</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Gq(y₁)</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Dq(x₁, y₁)</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AAA</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AGC</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AGT</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CCC</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CTA</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GAG</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GCG</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GGA</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GGG</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GTC</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TAG</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TCT</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TTC</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TTT</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bl>
          </a:graphicData>
        </a:graphic>
      </p:graphicFrame>
      <p:sp>
        <p:nvSpPr>
          <p:cNvPr name="TextBox 3" id="3"/>
          <p:cNvSpPr txBox="true"/>
          <p:nvPr/>
        </p:nvSpPr>
        <p:spPr>
          <a:xfrm rot="0">
            <a:off x="184932" y="460703"/>
            <a:ext cx="17918135" cy="1967484"/>
          </a:xfrm>
          <a:prstGeom prst="rect">
            <a:avLst/>
          </a:prstGeom>
        </p:spPr>
        <p:txBody>
          <a:bodyPr anchor="t" rtlCol="false" tIns="0" lIns="0" bIns="0" rIns="0">
            <a:spAutoFit/>
          </a:bodyPr>
          <a:lstStyle/>
          <a:p>
            <a:pPr algn="l">
              <a:lnSpc>
                <a:spcPts val="7128"/>
              </a:lnSpc>
            </a:pPr>
            <a:r>
              <a:rPr lang="en-US" sz="6600" b="true">
                <a:solidFill>
                  <a:srgbClr val="000000"/>
                </a:solidFill>
                <a:latin typeface="Times New Roman Bold"/>
                <a:ea typeface="Times New Roman Bold"/>
                <a:cs typeface="Times New Roman Bold"/>
                <a:sym typeface="Times New Roman Bold"/>
              </a:rPr>
              <a:t>Stage 1: circular sequence comparison with q-grams</a:t>
            </a:r>
          </a:p>
          <a:p>
            <a:pPr algn="l">
              <a:lnSpc>
                <a:spcPts val="7128"/>
              </a:lnSpc>
            </a:pPr>
          </a:p>
        </p:txBody>
      </p:sp>
      <p:sp>
        <p:nvSpPr>
          <p:cNvPr name="TextBox 4" id="4"/>
          <p:cNvSpPr txBox="true"/>
          <p:nvPr/>
        </p:nvSpPr>
        <p:spPr>
          <a:xfrm rot="0">
            <a:off x="14356080" y="10001250"/>
            <a:ext cx="3931920" cy="285750"/>
          </a:xfrm>
          <a:prstGeom prst="rect">
            <a:avLst/>
          </a:prstGeom>
        </p:spPr>
        <p:txBody>
          <a:bodyPr anchor="t" rtlCol="false" tIns="0" lIns="0" bIns="0" rIns="0">
            <a:spAutoFit/>
          </a:bodyPr>
          <a:lstStyle/>
          <a:p>
            <a:pPr algn="r">
              <a:lnSpc>
                <a:spcPts val="2160"/>
              </a:lnSpc>
            </a:pPr>
            <a:r>
              <a:rPr lang="en-US" sz="1800">
                <a:solidFill>
                  <a:srgbClr val="898989"/>
                </a:solidFill>
                <a:latin typeface="Arimo"/>
                <a:ea typeface="Arimo"/>
                <a:cs typeface="Arimo"/>
                <a:sym typeface="Arimo"/>
              </a:rPr>
              <a:t>3</a:t>
            </a:r>
          </a:p>
        </p:txBody>
      </p:sp>
      <p:sp>
        <p:nvSpPr>
          <p:cNvPr name="TextBox 5" id="5"/>
          <p:cNvSpPr txBox="true"/>
          <p:nvPr/>
        </p:nvSpPr>
        <p:spPr>
          <a:xfrm rot="0">
            <a:off x="665935" y="1890414"/>
            <a:ext cx="5927228" cy="2840008"/>
          </a:xfrm>
          <a:prstGeom prst="rect">
            <a:avLst/>
          </a:prstGeom>
        </p:spPr>
        <p:txBody>
          <a:bodyPr anchor="t" rtlCol="false" tIns="0" lIns="0" bIns="0" rIns="0">
            <a:spAutoFit/>
          </a:bodyPr>
          <a:lstStyle/>
          <a:p>
            <a:pPr algn="l">
              <a:lnSpc>
                <a:spcPts val="4520"/>
              </a:lnSpc>
            </a:pPr>
            <a:r>
              <a:rPr lang="en-US" sz="3139">
                <a:solidFill>
                  <a:srgbClr val="000000"/>
                </a:solidFill>
                <a:latin typeface="Arimo"/>
                <a:ea typeface="Arimo"/>
                <a:cs typeface="Arimo"/>
                <a:sym typeface="Arimo"/>
              </a:rPr>
              <a:t>X:GGAGTCTA Y:TTCTAGCG</a:t>
            </a:r>
          </a:p>
          <a:p>
            <a:pPr algn="l">
              <a:lnSpc>
                <a:spcPts val="4520"/>
              </a:lnSpc>
            </a:pPr>
            <a:r>
              <a:rPr lang="en-US" sz="3139">
                <a:solidFill>
                  <a:srgbClr val="000000"/>
                </a:solidFill>
                <a:latin typeface="Arimo"/>
                <a:ea typeface="Arimo"/>
                <a:cs typeface="Arimo"/>
                <a:sym typeface="Arimo"/>
              </a:rPr>
              <a:t>β=2 q=3</a:t>
            </a:r>
          </a:p>
          <a:p>
            <a:pPr algn="l">
              <a:lnSpc>
                <a:spcPts val="4520"/>
              </a:lnSpc>
            </a:pPr>
            <a:r>
              <a:rPr lang="en-US" sz="3139">
                <a:solidFill>
                  <a:srgbClr val="000000"/>
                </a:solidFill>
                <a:latin typeface="Arimo"/>
                <a:ea typeface="Arimo"/>
                <a:cs typeface="Arimo"/>
                <a:sym typeface="Arimo"/>
              </a:rPr>
              <a:t>X1=GGAG X2=TCTA </a:t>
            </a:r>
          </a:p>
          <a:p>
            <a:pPr algn="l">
              <a:lnSpc>
                <a:spcPts val="4520"/>
              </a:lnSpc>
            </a:pPr>
            <a:r>
              <a:rPr lang="en-US" sz="3139">
                <a:solidFill>
                  <a:srgbClr val="000000"/>
                </a:solidFill>
                <a:latin typeface="Arimo"/>
                <a:ea typeface="Arimo"/>
                <a:cs typeface="Arimo"/>
                <a:sym typeface="Arimo"/>
              </a:rPr>
              <a:t>Y1=TTCT Y2=AGCG</a:t>
            </a:r>
          </a:p>
          <a:p>
            <a:pPr algn="l">
              <a:lnSpc>
                <a:spcPts val="4520"/>
              </a:lnSpc>
            </a:pPr>
          </a:p>
        </p:txBody>
      </p:sp>
    </p:spTree>
  </p:cSld>
  <p:clrMapOvr>
    <a:masterClrMapping/>
  </p:clrMapOvr>
</p:sld>
</file>

<file path=ppt/slides/slide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aphicFrame>
        <p:nvGraphicFramePr>
          <p:cNvPr name="Table 2" id="2"/>
          <p:cNvGraphicFramePr>
            <a:graphicFrameLocks noGrp="true"/>
          </p:cNvGraphicFramePr>
          <p:nvPr/>
        </p:nvGraphicFramePr>
        <p:xfrm>
          <a:off x="8138262" y="1666147"/>
          <a:ext cx="7315200" cy="8448675"/>
        </p:xfrm>
        <a:graphic>
          <a:graphicData uri="http://schemas.openxmlformats.org/drawingml/2006/table">
            <a:tbl>
              <a:tblPr/>
              <a:tblGrid>
                <a:gridCol w="1828800"/>
                <a:gridCol w="1828800"/>
                <a:gridCol w="1828800"/>
                <a:gridCol w="1828800"/>
              </a:tblGrid>
              <a:tr h="563245">
                <a:tc>
                  <a:txBody>
                    <a:bodyPr anchor="t" rtlCol="false"/>
                    <a:lstStyle/>
                    <a:p>
                      <a:pPr algn="ctr">
                        <a:lnSpc>
                          <a:spcPts val="2800"/>
                        </a:lnSpc>
                        <a:defRPr/>
                      </a:pPr>
                      <a:r>
                        <a:rPr lang="en-US" sz="2000">
                          <a:solidFill>
                            <a:srgbClr val="000000"/>
                          </a:solidFill>
                          <a:latin typeface="Arimo"/>
                          <a:ea typeface="Arimo"/>
                          <a:cs typeface="Arimo"/>
                          <a:sym typeface="Arimo"/>
                        </a:rPr>
                        <a:t>N-Gram</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Gq(x₂)</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Gq(y₂)</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Dq(x₂, y₂)</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AAA</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AGC</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AGT</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CCC</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CTA</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GAG</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GCG</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GGA</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GGG</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GTC</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TAG</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TCT</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1</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TTC</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563245">
                <a:tc>
                  <a:txBody>
                    <a:bodyPr anchor="t" rtlCol="false"/>
                    <a:lstStyle/>
                    <a:p>
                      <a:pPr algn="ctr">
                        <a:lnSpc>
                          <a:spcPts val="2800"/>
                        </a:lnSpc>
                        <a:defRPr/>
                      </a:pPr>
                      <a:r>
                        <a:rPr lang="en-US" sz="2000">
                          <a:solidFill>
                            <a:srgbClr val="000000"/>
                          </a:solidFill>
                          <a:latin typeface="Arimo"/>
                          <a:ea typeface="Arimo"/>
                          <a:cs typeface="Arimo"/>
                          <a:sym typeface="Arimo"/>
                        </a:rPr>
                        <a:t>TTT</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2800"/>
                        </a:lnSpc>
                        <a:defRPr/>
                      </a:pPr>
                      <a:r>
                        <a:rPr lang="en-US" sz="2000">
                          <a:solidFill>
                            <a:srgbClr val="000000"/>
                          </a:solidFill>
                          <a:latin typeface="Arimo"/>
                          <a:ea typeface="Arimo"/>
                          <a:cs typeface="Arimo"/>
                          <a:sym typeface="Arimo"/>
                        </a:rPr>
                        <a:t>0</a:t>
                      </a:r>
                      <a:endParaRPr lang="en-US" sz="1100"/>
                    </a:p>
                  </a:txBody>
                  <a:tcPr marL="66675" marR="66675" marT="66675" marB="66675"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bl>
          </a:graphicData>
        </a:graphic>
      </p:graphicFrame>
      <p:sp>
        <p:nvSpPr>
          <p:cNvPr name="TextBox 3" id="3"/>
          <p:cNvSpPr txBox="true"/>
          <p:nvPr/>
        </p:nvSpPr>
        <p:spPr>
          <a:xfrm rot="0">
            <a:off x="184932" y="460703"/>
            <a:ext cx="17918135" cy="1967484"/>
          </a:xfrm>
          <a:prstGeom prst="rect">
            <a:avLst/>
          </a:prstGeom>
        </p:spPr>
        <p:txBody>
          <a:bodyPr anchor="t" rtlCol="false" tIns="0" lIns="0" bIns="0" rIns="0">
            <a:spAutoFit/>
          </a:bodyPr>
          <a:lstStyle/>
          <a:p>
            <a:pPr algn="l">
              <a:lnSpc>
                <a:spcPts val="7128"/>
              </a:lnSpc>
            </a:pPr>
            <a:r>
              <a:rPr lang="en-US" sz="6600" b="true">
                <a:solidFill>
                  <a:srgbClr val="000000"/>
                </a:solidFill>
                <a:latin typeface="Times New Roman Bold"/>
                <a:ea typeface="Times New Roman Bold"/>
                <a:cs typeface="Times New Roman Bold"/>
                <a:sym typeface="Times New Roman Bold"/>
              </a:rPr>
              <a:t>Stage 1: circular sequence comparison with q-grams</a:t>
            </a:r>
          </a:p>
          <a:p>
            <a:pPr algn="l">
              <a:lnSpc>
                <a:spcPts val="7128"/>
              </a:lnSpc>
            </a:pPr>
          </a:p>
        </p:txBody>
      </p:sp>
      <p:sp>
        <p:nvSpPr>
          <p:cNvPr name="TextBox 4" id="4"/>
          <p:cNvSpPr txBox="true"/>
          <p:nvPr/>
        </p:nvSpPr>
        <p:spPr>
          <a:xfrm rot="0">
            <a:off x="14356080" y="10001250"/>
            <a:ext cx="3931920" cy="285750"/>
          </a:xfrm>
          <a:prstGeom prst="rect">
            <a:avLst/>
          </a:prstGeom>
        </p:spPr>
        <p:txBody>
          <a:bodyPr anchor="t" rtlCol="false" tIns="0" lIns="0" bIns="0" rIns="0">
            <a:spAutoFit/>
          </a:bodyPr>
          <a:lstStyle/>
          <a:p>
            <a:pPr algn="r">
              <a:lnSpc>
                <a:spcPts val="2160"/>
              </a:lnSpc>
            </a:pPr>
            <a:r>
              <a:rPr lang="en-US" sz="1800">
                <a:solidFill>
                  <a:srgbClr val="898989"/>
                </a:solidFill>
                <a:latin typeface="Arimo"/>
                <a:ea typeface="Arimo"/>
                <a:cs typeface="Arimo"/>
                <a:sym typeface="Arimo"/>
              </a:rPr>
              <a:t>3</a:t>
            </a:r>
          </a:p>
        </p:txBody>
      </p:sp>
      <p:sp>
        <p:nvSpPr>
          <p:cNvPr name="TextBox 5" id="5"/>
          <p:cNvSpPr txBox="true"/>
          <p:nvPr/>
        </p:nvSpPr>
        <p:spPr>
          <a:xfrm rot="0">
            <a:off x="665935" y="1890414"/>
            <a:ext cx="5927228" cy="4000071"/>
          </a:xfrm>
          <a:prstGeom prst="rect">
            <a:avLst/>
          </a:prstGeom>
        </p:spPr>
        <p:txBody>
          <a:bodyPr anchor="t" rtlCol="false" tIns="0" lIns="0" bIns="0" rIns="0">
            <a:spAutoFit/>
          </a:bodyPr>
          <a:lstStyle/>
          <a:p>
            <a:pPr algn="l">
              <a:lnSpc>
                <a:spcPts val="4520"/>
              </a:lnSpc>
            </a:pPr>
            <a:r>
              <a:rPr lang="en-US" sz="3139">
                <a:solidFill>
                  <a:srgbClr val="000000"/>
                </a:solidFill>
                <a:latin typeface="Arimo"/>
                <a:ea typeface="Arimo"/>
                <a:cs typeface="Arimo"/>
                <a:sym typeface="Arimo"/>
              </a:rPr>
              <a:t>X:GGAGTCTA Y:TTCTAGCG</a:t>
            </a:r>
          </a:p>
          <a:p>
            <a:pPr algn="l">
              <a:lnSpc>
                <a:spcPts val="4520"/>
              </a:lnSpc>
            </a:pPr>
            <a:r>
              <a:rPr lang="en-US" sz="3139">
                <a:solidFill>
                  <a:srgbClr val="000000"/>
                </a:solidFill>
                <a:latin typeface="Arimo"/>
                <a:ea typeface="Arimo"/>
                <a:cs typeface="Arimo"/>
                <a:sym typeface="Arimo"/>
              </a:rPr>
              <a:t>β=2 q=3</a:t>
            </a:r>
          </a:p>
          <a:p>
            <a:pPr algn="l">
              <a:lnSpc>
                <a:spcPts val="4520"/>
              </a:lnSpc>
            </a:pPr>
            <a:r>
              <a:rPr lang="en-US" sz="3139">
                <a:solidFill>
                  <a:srgbClr val="000000"/>
                </a:solidFill>
                <a:latin typeface="Arimo"/>
                <a:ea typeface="Arimo"/>
                <a:cs typeface="Arimo"/>
                <a:sym typeface="Arimo"/>
              </a:rPr>
              <a:t>X1=GGAG X2=TCTA </a:t>
            </a:r>
          </a:p>
          <a:p>
            <a:pPr algn="l">
              <a:lnSpc>
                <a:spcPts val="4520"/>
              </a:lnSpc>
            </a:pPr>
            <a:r>
              <a:rPr lang="en-US" sz="3139">
                <a:solidFill>
                  <a:srgbClr val="000000"/>
                </a:solidFill>
                <a:latin typeface="Arimo"/>
                <a:ea typeface="Arimo"/>
                <a:cs typeface="Arimo"/>
                <a:sym typeface="Arimo"/>
              </a:rPr>
              <a:t>Y1=TTCT Y2=AGCG</a:t>
            </a:r>
          </a:p>
          <a:p>
            <a:pPr algn="l">
              <a:lnSpc>
                <a:spcPts val="4520"/>
              </a:lnSpc>
            </a:pPr>
          </a:p>
          <a:p>
            <a:pPr algn="l">
              <a:lnSpc>
                <a:spcPts val="4520"/>
              </a:lnSpc>
            </a:pPr>
            <a:r>
              <a:rPr lang="en-US" sz="3139">
                <a:solidFill>
                  <a:srgbClr val="000000"/>
                </a:solidFill>
                <a:latin typeface="Arimo"/>
                <a:ea typeface="Arimo"/>
                <a:cs typeface="Arimo"/>
                <a:sym typeface="Arimo"/>
              </a:rPr>
              <a:t>D β,q(x,y)=Dq(x1,y1)+Dq(x2,y2)</a:t>
            </a:r>
          </a:p>
          <a:p>
            <a:pPr algn="l">
              <a:lnSpc>
                <a:spcPts val="4520"/>
              </a:lnSpc>
            </a:pP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7660766" y="2672463"/>
            <a:ext cx="9598534" cy="2634892"/>
          </a:xfrm>
          <a:custGeom>
            <a:avLst/>
            <a:gdLst/>
            <a:ahLst/>
            <a:cxnLst/>
            <a:rect r="r" b="b" t="t" l="l"/>
            <a:pathLst>
              <a:path h="2634892" w="9598534">
                <a:moveTo>
                  <a:pt x="0" y="0"/>
                </a:moveTo>
                <a:lnTo>
                  <a:pt x="9598534" y="0"/>
                </a:lnTo>
                <a:lnTo>
                  <a:pt x="9598534" y="2634891"/>
                </a:lnTo>
                <a:lnTo>
                  <a:pt x="0" y="2634891"/>
                </a:lnTo>
                <a:lnTo>
                  <a:pt x="0" y="0"/>
                </a:lnTo>
                <a:close/>
              </a:path>
            </a:pathLst>
          </a:custGeom>
          <a:blipFill>
            <a:blip r:embed="rId3"/>
            <a:stretch>
              <a:fillRect l="0" t="0" r="0" b="0"/>
            </a:stretch>
          </a:blipFill>
        </p:spPr>
      </p:sp>
      <p:sp>
        <p:nvSpPr>
          <p:cNvPr name="TextBox 3" id="3"/>
          <p:cNvSpPr txBox="true"/>
          <p:nvPr/>
        </p:nvSpPr>
        <p:spPr>
          <a:xfrm rot="0">
            <a:off x="184932" y="300524"/>
            <a:ext cx="17918135" cy="1967484"/>
          </a:xfrm>
          <a:prstGeom prst="rect">
            <a:avLst/>
          </a:prstGeom>
        </p:spPr>
        <p:txBody>
          <a:bodyPr anchor="t" rtlCol="false" tIns="0" lIns="0" bIns="0" rIns="0">
            <a:spAutoFit/>
          </a:bodyPr>
          <a:lstStyle/>
          <a:p>
            <a:pPr algn="l">
              <a:lnSpc>
                <a:spcPts val="7128"/>
              </a:lnSpc>
            </a:pPr>
            <a:r>
              <a:rPr lang="en-US" sz="6600" b="true">
                <a:solidFill>
                  <a:srgbClr val="000000"/>
                </a:solidFill>
                <a:latin typeface="Times New Roman Bold"/>
                <a:ea typeface="Times New Roman Bold"/>
                <a:cs typeface="Times New Roman Bold"/>
                <a:sym typeface="Times New Roman Bold"/>
              </a:rPr>
              <a:t>Stage 1: circular sequence comparison with q-grams</a:t>
            </a:r>
          </a:p>
          <a:p>
            <a:pPr algn="l">
              <a:lnSpc>
                <a:spcPts val="7128"/>
              </a:lnSpc>
            </a:pPr>
          </a:p>
        </p:txBody>
      </p:sp>
      <p:sp>
        <p:nvSpPr>
          <p:cNvPr name="TextBox 4" id="4"/>
          <p:cNvSpPr txBox="true"/>
          <p:nvPr/>
        </p:nvSpPr>
        <p:spPr>
          <a:xfrm rot="0">
            <a:off x="14356080" y="10001250"/>
            <a:ext cx="3931920" cy="285750"/>
          </a:xfrm>
          <a:prstGeom prst="rect">
            <a:avLst/>
          </a:prstGeom>
        </p:spPr>
        <p:txBody>
          <a:bodyPr anchor="t" rtlCol="false" tIns="0" lIns="0" bIns="0" rIns="0">
            <a:spAutoFit/>
          </a:bodyPr>
          <a:lstStyle/>
          <a:p>
            <a:pPr algn="r">
              <a:lnSpc>
                <a:spcPts val="2160"/>
              </a:lnSpc>
            </a:pPr>
            <a:r>
              <a:rPr lang="en-US" sz="1800">
                <a:solidFill>
                  <a:srgbClr val="898989"/>
                </a:solidFill>
                <a:latin typeface="Arimo"/>
                <a:ea typeface="Arimo"/>
                <a:cs typeface="Arimo"/>
                <a:sym typeface="Arimo"/>
              </a:rPr>
              <a:t>3</a:t>
            </a:r>
          </a:p>
        </p:txBody>
      </p:sp>
      <p:sp>
        <p:nvSpPr>
          <p:cNvPr name="TextBox 5" id="5"/>
          <p:cNvSpPr txBox="true"/>
          <p:nvPr/>
        </p:nvSpPr>
        <p:spPr>
          <a:xfrm rot="0">
            <a:off x="665935" y="1890414"/>
            <a:ext cx="5927228" cy="5143071"/>
          </a:xfrm>
          <a:prstGeom prst="rect">
            <a:avLst/>
          </a:prstGeom>
        </p:spPr>
        <p:txBody>
          <a:bodyPr anchor="t" rtlCol="false" tIns="0" lIns="0" bIns="0" rIns="0">
            <a:spAutoFit/>
          </a:bodyPr>
          <a:lstStyle/>
          <a:p>
            <a:pPr algn="l">
              <a:lnSpc>
                <a:spcPts val="4520"/>
              </a:lnSpc>
            </a:pPr>
            <a:r>
              <a:rPr lang="en-US" sz="3139">
                <a:solidFill>
                  <a:srgbClr val="000000"/>
                </a:solidFill>
                <a:latin typeface="Arimo"/>
                <a:ea typeface="Arimo"/>
                <a:cs typeface="Arimo"/>
                <a:sym typeface="Arimo"/>
              </a:rPr>
              <a:t> x = GAGTCTA, y = TCTAGCG, q = 3, and z = xxy</a:t>
            </a:r>
          </a:p>
          <a:p>
            <a:pPr algn="l">
              <a:lnSpc>
                <a:spcPts val="4520"/>
              </a:lnSpc>
            </a:pPr>
            <a:r>
              <a:rPr lang="en-US" sz="3139">
                <a:solidFill>
                  <a:srgbClr val="000000"/>
                </a:solidFill>
                <a:latin typeface="Arimo"/>
                <a:ea typeface="Arimo"/>
                <a:cs typeface="Arimo"/>
                <a:sym typeface="Arimo"/>
              </a:rPr>
              <a:t>x’ length=2m − q + 1</a:t>
            </a:r>
          </a:p>
          <a:p>
            <a:pPr algn="l">
              <a:lnSpc>
                <a:spcPts val="4520"/>
              </a:lnSpc>
            </a:pPr>
            <a:r>
              <a:rPr lang="en-US" sz="3139">
                <a:solidFill>
                  <a:srgbClr val="000000"/>
                </a:solidFill>
                <a:latin typeface="Arimo"/>
                <a:ea typeface="Arimo"/>
                <a:cs typeface="Arimo"/>
                <a:sym typeface="Arimo"/>
              </a:rPr>
              <a:t>y’ length=n − q + 1</a:t>
            </a:r>
          </a:p>
          <a:p>
            <a:pPr algn="l">
              <a:lnSpc>
                <a:spcPts val="4520"/>
              </a:lnSpc>
            </a:pPr>
            <a:r>
              <a:rPr lang="en-US" sz="3139">
                <a:solidFill>
                  <a:srgbClr val="000000"/>
                </a:solidFill>
                <a:latin typeface="Arimo"/>
                <a:ea typeface="Arimo"/>
                <a:cs typeface="Arimo"/>
                <a:sym typeface="Arimo"/>
              </a:rPr>
              <a:t>ax:every letter of x′ that does not occur in y′ </a:t>
            </a:r>
          </a:p>
          <a:p>
            <a:pPr algn="l">
              <a:lnSpc>
                <a:spcPts val="4520"/>
              </a:lnSpc>
            </a:pPr>
            <a:r>
              <a:rPr lang="en-US" sz="3139">
                <a:solidFill>
                  <a:srgbClr val="000000"/>
                </a:solidFill>
                <a:latin typeface="Arimo"/>
                <a:ea typeface="Arimo"/>
                <a:cs typeface="Arimo"/>
                <a:sym typeface="Arimo"/>
              </a:rPr>
              <a:t>ay: every letter of y′ that does not occur in x′ .</a:t>
            </a:r>
          </a:p>
          <a:p>
            <a:pPr algn="l">
              <a:lnSpc>
                <a:spcPts val="4520"/>
              </a:lnSpc>
            </a:pP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7660766" y="2849715"/>
            <a:ext cx="9598534" cy="2634892"/>
          </a:xfrm>
          <a:custGeom>
            <a:avLst/>
            <a:gdLst/>
            <a:ahLst/>
            <a:cxnLst/>
            <a:rect r="r" b="b" t="t" l="l"/>
            <a:pathLst>
              <a:path h="2634892" w="9598534">
                <a:moveTo>
                  <a:pt x="0" y="0"/>
                </a:moveTo>
                <a:lnTo>
                  <a:pt x="9598534" y="0"/>
                </a:lnTo>
                <a:lnTo>
                  <a:pt x="9598534" y="2634892"/>
                </a:lnTo>
                <a:lnTo>
                  <a:pt x="0" y="2634892"/>
                </a:lnTo>
                <a:lnTo>
                  <a:pt x="0" y="0"/>
                </a:lnTo>
                <a:close/>
              </a:path>
            </a:pathLst>
          </a:custGeom>
          <a:blipFill>
            <a:blip r:embed="rId3"/>
            <a:stretch>
              <a:fillRect l="0" t="0" r="0" b="0"/>
            </a:stretch>
          </a:blipFill>
        </p:spPr>
      </p:sp>
      <p:sp>
        <p:nvSpPr>
          <p:cNvPr name="Freeform 3" id="3"/>
          <p:cNvSpPr/>
          <p:nvPr/>
        </p:nvSpPr>
        <p:spPr>
          <a:xfrm flipH="false" flipV="false" rot="0">
            <a:off x="4130897" y="6066314"/>
            <a:ext cx="13507504" cy="2337129"/>
          </a:xfrm>
          <a:custGeom>
            <a:avLst/>
            <a:gdLst/>
            <a:ahLst/>
            <a:cxnLst/>
            <a:rect r="r" b="b" t="t" l="l"/>
            <a:pathLst>
              <a:path h="2337129" w="13507504">
                <a:moveTo>
                  <a:pt x="0" y="0"/>
                </a:moveTo>
                <a:lnTo>
                  <a:pt x="13507504" y="0"/>
                </a:lnTo>
                <a:lnTo>
                  <a:pt x="13507504" y="2337129"/>
                </a:lnTo>
                <a:lnTo>
                  <a:pt x="0" y="2337129"/>
                </a:lnTo>
                <a:lnTo>
                  <a:pt x="0" y="0"/>
                </a:lnTo>
                <a:close/>
              </a:path>
            </a:pathLst>
          </a:custGeom>
          <a:blipFill>
            <a:blip r:embed="rId4"/>
            <a:stretch>
              <a:fillRect l="0" t="0" r="0" b="0"/>
            </a:stretch>
          </a:blipFill>
        </p:spPr>
      </p:sp>
      <p:sp>
        <p:nvSpPr>
          <p:cNvPr name="TextBox 4" id="4"/>
          <p:cNvSpPr txBox="true"/>
          <p:nvPr/>
        </p:nvSpPr>
        <p:spPr>
          <a:xfrm rot="0">
            <a:off x="184932" y="300524"/>
            <a:ext cx="17918135" cy="1967484"/>
          </a:xfrm>
          <a:prstGeom prst="rect">
            <a:avLst/>
          </a:prstGeom>
        </p:spPr>
        <p:txBody>
          <a:bodyPr anchor="t" rtlCol="false" tIns="0" lIns="0" bIns="0" rIns="0">
            <a:spAutoFit/>
          </a:bodyPr>
          <a:lstStyle/>
          <a:p>
            <a:pPr algn="l">
              <a:lnSpc>
                <a:spcPts val="7128"/>
              </a:lnSpc>
            </a:pPr>
            <a:r>
              <a:rPr lang="en-US" sz="6600" b="true">
                <a:solidFill>
                  <a:srgbClr val="000000"/>
                </a:solidFill>
                <a:latin typeface="Times New Roman Bold"/>
                <a:ea typeface="Times New Roman Bold"/>
                <a:cs typeface="Times New Roman Bold"/>
                <a:sym typeface="Times New Roman Bold"/>
              </a:rPr>
              <a:t>Stage 1: circular sequence comparison with q-grams</a:t>
            </a:r>
          </a:p>
          <a:p>
            <a:pPr algn="l">
              <a:lnSpc>
                <a:spcPts val="7128"/>
              </a:lnSpc>
            </a:pPr>
          </a:p>
        </p:txBody>
      </p:sp>
      <p:sp>
        <p:nvSpPr>
          <p:cNvPr name="TextBox 5" id="5"/>
          <p:cNvSpPr txBox="true"/>
          <p:nvPr/>
        </p:nvSpPr>
        <p:spPr>
          <a:xfrm rot="0">
            <a:off x="14356080" y="10001250"/>
            <a:ext cx="3931920" cy="285750"/>
          </a:xfrm>
          <a:prstGeom prst="rect">
            <a:avLst/>
          </a:prstGeom>
        </p:spPr>
        <p:txBody>
          <a:bodyPr anchor="t" rtlCol="false" tIns="0" lIns="0" bIns="0" rIns="0">
            <a:spAutoFit/>
          </a:bodyPr>
          <a:lstStyle/>
          <a:p>
            <a:pPr algn="r">
              <a:lnSpc>
                <a:spcPts val="2160"/>
              </a:lnSpc>
            </a:pPr>
            <a:r>
              <a:rPr lang="en-US" sz="1800">
                <a:solidFill>
                  <a:srgbClr val="898989"/>
                </a:solidFill>
                <a:latin typeface="Arimo"/>
                <a:ea typeface="Arimo"/>
                <a:cs typeface="Arimo"/>
                <a:sym typeface="Arimo"/>
              </a:rPr>
              <a:t>3</a:t>
            </a:r>
          </a:p>
        </p:txBody>
      </p:sp>
      <p:sp>
        <p:nvSpPr>
          <p:cNvPr name="TextBox 6" id="6"/>
          <p:cNvSpPr txBox="true"/>
          <p:nvPr/>
        </p:nvSpPr>
        <p:spPr>
          <a:xfrm rot="0">
            <a:off x="665935" y="1890414"/>
            <a:ext cx="5927228" cy="5143071"/>
          </a:xfrm>
          <a:prstGeom prst="rect">
            <a:avLst/>
          </a:prstGeom>
        </p:spPr>
        <p:txBody>
          <a:bodyPr anchor="t" rtlCol="false" tIns="0" lIns="0" bIns="0" rIns="0">
            <a:spAutoFit/>
          </a:bodyPr>
          <a:lstStyle/>
          <a:p>
            <a:pPr algn="l">
              <a:lnSpc>
                <a:spcPts val="4520"/>
              </a:lnSpc>
            </a:pPr>
            <a:r>
              <a:rPr lang="en-US" sz="3139">
                <a:solidFill>
                  <a:srgbClr val="000000"/>
                </a:solidFill>
                <a:latin typeface="Arimo"/>
                <a:ea typeface="Arimo"/>
                <a:cs typeface="Arimo"/>
                <a:sym typeface="Arimo"/>
              </a:rPr>
              <a:t> x = GAGTCTA, y = TCTAGCG, q = 3, and z = xxy</a:t>
            </a:r>
          </a:p>
          <a:p>
            <a:pPr algn="l">
              <a:lnSpc>
                <a:spcPts val="4520"/>
              </a:lnSpc>
            </a:pPr>
            <a:r>
              <a:rPr lang="en-US" sz="3139">
                <a:solidFill>
                  <a:srgbClr val="000000"/>
                </a:solidFill>
                <a:latin typeface="Arimo"/>
                <a:ea typeface="Arimo"/>
                <a:cs typeface="Arimo"/>
                <a:sym typeface="Arimo"/>
              </a:rPr>
              <a:t>x’ length=2m − q + 1</a:t>
            </a:r>
          </a:p>
          <a:p>
            <a:pPr algn="l">
              <a:lnSpc>
                <a:spcPts val="4520"/>
              </a:lnSpc>
            </a:pPr>
            <a:r>
              <a:rPr lang="en-US" sz="3139">
                <a:solidFill>
                  <a:srgbClr val="000000"/>
                </a:solidFill>
                <a:latin typeface="Arimo"/>
                <a:ea typeface="Arimo"/>
                <a:cs typeface="Arimo"/>
                <a:sym typeface="Arimo"/>
              </a:rPr>
              <a:t>y’ length=n − q + 1</a:t>
            </a:r>
          </a:p>
          <a:p>
            <a:pPr algn="l">
              <a:lnSpc>
                <a:spcPts val="4520"/>
              </a:lnSpc>
            </a:pPr>
            <a:r>
              <a:rPr lang="en-US" sz="3139">
                <a:solidFill>
                  <a:srgbClr val="000000"/>
                </a:solidFill>
                <a:latin typeface="Arimo"/>
                <a:ea typeface="Arimo"/>
                <a:cs typeface="Arimo"/>
                <a:sym typeface="Arimo"/>
              </a:rPr>
              <a:t>ax:every letter of x′ that does not occur in y′ </a:t>
            </a:r>
          </a:p>
          <a:p>
            <a:pPr algn="l">
              <a:lnSpc>
                <a:spcPts val="4520"/>
              </a:lnSpc>
            </a:pPr>
            <a:r>
              <a:rPr lang="en-US" sz="3139">
                <a:solidFill>
                  <a:srgbClr val="000000"/>
                </a:solidFill>
                <a:latin typeface="Arimo"/>
                <a:ea typeface="Arimo"/>
                <a:cs typeface="Arimo"/>
                <a:sym typeface="Arimo"/>
              </a:rPr>
              <a:t>ay: every letter of y′ that does not occur in x′ .</a:t>
            </a:r>
          </a:p>
          <a:p>
            <a:pPr algn="l">
              <a:lnSpc>
                <a:spcPts val="4520"/>
              </a:lnSpc>
            </a:pPr>
          </a:p>
        </p:txBody>
      </p:sp>
    </p:spTree>
  </p:cSld>
  <p:clrMapOvr>
    <a:masterClrMapping/>
  </p:clrMapOvr>
</p:sld>
</file>

<file path=ppt/slides/slide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2" id="2"/>
          <p:cNvSpPr txBox="true"/>
          <p:nvPr/>
        </p:nvSpPr>
        <p:spPr>
          <a:xfrm rot="0">
            <a:off x="184932" y="913141"/>
            <a:ext cx="17918135" cy="1062609"/>
          </a:xfrm>
          <a:prstGeom prst="rect">
            <a:avLst/>
          </a:prstGeom>
        </p:spPr>
        <p:txBody>
          <a:bodyPr anchor="t" rtlCol="false" tIns="0" lIns="0" bIns="0" rIns="0">
            <a:spAutoFit/>
          </a:bodyPr>
          <a:lstStyle/>
          <a:p>
            <a:pPr algn="l">
              <a:lnSpc>
                <a:spcPts val="7128"/>
              </a:lnSpc>
            </a:pPr>
            <a:r>
              <a:rPr lang="en-US" sz="6600" b="true">
                <a:solidFill>
                  <a:srgbClr val="000000"/>
                </a:solidFill>
                <a:latin typeface="Times New Roman Bold"/>
                <a:ea typeface="Times New Roman Bold"/>
                <a:cs typeface="Times New Roman Bold"/>
                <a:sym typeface="Times New Roman Bold"/>
              </a:rPr>
              <a:t>Stage 2: refinement</a:t>
            </a:r>
          </a:p>
        </p:txBody>
      </p:sp>
      <p:sp>
        <p:nvSpPr>
          <p:cNvPr name="TextBox 3" id="3"/>
          <p:cNvSpPr txBox="true"/>
          <p:nvPr/>
        </p:nvSpPr>
        <p:spPr>
          <a:xfrm rot="0">
            <a:off x="409348" y="1956700"/>
            <a:ext cx="7247562" cy="9661122"/>
          </a:xfrm>
          <a:prstGeom prst="rect">
            <a:avLst/>
          </a:prstGeom>
        </p:spPr>
        <p:txBody>
          <a:bodyPr anchor="t" rtlCol="false" tIns="0" lIns="0" bIns="0" rIns="0">
            <a:spAutoFit/>
          </a:bodyPr>
          <a:lstStyle/>
          <a:p>
            <a:pPr algn="just">
              <a:lnSpc>
                <a:spcPts val="3860"/>
              </a:lnSpc>
            </a:pPr>
            <a:r>
              <a:rPr lang="en-US" sz="3217">
                <a:solidFill>
                  <a:srgbClr val="000000"/>
                </a:solidFill>
                <a:latin typeface="Arimo"/>
                <a:ea typeface="Arimo"/>
                <a:cs typeface="Arimo"/>
                <a:sym typeface="Arimo"/>
              </a:rPr>
              <a:t>New  input parameter </a:t>
            </a:r>
          </a:p>
          <a:p>
            <a:pPr algn="just">
              <a:lnSpc>
                <a:spcPts val="3860"/>
              </a:lnSpc>
            </a:pPr>
            <a:r>
              <a:rPr lang="en-US" sz="3217">
                <a:solidFill>
                  <a:srgbClr val="000000"/>
                </a:solidFill>
                <a:latin typeface="Arimo"/>
                <a:ea typeface="Arimo"/>
                <a:cs typeface="Arimo"/>
                <a:sym typeface="Arimo"/>
              </a:rPr>
              <a:t>0&lt;P&lt;= β/3</a:t>
            </a:r>
          </a:p>
          <a:p>
            <a:pPr algn="just">
              <a:lnSpc>
                <a:spcPts val="3860"/>
              </a:lnSpc>
            </a:pPr>
            <a:r>
              <a:rPr lang="en-US" sz="3217">
                <a:solidFill>
                  <a:srgbClr val="000000"/>
                </a:solidFill>
                <a:latin typeface="Arimo"/>
                <a:ea typeface="Arimo"/>
                <a:cs typeface="Arimo"/>
                <a:sym typeface="Arimo"/>
              </a:rPr>
              <a:t>L=|P*m/β|</a:t>
            </a:r>
          </a:p>
          <a:p>
            <a:pPr algn="just">
              <a:lnSpc>
                <a:spcPts val="3860"/>
              </a:lnSpc>
            </a:pPr>
          </a:p>
          <a:p>
            <a:pPr algn="just">
              <a:lnSpc>
                <a:spcPts val="3860"/>
              </a:lnSpc>
            </a:pPr>
            <a:r>
              <a:rPr lang="en-US" sz="3217">
                <a:solidFill>
                  <a:srgbClr val="000000"/>
                </a:solidFill>
                <a:latin typeface="Arimo"/>
                <a:ea typeface="Arimo"/>
                <a:cs typeface="Arimo"/>
                <a:sym typeface="Arimo"/>
              </a:rPr>
              <a:t>β=3 P=1 m=6 L=2</a:t>
            </a:r>
          </a:p>
          <a:p>
            <a:pPr algn="just">
              <a:lnSpc>
                <a:spcPts val="3860"/>
              </a:lnSpc>
            </a:pPr>
            <a:r>
              <a:rPr lang="en-US" sz="3217">
                <a:solidFill>
                  <a:srgbClr val="000000"/>
                </a:solidFill>
                <a:latin typeface="Arimo"/>
                <a:ea typeface="Arimo"/>
                <a:cs typeface="Arimo"/>
                <a:sym typeface="Arimo"/>
              </a:rPr>
              <a:t>Xi=nabana</a:t>
            </a:r>
          </a:p>
          <a:p>
            <a:pPr algn="just">
              <a:lnSpc>
                <a:spcPts val="3860"/>
              </a:lnSpc>
            </a:pPr>
            <a:r>
              <a:rPr lang="en-US" sz="3217">
                <a:solidFill>
                  <a:srgbClr val="000000"/>
                </a:solidFill>
                <a:latin typeface="Arimo"/>
                <a:ea typeface="Arimo"/>
                <a:cs typeface="Arimo"/>
                <a:sym typeface="Arimo"/>
              </a:rPr>
              <a:t>y=nabana</a:t>
            </a:r>
          </a:p>
          <a:p>
            <a:pPr algn="just">
              <a:lnSpc>
                <a:spcPts val="3860"/>
              </a:lnSpc>
            </a:pPr>
            <a:r>
              <a:rPr lang="en-US" sz="3217">
                <a:solidFill>
                  <a:srgbClr val="000000"/>
                </a:solidFill>
                <a:latin typeface="Arimo"/>
                <a:ea typeface="Arimo"/>
                <a:cs typeface="Arimo"/>
                <a:sym typeface="Arimo"/>
              </a:rPr>
              <a:t>X’= L(Xi prefix) + L($) +L(Xi suffix)</a:t>
            </a:r>
          </a:p>
          <a:p>
            <a:pPr algn="just">
              <a:lnSpc>
                <a:spcPts val="3860"/>
              </a:lnSpc>
            </a:pPr>
            <a:r>
              <a:rPr lang="en-US" sz="3217">
                <a:solidFill>
                  <a:srgbClr val="000000"/>
                </a:solidFill>
                <a:latin typeface="Arimo"/>
                <a:ea typeface="Arimo"/>
                <a:cs typeface="Arimo"/>
                <a:sym typeface="Arimo"/>
              </a:rPr>
              <a:t>Y’=L(Y prefix) + L($) +L(Y suffix)</a:t>
            </a:r>
          </a:p>
          <a:p>
            <a:pPr algn="just">
              <a:lnSpc>
                <a:spcPts val="3860"/>
              </a:lnSpc>
            </a:pPr>
            <a:r>
              <a:rPr lang="en-US" sz="3217">
                <a:solidFill>
                  <a:srgbClr val="000000"/>
                </a:solidFill>
                <a:latin typeface="Arimo"/>
                <a:ea typeface="Arimo"/>
                <a:cs typeface="Arimo"/>
                <a:sym typeface="Arimo"/>
              </a:rPr>
              <a:t>X’=na$$na</a:t>
            </a:r>
          </a:p>
          <a:p>
            <a:pPr algn="just">
              <a:lnSpc>
                <a:spcPts val="3860"/>
              </a:lnSpc>
            </a:pPr>
            <a:r>
              <a:rPr lang="en-US" sz="3217">
                <a:solidFill>
                  <a:srgbClr val="000000"/>
                </a:solidFill>
                <a:latin typeface="Arimo"/>
                <a:ea typeface="Arimo"/>
                <a:cs typeface="Arimo"/>
                <a:sym typeface="Arimo"/>
              </a:rPr>
              <a:t>y’=na$$na</a:t>
            </a:r>
          </a:p>
          <a:p>
            <a:pPr algn="just">
              <a:lnSpc>
                <a:spcPts val="3860"/>
              </a:lnSpc>
            </a:pPr>
            <a:r>
              <a:rPr lang="en-US" sz="3217">
                <a:solidFill>
                  <a:srgbClr val="000000"/>
                </a:solidFill>
                <a:latin typeface="Arimo"/>
                <a:ea typeface="Arimo"/>
                <a:cs typeface="Arimo"/>
                <a:sym typeface="Arimo"/>
              </a:rPr>
              <a:t>score = 4</a:t>
            </a:r>
          </a:p>
          <a:p>
            <a:pPr algn="just">
              <a:lnSpc>
                <a:spcPts val="3860"/>
              </a:lnSpc>
            </a:pPr>
          </a:p>
          <a:p>
            <a:pPr algn="just">
              <a:lnSpc>
                <a:spcPts val="3860"/>
              </a:lnSpc>
            </a:pPr>
            <a:r>
              <a:rPr lang="en-US" sz="3217">
                <a:solidFill>
                  <a:srgbClr val="000000"/>
                </a:solidFill>
                <a:latin typeface="Arimo"/>
                <a:ea typeface="Arimo"/>
                <a:cs typeface="Arimo"/>
                <a:sym typeface="Arimo"/>
              </a:rPr>
              <a:t>Xr=na$$na</a:t>
            </a:r>
          </a:p>
          <a:p>
            <a:pPr algn="just">
              <a:lnSpc>
                <a:spcPts val="3860"/>
              </a:lnSpc>
            </a:pPr>
          </a:p>
          <a:p>
            <a:pPr algn="just">
              <a:lnSpc>
                <a:spcPts val="3860"/>
              </a:lnSpc>
            </a:pPr>
          </a:p>
          <a:p>
            <a:pPr algn="just">
              <a:lnSpc>
                <a:spcPts val="3860"/>
              </a:lnSpc>
            </a:pPr>
          </a:p>
          <a:p>
            <a:pPr algn="just">
              <a:lnSpc>
                <a:spcPts val="3860"/>
              </a:lnSpc>
            </a:pPr>
          </a:p>
          <a:p>
            <a:pPr algn="just">
              <a:lnSpc>
                <a:spcPts val="3860"/>
              </a:lnSpc>
            </a:pPr>
          </a:p>
          <a:p>
            <a:pPr algn="just">
              <a:lnSpc>
                <a:spcPts val="3860"/>
              </a:lnSpc>
              <a:spcBef>
                <a:spcPct val="0"/>
              </a:spcBef>
            </a:pPr>
          </a:p>
        </p:txBody>
      </p:sp>
    </p:spTree>
  </p:cSld>
  <p:clrMapOvr>
    <a:masterClrMapping/>
  </p:clrMapOvr>
</p:sld>
</file>

<file path=ppt/slides/slide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2" id="2"/>
          <p:cNvSpPr txBox="true"/>
          <p:nvPr/>
        </p:nvSpPr>
        <p:spPr>
          <a:xfrm rot="0">
            <a:off x="184932" y="913141"/>
            <a:ext cx="17918135" cy="1062609"/>
          </a:xfrm>
          <a:prstGeom prst="rect">
            <a:avLst/>
          </a:prstGeom>
        </p:spPr>
        <p:txBody>
          <a:bodyPr anchor="t" rtlCol="false" tIns="0" lIns="0" bIns="0" rIns="0">
            <a:spAutoFit/>
          </a:bodyPr>
          <a:lstStyle/>
          <a:p>
            <a:pPr algn="l">
              <a:lnSpc>
                <a:spcPts val="7128"/>
              </a:lnSpc>
            </a:pPr>
            <a:r>
              <a:rPr lang="en-US" sz="6600" b="true">
                <a:solidFill>
                  <a:srgbClr val="000000"/>
                </a:solidFill>
                <a:latin typeface="Times New Roman Bold"/>
                <a:ea typeface="Times New Roman Bold"/>
                <a:cs typeface="Times New Roman Bold"/>
                <a:sym typeface="Times New Roman Bold"/>
              </a:rPr>
              <a:t>Stage 3: edit distance computation</a:t>
            </a:r>
          </a:p>
        </p:txBody>
      </p:sp>
      <p:sp>
        <p:nvSpPr>
          <p:cNvPr name="TextBox 3" id="3"/>
          <p:cNvSpPr txBox="true"/>
          <p:nvPr/>
        </p:nvSpPr>
        <p:spPr>
          <a:xfrm rot="0">
            <a:off x="184932" y="2437259"/>
            <a:ext cx="16244292" cy="552450"/>
          </a:xfrm>
          <a:prstGeom prst="rect">
            <a:avLst/>
          </a:prstGeom>
        </p:spPr>
        <p:txBody>
          <a:bodyPr anchor="t" rtlCol="false" tIns="0" lIns="0" bIns="0" rIns="0">
            <a:spAutoFit/>
          </a:bodyPr>
          <a:lstStyle/>
          <a:p>
            <a:pPr algn="ctr">
              <a:lnSpc>
                <a:spcPts val="4271"/>
              </a:lnSpc>
              <a:spcBef>
                <a:spcPct val="0"/>
              </a:spcBef>
            </a:pPr>
            <a:r>
              <a:rPr lang="en-US" sz="3559">
                <a:solidFill>
                  <a:srgbClr val="000000"/>
                </a:solidFill>
                <a:latin typeface="Arimo"/>
                <a:ea typeface="Arimo"/>
                <a:cs typeface="Arimo"/>
                <a:sym typeface="Arimo"/>
              </a:rPr>
              <a:t>Myers algorithm runs in time O(⌈mw⌉ n), where w is the word size of the machine.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DAGXcibhKo8</dc:identifier>
  <dcterms:modified xsi:type="dcterms:W3CDTF">2011-08-01T06:04:30Z</dcterms:modified>
  <cp:revision>1</cp:revision>
  <dc:title>Presenter: Tse-Ying Huang Date: Nov. 5, 2024</dc:title>
</cp:coreProperties>
</file>