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88" r:id="rId3"/>
    <p:sldId id="273" r:id="rId4"/>
    <p:sldId id="297" r:id="rId5"/>
    <p:sldId id="305" r:id="rId6"/>
    <p:sldId id="306" r:id="rId7"/>
    <p:sldId id="299" r:id="rId8"/>
    <p:sldId id="307" r:id="rId9"/>
    <p:sldId id="315" r:id="rId10"/>
    <p:sldId id="316" r:id="rId11"/>
    <p:sldId id="319" r:id="rId12"/>
    <p:sldId id="320" r:id="rId13"/>
    <p:sldId id="300" r:id="rId14"/>
    <p:sldId id="317" r:id="rId15"/>
    <p:sldId id="318" r:id="rId16"/>
    <p:sldId id="293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jeTilq5NutPlNu3ZIpsQbcDZRt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83416" autoAdjust="0"/>
  </p:normalViewPr>
  <p:slideViewPr>
    <p:cSldViewPr snapToGrid="0">
      <p:cViewPr>
        <p:scale>
          <a:sx n="100" d="100"/>
          <a:sy n="100" d="100"/>
        </p:scale>
        <p:origin x="-948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in="-136" max="1080" units="cm"/>
        </inkml:traceFormat>
        <inkml:channelProperties>
          <inkml:channelProperty channel="X" name="resolution" value="72.86527" units="1/cm"/>
          <inkml:channelProperty channel="Y" name="resolution" value="41.08108" units="1/cm"/>
        </inkml:channelProperties>
      </inkml:inkSource>
      <inkml:timestamp xml:id="ts0" timeString="2024-09-22T10:43:27.0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23054 4551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313316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1200" dirty="0" smtClean="0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3b</a:t>
            </a: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1200" dirty="0" smtClean="0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3b</a:t>
            </a: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1200" dirty="0" smtClean="0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Sub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1200" dirty="0" smtClean="0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先綠再紅</a:t>
            </a:r>
            <a:endParaRPr lang="en-US" altLang="zh-TW" sz="1200" dirty="0" smtClean="0">
              <a:solidFill>
                <a:schemeClr val="dk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1200" dirty="0" smtClean="0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Sub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1200" dirty="0" smtClean="0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先綠再紅</a:t>
            </a:r>
            <a:endParaRPr lang="en-US" altLang="zh-TW" sz="1200" dirty="0" smtClean="0">
              <a:solidFill>
                <a:schemeClr val="dk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1200" dirty="0" smtClean="0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Sub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1200" dirty="0" smtClean="0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先綠再紅</a:t>
            </a:r>
            <a:endParaRPr lang="en-US" altLang="zh-TW" sz="1200" dirty="0" smtClean="0">
              <a:solidFill>
                <a:schemeClr val="dk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Google Shape;135;p7:notes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685800" y="4400550"/>
                <a:ext cx="5486400" cy="36004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TW" sz="1200" dirty="0" err="1" smtClean="0">
                    <a:solidFill>
                      <a:schemeClr val="dk1"/>
                    </a:solidFill>
                    <a:latin typeface="Times New Roman" pitchFamily="18" charset="0"/>
                    <a:ea typeface="Calibri"/>
                    <a:cs typeface="Times New Roman" pitchFamily="18" charset="0"/>
                    <a:sym typeface="Calibri"/>
                  </a:rPr>
                  <a:t>Size:O</a:t>
                </a:r>
                <a:r>
                  <a:rPr lang="en-US" altLang="zh-TW" sz="1200" dirty="0" smtClean="0">
                    <a:solidFill>
                      <a:schemeClr val="dk1"/>
                    </a:solidFill>
                    <a:latin typeface="Times New Roman" pitchFamily="18" charset="0"/>
                    <a:ea typeface="Calibri"/>
                    <a:cs typeface="Times New Roman" pitchFamily="18" charset="0"/>
                    <a:sym typeface="Calibri"/>
                  </a:rPr>
                  <a:t>(</a:t>
                </a:r>
                <a:r>
                  <a:rPr lang="en-US" altLang="zh-TW" sz="1200" dirty="0" err="1" smtClean="0">
                    <a:solidFill>
                      <a:schemeClr val="dk1"/>
                    </a:solidFill>
                    <a:latin typeface="Times New Roman" pitchFamily="18" charset="0"/>
                    <a:ea typeface="Calibri"/>
                    <a:cs typeface="Times New Roman" pitchFamily="18" charset="0"/>
                    <a:sym typeface="Calibri"/>
                  </a:rPr>
                  <a:t>mn</a:t>
                </a:r>
                <a:r>
                  <a:rPr lang="en-US" altLang="zh-TW" sz="1200" dirty="0" smtClean="0">
                    <a:solidFill>
                      <a:schemeClr val="dk1"/>
                    </a:solidFill>
                    <a:latin typeface="Times New Roman" pitchFamily="18" charset="0"/>
                    <a:ea typeface="Calibri"/>
                    <a:cs typeface="Times New Roman" pitchFamily="18" charset="0"/>
                    <a:sym typeface="Calibri"/>
                  </a:rPr>
                  <a:t>)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TW" sz="1200" dirty="0" smtClean="0">
                    <a:solidFill>
                      <a:schemeClr val="dk1"/>
                    </a:solidFill>
                    <a:latin typeface="Times New Roman" pitchFamily="18" charset="0"/>
                    <a:ea typeface="Calibri"/>
                    <a:cs typeface="Times New Roman" pitchFamily="18" charset="0"/>
                    <a:sym typeface="Calibri"/>
                  </a:rPr>
                  <a:t>construction </a:t>
                </a:r>
                <a:r>
                  <a:rPr lang="en-US" altLang="zh-TW" sz="1200" dirty="0" err="1" smtClean="0">
                    <a:solidFill>
                      <a:schemeClr val="dk1"/>
                    </a:solidFill>
                    <a:latin typeface="Times New Roman" pitchFamily="18" charset="0"/>
                    <a:ea typeface="Calibri"/>
                    <a:cs typeface="Times New Roman" pitchFamily="18" charset="0"/>
                    <a:sym typeface="Calibri"/>
                  </a:rPr>
                  <a:t>time:O</a:t>
                </a:r>
                <a:r>
                  <a:rPr lang="en-US" altLang="zh-TW" sz="1200" dirty="0" smtClean="0">
                    <a:solidFill>
                      <a:schemeClr val="dk1"/>
                    </a:solidFill>
                    <a:latin typeface="Times New Roman" pitchFamily="18" charset="0"/>
                    <a:ea typeface="Calibri"/>
                    <a:cs typeface="Times New Roman" pitchFamily="18" charset="0"/>
                    <a:sym typeface="Calibri"/>
                  </a:rPr>
                  <a:t>(</a:t>
                </a:r>
                <a:r>
                  <a:rPr lang="en-US" altLang="zh-TW" sz="1200" dirty="0" err="1" smtClean="0">
                    <a:solidFill>
                      <a:schemeClr val="dk1"/>
                    </a:solidFill>
                    <a:latin typeface="Times New Roman" pitchFamily="18" charset="0"/>
                    <a:ea typeface="Calibri"/>
                    <a:cs typeface="Times New Roman" pitchFamily="18" charset="0"/>
                    <a:sym typeface="Calibri"/>
                  </a:rPr>
                  <a:t>mn</a:t>
                </a:r>
                <a:r>
                  <a:rPr lang="en-US" altLang="zh-TW" sz="1200" dirty="0" smtClean="0">
                    <a:solidFill>
                      <a:schemeClr val="dk1"/>
                    </a:solidFill>
                    <a:latin typeface="Times New Roman" pitchFamily="18" charset="0"/>
                    <a:ea typeface="Calibri"/>
                    <a:cs typeface="Times New Roman" pitchFamily="18" charset="0"/>
                    <a:sym typeface="Calibri"/>
                  </a:rPr>
                  <a:t>)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TW" sz="1200" dirty="0" err="1" smtClean="0">
                    <a:solidFill>
                      <a:schemeClr val="dk1"/>
                    </a:solidFill>
                    <a:latin typeface="Times New Roman" pitchFamily="18" charset="0"/>
                    <a:ea typeface="Calibri"/>
                    <a:cs typeface="Times New Roman" pitchFamily="18" charset="0"/>
                    <a:sym typeface="Calibri"/>
                  </a:rPr>
                  <a:t>Query:O</a:t>
                </a:r>
                <a:r>
                  <a:rPr lang="en-US" altLang="zh-TW" sz="1200" dirty="0" smtClean="0">
                    <a:solidFill>
                      <a:schemeClr val="dk1"/>
                    </a:solidFill>
                    <a:latin typeface="Times New Roman" pitchFamily="18" charset="0"/>
                    <a:ea typeface="Calibri"/>
                    <a:cs typeface="Times New Roman" pitchFamily="18" charset="0"/>
                    <a:sym typeface="Calibri"/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TW" sz="1200" i="1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zh-TW" sz="12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</m:ctrlPr>
                          </m:sSupPr>
                          <m:e>
                            <m:r>
                              <a:rPr lang="en-US" altLang="zh-TW" sz="12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  <m:t>𝑚</m:t>
                            </m:r>
                          </m:e>
                          <m:sup>
                            <m:r>
                              <a:rPr lang="en-US" altLang="zh-TW" sz="12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  <m:t>′</m:t>
                            </m:r>
                          </m:sup>
                        </m:sSup>
                        <m:r>
                          <a:rPr lang="en-US" altLang="zh-TW" sz="1200" b="0" i="1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TW" sz="12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</m:ctrlPr>
                          </m:sSupPr>
                          <m:e>
                            <m:r>
                              <a:rPr lang="en-US" altLang="zh-TW" sz="12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zh-TW" sz="12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  <m:t>′</m:t>
                            </m:r>
                          </m:sup>
                        </m:sSup>
                      </m:e>
                    </m:rad>
                    <m:sSup>
                      <m:sSupPr>
                        <m:ctrlPr>
                          <a:rPr lang="en-US" altLang="zh-TW" sz="1200" i="1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sSupPr>
                      <m:e>
                        <m:r>
                          <a:rPr lang="en-US" altLang="zh-TW" sz="1200" i="1" dirty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𝑙𝑜𝑔</m:t>
                        </m:r>
                      </m:e>
                      <m:sup>
                        <m:r>
                          <a:rPr lang="en-US" altLang="zh-TW" sz="1200" i="1" dirty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1+</m:t>
                        </m:r>
                        <m:r>
                          <m:rPr>
                            <m:nor/>
                          </m:rPr>
                          <a:rPr lang="el-GR" altLang="zh-TW" sz="1200">
                            <a:solidFill>
                              <a:srgbClr val="FF0000"/>
                            </a:solidFill>
                          </a:rPr>
                          <m:t>ϵ</m:t>
                        </m:r>
                      </m:sup>
                    </m:sSup>
                    <m:r>
                      <a:rPr lang="en-US" altLang="zh-TW" sz="1200" b="0" i="1" smtClean="0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altLang="zh-TW" sz="1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sz="1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altLang="zh-TW" sz="1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altLang="zh-TW" sz="1200" b="0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altLang="zh-TW" sz="1200" b="0" i="1" smtClean="0">
                        <a:solidFill>
                          <a:srgbClr val="FF0000"/>
                        </a:solidFill>
                        <a:latin typeface="Cambria Math"/>
                      </a:rPr>
                      <m:t>𝑛</m:t>
                    </m:r>
                    <m:r>
                      <a:rPr lang="en-US" altLang="zh-TW" sz="1200" b="0" i="1" smtClean="0">
                        <a:solidFill>
                          <a:srgbClr val="FF0000"/>
                        </a:solidFill>
                        <a:latin typeface="Cambria Math"/>
                      </a:rPr>
                      <m:t>′)) </m:t>
                    </m:r>
                  </m:oMath>
                </a14:m>
                <a:endParaRPr lang="en-US" altLang="zh-TW" sz="1200" dirty="0" smtClean="0">
                  <a:solidFill>
                    <a:schemeClr val="dk1"/>
                  </a:solidFill>
                  <a:latin typeface="Times New Roman" pitchFamily="18" charset="0"/>
                  <a:ea typeface="Calibri"/>
                  <a:cs typeface="Times New Roman" pitchFamily="18" charset="0"/>
                  <a:sym typeface="Calibri"/>
                </a:endParaRPr>
              </a:p>
            </p:txBody>
          </p:sp>
        </mc:Choice>
        <mc:Fallback xmlns="">
          <p:sp>
            <p:nvSpPr>
              <p:cNvPr id="135" name="Google Shape;135;p7:notes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685800" y="4400550"/>
                <a:ext cx="5486400" cy="36004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TW" sz="1200" dirty="0" err="1" smtClean="0">
                    <a:solidFill>
                      <a:schemeClr val="dk1"/>
                    </a:solidFill>
                    <a:latin typeface="Times New Roman" pitchFamily="18" charset="0"/>
                    <a:ea typeface="Calibri"/>
                    <a:cs typeface="Times New Roman" pitchFamily="18" charset="0"/>
                    <a:sym typeface="Calibri"/>
                  </a:rPr>
                  <a:t>Size:O</a:t>
                </a:r>
                <a:r>
                  <a:rPr lang="en-US" altLang="zh-TW" sz="1200" dirty="0" smtClean="0">
                    <a:solidFill>
                      <a:schemeClr val="dk1"/>
                    </a:solidFill>
                    <a:latin typeface="Times New Roman" pitchFamily="18" charset="0"/>
                    <a:ea typeface="Calibri"/>
                    <a:cs typeface="Times New Roman" pitchFamily="18" charset="0"/>
                    <a:sym typeface="Calibri"/>
                  </a:rPr>
                  <a:t>(</a:t>
                </a:r>
                <a:r>
                  <a:rPr lang="en-US" altLang="zh-TW" sz="1200" dirty="0" err="1" smtClean="0">
                    <a:solidFill>
                      <a:schemeClr val="dk1"/>
                    </a:solidFill>
                    <a:latin typeface="Times New Roman" pitchFamily="18" charset="0"/>
                    <a:ea typeface="Calibri"/>
                    <a:cs typeface="Times New Roman" pitchFamily="18" charset="0"/>
                    <a:sym typeface="Calibri"/>
                  </a:rPr>
                  <a:t>mn</a:t>
                </a:r>
                <a:r>
                  <a:rPr lang="en-US" altLang="zh-TW" sz="1200" dirty="0" smtClean="0">
                    <a:solidFill>
                      <a:schemeClr val="dk1"/>
                    </a:solidFill>
                    <a:latin typeface="Times New Roman" pitchFamily="18" charset="0"/>
                    <a:ea typeface="Calibri"/>
                    <a:cs typeface="Times New Roman" pitchFamily="18" charset="0"/>
                    <a:sym typeface="Calibri"/>
                  </a:rPr>
                  <a:t>)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TW" sz="1200" dirty="0" smtClean="0">
                    <a:solidFill>
                      <a:schemeClr val="dk1"/>
                    </a:solidFill>
                    <a:latin typeface="Times New Roman" pitchFamily="18" charset="0"/>
                    <a:ea typeface="Calibri"/>
                    <a:cs typeface="Times New Roman" pitchFamily="18" charset="0"/>
                    <a:sym typeface="Calibri"/>
                  </a:rPr>
                  <a:t>construction </a:t>
                </a:r>
                <a:r>
                  <a:rPr lang="en-US" altLang="zh-TW" sz="1200" dirty="0" err="1" smtClean="0">
                    <a:solidFill>
                      <a:schemeClr val="dk1"/>
                    </a:solidFill>
                    <a:latin typeface="Times New Roman" pitchFamily="18" charset="0"/>
                    <a:ea typeface="Calibri"/>
                    <a:cs typeface="Times New Roman" pitchFamily="18" charset="0"/>
                    <a:sym typeface="Calibri"/>
                  </a:rPr>
                  <a:t>time:O</a:t>
                </a:r>
                <a:r>
                  <a:rPr lang="en-US" altLang="zh-TW" sz="1200" dirty="0" smtClean="0">
                    <a:solidFill>
                      <a:schemeClr val="dk1"/>
                    </a:solidFill>
                    <a:latin typeface="Times New Roman" pitchFamily="18" charset="0"/>
                    <a:ea typeface="Calibri"/>
                    <a:cs typeface="Times New Roman" pitchFamily="18" charset="0"/>
                    <a:sym typeface="Calibri"/>
                  </a:rPr>
                  <a:t>(</a:t>
                </a:r>
                <a:r>
                  <a:rPr lang="en-US" altLang="zh-TW" sz="1200" dirty="0" err="1" smtClean="0">
                    <a:solidFill>
                      <a:schemeClr val="dk1"/>
                    </a:solidFill>
                    <a:latin typeface="Times New Roman" pitchFamily="18" charset="0"/>
                    <a:ea typeface="Calibri"/>
                    <a:cs typeface="Times New Roman" pitchFamily="18" charset="0"/>
                    <a:sym typeface="Calibri"/>
                  </a:rPr>
                  <a:t>mn</a:t>
                </a:r>
                <a:r>
                  <a:rPr lang="en-US" altLang="zh-TW" sz="1200" dirty="0" smtClean="0">
                    <a:solidFill>
                      <a:schemeClr val="dk1"/>
                    </a:solidFill>
                    <a:latin typeface="Times New Roman" pitchFamily="18" charset="0"/>
                    <a:ea typeface="Calibri"/>
                    <a:cs typeface="Times New Roman" pitchFamily="18" charset="0"/>
                    <a:sym typeface="Calibri"/>
                  </a:rPr>
                  <a:t>)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TW" sz="1200" dirty="0" err="1" smtClean="0">
                    <a:solidFill>
                      <a:schemeClr val="dk1"/>
                    </a:solidFill>
                    <a:latin typeface="Times New Roman" pitchFamily="18" charset="0"/>
                    <a:ea typeface="Calibri"/>
                    <a:cs typeface="Times New Roman" pitchFamily="18" charset="0"/>
                    <a:sym typeface="Calibri"/>
                  </a:rPr>
                  <a:t>Query:O</a:t>
                </a:r>
                <a:r>
                  <a:rPr lang="en-US" altLang="zh-TW" sz="1200" dirty="0" smtClean="0">
                    <a:solidFill>
                      <a:schemeClr val="dk1"/>
                    </a:solidFill>
                    <a:latin typeface="Times New Roman" pitchFamily="18" charset="0"/>
                    <a:ea typeface="Calibri"/>
                    <a:cs typeface="Times New Roman" pitchFamily="18" charset="0"/>
                    <a:sym typeface="Calibri"/>
                  </a:rPr>
                  <a:t>(</a:t>
                </a:r>
                <a:r>
                  <a:rPr lang="en-US" altLang="zh-TW" sz="1200" i="0" dirty="0" smtClean="0">
                    <a:solidFill>
                      <a:srgbClr val="FF0000"/>
                    </a:solidFill>
                    <a:latin typeface="Cambria Math"/>
                    <a:cs typeface="Times New Roman" panose="02020603050405020304" pitchFamily="18" charset="0"/>
                    <a:sym typeface="Times New Roman"/>
                  </a:rPr>
                  <a:t>√(</a:t>
                </a:r>
                <a:r>
                  <a:rPr lang="en-US" altLang="zh-TW" sz="1200" b="0" i="0" dirty="0" smtClean="0">
                    <a:solidFill>
                      <a:srgbClr val="FF0000"/>
                    </a:solidFill>
                    <a:latin typeface="Cambria Math"/>
                    <a:cs typeface="Times New Roman" panose="02020603050405020304" pitchFamily="18" charset="0"/>
                    <a:sym typeface="Times New Roman"/>
                  </a:rPr>
                  <a:t>𝑚^′+𝑛^′ </a:t>
                </a:r>
                <a:r>
                  <a:rPr lang="en-US" altLang="zh-TW" sz="1200" b="0" i="0" dirty="0" smtClean="0">
                    <a:solidFill>
                      <a:srgbClr val="FF0000"/>
                    </a:solidFill>
                    <a:latin typeface="Cambria Math"/>
                    <a:cs typeface="Times New Roman" panose="02020603050405020304" pitchFamily="18" charset="0"/>
                    <a:sym typeface="Times New Roman"/>
                  </a:rPr>
                  <a:t>) </a:t>
                </a:r>
                <a:r>
                  <a:rPr lang="en-US" altLang="zh-TW" sz="1200" i="0" dirty="0" smtClean="0">
                    <a:solidFill>
                      <a:srgbClr val="FF0000"/>
                    </a:solidFill>
                    <a:latin typeface="Cambria Math"/>
                    <a:cs typeface="Times New Roman" panose="02020603050405020304" pitchFamily="18" charset="0"/>
                    <a:sym typeface="Times New Roman"/>
                  </a:rPr>
                  <a:t>〖</a:t>
                </a:r>
                <a:r>
                  <a:rPr lang="en-US" altLang="zh-TW" sz="1200" i="0" dirty="0">
                    <a:solidFill>
                      <a:srgbClr val="FF0000"/>
                    </a:solidFill>
                    <a:latin typeface="Cambria Math"/>
                    <a:cs typeface="Times New Roman" panose="02020603050405020304" pitchFamily="18" charset="0"/>
                    <a:sym typeface="Times New Roman"/>
                  </a:rPr>
                  <a:t>𝑙𝑜𝑔</a:t>
                </a:r>
                <a:r>
                  <a:rPr lang="en-US" altLang="zh-TW" sz="1200" i="0" dirty="0" smtClean="0">
                    <a:solidFill>
                      <a:srgbClr val="FF0000"/>
                    </a:solidFill>
                    <a:latin typeface="Cambria Math"/>
                    <a:cs typeface="Times New Roman" panose="02020603050405020304" pitchFamily="18" charset="0"/>
                    <a:sym typeface="Times New Roman"/>
                  </a:rPr>
                  <a:t>〗^(</a:t>
                </a:r>
                <a:r>
                  <a:rPr lang="en-US" altLang="zh-TW" sz="1200" i="0" dirty="0">
                    <a:solidFill>
                      <a:srgbClr val="FF0000"/>
                    </a:solidFill>
                    <a:latin typeface="Cambria Math"/>
                    <a:cs typeface="Times New Roman" panose="02020603050405020304" pitchFamily="18" charset="0"/>
                    <a:sym typeface="Times New Roman"/>
                  </a:rPr>
                  <a:t>1+</a:t>
                </a:r>
                <a:r>
                  <a:rPr lang="el-GR" altLang="zh-TW" sz="1200" i="0">
                    <a:solidFill>
                      <a:srgbClr val="FF0000"/>
                    </a:solidFill>
                    <a:latin typeface="Cambria Math"/>
                    <a:cs typeface="Times New Roman" panose="02020603050405020304" pitchFamily="18" charset="0"/>
                    <a:sym typeface="Times New Roman"/>
                  </a:rPr>
                  <a:t>"</a:t>
                </a:r>
                <a:r>
                  <a:rPr lang="el-GR" altLang="zh-TW" sz="1200" i="0">
                    <a:solidFill>
                      <a:srgbClr val="FF0000"/>
                    </a:solidFill>
                  </a:rPr>
                  <a:t>ϵ</a:t>
                </a:r>
                <a:r>
                  <a:rPr lang="el-GR" altLang="zh-TW" sz="1200" i="0">
                    <a:solidFill>
                      <a:srgbClr val="FF0000"/>
                    </a:solidFill>
                    <a:latin typeface="Cambria Math"/>
                  </a:rPr>
                  <a:t>" </a:t>
                </a:r>
                <a:r>
                  <a:rPr lang="en-US" altLang="zh-TW" sz="1200" i="0" dirty="0" smtClean="0">
                    <a:solidFill>
                      <a:srgbClr val="FF0000"/>
                    </a:solidFill>
                    <a:latin typeface="Cambria Math"/>
                    <a:sym typeface="Times New Roman"/>
                  </a:rPr>
                  <a:t>)</a:t>
                </a:r>
                <a:r>
                  <a:rPr lang="en-US" altLang="zh-TW" sz="1200" b="0" i="0" smtClean="0">
                    <a:solidFill>
                      <a:srgbClr val="FF0000"/>
                    </a:solidFill>
                    <a:latin typeface="Cambria Math"/>
                    <a:sym typeface="Times New Roman"/>
                  </a:rPr>
                  <a:t> </a:t>
                </a:r>
                <a:r>
                  <a:rPr lang="en-US" altLang="zh-TW" sz="1200" b="0" i="0" smtClean="0">
                    <a:solidFill>
                      <a:srgbClr val="FF0000"/>
                    </a:solidFill>
                    <a:latin typeface="Cambria Math"/>
                  </a:rPr>
                  <a:t>(𝑚^′+𝑛′)) </a:t>
                </a:r>
                <a:endParaRPr lang="en-US" altLang="zh-TW" sz="1200" dirty="0" smtClean="0">
                  <a:solidFill>
                    <a:schemeClr val="dk1"/>
                  </a:solidFill>
                  <a:latin typeface="Times New Roman" pitchFamily="18" charset="0"/>
                  <a:ea typeface="Calibri"/>
                  <a:cs typeface="Times New Roman" pitchFamily="18" charset="0"/>
                  <a:sym typeface="Calibri"/>
                </a:endParaRPr>
              </a:p>
            </p:txBody>
          </p:sp>
        </mc:Fallback>
      </mc:AlternateContent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1200" dirty="0" smtClean="0">
              <a:solidFill>
                <a:schemeClr val="dk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1200" dirty="0" smtClean="0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3b</a:t>
            </a: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1200" dirty="0" smtClean="0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3b</a:t>
            </a: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1200" dirty="0" smtClean="0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3b</a:t>
            </a: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1200" dirty="0" smtClean="0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3b</a:t>
            </a: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1200" dirty="0" smtClean="0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3b</a:t>
            </a: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1200" dirty="0" smtClean="0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3b</a:t>
            </a: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1200" dirty="0" smtClean="0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3b</a:t>
            </a: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19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17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0" y="2769961"/>
            <a:ext cx="12432632" cy="832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buSzPts val="4400"/>
            </a:pPr>
            <a:r>
              <a:rPr lang="en-US" sz="4400" dirty="0">
                <a:latin typeface="Times New Roman"/>
                <a:ea typeface="Times New Roman"/>
                <a:cs typeface="Times New Roman"/>
                <a:sym typeface="Times New Roman"/>
              </a:rPr>
              <a:t>A data structure for substring-substring LCS length queries</a:t>
            </a:r>
            <a:endParaRPr sz="4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524000" y="3890412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Yoshifumi 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Sakai</a:t>
            </a:r>
          </a:p>
          <a:p>
            <a:pPr marL="0" lvl="0" indent="0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Theoretical Computer Science 911 (2022) 41–54</a:t>
            </a:r>
            <a:endParaRPr lang="en-US" dirty="0" smtClean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7904957" y="5834548"/>
            <a:ext cx="392010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Presenter: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Pei-</a:t>
            </a:r>
            <a:r>
              <a:rPr lang="en-US" sz="24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Chian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Lee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 </a:t>
            </a:r>
            <a:r>
              <a:rPr lang="en-US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Jan.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TW" sz="240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</a:t>
            </a:r>
            <a:r>
              <a:rPr lang="en-US" sz="2400" b="0" i="0" u="none" strike="noStrike" cap="none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</a:t>
            </a:r>
            <a:r>
              <a:rPr lang="en-US" altLang="zh-TW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筆跡 2"/>
              <p14:cNvContentPartPr/>
              <p14:nvPr/>
            </p14:nvContentPartPr>
            <p14:xfrm>
              <a:off x="8299440" y="1638360"/>
              <a:ext cx="360" cy="360"/>
            </p14:xfrm>
          </p:contentPart>
        </mc:Choice>
        <mc:Fallback xmlns="">
          <p:pic>
            <p:nvPicPr>
              <p:cNvPr id="3" name="筆跡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90080" y="16290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altLang="zh-TW" b="1" dirty="0">
                <a:latin typeface="Times New Roman"/>
                <a:ea typeface="Times New Roman"/>
                <a:cs typeface="Times New Roman"/>
                <a:sym typeface="Times New Roman"/>
              </a:rPr>
              <a:t>Basic data structure supporting linear-time queries</a:t>
            </a:r>
            <a:endParaRPr lang="zh-TW" altLang="en-US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38200" y="1468376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buSzPts val="2800"/>
              <a:buNone/>
            </a:pPr>
            <a:endParaRPr lang="en-US" sz="32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466" y="1598099"/>
            <a:ext cx="4753318" cy="4423799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950" y="1388549"/>
            <a:ext cx="3529211" cy="389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00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340" y="1028700"/>
            <a:ext cx="7880257" cy="4405583"/>
          </a:xfrm>
          <a:prstGeom prst="rect">
            <a:avLst/>
          </a:prstGeom>
        </p:spPr>
      </p:pic>
      <p:cxnSp>
        <p:nvCxnSpPr>
          <p:cNvPr id="9" name="肘形接點 8"/>
          <p:cNvCxnSpPr/>
          <p:nvPr/>
        </p:nvCxnSpPr>
        <p:spPr>
          <a:xfrm rot="5400000" flipH="1" flipV="1">
            <a:off x="9110664" y="5167315"/>
            <a:ext cx="752474" cy="60959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肘形接點 10"/>
          <p:cNvCxnSpPr/>
          <p:nvPr/>
        </p:nvCxnSpPr>
        <p:spPr>
          <a:xfrm flipV="1">
            <a:off x="9791700" y="4524375"/>
            <a:ext cx="676275" cy="5715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32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altLang="zh-TW" b="1" dirty="0">
                <a:latin typeface="Times New Roman"/>
                <a:ea typeface="Times New Roman"/>
                <a:cs typeface="Times New Roman"/>
                <a:sym typeface="Times New Roman"/>
              </a:rPr>
              <a:t>Basic data structure supporting linear-time queries</a:t>
            </a:r>
            <a:endParaRPr lang="zh-TW" altLang="en-US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38200" y="1468376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buSzPts val="2800"/>
              <a:buNone/>
            </a:pPr>
            <a:endParaRPr lang="en-US" sz="32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8239125" y="2028825"/>
                <a:ext cx="321945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altLang="zh-TW" sz="2400" dirty="0" smtClean="0">
                    <a:latin typeface="標楷體" pitchFamily="65" charset="-120"/>
                    <a:ea typeface="標楷體" pitchFamily="65" charset="-120"/>
                  </a:rPr>
                  <a:t>π</a:t>
                </a:r>
                <a:r>
                  <a:rPr lang="en-US" altLang="zh-TW" sz="2400" dirty="0" smtClean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= 2</a:t>
                </a:r>
              </a:p>
              <a:p>
                <a:r>
                  <a:rPr lang="en-US" altLang="zh-TW" sz="2400" dirty="0" smtClean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l(</a:t>
                </a:r>
                <a:r>
                  <a:rPr lang="en-US" altLang="zh-TW" sz="2400" dirty="0" err="1" smtClean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u,v</a:t>
                </a:r>
                <a:r>
                  <a:rPr lang="en-US" altLang="zh-TW" sz="2400" dirty="0" smtClean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)=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𝑖</m:t>
                        </m:r>
                      </m:e>
                      <m:sub>
                        <m:r>
                          <a:rPr lang="en-US" altLang="zh-TW" sz="2400" i="1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𝑖</m:t>
                        </m:r>
                      </m:e>
                      <m:sub>
                        <m:r>
                          <a:rPr lang="en-US" altLang="zh-TW" sz="2400" i="1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altLang="zh-TW" sz="2400" dirty="0" smtClean="0">
                    <a:latin typeface="標楷體" pitchFamily="65" charset="-120"/>
                    <a:ea typeface="標楷體" pitchFamily="65" charset="-120"/>
                  </a:rPr>
                  <a:t>+</a:t>
                </a:r>
                <a:r>
                  <a:rPr lang="el-GR" altLang="zh-TW" sz="2400" dirty="0">
                    <a:latin typeface="標楷體" pitchFamily="65" charset="-120"/>
                    <a:ea typeface="標楷體" pitchFamily="65" charset="-120"/>
                  </a:rPr>
                  <a:t> </a:t>
                </a:r>
                <a:r>
                  <a:rPr lang="el-GR" altLang="zh-TW" sz="2400" dirty="0" smtClean="0">
                    <a:latin typeface="標楷體" pitchFamily="65" charset="-120"/>
                    <a:ea typeface="標楷體" pitchFamily="65" charset="-120"/>
                  </a:rPr>
                  <a:t>π</a:t>
                </a:r>
                <a:endParaRPr lang="en-US" altLang="zh-TW" sz="2400" dirty="0" smtClean="0">
                  <a:latin typeface="標楷體" pitchFamily="65" charset="-120"/>
                  <a:ea typeface="標楷體" pitchFamily="65" charset="-120"/>
                </a:endParaRPr>
              </a:p>
              <a:p>
                <a:r>
                  <a:rPr lang="en-US" altLang="zh-TW" sz="2400" dirty="0">
                    <a:latin typeface="標楷體" pitchFamily="65" charset="-120"/>
                    <a:ea typeface="標楷體" pitchFamily="65" charset="-120"/>
                  </a:rPr>
                  <a:t> </a:t>
                </a:r>
                <a:r>
                  <a:rPr lang="en-US" altLang="zh-TW" sz="2400" dirty="0" smtClean="0">
                    <a:latin typeface="標楷體" pitchFamily="65" charset="-120"/>
                    <a:ea typeface="標楷體" pitchFamily="65" charset="-120"/>
                  </a:rPr>
                  <a:t>   = 9 -2 + 2</a:t>
                </a:r>
              </a:p>
              <a:p>
                <a:r>
                  <a:rPr lang="en-US" altLang="zh-TW" sz="2400" dirty="0">
                    <a:latin typeface="標楷體" pitchFamily="65" charset="-120"/>
                    <a:ea typeface="標楷體" pitchFamily="65" charset="-120"/>
                  </a:rPr>
                  <a:t> </a:t>
                </a:r>
                <a:r>
                  <a:rPr lang="en-US" altLang="zh-TW" sz="2400" dirty="0" smtClean="0">
                    <a:latin typeface="標楷體" pitchFamily="65" charset="-120"/>
                    <a:ea typeface="標楷體" pitchFamily="65" charset="-120"/>
                  </a:rPr>
                  <a:t>   = 9</a:t>
                </a:r>
              </a:p>
              <a:p>
                <a:endParaRPr lang="en-US" altLang="zh-TW" sz="2400" dirty="0">
                  <a:latin typeface="標楷體" pitchFamily="65" charset="-120"/>
                  <a:ea typeface="標楷體" pitchFamily="65" charset="-120"/>
                </a:endParaRPr>
              </a:p>
              <a:p>
                <a:r>
                  <a:rPr lang="en-US" altLang="zh-TW" sz="2400" dirty="0" err="1" smtClean="0">
                    <a:latin typeface="標楷體" pitchFamily="65" charset="-120"/>
                    <a:ea typeface="標楷體" pitchFamily="65" charset="-120"/>
                  </a:rPr>
                  <a:t>Lcs</a:t>
                </a:r>
                <a:r>
                  <a:rPr lang="en-US" altLang="zh-TW" sz="2400" dirty="0" smtClean="0">
                    <a:latin typeface="標楷體" pitchFamily="65" charset="-120"/>
                    <a:ea typeface="標楷體" pitchFamily="65" charset="-120"/>
                  </a:rPr>
                  <a:t> = 7 + 5 - l(</a:t>
                </a:r>
                <a:r>
                  <a:rPr lang="en-US" altLang="zh-TW" sz="2400" dirty="0" err="1" smtClean="0">
                    <a:latin typeface="標楷體" pitchFamily="65" charset="-120"/>
                    <a:ea typeface="標楷體" pitchFamily="65" charset="-120"/>
                  </a:rPr>
                  <a:t>u,v</a:t>
                </a:r>
                <a:r>
                  <a:rPr lang="en-US" altLang="zh-TW" sz="2400" dirty="0" smtClean="0">
                    <a:latin typeface="標楷體" pitchFamily="65" charset="-120"/>
                    <a:ea typeface="標楷體" pitchFamily="65" charset="-120"/>
                  </a:rPr>
                  <a:t>)</a:t>
                </a:r>
              </a:p>
              <a:p>
                <a:r>
                  <a:rPr lang="en-US" altLang="zh-TW" sz="2400" dirty="0">
                    <a:latin typeface="標楷體" pitchFamily="65" charset="-120"/>
                    <a:ea typeface="標楷體" pitchFamily="65" charset="-120"/>
                  </a:rPr>
                  <a:t> </a:t>
                </a:r>
                <a:r>
                  <a:rPr lang="en-US" altLang="zh-TW" sz="2400" dirty="0" smtClean="0">
                    <a:latin typeface="標楷體" pitchFamily="65" charset="-120"/>
                    <a:ea typeface="標楷體" pitchFamily="65" charset="-120"/>
                  </a:rPr>
                  <a:t>   = 3</a:t>
                </a:r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9125" y="2028825"/>
                <a:ext cx="3219450" cy="2677656"/>
              </a:xfrm>
              <a:prstGeom prst="rect">
                <a:avLst/>
              </a:prstGeom>
              <a:blipFill rotWithShape="1">
                <a:blip r:embed="rId3"/>
                <a:stretch>
                  <a:fillRect l="-3030" t="-1822" r="-3220" b="-432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圖片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638" y="1694008"/>
            <a:ext cx="3288324" cy="4308181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174" y="2496372"/>
            <a:ext cx="1629002" cy="221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75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altLang="zh-TW" b="1" dirty="0">
                <a:latin typeface="Times New Roman"/>
                <a:ea typeface="Times New Roman"/>
                <a:cs typeface="Times New Roman"/>
                <a:sym typeface="Times New Roman"/>
              </a:rPr>
              <a:t>Proposed data structure, supporting fast queries</a:t>
            </a:r>
            <a:endParaRPr lang="zh-TW" altLang="en-US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38200" y="1468376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buSzPts val="2800"/>
              <a:buNone/>
            </a:pPr>
            <a:endParaRPr lang="en-US" sz="32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2171700" y="674201"/>
                <a:ext cx="9511462" cy="8665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itchFamily="34" charset="0"/>
                  <a:buChar char="•"/>
                </a:pPr>
                <a:r>
                  <a:rPr lang="zh-TW" alt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限制</a:t>
                </a:r>
                <a:r>
                  <a:rPr lang="en-US" altLang="zh-TW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(</a:t>
                </a:r>
                <a:r>
                  <a:rPr lang="en-US" altLang="zh-TW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u,v</a:t>
                </a:r>
                <a:r>
                  <a:rPr lang="en-US" altLang="zh-TW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)-</a:t>
                </a:r>
                <a:r>
                  <a:rPr lang="en-US" altLang="zh-TW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ralated</a:t>
                </a:r>
                <a:r>
                  <a:rPr lang="en-US" altLang="zh-TW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a-strips</a:t>
                </a:r>
                <a:r>
                  <a:rPr lang="zh-TW" alt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寬度，達到</a:t>
                </a:r>
                <a:r>
                  <a:rPr lang="en-US" altLang="zh-TW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O</a:t>
                </a:r>
                <a:r>
                  <a:rPr lang="en-US" altLang="zh-TW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</a:t>
                </a: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altLang="zh-TW" sz="2400" i="1" dirty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zh-TW" sz="2400" b="0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  <m:t>a</m:t>
                            </m:r>
                          </m:e>
                          <m:sub>
                            <m:r>
                              <a:rPr lang="en-US" altLang="zh-TW" sz="24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Times New Roman"/>
                                <a:cs typeface="Times New Roman" panose="02020603050405020304" pitchFamily="18" charset="0"/>
                                <a:sym typeface="Times New Roman"/>
                              </a:rPr>
                              <m:t>𝑣</m:t>
                            </m:r>
                          </m:sub>
                        </m:sSub>
                        <m:r>
                          <a:rPr lang="en-US" altLang="zh-TW" sz="2400" b="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sz="2400" i="1" dirty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zh-TW" sz="2400" dirty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  <m:t>a</m:t>
                            </m:r>
                          </m:e>
                          <m:sub>
                            <m:r>
                              <a:rPr lang="en-US" altLang="zh-TW" sz="24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  <m:t>𝑢</m:t>
                            </m:r>
                          </m:sub>
                        </m:sSub>
                      </m:e>
                    </m:rad>
                    <m:sSup>
                      <m:sSupPr>
                        <m:ctrlP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sSupPr>
                      <m:e>
                        <m: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𝑙𝑜𝑔</m:t>
                        </m:r>
                      </m:e>
                      <m:sup>
                        <m: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1+</m:t>
                        </m:r>
                        <m:r>
                          <m:rPr>
                            <m:nor/>
                          </m:rPr>
                          <a:rPr lang="el-GR" altLang="zh-TW" sz="2400">
                            <a:solidFill>
                              <a:schemeClr val="tx1"/>
                            </a:solidFill>
                          </a:rPr>
                          <m:t>ϵ</m:t>
                        </m:r>
                      </m:sup>
                    </m:sSup>
                    <m:r>
                      <a:rPr lang="en-US" altLang="zh-TW" sz="2400" i="1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zh-TW" sz="2400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a</m:t>
                        </m:r>
                      </m:e>
                      <m:sub>
                        <m: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/>
                            <a:ea typeface="Times New Roman"/>
                            <a:cs typeface="Times New Roman" panose="02020603050405020304" pitchFamily="18" charset="0"/>
                            <a:sym typeface="Times New Roman"/>
                          </a:rPr>
                          <m:t>𝑣</m:t>
                        </m:r>
                      </m:sub>
                    </m:sSub>
                    <m:r>
                      <a:rPr lang="en-US" altLang="zh-TW" sz="2400" b="0" i="1" dirty="0" smtClean="0"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 panose="02020603050405020304" pitchFamily="18" charset="0"/>
                        <a:sym typeface="Times New Roman"/>
                      </a:rPr>
                      <m:t>−</m:t>
                    </m:r>
                    <m:sSub>
                      <m:sSubPr>
                        <m:ctrlP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zh-TW" sz="2400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a</m:t>
                        </m:r>
                      </m:e>
                      <m:sub>
                        <m: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altLang="zh-TW" sz="2400" dirty="0" smtClean="0">
                    <a:solidFill>
                      <a:schemeClr val="tx1"/>
                    </a:solidFill>
                  </a:rPr>
                  <a:t>))</a:t>
                </a:r>
                <a:endParaRPr lang="en-US" altLang="zh-TW" sz="2400" dirty="0">
                  <a:solidFill>
                    <a:schemeClr val="tx1"/>
                  </a:solidFill>
                </a:endParaRPr>
              </a:p>
              <a:p>
                <a:endParaRPr lang="zh-TW" altLang="zh-TW" sz="2400" dirty="0"/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700" y="674201"/>
                <a:ext cx="9511462" cy="866519"/>
              </a:xfrm>
              <a:prstGeom prst="rect">
                <a:avLst/>
              </a:prstGeom>
              <a:blipFill rotWithShape="1">
                <a:blip r:embed="rId3"/>
                <a:stretch>
                  <a:fillRect l="-833" t="-28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圖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20" y="1628775"/>
            <a:ext cx="5443591" cy="5229225"/>
          </a:xfrm>
          <a:prstGeom prst="rect">
            <a:avLst/>
          </a:prstGeom>
        </p:spPr>
      </p:pic>
      <p:sp>
        <p:nvSpPr>
          <p:cNvPr id="3" name="向右箭號 2"/>
          <p:cNvSpPr/>
          <p:nvPr/>
        </p:nvSpPr>
        <p:spPr>
          <a:xfrm>
            <a:off x="5698212" y="3181350"/>
            <a:ext cx="352425" cy="5731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312" y="1557799"/>
            <a:ext cx="5372850" cy="514421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6172199" y="1466850"/>
                <a:ext cx="338137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u = (39,19)   v= (51,40)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zh-TW" altLang="zh-TW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sz="2400" i="1">
                            <a:latin typeface="Cambria Math"/>
                          </a:rPr>
                          <m:t>𝑢</m:t>
                        </m:r>
                      </m:e>
                    </m:acc>
                  </m:oMath>
                </a14:m>
                <a:r>
                  <a:rPr lang="zh-TW" altLang="en-US" sz="2400" dirty="0" smtClean="0"/>
                  <a:t> </a:t>
                </a:r>
                <a:r>
                  <a:rPr lang="en-US" altLang="zh-TW" sz="2400" dirty="0" smtClean="0"/>
                  <a:t>= (38,26) </a:t>
                </a:r>
                <a14:m>
                  <m:oMath xmlns:m="http://schemas.openxmlformats.org/officeDocument/2006/math">
                    <m:r>
                      <a:rPr lang="en-US" altLang="zh-TW" sz="2400" b="0" i="0" smtClean="0">
                        <a:latin typeface="Cambria Math"/>
                      </a:rPr>
                      <m:t>   </m:t>
                    </m:r>
                    <m:acc>
                      <m:accPr>
                        <m:chr m:val="̃"/>
                        <m:ctrlPr>
                          <a:rPr lang="zh-TW" altLang="zh-TW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sz="2400" b="0" i="1" smtClean="0">
                            <a:latin typeface="Cambria Math"/>
                          </a:rPr>
                          <m:t>𝑣</m:t>
                        </m:r>
                      </m:e>
                    </m:acc>
                  </m:oMath>
                </a14:m>
                <a:r>
                  <a:rPr lang="zh-TW" altLang="en-US" sz="2400" dirty="0" smtClean="0"/>
                  <a:t> </a:t>
                </a:r>
                <a:r>
                  <a:rPr lang="en-US" altLang="zh-TW" sz="2400" dirty="0" smtClean="0"/>
                  <a:t>= (54,35)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199" y="1466850"/>
                <a:ext cx="3381375" cy="830997"/>
              </a:xfrm>
              <a:prstGeom prst="rect">
                <a:avLst/>
              </a:prstGeom>
              <a:blipFill rotWithShape="1">
                <a:blip r:embed="rId6"/>
                <a:stretch>
                  <a:fillRect l="-2703" t="-5147" r="-5586" b="-1691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231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altLang="zh-TW" b="1" dirty="0">
                <a:latin typeface="Times New Roman"/>
                <a:ea typeface="Times New Roman"/>
                <a:cs typeface="Times New Roman"/>
                <a:sym typeface="Times New Roman"/>
              </a:rPr>
              <a:t>Proposed data structure, supporting fast queries</a:t>
            </a:r>
            <a:endParaRPr lang="zh-TW" altLang="en-US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38200" y="1468376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buSzPts val="2800"/>
              <a:buNone/>
            </a:pPr>
            <a:endParaRPr lang="en-US" sz="32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3052762" y="674201"/>
                <a:ext cx="5195653" cy="8665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indent="-342900">
                  <a:buFont typeface="Arial" pitchFamily="34" charset="0"/>
                  <a:buChar char="•"/>
                </a:pPr>
                <a:r>
                  <a:rPr lang="zh-TW" alt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限制</a:t>
                </a:r>
                <a:r>
                  <a:rPr lang="en-US" altLang="zh-TW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(</a:t>
                </a:r>
                <a:r>
                  <a:rPr lang="en-US" altLang="zh-TW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u,v</a:t>
                </a:r>
                <a:r>
                  <a:rPr lang="en-US" altLang="zh-TW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)-</a:t>
                </a:r>
                <a:r>
                  <a:rPr lang="en-US" altLang="zh-TW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ralated</a:t>
                </a:r>
                <a:r>
                  <a:rPr lang="en-US" altLang="zh-TW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a-strips</a:t>
                </a:r>
                <a:r>
                  <a:rPr lang="zh-TW" alt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寬度，達到</a:t>
                </a:r>
                <a:endParaRPr lang="en-US" altLang="zh-TW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endParaRPr>
              </a:p>
              <a:p>
                <a:r>
                  <a:rPr lang="en-US" altLang="zh-TW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O </a:t>
                </a: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altLang="zh-TW" sz="2400" i="1" dirty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zh-TW" sz="2400" b="0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  <m:t>a</m:t>
                            </m:r>
                          </m:e>
                          <m:sub>
                            <m:r>
                              <a:rPr lang="en-US" altLang="zh-TW" sz="24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Times New Roman"/>
                                <a:cs typeface="Times New Roman" panose="02020603050405020304" pitchFamily="18" charset="0"/>
                                <a:sym typeface="Times New Roman"/>
                              </a:rPr>
                              <m:t>𝑣</m:t>
                            </m:r>
                          </m:sub>
                        </m:sSub>
                        <m:r>
                          <a:rPr lang="en-US" altLang="zh-TW" sz="2400" b="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sz="2400" i="1" dirty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zh-TW" sz="2400" dirty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  <m:t>a</m:t>
                            </m:r>
                          </m:e>
                          <m:sub>
                            <m:r>
                              <a:rPr lang="en-US" altLang="zh-TW" sz="24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  <m:t>𝑢</m:t>
                            </m:r>
                          </m:sub>
                        </m:sSub>
                      </m:e>
                    </m:rad>
                    <m:sSup>
                      <m:sSupPr>
                        <m:ctrlP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sSupPr>
                      <m:e>
                        <m: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𝑙𝑜𝑔</m:t>
                        </m:r>
                      </m:e>
                      <m:sup>
                        <m: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1+</m:t>
                        </m:r>
                        <m:r>
                          <m:rPr>
                            <m:nor/>
                          </m:rPr>
                          <a:rPr lang="el-GR" altLang="zh-TW" sz="2400">
                            <a:solidFill>
                              <a:schemeClr val="tx1"/>
                            </a:solidFill>
                          </a:rPr>
                          <m:t>ϵ</m:t>
                        </m:r>
                      </m:sup>
                    </m:sSup>
                    <m:r>
                      <a:rPr lang="en-US" altLang="zh-TW" sz="2400" i="1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zh-TW" sz="2400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a</m:t>
                        </m:r>
                      </m:e>
                      <m:sub>
                        <m: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/>
                            <a:ea typeface="Times New Roman"/>
                            <a:cs typeface="Times New Roman" panose="02020603050405020304" pitchFamily="18" charset="0"/>
                            <a:sym typeface="Times New Roman"/>
                          </a:rPr>
                          <m:t>𝑣</m:t>
                        </m:r>
                      </m:sub>
                    </m:sSub>
                    <m:r>
                      <a:rPr lang="en-US" altLang="zh-TW" sz="2400" b="0" i="1" dirty="0" smtClean="0"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 panose="02020603050405020304" pitchFamily="18" charset="0"/>
                        <a:sym typeface="Times New Roman"/>
                      </a:rPr>
                      <m:t>−</m:t>
                    </m:r>
                    <m:sSub>
                      <m:sSubPr>
                        <m:ctrlP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zh-TW" sz="2400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a</m:t>
                        </m:r>
                      </m:e>
                      <m:sub>
                        <m: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altLang="zh-TW" sz="2400" dirty="0" smtClean="0">
                    <a:solidFill>
                      <a:schemeClr val="tx1"/>
                    </a:solidFill>
                  </a:rPr>
                  <a:t>))</a:t>
                </a:r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2762" y="674201"/>
                <a:ext cx="5195653" cy="866519"/>
              </a:xfrm>
              <a:prstGeom prst="rect">
                <a:avLst/>
              </a:prstGeom>
              <a:blipFill rotWithShape="1">
                <a:blip r:embed="rId3"/>
                <a:stretch>
                  <a:fillRect l="-1878" t="-5634" r="-704" b="-140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圖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67" y="1628775"/>
            <a:ext cx="4650354" cy="4467225"/>
          </a:xfrm>
          <a:prstGeom prst="rect">
            <a:avLst/>
          </a:prstGeom>
        </p:spPr>
      </p:pic>
      <p:sp>
        <p:nvSpPr>
          <p:cNvPr id="3" name="向右箭號 2"/>
          <p:cNvSpPr/>
          <p:nvPr/>
        </p:nvSpPr>
        <p:spPr>
          <a:xfrm>
            <a:off x="6053137" y="5328413"/>
            <a:ext cx="904875" cy="5731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7441406" y="1125221"/>
                <a:ext cx="43053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u = (39,19)   v= (51,40)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zh-TW" altLang="zh-TW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sz="2400" i="1">
                            <a:latin typeface="Cambria Math"/>
                          </a:rPr>
                          <m:t>𝑢</m:t>
                        </m:r>
                      </m:e>
                    </m:acc>
                  </m:oMath>
                </a14:m>
                <a:r>
                  <a:rPr lang="zh-TW" altLang="en-US" sz="2400" dirty="0" smtClean="0"/>
                  <a:t> </a:t>
                </a:r>
                <a:r>
                  <a:rPr lang="en-US" altLang="zh-TW" sz="2400" dirty="0" smtClean="0"/>
                  <a:t>= (38,26) </a:t>
                </a:r>
                <a14:m>
                  <m:oMath xmlns:m="http://schemas.openxmlformats.org/officeDocument/2006/math">
                    <m:r>
                      <a:rPr lang="en-US" altLang="zh-TW" sz="2400" b="0" i="0" smtClean="0">
                        <a:latin typeface="Cambria Math"/>
                      </a:rPr>
                      <m:t>   </m:t>
                    </m:r>
                    <m:acc>
                      <m:accPr>
                        <m:chr m:val="̃"/>
                        <m:ctrlPr>
                          <a:rPr lang="zh-TW" altLang="zh-TW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sz="2400" b="0" i="1" smtClean="0">
                            <a:latin typeface="Cambria Math"/>
                          </a:rPr>
                          <m:t>𝑣</m:t>
                        </m:r>
                      </m:e>
                    </m:acc>
                  </m:oMath>
                </a14:m>
                <a:r>
                  <a:rPr lang="zh-TW" altLang="en-US" sz="2400" dirty="0" smtClean="0"/>
                  <a:t> </a:t>
                </a:r>
                <a:r>
                  <a:rPr lang="en-US" altLang="zh-TW" sz="2400" dirty="0" smtClean="0"/>
                  <a:t>= (54,35)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1406" y="1125221"/>
                <a:ext cx="4305300" cy="830997"/>
              </a:xfrm>
              <a:prstGeom prst="rect">
                <a:avLst/>
              </a:prstGeom>
              <a:blipFill rotWithShape="1">
                <a:blip r:embed="rId5"/>
                <a:stretch>
                  <a:fillRect l="-2266" t="-5147" b="-1691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/>
              <p:cNvSpPr txBox="1"/>
              <p:nvPr/>
            </p:nvSpPr>
            <p:spPr>
              <a:xfrm>
                <a:off x="5126857" y="1940761"/>
                <a:ext cx="3255143" cy="2809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zh-TW" altLang="zh-TW" sz="2400" i="1" smtClean="0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zh-TW" altLang="zh-TW" sz="2400">
                            <a:latin typeface="Cambria Math"/>
                          </a:rPr>
                          <m:t>π</m:t>
                        </m:r>
                      </m:e>
                      <m:sub>
                        <m:acc>
                          <m:accPr>
                            <m:chr m:val="̃"/>
                            <m:ctrlPr>
                              <a:rPr lang="zh-TW" altLang="zh-TW" sz="2400" i="1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zh-TW" sz="2400" i="1" dirty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  <a:sym typeface="Times New Roman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altLang="zh-TW" sz="2400" dirty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  <a:sym typeface="Times New Roman"/>
                                  </a:rPr>
                                  <m:t>a</m:t>
                                </m:r>
                              </m:e>
                              <m:sub>
                                <m:r>
                                  <a:rPr lang="en-US" altLang="zh-TW" sz="2400" i="1" dirty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  <a:sym typeface="Times New Roman"/>
                                  </a:rPr>
                                  <m:t>𝑢</m:t>
                                </m:r>
                              </m:sub>
                            </m:sSub>
                          </m:e>
                        </m:acc>
                      </m:sub>
                      <m:sup>
                        <m:r>
                          <a:rPr lang="en-US" altLang="zh-TW" sz="2400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altLang="zh-TW" sz="2400" dirty="0" smtClean="0"/>
                  <a:t> =  (1) + (2) + (3) </a:t>
                </a:r>
              </a:p>
              <a:p>
                <a:pPr marL="342900" indent="-342900">
                  <a:buAutoNum type="arabicParenBoth"/>
                </a:pPr>
                <a:r>
                  <a:rPr lang="en-US" altLang="zh-TW" sz="2400" dirty="0" smtClean="0"/>
                  <a:t>= l(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zh-TW" altLang="zh-TW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sz="2400" i="1">
                            <a:latin typeface="Cambria Math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altLang="zh-TW" sz="2400" dirty="0" smtClean="0"/>
                  <a:t>,</a:t>
                </a:r>
                <a:r>
                  <a:rPr lang="zh-TW" altLang="zh-TW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zh-TW" altLang="zh-TW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sz="2400" b="0" i="1" smtClean="0">
                            <a:latin typeface="Cambria Math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altLang="zh-TW" sz="2400" dirty="0" smtClean="0"/>
                  <a:t>) –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zh-TW" sz="2400" b="0" i="0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i</m:t>
                        </m:r>
                      </m:e>
                      <m:sub>
                        <m:acc>
                          <m:accPr>
                            <m:chr m:val="̃"/>
                            <m:ctrlPr>
                              <a:rPr lang="zh-TW" altLang="zh-TW" sz="24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zh-TW" sz="2400" i="1">
                                <a:latin typeface="Cambria Math"/>
                              </a:rPr>
                              <m:t>𝑣</m:t>
                            </m:r>
                          </m:e>
                        </m:acc>
                      </m:sub>
                    </m:sSub>
                    <m:r>
                      <a:rPr lang="en-US" altLang="zh-TW" sz="2400" i="1" dirty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  <a:sym typeface="Times New Roman"/>
                      </a:rPr>
                      <m:t>−</m:t>
                    </m:r>
                    <m:sSub>
                      <m:sSubPr>
                        <m:ctrlP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zh-TW" sz="2400" b="0" i="0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i</m:t>
                        </m:r>
                      </m:e>
                      <m:sub>
                        <m:acc>
                          <m:accPr>
                            <m:chr m:val="̃"/>
                            <m:ctrlPr>
                              <a:rPr lang="zh-TW" altLang="zh-TW" sz="24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zh-TW" sz="2400" i="1">
                                <a:latin typeface="Cambria Math"/>
                              </a:rPr>
                              <m:t>𝑢</m:t>
                            </m:r>
                          </m:e>
                        </m:acc>
                      </m:sub>
                    </m:sSub>
                  </m:oMath>
                </a14:m>
                <a:r>
                  <a:rPr lang="en-US" altLang="zh-TW" sz="2400" dirty="0" smtClean="0"/>
                  <a:t>)</a:t>
                </a:r>
              </a:p>
              <a:p>
                <a:pPr marL="342900" indent="-342900">
                  <a:buAutoNum type="arabicParenBoth"/>
                </a:pPr>
                <a:r>
                  <a:rPr lang="en-US" altLang="zh-TW" sz="2400" dirty="0" smtClean="0"/>
                  <a:t>= p of green</a:t>
                </a:r>
              </a:p>
              <a:p>
                <a:pPr marL="342900" indent="-342900">
                  <a:buAutoNum type="arabicParenBoth"/>
                </a:pPr>
                <a:r>
                  <a:rPr lang="en-US" altLang="zh-TW" sz="2400" dirty="0" smtClean="0"/>
                  <a:t>= q of yellow</a:t>
                </a:r>
              </a:p>
              <a:p>
                <a:pPr marL="342900" indent="-342900">
                  <a:buAutoNum type="arabicParenBoth"/>
                </a:pPr>
                <a:endParaRPr lang="en-US" altLang="zh-TW" sz="2400" dirty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altLang="zh-TW" sz="2400" dirty="0"/>
                  <a:t>l(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zh-TW" altLang="zh-TW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sz="2400" i="1">
                            <a:latin typeface="Cambria Math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altLang="zh-TW" sz="2400" dirty="0"/>
                  <a:t>,</a:t>
                </a:r>
                <a:r>
                  <a:rPr lang="zh-TW" altLang="zh-TW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zh-TW" altLang="zh-TW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sz="2400" i="1">
                            <a:latin typeface="Cambria Math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altLang="zh-TW" sz="2400" dirty="0"/>
                  <a:t>)</a:t>
                </a:r>
                <a:r>
                  <a:rPr lang="en-US" altLang="zh-TW" sz="2400" dirty="0" smtClean="0"/>
                  <a:t> be stored </a:t>
                </a:r>
              </a:p>
              <a:p>
                <a:r>
                  <a:rPr lang="en-US" altLang="zh-TW" sz="2400" dirty="0"/>
                  <a:t> </a:t>
                </a:r>
                <a:r>
                  <a:rPr lang="en-US" altLang="zh-TW" sz="2400" dirty="0" smtClean="0"/>
                  <a:t> in data structure. </a:t>
                </a:r>
                <a:endParaRPr lang="zh-TW" altLang="zh-TW" sz="2400" dirty="0"/>
              </a:p>
            </p:txBody>
          </p:sp>
        </mc:Choice>
        <mc:Fallback xmlns="">
          <p:sp>
            <p:nvSpPr>
              <p:cNvPr id="2" name="文字方塊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857" y="1940761"/>
                <a:ext cx="3255143" cy="2809744"/>
              </a:xfrm>
              <a:prstGeom prst="rect">
                <a:avLst/>
              </a:prstGeom>
              <a:blipFill rotWithShape="1">
                <a:blip r:embed="rId6"/>
                <a:stretch>
                  <a:fillRect l="-2434" r="-8614" b="-412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圖片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193" y="1344464"/>
            <a:ext cx="5419725" cy="5797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altLang="zh-TW" b="1" dirty="0">
                <a:latin typeface="Times New Roman"/>
                <a:ea typeface="Times New Roman"/>
                <a:cs typeface="Times New Roman"/>
                <a:sym typeface="Times New Roman"/>
              </a:rPr>
              <a:t>Proposed data structure, supporting fast queries</a:t>
            </a:r>
            <a:endParaRPr lang="zh-TW" altLang="en-US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38200" y="1468376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buSzPts val="2800"/>
              <a:buNone/>
            </a:pPr>
            <a:endParaRPr lang="en-US" sz="32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3052762" y="674201"/>
                <a:ext cx="5195653" cy="8665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indent="-342900">
                  <a:buFont typeface="Arial" pitchFamily="34" charset="0"/>
                  <a:buChar char="•"/>
                </a:pPr>
                <a:r>
                  <a:rPr lang="zh-TW" alt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限制</a:t>
                </a:r>
                <a:r>
                  <a:rPr lang="en-US" altLang="zh-TW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(</a:t>
                </a:r>
                <a:r>
                  <a:rPr lang="en-US" altLang="zh-TW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u,v</a:t>
                </a:r>
                <a:r>
                  <a:rPr lang="en-US" altLang="zh-TW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)-</a:t>
                </a:r>
                <a:r>
                  <a:rPr lang="en-US" altLang="zh-TW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ralated</a:t>
                </a:r>
                <a:r>
                  <a:rPr lang="en-US" altLang="zh-TW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a-strips</a:t>
                </a:r>
                <a:r>
                  <a:rPr lang="zh-TW" alt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寬度，達到</a:t>
                </a:r>
                <a:endParaRPr lang="en-US" altLang="zh-TW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endParaRPr>
              </a:p>
              <a:p>
                <a:r>
                  <a:rPr lang="en-US" altLang="zh-TW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O </a:t>
                </a: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altLang="zh-TW" sz="2400" i="1" dirty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zh-TW" sz="2400" b="0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  <m:t>a</m:t>
                            </m:r>
                          </m:e>
                          <m:sub>
                            <m:r>
                              <a:rPr lang="en-US" altLang="zh-TW" sz="24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Times New Roman"/>
                                <a:cs typeface="Times New Roman" panose="02020603050405020304" pitchFamily="18" charset="0"/>
                                <a:sym typeface="Times New Roman"/>
                              </a:rPr>
                              <m:t>𝑣</m:t>
                            </m:r>
                          </m:sub>
                        </m:sSub>
                        <m:r>
                          <a:rPr lang="en-US" altLang="zh-TW" sz="2400" b="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sz="2400" i="1" dirty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zh-TW" sz="2400" dirty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  <m:t>a</m:t>
                            </m:r>
                          </m:e>
                          <m:sub>
                            <m:r>
                              <a:rPr lang="en-US" altLang="zh-TW" sz="24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  <m:t>𝑢</m:t>
                            </m:r>
                          </m:sub>
                        </m:sSub>
                      </m:e>
                    </m:rad>
                    <m:sSup>
                      <m:sSupPr>
                        <m:ctrlP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sSupPr>
                      <m:e>
                        <m: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𝑙𝑜𝑔</m:t>
                        </m:r>
                      </m:e>
                      <m:sup>
                        <m: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1+</m:t>
                        </m:r>
                        <m:r>
                          <m:rPr>
                            <m:nor/>
                          </m:rPr>
                          <a:rPr lang="el-GR" altLang="zh-TW" sz="2400">
                            <a:solidFill>
                              <a:schemeClr val="tx1"/>
                            </a:solidFill>
                          </a:rPr>
                          <m:t>ϵ</m:t>
                        </m:r>
                      </m:sup>
                    </m:sSup>
                    <m:r>
                      <a:rPr lang="en-US" altLang="zh-TW" sz="2400" i="1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zh-TW" sz="2400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a</m:t>
                        </m:r>
                      </m:e>
                      <m:sub>
                        <m: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/>
                            <a:ea typeface="Times New Roman"/>
                            <a:cs typeface="Times New Roman" panose="02020603050405020304" pitchFamily="18" charset="0"/>
                            <a:sym typeface="Times New Roman"/>
                          </a:rPr>
                          <m:t>𝑣</m:t>
                        </m:r>
                      </m:sub>
                    </m:sSub>
                    <m:r>
                      <a:rPr lang="en-US" altLang="zh-TW" sz="2400" b="0" i="1" dirty="0" smtClean="0"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 panose="02020603050405020304" pitchFamily="18" charset="0"/>
                        <a:sym typeface="Times New Roman"/>
                      </a:rPr>
                      <m:t>−</m:t>
                    </m:r>
                    <m:sSub>
                      <m:sSubPr>
                        <m:ctrlP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zh-TW" sz="2400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a</m:t>
                        </m:r>
                      </m:e>
                      <m:sub>
                        <m: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altLang="zh-TW" sz="2400" dirty="0" smtClean="0">
                    <a:solidFill>
                      <a:schemeClr val="tx1"/>
                    </a:solidFill>
                  </a:rPr>
                  <a:t>))</a:t>
                </a:r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2762" y="674201"/>
                <a:ext cx="5195653" cy="866519"/>
              </a:xfrm>
              <a:prstGeom prst="rect">
                <a:avLst/>
              </a:prstGeom>
              <a:blipFill rotWithShape="1">
                <a:blip r:embed="rId3"/>
                <a:stretch>
                  <a:fillRect l="-1878" t="-5634" r="-704" b="-140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648" y="1423892"/>
            <a:ext cx="5423352" cy="5213662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66" y="1628775"/>
            <a:ext cx="5443591" cy="5229225"/>
          </a:xfrm>
          <a:prstGeom prst="rect">
            <a:avLst/>
          </a:prstGeom>
        </p:spPr>
      </p:pic>
      <p:sp>
        <p:nvSpPr>
          <p:cNvPr id="3" name="向右箭號 2"/>
          <p:cNvSpPr/>
          <p:nvPr/>
        </p:nvSpPr>
        <p:spPr>
          <a:xfrm>
            <a:off x="6053137" y="5328413"/>
            <a:ext cx="904875" cy="5731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6172200" y="1540720"/>
                <a:ext cx="43053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u = (39,19)   v= (51,40)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zh-TW" altLang="zh-TW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sz="2400" i="1">
                            <a:latin typeface="Cambria Math"/>
                          </a:rPr>
                          <m:t>𝑢</m:t>
                        </m:r>
                      </m:e>
                    </m:acc>
                  </m:oMath>
                </a14:m>
                <a:r>
                  <a:rPr lang="zh-TW" altLang="en-US" sz="2400" dirty="0" smtClean="0"/>
                  <a:t> </a:t>
                </a:r>
                <a:r>
                  <a:rPr lang="en-US" altLang="zh-TW" sz="2400" dirty="0" smtClean="0"/>
                  <a:t>= (38,26) </a:t>
                </a:r>
                <a14:m>
                  <m:oMath xmlns:m="http://schemas.openxmlformats.org/officeDocument/2006/math">
                    <m:r>
                      <a:rPr lang="en-US" altLang="zh-TW" sz="2400" b="0" i="0" smtClean="0">
                        <a:latin typeface="Cambria Math"/>
                      </a:rPr>
                      <m:t>   </m:t>
                    </m:r>
                    <m:acc>
                      <m:accPr>
                        <m:chr m:val="̃"/>
                        <m:ctrlPr>
                          <a:rPr lang="zh-TW" altLang="zh-TW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sz="2400" b="0" i="1" smtClean="0">
                            <a:latin typeface="Cambria Math"/>
                          </a:rPr>
                          <m:t>𝑣</m:t>
                        </m:r>
                      </m:e>
                    </m:acc>
                  </m:oMath>
                </a14:m>
                <a:r>
                  <a:rPr lang="zh-TW" altLang="en-US" sz="2400" dirty="0" smtClean="0"/>
                  <a:t> </a:t>
                </a:r>
                <a:r>
                  <a:rPr lang="en-US" altLang="zh-TW" sz="2400" dirty="0" smtClean="0"/>
                  <a:t>= (54,35)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1540720"/>
                <a:ext cx="4305300" cy="830997"/>
              </a:xfrm>
              <a:prstGeom prst="rect">
                <a:avLst/>
              </a:prstGeom>
              <a:blipFill rotWithShape="1">
                <a:blip r:embed="rId6"/>
                <a:stretch>
                  <a:fillRect l="-2266" t="-5147" b="-1691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843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Conclusions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Google Shape;139;p7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870147" y="896876"/>
                <a:ext cx="10775553" cy="515210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indent="-457200">
                  <a:buSzPts val="2800"/>
                </a:pP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Size: O(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mn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)</a:t>
                </a:r>
              </a:p>
              <a:p>
                <a:pPr indent="-457200">
                  <a:buSzPts val="2800"/>
                </a:pP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Construction time: O(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mn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)</a:t>
                </a:r>
              </a:p>
              <a:p>
                <a:pPr indent="-457200">
                  <a:spcBef>
                    <a:spcPts val="0"/>
                  </a:spcBef>
                </a:pPr>
                <a:r>
                  <a:rPr lang="en-US" altLang="zh-TW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Query: 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TW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zh-TW" sz="3200" i="1" dirty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</m:ctrlPr>
                          </m:sSupPr>
                          <m:e>
                            <m:r>
                              <a:rPr lang="en-US" altLang="zh-TW" sz="3200" i="1" dirty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  <m:t>𝑚</m:t>
                            </m:r>
                          </m:e>
                          <m:sup>
                            <m:r>
                              <a:rPr lang="en-US" altLang="zh-TW" sz="3200" i="1" dirty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  <m:t>′</m:t>
                            </m:r>
                          </m:sup>
                        </m:sSup>
                        <m:r>
                          <a:rPr lang="en-US" altLang="zh-TW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TW" sz="3200" i="1" dirty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</m:ctrlPr>
                          </m:sSupPr>
                          <m:e>
                            <m:r>
                              <a:rPr lang="en-US" altLang="zh-TW" sz="3200" i="1" dirty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zh-TW" sz="3200" i="1" dirty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  <m:t>′</m:t>
                            </m:r>
                          </m:sup>
                        </m:sSup>
                      </m:e>
                    </m:rad>
                    <m:sSup>
                      <m:sSupPr>
                        <m:ctrlPr>
                          <a:rPr lang="en-US" altLang="zh-TW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sSupPr>
                      <m:e>
                        <m:r>
                          <a:rPr lang="en-US" altLang="zh-TW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𝑙𝑜𝑔</m:t>
                        </m:r>
                      </m:e>
                      <m:sup>
                        <m:r>
                          <a:rPr lang="en-US" altLang="zh-TW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1+</m:t>
                        </m:r>
                        <m:r>
                          <m:rPr>
                            <m:nor/>
                          </m:rPr>
                          <a:rPr lang="el-GR" altLang="zh-TW" sz="3200">
                            <a:solidFill>
                              <a:schemeClr val="tx1"/>
                            </a:solidFill>
                          </a:rPr>
                          <m:t>ϵ</m:t>
                        </m:r>
                      </m:sup>
                    </m:sSup>
                    <m:r>
                      <a:rPr lang="en-US" altLang="zh-TW" sz="3200" i="1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altLang="zh-TW" sz="3200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altLang="zh-TW" sz="3200" i="1">
                        <a:solidFill>
                          <a:schemeClr val="tx1"/>
                        </a:solidFill>
                        <a:latin typeface="Cambria Math"/>
                      </a:rPr>
                      <m:t>𝑛</m:t>
                    </m:r>
                    <m:r>
                      <a:rPr lang="en-US" altLang="zh-TW" sz="3200" i="1">
                        <a:solidFill>
                          <a:schemeClr val="tx1"/>
                        </a:solidFill>
                        <a:latin typeface="Cambria Math"/>
                      </a:rPr>
                      <m:t>′)) </m:t>
                    </m:r>
                  </m:oMath>
                </a14:m>
                <a:endParaRPr lang="en-US" altLang="zh-TW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9" name="Google Shape;139;p7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70147" y="896876"/>
                <a:ext cx="10775553" cy="5152101"/>
              </a:xfrm>
              <a:prstGeom prst="rect">
                <a:avLst/>
              </a:prstGeom>
              <a:blipFill rotWithShape="1">
                <a:blip r:embed="rId3"/>
                <a:stretch>
                  <a:fillRect l="-1019" t="-11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5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Google Shape;139;p7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819150" y="1058801"/>
                <a:ext cx="10775553" cy="515210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indent="0">
                  <a:buSzPts val="2800"/>
                  <a:buNone/>
                </a:pPr>
                <a:r>
                  <a:rPr lang="en-US" altLang="zh-TW" sz="24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The longest common subsequence (LCS) length of two strings is used as one of the most fundamental 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metrics measuring the similarity between the strings. To ﬁnd out the local 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structures 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common to the strings under this similarity metric, we need a fast calculation 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of 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the LCS length of any pair of substrings of the two strings. For supporting such queries, 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it 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makes sense to preprocess the two strings in a quadratic time, because it takes about 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the 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same amount of time to compute the LCS length of the entire strings from scratch. We 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propose 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a quadratic-time constructible data structure that supports </a:t>
                </a:r>
                <a:r>
                  <a:rPr lang="en-US" altLang="zh-TW" sz="2400" dirty="0" err="1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sublinear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-time queries 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of 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the LCS length for any pair of substrings. The query time is 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O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TW" sz="2400" i="1" dirty="0" smtClean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radPr>
                      <m:deg/>
                      <m:e>
                        <m:r>
                          <a:rPr lang="en-US" altLang="zh-TW" sz="2400" b="0" i="1" dirty="0" smtClean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𝑙</m:t>
                        </m:r>
                      </m:e>
                    </m:rad>
                    <m:sSup>
                      <m:sSupPr>
                        <m:ctrlPr>
                          <a:rPr lang="en-US" altLang="zh-TW" sz="2400" i="1" dirty="0" smtClean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sSupPr>
                      <m:e>
                        <m:r>
                          <a:rPr lang="en-US" altLang="zh-TW" sz="2400" b="0" i="1" dirty="0" smtClean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𝑙𝑜𝑔</m:t>
                        </m:r>
                      </m:e>
                      <m:sup>
                        <m:r>
                          <a:rPr lang="en-US" altLang="zh-TW" sz="2400" b="0" i="1" dirty="0" smtClean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1+</m:t>
                        </m:r>
                        <m:r>
                          <m:rPr>
                            <m:nor/>
                          </m:rPr>
                          <a:rPr lang="el-GR" altLang="zh-TW" sz="2400"/>
                          <m:t>ϵ</m:t>
                        </m:r>
                      </m:sup>
                    </m:sSup>
                    <m:r>
                      <a:rPr lang="en-US" altLang="zh-TW" sz="2400" i="1" dirty="0" smtClean="0">
                        <a:latin typeface="Cambria Math"/>
                        <a:ea typeface="Times New Roman"/>
                        <a:cs typeface="Times New Roman" panose="02020603050405020304" pitchFamily="18" charset="0"/>
                        <a:sym typeface="Times New Roman"/>
                      </a:rPr>
                      <m:t>𝑙</m:t>
                    </m:r>
                  </m:oMath>
                </a14:m>
                <a:r>
                  <a:rPr lang="en-US" altLang="zh-TW" sz="24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), where </a:t>
                </a:r>
                <a:r>
                  <a:rPr lang="el-GR" altLang="zh-TW" sz="2400" dirty="0"/>
                  <a:t>ϵ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is a 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positive 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constant arbitrarily small and l is the sum of the substring lengths.</a:t>
                </a:r>
                <a:endParaRPr lang="en-US" altLang="zh-TW" sz="2400" dirty="0" smtClean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endParaRPr>
              </a:p>
            </p:txBody>
          </p:sp>
        </mc:Choice>
        <mc:Fallback xmlns="">
          <p:sp>
            <p:nvSpPr>
              <p:cNvPr id="139" name="Google Shape;139;p7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19150" y="1058801"/>
                <a:ext cx="10775553" cy="5152101"/>
              </a:xfrm>
              <a:prstGeom prst="rect">
                <a:avLst/>
              </a:prstGeom>
              <a:blipFill rotWithShape="1">
                <a:blip r:embed="rId3"/>
                <a:stretch>
                  <a:fillRect l="-848" r="-141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0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altLang="zh-TW" b="1" dirty="0">
                <a:latin typeface="Times New Roman"/>
                <a:ea typeface="Times New Roman"/>
                <a:cs typeface="Times New Roman"/>
                <a:sym typeface="Times New Roman"/>
              </a:rPr>
              <a:t>Reducing </a:t>
            </a:r>
            <a:r>
              <a:rPr lang="en-US" altLang="zh-TW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LCS </a:t>
            </a:r>
            <a:r>
              <a:rPr lang="en-US" altLang="zh-TW" b="1" dirty="0">
                <a:latin typeface="Times New Roman"/>
                <a:ea typeface="Times New Roman"/>
                <a:cs typeface="Times New Roman"/>
                <a:sym typeface="Times New Roman"/>
              </a:rPr>
              <a:t>Length Problem to Shortest Path Computation in a Grid Graph</a:t>
            </a:r>
            <a:endParaRPr lang="zh-TW" altLang="en-US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38200" y="1468376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buSzPts val="2800"/>
              <a:buNone/>
            </a:pPr>
            <a:endParaRPr lang="en-US" sz="32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783" y="1504605"/>
            <a:ext cx="6668431" cy="493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01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altLang="zh-TW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Semi-local LCS length technique of </a:t>
            </a:r>
            <a:r>
              <a:rPr lang="en-US" altLang="zh-TW" b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Tiskin</a:t>
            </a:r>
            <a:endParaRPr lang="zh-TW" altLang="en-US" b="1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Google Shape;139;p7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838200" y="1468376"/>
                <a:ext cx="10775553" cy="515210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0" indent="0">
                  <a:buSzPts val="2800"/>
                  <a:buNone/>
                </a:pPr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Lemma 1. For any d-</a:t>
                </a:r>
                <a:r>
                  <a:rPr lang="en-US" sz="3200" dirty="0" err="1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inc</a:t>
                </a:r>
                <a:r>
                  <a:rPr lang="en-US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subgraph</a:t>
                </a:r>
                <a:r>
                  <a:rPr lang="en-US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3200" i="1" dirty="0" smtClean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sSubPr>
                      <m:e>
                        <m:r>
                          <a:rPr lang="en-US" altLang="zh-TW" sz="3200" b="0" i="1" dirty="0" smtClean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𝐺</m:t>
                        </m:r>
                      </m:e>
                      <m:sub>
                        <m:r>
                          <a:rPr lang="en-US" altLang="zh-TW" sz="3200" b="0" i="1" dirty="0" smtClean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𝑃</m:t>
                        </m:r>
                        <m:r>
                          <a:rPr lang="en-US" altLang="zh-TW" sz="3200" b="0" i="1" dirty="0" smtClean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,</m:t>
                        </m:r>
                        <m:r>
                          <a:rPr lang="en-US" altLang="zh-TW" sz="3200" b="0" i="1" dirty="0" smtClean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𝑄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, </a:t>
                </a:r>
                <a:r>
                  <a:rPr lang="en-US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there exists a </a:t>
                </a:r>
                <a:r>
                  <a:rPr lang="en-US" sz="3200" dirty="0" err="1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bijection</a:t>
                </a:r>
                <a:r>
                  <a:rPr lang="en-US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β from the set of all edges in P to the </a:t>
                </a:r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set </a:t>
                </a:r>
                <a:r>
                  <a:rPr lang="en-US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of all </a:t>
                </a:r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edges </a:t>
                </a:r>
                <a:r>
                  <a:rPr lang="en-US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in </a:t>
                </a:r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Q. </a:t>
                </a:r>
              </a:p>
            </p:txBody>
          </p:sp>
        </mc:Choice>
        <mc:Fallback xmlns="">
          <p:sp>
            <p:nvSpPr>
              <p:cNvPr id="139" name="Google Shape;139;p7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1468376"/>
                <a:ext cx="10775553" cy="5152101"/>
              </a:xfrm>
              <a:prstGeom prst="rect">
                <a:avLst/>
              </a:prstGeom>
              <a:blipFill rotWithShape="1">
                <a:blip r:embed="rId3"/>
                <a:stretch>
                  <a:fillRect l="-1471" r="-17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700" y="2666740"/>
            <a:ext cx="3638550" cy="37152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/>
              <p:cNvSpPr txBox="1"/>
              <p:nvPr/>
            </p:nvSpPr>
            <p:spPr>
              <a:xfrm>
                <a:off x="847725" y="3190875"/>
                <a:ext cx="8077200" cy="1107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zh-TW" altLang="zh-TW" sz="2400" i="1">
                            <a:latin typeface="Cambria Math"/>
                          </a:rPr>
                        </m:ctrlPr>
                      </m:sPrePr>
                      <m:sub>
                        <m:r>
                          <a:rPr lang="en-US" altLang="zh-TW" sz="2400" i="1">
                            <a:latin typeface="Cambria Math"/>
                          </a:rPr>
                          <m:t>∗</m:t>
                        </m:r>
                      </m:sub>
                      <m:sup/>
                      <m:e>
                        <m:r>
                          <a:rPr lang="en-US" altLang="zh-TW" sz="2400" i="1">
                            <a:latin typeface="Cambria Math"/>
                          </a:rPr>
                          <m:t>𝑝</m:t>
                        </m:r>
                      </m:e>
                    </m:sPre>
                    <m:r>
                      <a:rPr lang="en-US" altLang="zh-TW" sz="2400" b="0" i="0" smtClean="0"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zh-TW" altLang="zh-TW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) – 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TW" altLang="zh-TW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altLang="zh-TW" sz="2400" i="1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zh-TW" altLang="zh-TW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TW" altLang="zh-TW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altLang="zh-TW" sz="2400" i="1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)=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zh-TW" altLang="zh-TW" sz="2400" i="1">
                            <a:latin typeface="Cambria Math"/>
                          </a:rPr>
                        </m:ctrlPr>
                      </m:sPrePr>
                      <m:sub>
                        <m:r>
                          <a:rPr lang="en-US" altLang="zh-TW" sz="2400" i="1">
                            <a:latin typeface="Cambria Math"/>
                          </a:rPr>
                          <m:t>∗</m:t>
                        </m:r>
                      </m:sub>
                      <m:sup/>
                      <m:e>
                        <m:r>
                          <a:rPr lang="en-US" altLang="zh-TW" sz="2400" i="1">
                            <a:latin typeface="Cambria Math"/>
                          </a:rPr>
                          <m:t>𝑝</m:t>
                        </m:r>
                      </m:e>
                    </m:sPre>
                  </m:oMath>
                </a14:m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zh-TW" altLang="zh-TW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zh-TW" altLang="zh-TW" sz="2400" i="1">
                            <a:latin typeface="Cambria Math"/>
                          </a:rPr>
                        </m:ctrlPr>
                      </m:sPrePr>
                      <m:sub>
                        <m:r>
                          <a:rPr lang="en-US" altLang="zh-TW" sz="2400" i="1">
                            <a:latin typeface="Cambria Math"/>
                          </a:rPr>
                          <m:t>∗</m:t>
                        </m:r>
                      </m:sub>
                      <m:sup/>
                      <m:e>
                        <m:r>
                          <a:rPr lang="en-US" altLang="zh-TW" sz="2400" b="0" i="1" smtClean="0">
                            <a:latin typeface="Cambria Math"/>
                          </a:rPr>
                          <m:t>𝑞</m:t>
                        </m:r>
                      </m:e>
                    </m:sPre>
                  </m:oMath>
                </a14:m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) – 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TW" altLang="zh-TW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altLang="zh-TW" sz="2400" i="1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zh-TW" altLang="zh-TW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zh-TW" altLang="zh-TW" sz="2400" i="1">
                            <a:latin typeface="Cambria Math"/>
                          </a:rPr>
                        </m:ctrlPr>
                      </m:sPrePr>
                      <m:sub>
                        <m:r>
                          <a:rPr lang="en-US" altLang="zh-TW" sz="2400" i="1">
                            <a:latin typeface="Cambria Math"/>
                          </a:rPr>
                          <m:t>∗</m:t>
                        </m:r>
                      </m:sub>
                      <m:sup/>
                      <m:e>
                        <m:r>
                          <a:rPr lang="en-US" altLang="zh-TW" sz="2400" i="1">
                            <a:latin typeface="Cambria Math"/>
                          </a:rPr>
                          <m:t>𝑞</m:t>
                        </m:r>
                      </m:e>
                    </m:sPre>
                  </m:oMath>
                </a14:m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) +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zh-TW" altLang="zh-TW" sz="2400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zh-TW" altLang="zh-TW" sz="24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altLang="zh-TW" sz="2400" i="1">
                                <a:latin typeface="Cambria Math"/>
                              </a:rPr>
                              <m:t>1 </m:t>
                            </m:r>
                            <m:r>
                              <a:rPr lang="en-US" altLang="zh-TW" sz="2400" i="1">
                                <a:latin typeface="Cambria Math"/>
                              </a:rPr>
                              <m:t>𝑖𝑓</m:t>
                            </m:r>
                            <m:r>
                              <a:rPr lang="en-US" altLang="zh-TW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altLang="zh-TW" sz="2400" i="1">
                                <a:latin typeface="Cambria Math"/>
                              </a:rPr>
                              <m:t>𝑞</m:t>
                            </m:r>
                            <m:r>
                              <a:rPr lang="en-US" altLang="zh-TW" sz="2400" i="1">
                                <a:latin typeface="Cambria Math"/>
                              </a:rPr>
                              <m:t>=</m:t>
                            </m:r>
                            <m:r>
                              <a:rPr lang="en-US" altLang="zh-TW" sz="2400" i="1">
                                <a:latin typeface="Cambria Math"/>
                              </a:rPr>
                              <m:t>𝛽</m:t>
                            </m:r>
                            <m:r>
                              <a:rPr lang="en-US" altLang="zh-TW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en-US" altLang="zh-TW" sz="2400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altLang="zh-TW" sz="2400" i="1">
                                <a:latin typeface="Cambria Math"/>
                              </a:rPr>
                              <m:t>)</m:t>
                            </m:r>
                          </m:e>
                          <m:e>
                            <m:r>
                              <a:rPr lang="en-US" altLang="zh-TW" sz="2400" i="1">
                                <a:latin typeface="Cambria Math"/>
                              </a:rPr>
                              <m:t>0 </m:t>
                            </m:r>
                            <m:r>
                              <a:rPr lang="en-US" altLang="zh-TW" sz="2400" i="1">
                                <a:latin typeface="Cambria Math"/>
                              </a:rPr>
                              <m:t>𝑜𝑡h𝑒𝑟𝑤𝑖𝑠𝑒</m:t>
                            </m:r>
                          </m:e>
                        </m:eqArr>
                      </m:e>
                    </m:d>
                  </m:oMath>
                </a14:m>
                <a:endParaRPr lang="zh-TW" altLang="zh-TW" sz="2400" dirty="0"/>
              </a:p>
              <a:p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zh-TW" alt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文字方塊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725" y="3190875"/>
                <a:ext cx="8077200" cy="1107419"/>
              </a:xfrm>
              <a:prstGeom prst="rect">
                <a:avLst/>
              </a:prstGeom>
              <a:blipFill rotWithShape="1">
                <a:blip r:embed="rId5"/>
                <a:stretch>
                  <a:fillRect l="-11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833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altLang="zh-TW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Semi-local LCS length technique of </a:t>
            </a:r>
            <a:r>
              <a:rPr lang="en-US" altLang="zh-TW" b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Tiskin</a:t>
            </a:r>
            <a:endParaRPr lang="zh-TW" altLang="en-US" b="1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Google Shape;139;p7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838200" y="1468376"/>
                <a:ext cx="10775553" cy="515210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0" indent="0">
                  <a:buSzPts val="2800"/>
                  <a:buNone/>
                </a:pPr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Corollary 1. For any d-</a:t>
                </a:r>
                <a:r>
                  <a:rPr lang="en-US" sz="3200" dirty="0" err="1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inc</a:t>
                </a:r>
                <a:r>
                  <a:rPr lang="en-US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subgraph</a:t>
                </a:r>
                <a:r>
                  <a:rPr lang="en-US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3200" i="1" dirty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sSubPr>
                      <m:e>
                        <m:r>
                          <a:rPr lang="en-US" altLang="zh-TW" sz="3200" i="1" dirty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𝐺</m:t>
                        </m:r>
                      </m:e>
                      <m:sub>
                        <m:r>
                          <a:rPr lang="en-US" altLang="zh-TW" sz="3200" i="1" dirty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𝑃</m:t>
                        </m:r>
                        <m:r>
                          <a:rPr lang="en-US" altLang="zh-TW" sz="3200" i="1" dirty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,</m:t>
                        </m:r>
                        <m:r>
                          <a:rPr lang="en-US" altLang="zh-TW" sz="3200" i="1" dirty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𝑄</m:t>
                        </m:r>
                      </m:sub>
                    </m:sSub>
                  </m:oMath>
                </a14:m>
                <a:r>
                  <a:rPr lang="en-US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, any vertex u in P , and any vertex v in Q , l(u, v) is equal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3200" i="1" smtClean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sSubPr>
                      <m:e>
                        <m:r>
                          <a:rPr lang="en-US" altLang="zh-TW" sz="3200" b="0" i="1" smtClean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𝑖</m:t>
                        </m:r>
                      </m:e>
                      <m:sub>
                        <m:r>
                          <a:rPr lang="en-US" altLang="zh-TW" sz="3200" b="0" i="1" smtClean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3200" i="1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sSubPr>
                      <m:e>
                        <m:r>
                          <a:rPr lang="en-US" altLang="zh-TW" sz="3200" i="1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𝑖</m:t>
                        </m:r>
                      </m:e>
                      <m:sub>
                        <m:r>
                          <a:rPr lang="en-US" altLang="zh-TW" sz="3200" b="0" i="1" smtClean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𝑢</m:t>
                        </m:r>
                      </m:sub>
                    </m:sSub>
                    <m:r>
                      <a:rPr lang="en-US" altLang="zh-TW" sz="3200" i="1">
                        <a:latin typeface="Cambria Math"/>
                        <a:cs typeface="Times New Roman" panose="02020603050405020304" pitchFamily="18" charset="0"/>
                        <a:sym typeface="Times New Roman"/>
                      </a:rPr>
                      <m:t> 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plus </a:t>
                </a:r>
                <a:r>
                  <a:rPr lang="en-US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the number of </a:t>
                </a:r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edges </a:t>
                </a:r>
                <a:r>
                  <a:rPr lang="en-US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p in P such that u ↗ p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3200" i="1" dirty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zh-TW" sz="3200" dirty="0"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  <a:sym typeface="Times New Roman"/>
                          </a:rPr>
                          <m:t>β</m:t>
                        </m:r>
                      </m:e>
                      <m:sub>
                        <m:r>
                          <a:rPr lang="en-US" altLang="zh-TW" sz="3200" i="1" dirty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𝑃</m:t>
                        </m:r>
                        <m:r>
                          <a:rPr lang="en-US" altLang="zh-TW" sz="3200" i="1" dirty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,</m:t>
                        </m:r>
                        <m:r>
                          <a:rPr lang="en-US" altLang="zh-TW" sz="3200" i="1" dirty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𝑄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(p) </a:t>
                </a:r>
                <a:r>
                  <a:rPr lang="en-US" altLang="zh-TW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↗ v</a:t>
                </a:r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.</a:t>
                </a:r>
              </a:p>
              <a:p>
                <a:pPr marL="0" indent="0">
                  <a:buSzPts val="2800"/>
                  <a:buNone/>
                </a:pPr>
                <a:endParaRPr lang="en-US" sz="3200" dirty="0" smtClean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endParaRPr>
              </a:p>
            </p:txBody>
          </p:sp>
        </mc:Choice>
        <mc:Fallback xmlns="">
          <p:sp>
            <p:nvSpPr>
              <p:cNvPr id="139" name="Google Shape;139;p7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1468376"/>
                <a:ext cx="10775553" cy="5152101"/>
              </a:xfrm>
              <a:prstGeom prst="rect">
                <a:avLst/>
              </a:prstGeom>
              <a:blipFill rotWithShape="1">
                <a:blip r:embed="rId3"/>
                <a:stretch>
                  <a:fillRect l="-1471" r="-181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4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altLang="zh-TW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Semi-local LCS length technique of </a:t>
            </a:r>
            <a:r>
              <a:rPr lang="en-US" altLang="zh-TW" b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Tiskin</a:t>
            </a:r>
            <a:endParaRPr lang="zh-TW" altLang="en-US" b="1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Google Shape;139;p7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838200" y="1468376"/>
                <a:ext cx="10775553" cy="515210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indent="-457200">
                  <a:buSzPts val="2800"/>
                </a:pPr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l(</a:t>
                </a:r>
                <a:r>
                  <a:rPr lang="en-US" sz="3200" dirty="0" err="1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u,v</a:t>
                </a:r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)=</a:t>
                </a:r>
                <a:r>
                  <a:rPr lang="en-US" altLang="zh-TW" sz="3200" dirty="0">
                    <a:cs typeface="Times New Roman" panose="02020603050405020304" pitchFamily="18" charset="0"/>
                    <a:sym typeface="Times New Roman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3200" i="1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sSubPr>
                      <m:e>
                        <m:r>
                          <a:rPr lang="en-US" altLang="zh-TW" sz="3200" i="1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𝑖</m:t>
                        </m:r>
                      </m:e>
                      <m:sub>
                        <m:r>
                          <a:rPr lang="en-US" altLang="zh-TW" sz="3200" i="1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altLang="zh-TW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3200" i="1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sSubPr>
                      <m:e>
                        <m:r>
                          <a:rPr lang="en-US" altLang="zh-TW" sz="3200" i="1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𝑖</m:t>
                        </m:r>
                      </m:e>
                      <m:sub>
                        <m:r>
                          <a:rPr lang="en-US" altLang="zh-TW" sz="3200" i="1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+ </a:t>
                </a:r>
                <a:r>
                  <a:rPr lang="en-US" altLang="zh-TW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#edges </a:t>
                </a:r>
              </a:p>
              <a:p>
                <a:pPr marL="0" indent="0">
                  <a:buSzPts val="2800"/>
                  <a:buNone/>
                </a:pPr>
                <a:r>
                  <a:rPr lang="en-US" altLang="zh-TW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P </a:t>
                </a:r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such </a:t>
                </a:r>
                <a:r>
                  <a:rPr lang="en-US" altLang="zh-TW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in P such that u ↗ p </a:t>
                </a:r>
                <a:endParaRPr lang="en-US" altLang="zh-TW" sz="3200" dirty="0" smtClean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endParaRPr>
              </a:p>
              <a:p>
                <a:pPr marL="0" indent="0">
                  <a:buSzPts val="2800"/>
                  <a:buNone/>
                </a:pPr>
                <a:r>
                  <a:rPr lang="en-US" altLang="zh-TW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3200" i="1" dirty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zh-TW" sz="3200" dirty="0"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  <a:sym typeface="Times New Roman"/>
                          </a:rPr>
                          <m:t>β</m:t>
                        </m:r>
                      </m:e>
                      <m:sub>
                        <m:r>
                          <a:rPr lang="en-US" altLang="zh-TW" sz="3200" i="1" dirty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𝑃</m:t>
                        </m:r>
                        <m:r>
                          <a:rPr lang="en-US" altLang="zh-TW" sz="3200" i="1" dirty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,</m:t>
                        </m:r>
                        <m:r>
                          <a:rPr lang="en-US" altLang="zh-TW" sz="3200" i="1" dirty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𝑄</m:t>
                        </m:r>
                      </m:sub>
                    </m:sSub>
                  </m:oMath>
                </a14:m>
                <a:r>
                  <a:rPr lang="en-US" altLang="zh-TW" sz="32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(p) ↗ v</a:t>
                </a:r>
                <a:endParaRPr lang="en-US" sz="3200" dirty="0" smtClean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endParaRPr>
              </a:p>
            </p:txBody>
          </p:sp>
        </mc:Choice>
        <mc:Fallback xmlns="">
          <p:sp>
            <p:nvSpPr>
              <p:cNvPr id="139" name="Google Shape;139;p7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1468376"/>
                <a:ext cx="10775553" cy="5152101"/>
              </a:xfrm>
              <a:prstGeom prst="rect">
                <a:avLst/>
              </a:prstGeom>
              <a:blipFill rotWithShape="1">
                <a:blip r:embed="rId3"/>
                <a:stretch>
                  <a:fillRect l="-1471" t="-23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374" y="1253348"/>
            <a:ext cx="4954799" cy="5084967"/>
          </a:xfrm>
          <a:prstGeom prst="rect">
            <a:avLst/>
          </a:prstGeom>
        </p:spPr>
      </p:pic>
      <p:sp>
        <p:nvSpPr>
          <p:cNvPr id="8" name="橢圓 7"/>
          <p:cNvSpPr/>
          <p:nvPr/>
        </p:nvSpPr>
        <p:spPr>
          <a:xfrm>
            <a:off x="8396285" y="2252662"/>
            <a:ext cx="180975" cy="180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10067925" y="2638425"/>
            <a:ext cx="238125" cy="1714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03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altLang="zh-TW" b="1" dirty="0">
                <a:latin typeface="Times New Roman"/>
                <a:ea typeface="Times New Roman"/>
                <a:cs typeface="Times New Roman"/>
                <a:sym typeface="Times New Roman"/>
              </a:rPr>
              <a:t>Basic data structure supporting linear-time queries</a:t>
            </a:r>
            <a:endParaRPr lang="zh-TW" altLang="en-US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Google Shape;139;p7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838200" y="1468376"/>
                <a:ext cx="10775553" cy="515210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indent="-457200">
                  <a:buSzPts val="2800"/>
                </a:pPr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O(</a:t>
                </a:r>
                <a:r>
                  <a:rPr lang="en-US" sz="3200" i="1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l</a:t>
                </a:r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)-time queries</a:t>
                </a:r>
              </a:p>
              <a:p>
                <a:pPr indent="-457200">
                  <a:buSzPts val="2800"/>
                </a:pPr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3200" i="1" dirty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zh-TW" sz="3200" b="0" i="0" dirty="0" smtClean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a</m:t>
                        </m:r>
                      </m:e>
                      <m:sub>
                        <m:r>
                          <a:rPr lang="en-US" altLang="zh-TW" sz="3200" b="0" i="1" dirty="0" smtClean="0">
                            <a:latin typeface="Cambria Math"/>
                            <a:ea typeface="Times New Roman"/>
                            <a:cs typeface="Times New Roman" panose="02020603050405020304" pitchFamily="18" charset="0"/>
                            <a:sym typeface="Times New Roman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denote the even integer </a:t>
                </a:r>
              </a:p>
              <a:p>
                <a:pPr marL="0" indent="0">
                  <a:buSzPts val="2800"/>
                  <a:buNone/>
                </a:pPr>
                <a:r>
                  <a:rPr lang="en-US" altLang="zh-TW" sz="3200" dirty="0"/>
                  <a:t>2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zh-TW" altLang="zh-TW" sz="32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3200" i="1" dirty="0"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zh-TW" sz="3200" b="0" i="0" dirty="0" smtClean="0"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en-US" altLang="zh-TW" sz="3200" b="0" i="0" dirty="0" smtClean="0"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  <m:t>i</m:t>
                            </m:r>
                          </m:e>
                          <m:sub>
                            <m:r>
                              <a:rPr lang="en-US" altLang="zh-TW" sz="3200" i="1" dirty="0">
                                <a:latin typeface="Cambria Math"/>
                                <a:ea typeface="Times New Roman"/>
                                <a:cs typeface="Times New Roman" panose="02020603050405020304" pitchFamily="18" charset="0"/>
                                <a:sym typeface="Times New Roman"/>
                              </a:rPr>
                              <m:t>𝑤</m:t>
                            </m:r>
                          </m:sub>
                        </m:sSub>
                        <m:r>
                          <a:rPr lang="en-US" altLang="zh-TW" sz="3200" b="0" i="1" dirty="0" smtClean="0">
                            <a:latin typeface="Cambria Math"/>
                            <a:ea typeface="Times New Roman"/>
                            <a:cs typeface="Times New Roman" panose="02020603050405020304" pitchFamily="18" charset="0"/>
                            <a:sym typeface="Times New Roman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sz="3200" i="1" dirty="0"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zh-TW" sz="3200" b="0" i="0" dirty="0" smtClean="0">
                                <a:latin typeface="Cambria Math"/>
                                <a:cs typeface="Times New Roman" panose="02020603050405020304" pitchFamily="18" charset="0"/>
                                <a:sym typeface="Times New Roman"/>
                              </a:rPr>
                              <m:t>j</m:t>
                            </m:r>
                          </m:e>
                          <m:sub>
                            <m:r>
                              <a:rPr lang="en-US" altLang="zh-TW" sz="3200" i="1" dirty="0">
                                <a:latin typeface="Cambria Math"/>
                                <a:ea typeface="Times New Roman"/>
                                <a:cs typeface="Times New Roman" panose="02020603050405020304" pitchFamily="18" charset="0"/>
                                <a:sym typeface="Times New Roman"/>
                              </a:rPr>
                              <m:t>𝑤</m:t>
                            </m:r>
                          </m:sub>
                        </m:sSub>
                        <m:r>
                          <a:rPr lang="en-US" altLang="zh-TW" sz="3200" b="0" i="1" dirty="0" smtClean="0">
                            <a:latin typeface="Cambria Math"/>
                            <a:ea typeface="Times New Roman"/>
                            <a:cs typeface="Times New Roman" panose="02020603050405020304" pitchFamily="18" charset="0"/>
                            <a:sym typeface="Times New Roman"/>
                          </a:rPr>
                          <m:t>)/2</m:t>
                        </m:r>
                      </m:e>
                    </m:d>
                    <m:r>
                      <a:rPr lang="en-US" altLang="zh-TW" sz="32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zh-TW" sz="3200" i="1" dirty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zh-TW" sz="3200" dirty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zh-TW" sz="3200" dirty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i</m:t>
                        </m:r>
                      </m:e>
                      <m:sub>
                        <m:r>
                          <a:rPr lang="en-US" altLang="zh-TW" sz="3200" i="1" dirty="0">
                            <a:latin typeface="Cambria Math"/>
                            <a:ea typeface="Times New Roman"/>
                            <a:cs typeface="Times New Roman" panose="02020603050405020304" pitchFamily="18" charset="0"/>
                            <a:sym typeface="Times New Roman"/>
                          </a:rPr>
                          <m:t>𝑤</m:t>
                        </m:r>
                      </m:sub>
                    </m:sSub>
                    <m:r>
                      <a:rPr lang="en-US" altLang="zh-TW" sz="3200" b="0" i="1" dirty="0" smtClean="0">
                        <a:latin typeface="Cambria Math"/>
                        <a:ea typeface="Times New Roman"/>
                        <a:cs typeface="Times New Roman" panose="02020603050405020304" pitchFamily="18" charset="0"/>
                        <a:sym typeface="Times New Roman"/>
                      </a:rPr>
                      <m:t>,</m:t>
                    </m:r>
                    <m:sSub>
                      <m:sSubPr>
                        <m:ctrlPr>
                          <a:rPr lang="en-US" altLang="zh-TW" sz="3200" i="1" dirty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zh-TW" sz="3200" dirty="0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j</m:t>
                        </m:r>
                      </m:e>
                      <m:sub>
                        <m:r>
                          <a:rPr lang="en-US" altLang="zh-TW" sz="3200" i="1" dirty="0">
                            <a:latin typeface="Cambria Math"/>
                            <a:ea typeface="Times New Roman"/>
                            <a:cs typeface="Times New Roman" panose="02020603050405020304" pitchFamily="18" charset="0"/>
                            <a:sym typeface="Times New Roman"/>
                          </a:rPr>
                          <m:t>𝑤</m:t>
                        </m:r>
                      </m:sub>
                    </m:sSub>
                    <m:r>
                      <a:rPr lang="en-US" altLang="zh-TW" sz="32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TW" sz="3200" dirty="0" smtClean="0"/>
                  <a:t>.</a:t>
                </a:r>
                <a:endParaRPr lang="zh-TW" altLang="zh-TW" sz="3200" dirty="0"/>
              </a:p>
              <a:p>
                <a:pPr marL="0" indent="0">
                  <a:buSzPts val="2800"/>
                  <a:buNone/>
                </a:pPr>
                <a:r>
                  <a:rPr lang="en-US" sz="3200" dirty="0" smtClean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</a:t>
                </a:r>
              </a:p>
              <a:p>
                <a:pPr indent="-457200">
                  <a:buSzPts val="2800"/>
                </a:pPr>
                <a:endParaRPr lang="en-US" sz="3200" dirty="0" smtClean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  <a:sym typeface="Times New Roman"/>
                </a:endParaRPr>
              </a:p>
            </p:txBody>
          </p:sp>
        </mc:Choice>
        <mc:Fallback xmlns="">
          <p:sp>
            <p:nvSpPr>
              <p:cNvPr id="139" name="Google Shape;139;p7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1468376"/>
                <a:ext cx="10775553" cy="5152101"/>
              </a:xfrm>
              <a:prstGeom prst="rect">
                <a:avLst/>
              </a:prstGeom>
              <a:blipFill rotWithShape="1">
                <a:blip r:embed="rId3"/>
                <a:stretch>
                  <a:fillRect l="-1471" t="-11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  <p:sp>
        <p:nvSpPr>
          <p:cNvPr id="6" name="文字方塊 5"/>
          <p:cNvSpPr txBox="1"/>
          <p:nvPr/>
        </p:nvSpPr>
        <p:spPr>
          <a:xfrm>
            <a:off x="6742364" y="2800350"/>
            <a:ext cx="428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713789" y="440055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089081" y="5547182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zh-TW" altLang="en-US" sz="2400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963" y="1107924"/>
            <a:ext cx="3288324" cy="430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77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altLang="zh-TW" b="1" dirty="0">
                <a:latin typeface="Times New Roman"/>
                <a:ea typeface="Times New Roman"/>
                <a:cs typeface="Times New Roman"/>
                <a:sym typeface="Times New Roman"/>
              </a:rPr>
              <a:t>Basic data structure supporting linear-time queries</a:t>
            </a:r>
            <a:endParaRPr lang="zh-TW" altLang="en-US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38200" y="1468376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buSzPts val="2800"/>
              <a:buNone/>
            </a:pPr>
            <a:endParaRPr lang="en-US" sz="32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8239125" y="2028825"/>
                <a:ext cx="321945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altLang="zh-TW" sz="2400" dirty="0" smtClean="0">
                    <a:latin typeface="標楷體" pitchFamily="65" charset="-120"/>
                    <a:ea typeface="標楷體" pitchFamily="65" charset="-120"/>
                  </a:rPr>
                  <a:t>π</a:t>
                </a:r>
                <a:r>
                  <a:rPr lang="en-US" altLang="zh-TW" sz="2400" dirty="0" smtClean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= 2</a:t>
                </a:r>
              </a:p>
              <a:p>
                <a:r>
                  <a:rPr lang="en-US" altLang="zh-TW" sz="2400" dirty="0" smtClean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l(</a:t>
                </a:r>
                <a:r>
                  <a:rPr lang="en-US" altLang="zh-TW" sz="2400" dirty="0" err="1" smtClean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u,v</a:t>
                </a:r>
                <a:r>
                  <a:rPr lang="en-US" altLang="zh-TW" sz="2400" dirty="0" smtClean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)=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𝑖</m:t>
                        </m:r>
                      </m:e>
                      <m:sub>
                        <m:r>
                          <a:rPr lang="en-US" altLang="zh-TW" sz="2400" i="1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𝑖</m:t>
                        </m:r>
                      </m:e>
                      <m:sub>
                        <m:r>
                          <a:rPr lang="en-US" altLang="zh-TW" sz="2400" i="1">
                            <a:latin typeface="Cambria Math"/>
                            <a:cs typeface="Times New Roman" panose="02020603050405020304" pitchFamily="18" charset="0"/>
                            <a:sym typeface="Times New Roman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altLang="zh-TW" sz="2400" dirty="0" smtClean="0">
                    <a:latin typeface="標楷體" pitchFamily="65" charset="-120"/>
                    <a:ea typeface="標楷體" pitchFamily="65" charset="-120"/>
                  </a:rPr>
                  <a:t>+</a:t>
                </a:r>
                <a:r>
                  <a:rPr lang="el-GR" altLang="zh-TW" sz="2400" dirty="0">
                    <a:latin typeface="標楷體" pitchFamily="65" charset="-120"/>
                    <a:ea typeface="標楷體" pitchFamily="65" charset="-120"/>
                  </a:rPr>
                  <a:t> </a:t>
                </a:r>
                <a:r>
                  <a:rPr lang="el-GR" altLang="zh-TW" sz="2400" dirty="0" smtClean="0">
                    <a:latin typeface="標楷體" pitchFamily="65" charset="-120"/>
                    <a:ea typeface="標楷體" pitchFamily="65" charset="-120"/>
                  </a:rPr>
                  <a:t>π</a:t>
                </a:r>
                <a:endParaRPr lang="en-US" altLang="zh-TW" sz="2400" dirty="0" smtClean="0">
                  <a:latin typeface="標楷體" pitchFamily="65" charset="-120"/>
                  <a:ea typeface="標楷體" pitchFamily="65" charset="-120"/>
                </a:endParaRPr>
              </a:p>
              <a:p>
                <a:r>
                  <a:rPr lang="en-US" altLang="zh-TW" sz="2400" dirty="0">
                    <a:latin typeface="標楷體" pitchFamily="65" charset="-120"/>
                    <a:ea typeface="標楷體" pitchFamily="65" charset="-120"/>
                  </a:rPr>
                  <a:t> </a:t>
                </a:r>
                <a:r>
                  <a:rPr lang="en-US" altLang="zh-TW" sz="2400" dirty="0" smtClean="0">
                    <a:latin typeface="標楷體" pitchFamily="65" charset="-120"/>
                    <a:ea typeface="標楷體" pitchFamily="65" charset="-120"/>
                  </a:rPr>
                  <a:t>   = 9 -2 + 2</a:t>
                </a:r>
              </a:p>
              <a:p>
                <a:r>
                  <a:rPr lang="en-US" altLang="zh-TW" sz="2400" dirty="0">
                    <a:latin typeface="標楷體" pitchFamily="65" charset="-120"/>
                    <a:ea typeface="標楷體" pitchFamily="65" charset="-120"/>
                  </a:rPr>
                  <a:t> </a:t>
                </a:r>
                <a:r>
                  <a:rPr lang="en-US" altLang="zh-TW" sz="2400" dirty="0" smtClean="0">
                    <a:latin typeface="標楷體" pitchFamily="65" charset="-120"/>
                    <a:ea typeface="標楷體" pitchFamily="65" charset="-120"/>
                  </a:rPr>
                  <a:t>   = 9</a:t>
                </a:r>
              </a:p>
              <a:p>
                <a:endParaRPr lang="en-US" altLang="zh-TW" sz="2400" dirty="0">
                  <a:latin typeface="標楷體" pitchFamily="65" charset="-120"/>
                  <a:ea typeface="標楷體" pitchFamily="65" charset="-120"/>
                </a:endParaRPr>
              </a:p>
              <a:p>
                <a:r>
                  <a:rPr lang="en-US" altLang="zh-TW" sz="2400" dirty="0" err="1" smtClean="0">
                    <a:latin typeface="標楷體" pitchFamily="65" charset="-120"/>
                    <a:ea typeface="標楷體" pitchFamily="65" charset="-120"/>
                  </a:rPr>
                  <a:t>Lcs</a:t>
                </a:r>
                <a:r>
                  <a:rPr lang="en-US" altLang="zh-TW" sz="2400" dirty="0" smtClean="0">
                    <a:latin typeface="標楷體" pitchFamily="65" charset="-120"/>
                    <a:ea typeface="標楷體" pitchFamily="65" charset="-120"/>
                  </a:rPr>
                  <a:t> = 7 + 5 - l(</a:t>
                </a:r>
                <a:r>
                  <a:rPr lang="en-US" altLang="zh-TW" sz="2400" dirty="0" err="1" smtClean="0">
                    <a:latin typeface="標楷體" pitchFamily="65" charset="-120"/>
                    <a:ea typeface="標楷體" pitchFamily="65" charset="-120"/>
                  </a:rPr>
                  <a:t>u,v</a:t>
                </a:r>
                <a:r>
                  <a:rPr lang="en-US" altLang="zh-TW" sz="2400" dirty="0" smtClean="0">
                    <a:latin typeface="標楷體" pitchFamily="65" charset="-120"/>
                    <a:ea typeface="標楷體" pitchFamily="65" charset="-120"/>
                  </a:rPr>
                  <a:t>)</a:t>
                </a:r>
              </a:p>
              <a:p>
                <a:r>
                  <a:rPr lang="en-US" altLang="zh-TW" sz="2400" dirty="0">
                    <a:latin typeface="標楷體" pitchFamily="65" charset="-120"/>
                    <a:ea typeface="標楷體" pitchFamily="65" charset="-120"/>
                  </a:rPr>
                  <a:t> </a:t>
                </a:r>
                <a:r>
                  <a:rPr lang="en-US" altLang="zh-TW" sz="2400" dirty="0" smtClean="0">
                    <a:latin typeface="標楷體" pitchFamily="65" charset="-120"/>
                    <a:ea typeface="標楷體" pitchFamily="65" charset="-120"/>
                  </a:rPr>
                  <a:t>   = 3</a:t>
                </a:r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9125" y="2028825"/>
                <a:ext cx="3219450" cy="2677656"/>
              </a:xfrm>
              <a:prstGeom prst="rect">
                <a:avLst/>
              </a:prstGeom>
              <a:blipFill rotWithShape="1">
                <a:blip r:embed="rId3"/>
                <a:stretch>
                  <a:fillRect l="-3030" t="-1822" r="-3220" b="-432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圖片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638" y="1694008"/>
            <a:ext cx="3288324" cy="4308181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174" y="2496372"/>
            <a:ext cx="1629002" cy="2210109"/>
          </a:xfrm>
          <a:prstGeom prst="rect">
            <a:avLst/>
          </a:prstGeom>
        </p:spPr>
      </p:pic>
      <p:cxnSp>
        <p:nvCxnSpPr>
          <p:cNvPr id="17" name="直線單箭頭接點 16"/>
          <p:cNvCxnSpPr/>
          <p:nvPr/>
        </p:nvCxnSpPr>
        <p:spPr>
          <a:xfrm flipV="1">
            <a:off x="5686425" y="2867025"/>
            <a:ext cx="9525" cy="1047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85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altLang="zh-TW" b="1" dirty="0">
                <a:latin typeface="Times New Roman"/>
                <a:ea typeface="Times New Roman"/>
                <a:cs typeface="Times New Roman"/>
                <a:sym typeface="Times New Roman"/>
              </a:rPr>
              <a:t>Basic data structure supporting linear-time queries</a:t>
            </a:r>
            <a:endParaRPr lang="zh-TW" altLang="en-US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38200" y="1468376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buSzPts val="2800"/>
              <a:buNone/>
            </a:pPr>
            <a:endParaRPr lang="en-US" sz="32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775" y="1914567"/>
            <a:ext cx="4748597" cy="442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11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24065</TotalTime>
  <Words>933</Words>
  <Application>Microsoft Office PowerPoint</Application>
  <PresentationFormat>自訂</PresentationFormat>
  <Paragraphs>118</Paragraphs>
  <Slides>16</Slides>
  <Notes>15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A data structure for substring-substring LCS length queries</vt:lpstr>
      <vt:lpstr>Abstract</vt:lpstr>
      <vt:lpstr>Reducing LCS Length Problem to Shortest Path Computation in a Grid Graph</vt:lpstr>
      <vt:lpstr>Semi-local LCS length technique of Tiskin</vt:lpstr>
      <vt:lpstr>Semi-local LCS length technique of Tiskin</vt:lpstr>
      <vt:lpstr>Semi-local LCS length technique of Tiskin</vt:lpstr>
      <vt:lpstr>Basic data structure supporting linear-time queries</vt:lpstr>
      <vt:lpstr>Basic data structure supporting linear-time queries</vt:lpstr>
      <vt:lpstr>Basic data structure supporting linear-time queries</vt:lpstr>
      <vt:lpstr>Basic data structure supporting linear-time queries</vt:lpstr>
      <vt:lpstr>PowerPoint 簡報</vt:lpstr>
      <vt:lpstr>Basic data structure supporting linear-time queries</vt:lpstr>
      <vt:lpstr>Proposed data structure, supporting fast queries</vt:lpstr>
      <vt:lpstr>Proposed data structure, supporting fast queries</vt:lpstr>
      <vt:lpstr>Proposed data structure, supporting fast queries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Longest increasing subsequences  in sliding windows</dc:title>
  <dc:creator>user</dc:creator>
  <cp:lastModifiedBy>user</cp:lastModifiedBy>
  <cp:revision>1025</cp:revision>
  <dcterms:created xsi:type="dcterms:W3CDTF">2024-03-29T12:17:05Z</dcterms:created>
  <dcterms:modified xsi:type="dcterms:W3CDTF">2025-01-21T06:44:17Z</dcterms:modified>
</cp:coreProperties>
</file>