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jp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ink/ink1.xml" ContentType="application/inkml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8"/>
  </p:notesMasterIdLst>
  <p:sldIdLst>
    <p:sldId id="256" r:id="rId2"/>
    <p:sldId id="288" r:id="rId3"/>
    <p:sldId id="273" r:id="rId4"/>
    <p:sldId id="297" r:id="rId5"/>
    <p:sldId id="305" r:id="rId6"/>
    <p:sldId id="306" r:id="rId7"/>
    <p:sldId id="299" r:id="rId8"/>
    <p:sldId id="307" r:id="rId9"/>
    <p:sldId id="315" r:id="rId10"/>
    <p:sldId id="316" r:id="rId11"/>
    <p:sldId id="319" r:id="rId12"/>
    <p:sldId id="320" r:id="rId13"/>
    <p:sldId id="300" r:id="rId14"/>
    <p:sldId id="317" r:id="rId15"/>
    <p:sldId id="318" r:id="rId16"/>
    <p:sldId id="293" r:id="rId17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 xmlns=""/>
    </p:ext>
    <p:ext uri="GoogleSlidesCustomDataVersion2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25" roundtripDataSignature="AMtx7mjeTilq5NutPlNu3ZIpsQbcDZRtZ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無樣式、無格線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佈景主題樣式 1 - 輔色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佈景主題樣式 1 - 輔色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69C7853C-536D-4A76-A0AE-DD22124D55A5}" styleName="佈景主題樣式 1 - 輔色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775DCB02-9BB8-47FD-8907-85C794F793BA}" styleName="佈景主題樣式 1 - 輔色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5940675A-B579-460E-94D1-54222C63F5DA}" styleName="無樣式、表格格線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778" autoAdjust="0"/>
    <p:restoredTop sz="83416" autoAdjust="0"/>
  </p:normalViewPr>
  <p:slideViewPr>
    <p:cSldViewPr snapToGrid="0">
      <p:cViewPr>
        <p:scale>
          <a:sx n="100" d="100"/>
          <a:sy n="100" d="100"/>
        </p:scale>
        <p:origin x="-948" y="-2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customschemas.google.com/relationships/presentationmetadata" Target="metadata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7" Type="http://schemas.openxmlformats.org/officeDocument/2006/relationships/viewProps" Target="viewProp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1920" max="1920" units="cm"/>
          <inkml:channel name="Y" type="integer" min="-136" max="1080" units="cm"/>
        </inkml:traceFormat>
        <inkml:channelProperties>
          <inkml:channelProperty channel="X" name="resolution" value="72.86527" units="1/cm"/>
          <inkml:channelProperty channel="Y" name="resolution" value="41.08108" units="1/cm"/>
        </inkml:channelProperties>
      </inkml:inkSource>
      <inkml:timestamp xml:id="ts0" timeString="2024-09-22T10:43:27.088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23054 4551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273133167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6" name="Google Shape;86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7" name="Google Shape;87;p1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1</a:t>
            </a:fld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35" name="Google Shape;135;p7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zh-TW" sz="1200" dirty="0" smtClean="0">
                <a:solidFill>
                  <a:schemeClr val="dk1"/>
                </a:solidFill>
                <a:latin typeface="Times New Roman" pitchFamily="18" charset="0"/>
                <a:ea typeface="Calibri"/>
                <a:cs typeface="Times New Roman" pitchFamily="18" charset="0"/>
                <a:sym typeface="Calibri"/>
              </a:rPr>
              <a:t>3b</a:t>
            </a:r>
          </a:p>
        </p:txBody>
      </p:sp>
      <p:sp>
        <p:nvSpPr>
          <p:cNvPr id="136" name="Google Shape;136;p7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10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73474129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35" name="Google Shape;135;p7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zh-TW" sz="1200" dirty="0" smtClean="0">
                <a:solidFill>
                  <a:schemeClr val="dk1"/>
                </a:solidFill>
                <a:latin typeface="Times New Roman" pitchFamily="18" charset="0"/>
                <a:ea typeface="Calibri"/>
                <a:cs typeface="Times New Roman" pitchFamily="18" charset="0"/>
                <a:sym typeface="Calibri"/>
              </a:rPr>
              <a:t>3b</a:t>
            </a:r>
          </a:p>
        </p:txBody>
      </p:sp>
      <p:sp>
        <p:nvSpPr>
          <p:cNvPr id="136" name="Google Shape;136;p7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12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73474129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35" name="Google Shape;135;p7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zh-TW" sz="1200" dirty="0" smtClean="0">
                <a:solidFill>
                  <a:schemeClr val="dk1"/>
                </a:solidFill>
                <a:latin typeface="Times New Roman" pitchFamily="18" charset="0"/>
                <a:ea typeface="Calibri"/>
                <a:cs typeface="Times New Roman" pitchFamily="18" charset="0"/>
                <a:sym typeface="Calibri"/>
              </a:rPr>
              <a:t>Sub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1200" dirty="0" smtClean="0">
                <a:solidFill>
                  <a:schemeClr val="dk1"/>
                </a:solidFill>
                <a:latin typeface="Times New Roman" pitchFamily="18" charset="0"/>
                <a:ea typeface="Calibri"/>
                <a:cs typeface="Times New Roman" pitchFamily="18" charset="0"/>
                <a:sym typeface="Calibri"/>
              </a:rPr>
              <a:t>先綠再紅</a:t>
            </a:r>
            <a:endParaRPr lang="en-US" altLang="zh-TW" sz="1200" dirty="0" smtClean="0">
              <a:solidFill>
                <a:schemeClr val="dk1"/>
              </a:solidFill>
              <a:latin typeface="Times New Roman" pitchFamily="18" charset="0"/>
              <a:ea typeface="Calibri"/>
              <a:cs typeface="Times New Roman" pitchFamily="18" charset="0"/>
              <a:sym typeface="Calibri"/>
            </a:endParaRPr>
          </a:p>
        </p:txBody>
      </p:sp>
      <p:sp>
        <p:nvSpPr>
          <p:cNvPr id="136" name="Google Shape;136;p7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13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73474129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35" name="Google Shape;135;p7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zh-TW" sz="1200" dirty="0" smtClean="0">
                <a:solidFill>
                  <a:schemeClr val="dk1"/>
                </a:solidFill>
                <a:latin typeface="Times New Roman" pitchFamily="18" charset="0"/>
                <a:ea typeface="Calibri"/>
                <a:cs typeface="Times New Roman" pitchFamily="18" charset="0"/>
                <a:sym typeface="Calibri"/>
              </a:rPr>
              <a:t>Sub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1200" dirty="0" smtClean="0">
                <a:solidFill>
                  <a:schemeClr val="dk1"/>
                </a:solidFill>
                <a:latin typeface="Times New Roman" pitchFamily="18" charset="0"/>
                <a:ea typeface="Calibri"/>
                <a:cs typeface="Times New Roman" pitchFamily="18" charset="0"/>
                <a:sym typeface="Calibri"/>
              </a:rPr>
              <a:t>先綠再紅</a:t>
            </a:r>
            <a:endParaRPr lang="en-US" altLang="zh-TW" sz="1200" dirty="0" smtClean="0">
              <a:solidFill>
                <a:schemeClr val="dk1"/>
              </a:solidFill>
              <a:latin typeface="Times New Roman" pitchFamily="18" charset="0"/>
              <a:ea typeface="Calibri"/>
              <a:cs typeface="Times New Roman" pitchFamily="18" charset="0"/>
              <a:sym typeface="Calibri"/>
            </a:endParaRPr>
          </a:p>
        </p:txBody>
      </p:sp>
      <p:sp>
        <p:nvSpPr>
          <p:cNvPr id="136" name="Google Shape;136;p7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14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73474129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35" name="Google Shape;135;p7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zh-TW" sz="1200" dirty="0" smtClean="0">
                <a:solidFill>
                  <a:schemeClr val="dk1"/>
                </a:solidFill>
                <a:latin typeface="Times New Roman" pitchFamily="18" charset="0"/>
                <a:ea typeface="Calibri"/>
                <a:cs typeface="Times New Roman" pitchFamily="18" charset="0"/>
                <a:sym typeface="Calibri"/>
              </a:rPr>
              <a:t>Sub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1200" dirty="0" smtClean="0">
                <a:solidFill>
                  <a:schemeClr val="dk1"/>
                </a:solidFill>
                <a:latin typeface="Times New Roman" pitchFamily="18" charset="0"/>
                <a:ea typeface="Calibri"/>
                <a:cs typeface="Times New Roman" pitchFamily="18" charset="0"/>
                <a:sym typeface="Calibri"/>
              </a:rPr>
              <a:t>先綠再紅</a:t>
            </a:r>
            <a:endParaRPr lang="en-US" altLang="zh-TW" sz="1200" dirty="0" smtClean="0">
              <a:solidFill>
                <a:schemeClr val="dk1"/>
              </a:solidFill>
              <a:latin typeface="Times New Roman" pitchFamily="18" charset="0"/>
              <a:ea typeface="Calibri"/>
              <a:cs typeface="Times New Roman" pitchFamily="18" charset="0"/>
              <a:sym typeface="Calibri"/>
            </a:endParaRPr>
          </a:p>
        </p:txBody>
      </p:sp>
      <p:sp>
        <p:nvSpPr>
          <p:cNvPr id="136" name="Google Shape;136;p7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15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73474129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5" name="Google Shape;135;p7:notes"/>
              <p:cNvSpPr txBox="1">
                <a:spLocks noGrp="1"/>
              </p:cNvSpPr>
              <p:nvPr>
                <p:ph type="body" idx="1"/>
              </p:nvPr>
            </p:nvSpPr>
            <p:spPr>
              <a:xfrm>
                <a:off x="685800" y="4400550"/>
                <a:ext cx="5486400" cy="360045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altLang="zh-TW" sz="1200" dirty="0" err="1" smtClean="0">
                    <a:solidFill>
                      <a:schemeClr val="dk1"/>
                    </a:solidFill>
                    <a:latin typeface="Times New Roman" pitchFamily="18" charset="0"/>
                    <a:ea typeface="Calibri"/>
                    <a:cs typeface="Times New Roman" pitchFamily="18" charset="0"/>
                    <a:sym typeface="Calibri"/>
                  </a:rPr>
                  <a:t>Size:O</a:t>
                </a:r>
                <a:r>
                  <a:rPr lang="en-US" altLang="zh-TW" sz="1200" dirty="0" smtClean="0">
                    <a:solidFill>
                      <a:schemeClr val="dk1"/>
                    </a:solidFill>
                    <a:latin typeface="Times New Roman" pitchFamily="18" charset="0"/>
                    <a:ea typeface="Calibri"/>
                    <a:cs typeface="Times New Roman" pitchFamily="18" charset="0"/>
                    <a:sym typeface="Calibri"/>
                  </a:rPr>
                  <a:t>(</a:t>
                </a:r>
                <a:r>
                  <a:rPr lang="en-US" altLang="zh-TW" sz="1200" dirty="0" err="1" smtClean="0">
                    <a:solidFill>
                      <a:schemeClr val="dk1"/>
                    </a:solidFill>
                    <a:latin typeface="Times New Roman" pitchFamily="18" charset="0"/>
                    <a:ea typeface="Calibri"/>
                    <a:cs typeface="Times New Roman" pitchFamily="18" charset="0"/>
                    <a:sym typeface="Calibri"/>
                  </a:rPr>
                  <a:t>mn</a:t>
                </a:r>
                <a:r>
                  <a:rPr lang="en-US" altLang="zh-TW" sz="1200" dirty="0" smtClean="0">
                    <a:solidFill>
                      <a:schemeClr val="dk1"/>
                    </a:solidFill>
                    <a:latin typeface="Times New Roman" pitchFamily="18" charset="0"/>
                    <a:ea typeface="Calibri"/>
                    <a:cs typeface="Times New Roman" pitchFamily="18" charset="0"/>
                    <a:sym typeface="Calibri"/>
                  </a:rPr>
                  <a:t>)</a:t>
                </a:r>
              </a:p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altLang="zh-TW" sz="1200" dirty="0" smtClean="0">
                    <a:solidFill>
                      <a:schemeClr val="dk1"/>
                    </a:solidFill>
                    <a:latin typeface="Times New Roman" pitchFamily="18" charset="0"/>
                    <a:ea typeface="Calibri"/>
                    <a:cs typeface="Times New Roman" pitchFamily="18" charset="0"/>
                    <a:sym typeface="Calibri"/>
                  </a:rPr>
                  <a:t>construction </a:t>
                </a:r>
                <a:r>
                  <a:rPr lang="en-US" altLang="zh-TW" sz="1200" dirty="0" err="1" smtClean="0">
                    <a:solidFill>
                      <a:schemeClr val="dk1"/>
                    </a:solidFill>
                    <a:latin typeface="Times New Roman" pitchFamily="18" charset="0"/>
                    <a:ea typeface="Calibri"/>
                    <a:cs typeface="Times New Roman" pitchFamily="18" charset="0"/>
                    <a:sym typeface="Calibri"/>
                  </a:rPr>
                  <a:t>time:O</a:t>
                </a:r>
                <a:r>
                  <a:rPr lang="en-US" altLang="zh-TW" sz="1200" dirty="0" smtClean="0">
                    <a:solidFill>
                      <a:schemeClr val="dk1"/>
                    </a:solidFill>
                    <a:latin typeface="Times New Roman" pitchFamily="18" charset="0"/>
                    <a:ea typeface="Calibri"/>
                    <a:cs typeface="Times New Roman" pitchFamily="18" charset="0"/>
                    <a:sym typeface="Calibri"/>
                  </a:rPr>
                  <a:t>(</a:t>
                </a:r>
                <a:r>
                  <a:rPr lang="en-US" altLang="zh-TW" sz="1200" dirty="0" err="1" smtClean="0">
                    <a:solidFill>
                      <a:schemeClr val="dk1"/>
                    </a:solidFill>
                    <a:latin typeface="Times New Roman" pitchFamily="18" charset="0"/>
                    <a:ea typeface="Calibri"/>
                    <a:cs typeface="Times New Roman" pitchFamily="18" charset="0"/>
                    <a:sym typeface="Calibri"/>
                  </a:rPr>
                  <a:t>mn</a:t>
                </a:r>
                <a:r>
                  <a:rPr lang="en-US" altLang="zh-TW" sz="1200" dirty="0" smtClean="0">
                    <a:solidFill>
                      <a:schemeClr val="dk1"/>
                    </a:solidFill>
                    <a:latin typeface="Times New Roman" pitchFamily="18" charset="0"/>
                    <a:ea typeface="Calibri"/>
                    <a:cs typeface="Times New Roman" pitchFamily="18" charset="0"/>
                    <a:sym typeface="Calibri"/>
                  </a:rPr>
                  <a:t>)</a:t>
                </a:r>
              </a:p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altLang="zh-TW" sz="1200" dirty="0" err="1" smtClean="0">
                    <a:solidFill>
                      <a:schemeClr val="dk1"/>
                    </a:solidFill>
                    <a:latin typeface="Times New Roman" pitchFamily="18" charset="0"/>
                    <a:ea typeface="Calibri"/>
                    <a:cs typeface="Times New Roman" pitchFamily="18" charset="0"/>
                    <a:sym typeface="Calibri"/>
                  </a:rPr>
                  <a:t>Query:O</a:t>
                </a:r>
                <a:r>
                  <a:rPr lang="en-US" altLang="zh-TW" sz="1200" dirty="0" smtClean="0">
                    <a:solidFill>
                      <a:schemeClr val="dk1"/>
                    </a:solidFill>
                    <a:latin typeface="Times New Roman" pitchFamily="18" charset="0"/>
                    <a:ea typeface="Calibri"/>
                    <a:cs typeface="Times New Roman" pitchFamily="18" charset="0"/>
                    <a:sym typeface="Calibri"/>
                  </a:rPr>
                  <a:t>(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altLang="zh-TW" sz="1200" i="1" dirty="0" smtClean="0">
                            <a:solidFill>
                              <a:srgbClr val="FF0000"/>
                            </a:solidFill>
                            <a:latin typeface="Cambria Math"/>
                            <a:cs typeface="Times New Roman" panose="02020603050405020304" pitchFamily="18" charset="0"/>
                            <a:sym typeface="Times New Roman"/>
                          </a:rPr>
                        </m:ctrlPr>
                      </m:radPr>
                      <m:deg/>
                      <m:e>
                        <m:sSup>
                          <m:sSupPr>
                            <m:ctrlPr>
                              <a:rPr lang="en-US" altLang="zh-TW" sz="1200" b="0" i="1" dirty="0" smtClean="0">
                                <a:solidFill>
                                  <a:srgbClr val="FF0000"/>
                                </a:solidFill>
                                <a:latin typeface="Cambria Math"/>
                                <a:cs typeface="Times New Roman" panose="02020603050405020304" pitchFamily="18" charset="0"/>
                                <a:sym typeface="Times New Roman"/>
                              </a:rPr>
                            </m:ctrlPr>
                          </m:sSupPr>
                          <m:e>
                            <m:r>
                              <a:rPr lang="en-US" altLang="zh-TW" sz="1200" b="0" i="1" dirty="0" smtClean="0">
                                <a:solidFill>
                                  <a:srgbClr val="FF0000"/>
                                </a:solidFill>
                                <a:latin typeface="Cambria Math"/>
                                <a:cs typeface="Times New Roman" panose="02020603050405020304" pitchFamily="18" charset="0"/>
                                <a:sym typeface="Times New Roman"/>
                              </a:rPr>
                              <m:t>𝑚</m:t>
                            </m:r>
                          </m:e>
                          <m:sup>
                            <m:r>
                              <a:rPr lang="en-US" altLang="zh-TW" sz="1200" b="0" i="1" dirty="0" smtClean="0">
                                <a:solidFill>
                                  <a:srgbClr val="FF0000"/>
                                </a:solidFill>
                                <a:latin typeface="Cambria Math"/>
                                <a:cs typeface="Times New Roman" panose="02020603050405020304" pitchFamily="18" charset="0"/>
                                <a:sym typeface="Times New Roman"/>
                              </a:rPr>
                              <m:t>′</m:t>
                            </m:r>
                          </m:sup>
                        </m:sSup>
                        <m:r>
                          <a:rPr lang="en-US" altLang="zh-TW" sz="1200" b="0" i="1" dirty="0" smtClean="0">
                            <a:solidFill>
                              <a:srgbClr val="FF0000"/>
                            </a:solidFill>
                            <a:latin typeface="Cambria Math"/>
                            <a:cs typeface="Times New Roman" panose="02020603050405020304" pitchFamily="18" charset="0"/>
                            <a:sym typeface="Times New Roman"/>
                          </a:rPr>
                          <m:t>+</m:t>
                        </m:r>
                        <m:sSup>
                          <m:sSupPr>
                            <m:ctrlPr>
                              <a:rPr lang="en-US" altLang="zh-TW" sz="1200" b="0" i="1" dirty="0" smtClean="0">
                                <a:solidFill>
                                  <a:srgbClr val="FF0000"/>
                                </a:solidFill>
                                <a:latin typeface="Cambria Math"/>
                                <a:cs typeface="Times New Roman" panose="02020603050405020304" pitchFamily="18" charset="0"/>
                                <a:sym typeface="Times New Roman"/>
                              </a:rPr>
                            </m:ctrlPr>
                          </m:sSupPr>
                          <m:e>
                            <m:r>
                              <a:rPr lang="en-US" altLang="zh-TW" sz="1200" b="0" i="1" dirty="0" smtClean="0">
                                <a:solidFill>
                                  <a:srgbClr val="FF0000"/>
                                </a:solidFill>
                                <a:latin typeface="Cambria Math"/>
                                <a:cs typeface="Times New Roman" panose="02020603050405020304" pitchFamily="18" charset="0"/>
                                <a:sym typeface="Times New Roman"/>
                              </a:rPr>
                              <m:t>𝑛</m:t>
                            </m:r>
                          </m:e>
                          <m:sup>
                            <m:r>
                              <a:rPr lang="en-US" altLang="zh-TW" sz="1200" b="0" i="1" dirty="0" smtClean="0">
                                <a:solidFill>
                                  <a:srgbClr val="FF0000"/>
                                </a:solidFill>
                                <a:latin typeface="Cambria Math"/>
                                <a:cs typeface="Times New Roman" panose="02020603050405020304" pitchFamily="18" charset="0"/>
                                <a:sym typeface="Times New Roman"/>
                              </a:rPr>
                              <m:t>′</m:t>
                            </m:r>
                          </m:sup>
                        </m:sSup>
                      </m:e>
                    </m:rad>
                    <m:sSup>
                      <m:sSupPr>
                        <m:ctrlPr>
                          <a:rPr lang="en-US" altLang="zh-TW" sz="1200" i="1" dirty="0" smtClean="0">
                            <a:solidFill>
                              <a:srgbClr val="FF0000"/>
                            </a:solidFill>
                            <a:latin typeface="Cambria Math"/>
                            <a:cs typeface="Times New Roman" panose="02020603050405020304" pitchFamily="18" charset="0"/>
                            <a:sym typeface="Times New Roman"/>
                          </a:rPr>
                        </m:ctrlPr>
                      </m:sSupPr>
                      <m:e>
                        <m:r>
                          <a:rPr lang="en-US" altLang="zh-TW" sz="1200" i="1" dirty="0">
                            <a:solidFill>
                              <a:srgbClr val="FF0000"/>
                            </a:solidFill>
                            <a:latin typeface="Cambria Math"/>
                            <a:cs typeface="Times New Roman" panose="02020603050405020304" pitchFamily="18" charset="0"/>
                            <a:sym typeface="Times New Roman"/>
                          </a:rPr>
                          <m:t>𝑙𝑜𝑔</m:t>
                        </m:r>
                      </m:e>
                      <m:sup>
                        <m:r>
                          <a:rPr lang="en-US" altLang="zh-TW" sz="1200" i="1" dirty="0">
                            <a:solidFill>
                              <a:srgbClr val="FF0000"/>
                            </a:solidFill>
                            <a:latin typeface="Cambria Math"/>
                            <a:cs typeface="Times New Roman" panose="02020603050405020304" pitchFamily="18" charset="0"/>
                            <a:sym typeface="Times New Roman"/>
                          </a:rPr>
                          <m:t>1+</m:t>
                        </m:r>
                        <m:r>
                          <m:rPr>
                            <m:nor/>
                          </m:rPr>
                          <a:rPr lang="el-GR" altLang="zh-TW" sz="1200">
                            <a:solidFill>
                              <a:srgbClr val="FF0000"/>
                            </a:solidFill>
                          </a:rPr>
                          <m:t>ϵ</m:t>
                        </m:r>
                      </m:sup>
                    </m:sSup>
                    <m:r>
                      <a:rPr lang="en-US" altLang="zh-TW" sz="1200" b="0" i="1" smtClean="0">
                        <a:solidFill>
                          <a:srgbClr val="FF0000"/>
                        </a:solidFill>
                        <a:latin typeface="Cambria Math"/>
                      </a:rPr>
                      <m:t>(</m:t>
                    </m:r>
                    <m:sSup>
                      <m:sSupPr>
                        <m:ctrlPr>
                          <a:rPr lang="en-US" altLang="zh-TW" sz="1200" b="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en-US" altLang="zh-TW" sz="1200" b="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𝑚</m:t>
                        </m:r>
                      </m:e>
                      <m:sup>
                        <m:r>
                          <a:rPr lang="en-US" altLang="zh-TW" sz="1200" b="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′</m:t>
                        </m:r>
                      </m:sup>
                    </m:sSup>
                    <m:r>
                      <a:rPr lang="en-US" altLang="zh-TW" sz="1200" b="0" i="1" smtClean="0">
                        <a:solidFill>
                          <a:srgbClr val="FF0000"/>
                        </a:solidFill>
                        <a:latin typeface="Cambria Math"/>
                      </a:rPr>
                      <m:t>+</m:t>
                    </m:r>
                    <m:r>
                      <a:rPr lang="en-US" altLang="zh-TW" sz="1200" b="0" i="1" smtClean="0">
                        <a:solidFill>
                          <a:srgbClr val="FF0000"/>
                        </a:solidFill>
                        <a:latin typeface="Cambria Math"/>
                      </a:rPr>
                      <m:t>𝑛</m:t>
                    </m:r>
                    <m:r>
                      <a:rPr lang="en-US" altLang="zh-TW" sz="1200" b="0" i="1" smtClean="0">
                        <a:solidFill>
                          <a:srgbClr val="FF0000"/>
                        </a:solidFill>
                        <a:latin typeface="Cambria Math"/>
                      </a:rPr>
                      <m:t>′)) </m:t>
                    </m:r>
                  </m:oMath>
                </a14:m>
                <a:endParaRPr lang="en-US" altLang="zh-TW" sz="1200" dirty="0" smtClean="0">
                  <a:solidFill>
                    <a:schemeClr val="dk1"/>
                  </a:solidFill>
                  <a:latin typeface="Times New Roman" pitchFamily="18" charset="0"/>
                  <a:ea typeface="Calibri"/>
                  <a:cs typeface="Times New Roman" pitchFamily="18" charset="0"/>
                  <a:sym typeface="Calibri"/>
                </a:endParaRPr>
              </a:p>
            </p:txBody>
          </p:sp>
        </mc:Choice>
        <mc:Fallback xmlns="">
          <p:sp>
            <p:nvSpPr>
              <p:cNvPr id="135" name="Google Shape;135;p7:notes"/>
              <p:cNvSpPr txBox="1">
                <a:spLocks noGrp="1"/>
              </p:cNvSpPr>
              <p:nvPr>
                <p:ph type="body" idx="1"/>
              </p:nvPr>
            </p:nvSpPr>
            <p:spPr>
              <a:xfrm>
                <a:off x="685800" y="4400550"/>
                <a:ext cx="5486400" cy="360045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altLang="zh-TW" sz="1200" dirty="0" err="1" smtClean="0">
                    <a:solidFill>
                      <a:schemeClr val="dk1"/>
                    </a:solidFill>
                    <a:latin typeface="Times New Roman" pitchFamily="18" charset="0"/>
                    <a:ea typeface="Calibri"/>
                    <a:cs typeface="Times New Roman" pitchFamily="18" charset="0"/>
                    <a:sym typeface="Calibri"/>
                  </a:rPr>
                  <a:t>Size:O</a:t>
                </a:r>
                <a:r>
                  <a:rPr lang="en-US" altLang="zh-TW" sz="1200" dirty="0" smtClean="0">
                    <a:solidFill>
                      <a:schemeClr val="dk1"/>
                    </a:solidFill>
                    <a:latin typeface="Times New Roman" pitchFamily="18" charset="0"/>
                    <a:ea typeface="Calibri"/>
                    <a:cs typeface="Times New Roman" pitchFamily="18" charset="0"/>
                    <a:sym typeface="Calibri"/>
                  </a:rPr>
                  <a:t>(</a:t>
                </a:r>
                <a:r>
                  <a:rPr lang="en-US" altLang="zh-TW" sz="1200" dirty="0" err="1" smtClean="0">
                    <a:solidFill>
                      <a:schemeClr val="dk1"/>
                    </a:solidFill>
                    <a:latin typeface="Times New Roman" pitchFamily="18" charset="0"/>
                    <a:ea typeface="Calibri"/>
                    <a:cs typeface="Times New Roman" pitchFamily="18" charset="0"/>
                    <a:sym typeface="Calibri"/>
                  </a:rPr>
                  <a:t>mn</a:t>
                </a:r>
                <a:r>
                  <a:rPr lang="en-US" altLang="zh-TW" sz="1200" dirty="0" smtClean="0">
                    <a:solidFill>
                      <a:schemeClr val="dk1"/>
                    </a:solidFill>
                    <a:latin typeface="Times New Roman" pitchFamily="18" charset="0"/>
                    <a:ea typeface="Calibri"/>
                    <a:cs typeface="Times New Roman" pitchFamily="18" charset="0"/>
                    <a:sym typeface="Calibri"/>
                  </a:rPr>
                  <a:t>)</a:t>
                </a:r>
              </a:p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altLang="zh-TW" sz="1200" dirty="0" smtClean="0">
                    <a:solidFill>
                      <a:schemeClr val="dk1"/>
                    </a:solidFill>
                    <a:latin typeface="Times New Roman" pitchFamily="18" charset="0"/>
                    <a:ea typeface="Calibri"/>
                    <a:cs typeface="Times New Roman" pitchFamily="18" charset="0"/>
                    <a:sym typeface="Calibri"/>
                  </a:rPr>
                  <a:t>construction </a:t>
                </a:r>
                <a:r>
                  <a:rPr lang="en-US" altLang="zh-TW" sz="1200" dirty="0" err="1" smtClean="0">
                    <a:solidFill>
                      <a:schemeClr val="dk1"/>
                    </a:solidFill>
                    <a:latin typeface="Times New Roman" pitchFamily="18" charset="0"/>
                    <a:ea typeface="Calibri"/>
                    <a:cs typeface="Times New Roman" pitchFamily="18" charset="0"/>
                    <a:sym typeface="Calibri"/>
                  </a:rPr>
                  <a:t>time:O</a:t>
                </a:r>
                <a:r>
                  <a:rPr lang="en-US" altLang="zh-TW" sz="1200" dirty="0" smtClean="0">
                    <a:solidFill>
                      <a:schemeClr val="dk1"/>
                    </a:solidFill>
                    <a:latin typeface="Times New Roman" pitchFamily="18" charset="0"/>
                    <a:ea typeface="Calibri"/>
                    <a:cs typeface="Times New Roman" pitchFamily="18" charset="0"/>
                    <a:sym typeface="Calibri"/>
                  </a:rPr>
                  <a:t>(</a:t>
                </a:r>
                <a:r>
                  <a:rPr lang="en-US" altLang="zh-TW" sz="1200" dirty="0" err="1" smtClean="0">
                    <a:solidFill>
                      <a:schemeClr val="dk1"/>
                    </a:solidFill>
                    <a:latin typeface="Times New Roman" pitchFamily="18" charset="0"/>
                    <a:ea typeface="Calibri"/>
                    <a:cs typeface="Times New Roman" pitchFamily="18" charset="0"/>
                    <a:sym typeface="Calibri"/>
                  </a:rPr>
                  <a:t>mn</a:t>
                </a:r>
                <a:r>
                  <a:rPr lang="en-US" altLang="zh-TW" sz="1200" dirty="0" smtClean="0">
                    <a:solidFill>
                      <a:schemeClr val="dk1"/>
                    </a:solidFill>
                    <a:latin typeface="Times New Roman" pitchFamily="18" charset="0"/>
                    <a:ea typeface="Calibri"/>
                    <a:cs typeface="Times New Roman" pitchFamily="18" charset="0"/>
                    <a:sym typeface="Calibri"/>
                  </a:rPr>
                  <a:t>)</a:t>
                </a:r>
              </a:p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altLang="zh-TW" sz="1200" dirty="0" err="1" smtClean="0">
                    <a:solidFill>
                      <a:schemeClr val="dk1"/>
                    </a:solidFill>
                    <a:latin typeface="Times New Roman" pitchFamily="18" charset="0"/>
                    <a:ea typeface="Calibri"/>
                    <a:cs typeface="Times New Roman" pitchFamily="18" charset="0"/>
                    <a:sym typeface="Calibri"/>
                  </a:rPr>
                  <a:t>Query:O</a:t>
                </a:r>
                <a:r>
                  <a:rPr lang="en-US" altLang="zh-TW" sz="1200" dirty="0" smtClean="0">
                    <a:solidFill>
                      <a:schemeClr val="dk1"/>
                    </a:solidFill>
                    <a:latin typeface="Times New Roman" pitchFamily="18" charset="0"/>
                    <a:ea typeface="Calibri"/>
                    <a:cs typeface="Times New Roman" pitchFamily="18" charset="0"/>
                    <a:sym typeface="Calibri"/>
                  </a:rPr>
                  <a:t>(</a:t>
                </a:r>
                <a:r>
                  <a:rPr lang="en-US" altLang="zh-TW" sz="1200" i="0" dirty="0" smtClean="0">
                    <a:solidFill>
                      <a:srgbClr val="FF0000"/>
                    </a:solidFill>
                    <a:latin typeface="Cambria Math"/>
                    <a:cs typeface="Times New Roman" panose="02020603050405020304" pitchFamily="18" charset="0"/>
                    <a:sym typeface="Times New Roman"/>
                  </a:rPr>
                  <a:t>√(</a:t>
                </a:r>
                <a:r>
                  <a:rPr lang="en-US" altLang="zh-TW" sz="1200" b="0" i="0" dirty="0" smtClean="0">
                    <a:solidFill>
                      <a:srgbClr val="FF0000"/>
                    </a:solidFill>
                    <a:latin typeface="Cambria Math"/>
                    <a:cs typeface="Times New Roman" panose="02020603050405020304" pitchFamily="18" charset="0"/>
                    <a:sym typeface="Times New Roman"/>
                  </a:rPr>
                  <a:t>𝑚^′+𝑛^′ </a:t>
                </a:r>
                <a:r>
                  <a:rPr lang="en-US" altLang="zh-TW" sz="1200" b="0" i="0" dirty="0" smtClean="0">
                    <a:solidFill>
                      <a:srgbClr val="FF0000"/>
                    </a:solidFill>
                    <a:latin typeface="Cambria Math"/>
                    <a:cs typeface="Times New Roman" panose="02020603050405020304" pitchFamily="18" charset="0"/>
                    <a:sym typeface="Times New Roman"/>
                  </a:rPr>
                  <a:t>) </a:t>
                </a:r>
                <a:r>
                  <a:rPr lang="en-US" altLang="zh-TW" sz="1200" i="0" dirty="0" smtClean="0">
                    <a:solidFill>
                      <a:srgbClr val="FF0000"/>
                    </a:solidFill>
                    <a:latin typeface="Cambria Math"/>
                    <a:cs typeface="Times New Roman" panose="02020603050405020304" pitchFamily="18" charset="0"/>
                    <a:sym typeface="Times New Roman"/>
                  </a:rPr>
                  <a:t>〖</a:t>
                </a:r>
                <a:r>
                  <a:rPr lang="en-US" altLang="zh-TW" sz="1200" i="0" dirty="0">
                    <a:solidFill>
                      <a:srgbClr val="FF0000"/>
                    </a:solidFill>
                    <a:latin typeface="Cambria Math"/>
                    <a:cs typeface="Times New Roman" panose="02020603050405020304" pitchFamily="18" charset="0"/>
                    <a:sym typeface="Times New Roman"/>
                  </a:rPr>
                  <a:t>𝑙𝑜𝑔</a:t>
                </a:r>
                <a:r>
                  <a:rPr lang="en-US" altLang="zh-TW" sz="1200" i="0" dirty="0" smtClean="0">
                    <a:solidFill>
                      <a:srgbClr val="FF0000"/>
                    </a:solidFill>
                    <a:latin typeface="Cambria Math"/>
                    <a:cs typeface="Times New Roman" panose="02020603050405020304" pitchFamily="18" charset="0"/>
                    <a:sym typeface="Times New Roman"/>
                  </a:rPr>
                  <a:t>〗^(</a:t>
                </a:r>
                <a:r>
                  <a:rPr lang="en-US" altLang="zh-TW" sz="1200" i="0" dirty="0">
                    <a:solidFill>
                      <a:srgbClr val="FF0000"/>
                    </a:solidFill>
                    <a:latin typeface="Cambria Math"/>
                    <a:cs typeface="Times New Roman" panose="02020603050405020304" pitchFamily="18" charset="0"/>
                    <a:sym typeface="Times New Roman"/>
                  </a:rPr>
                  <a:t>1+</a:t>
                </a:r>
                <a:r>
                  <a:rPr lang="el-GR" altLang="zh-TW" sz="1200" i="0">
                    <a:solidFill>
                      <a:srgbClr val="FF0000"/>
                    </a:solidFill>
                    <a:latin typeface="Cambria Math"/>
                    <a:cs typeface="Times New Roman" panose="02020603050405020304" pitchFamily="18" charset="0"/>
                    <a:sym typeface="Times New Roman"/>
                  </a:rPr>
                  <a:t>"</a:t>
                </a:r>
                <a:r>
                  <a:rPr lang="el-GR" altLang="zh-TW" sz="1200" i="0">
                    <a:solidFill>
                      <a:srgbClr val="FF0000"/>
                    </a:solidFill>
                  </a:rPr>
                  <a:t>ϵ</a:t>
                </a:r>
                <a:r>
                  <a:rPr lang="el-GR" altLang="zh-TW" sz="1200" i="0">
                    <a:solidFill>
                      <a:srgbClr val="FF0000"/>
                    </a:solidFill>
                    <a:latin typeface="Cambria Math"/>
                  </a:rPr>
                  <a:t>" </a:t>
                </a:r>
                <a:r>
                  <a:rPr lang="en-US" altLang="zh-TW" sz="1200" i="0" dirty="0" smtClean="0">
                    <a:solidFill>
                      <a:srgbClr val="FF0000"/>
                    </a:solidFill>
                    <a:latin typeface="Cambria Math"/>
                    <a:sym typeface="Times New Roman"/>
                  </a:rPr>
                  <a:t>)</a:t>
                </a:r>
                <a:r>
                  <a:rPr lang="en-US" altLang="zh-TW" sz="1200" b="0" i="0" smtClean="0">
                    <a:solidFill>
                      <a:srgbClr val="FF0000"/>
                    </a:solidFill>
                    <a:latin typeface="Cambria Math"/>
                    <a:sym typeface="Times New Roman"/>
                  </a:rPr>
                  <a:t> </a:t>
                </a:r>
                <a:r>
                  <a:rPr lang="en-US" altLang="zh-TW" sz="1200" b="0" i="0" smtClean="0">
                    <a:solidFill>
                      <a:srgbClr val="FF0000"/>
                    </a:solidFill>
                    <a:latin typeface="Cambria Math"/>
                  </a:rPr>
                  <a:t>(𝑚^′+𝑛′)) </a:t>
                </a:r>
                <a:endParaRPr lang="en-US" altLang="zh-TW" sz="1200" dirty="0" smtClean="0">
                  <a:solidFill>
                    <a:schemeClr val="dk1"/>
                  </a:solidFill>
                  <a:latin typeface="Times New Roman" pitchFamily="18" charset="0"/>
                  <a:ea typeface="Calibri"/>
                  <a:cs typeface="Times New Roman" pitchFamily="18" charset="0"/>
                  <a:sym typeface="Calibri"/>
                </a:endParaRPr>
              </a:p>
            </p:txBody>
          </p:sp>
        </mc:Fallback>
      </mc:AlternateContent>
      <p:sp>
        <p:nvSpPr>
          <p:cNvPr id="136" name="Google Shape;136;p7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16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7347412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35" name="Google Shape;135;p7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altLang="zh-TW" sz="1200" dirty="0" smtClean="0">
              <a:solidFill>
                <a:schemeClr val="dk1"/>
              </a:solidFill>
              <a:latin typeface="Times New Roman" pitchFamily="18" charset="0"/>
              <a:ea typeface="Calibri"/>
              <a:cs typeface="Times New Roman" pitchFamily="18" charset="0"/>
              <a:sym typeface="Calibri"/>
            </a:endParaRPr>
          </a:p>
        </p:txBody>
      </p:sp>
      <p:sp>
        <p:nvSpPr>
          <p:cNvPr id="136" name="Google Shape;136;p7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2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7347412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35" name="Google Shape;135;p7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zh-TW" sz="1200" dirty="0" smtClean="0">
                <a:solidFill>
                  <a:schemeClr val="dk1"/>
                </a:solidFill>
                <a:latin typeface="Times New Roman" pitchFamily="18" charset="0"/>
                <a:ea typeface="Calibri"/>
                <a:cs typeface="Times New Roman" pitchFamily="18" charset="0"/>
                <a:sym typeface="Calibri"/>
              </a:rPr>
              <a:t>3b</a:t>
            </a:r>
          </a:p>
        </p:txBody>
      </p:sp>
      <p:sp>
        <p:nvSpPr>
          <p:cNvPr id="136" name="Google Shape;136;p7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3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73474129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35" name="Google Shape;135;p7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zh-TW" sz="1200" dirty="0" smtClean="0">
                <a:solidFill>
                  <a:schemeClr val="dk1"/>
                </a:solidFill>
                <a:latin typeface="Times New Roman" pitchFamily="18" charset="0"/>
                <a:ea typeface="Calibri"/>
                <a:cs typeface="Times New Roman" pitchFamily="18" charset="0"/>
                <a:sym typeface="Calibri"/>
              </a:rPr>
              <a:t>3b</a:t>
            </a:r>
          </a:p>
        </p:txBody>
      </p:sp>
      <p:sp>
        <p:nvSpPr>
          <p:cNvPr id="136" name="Google Shape;136;p7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4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73474129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35" name="Google Shape;135;p7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zh-TW" sz="1200" dirty="0" smtClean="0">
                <a:solidFill>
                  <a:schemeClr val="dk1"/>
                </a:solidFill>
                <a:latin typeface="Times New Roman" pitchFamily="18" charset="0"/>
                <a:ea typeface="Calibri"/>
                <a:cs typeface="Times New Roman" pitchFamily="18" charset="0"/>
                <a:sym typeface="Calibri"/>
              </a:rPr>
              <a:t>3b</a:t>
            </a:r>
          </a:p>
        </p:txBody>
      </p:sp>
      <p:sp>
        <p:nvSpPr>
          <p:cNvPr id="136" name="Google Shape;136;p7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5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73474129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35" name="Google Shape;135;p7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zh-TW" sz="1200" dirty="0" smtClean="0">
                <a:solidFill>
                  <a:schemeClr val="dk1"/>
                </a:solidFill>
                <a:latin typeface="Times New Roman" pitchFamily="18" charset="0"/>
                <a:ea typeface="Calibri"/>
                <a:cs typeface="Times New Roman" pitchFamily="18" charset="0"/>
                <a:sym typeface="Calibri"/>
              </a:rPr>
              <a:t>3b</a:t>
            </a:r>
          </a:p>
        </p:txBody>
      </p:sp>
      <p:sp>
        <p:nvSpPr>
          <p:cNvPr id="136" name="Google Shape;136;p7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6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73474129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35" name="Google Shape;135;p7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zh-TW" sz="1200" dirty="0" smtClean="0">
                <a:solidFill>
                  <a:schemeClr val="dk1"/>
                </a:solidFill>
                <a:latin typeface="Times New Roman" pitchFamily="18" charset="0"/>
                <a:ea typeface="Calibri"/>
                <a:cs typeface="Times New Roman" pitchFamily="18" charset="0"/>
                <a:sym typeface="Calibri"/>
              </a:rPr>
              <a:t>3b</a:t>
            </a:r>
          </a:p>
        </p:txBody>
      </p:sp>
      <p:sp>
        <p:nvSpPr>
          <p:cNvPr id="136" name="Google Shape;136;p7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7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73474129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35" name="Google Shape;135;p7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zh-TW" sz="1200" dirty="0" smtClean="0">
                <a:solidFill>
                  <a:schemeClr val="dk1"/>
                </a:solidFill>
                <a:latin typeface="Times New Roman" pitchFamily="18" charset="0"/>
                <a:ea typeface="Calibri"/>
                <a:cs typeface="Times New Roman" pitchFamily="18" charset="0"/>
                <a:sym typeface="Calibri"/>
              </a:rPr>
              <a:t>3b</a:t>
            </a:r>
          </a:p>
        </p:txBody>
      </p:sp>
      <p:sp>
        <p:nvSpPr>
          <p:cNvPr id="136" name="Google Shape;136;p7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8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73474129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35" name="Google Shape;135;p7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zh-TW" sz="1200" dirty="0" smtClean="0">
                <a:solidFill>
                  <a:schemeClr val="dk1"/>
                </a:solidFill>
                <a:latin typeface="Times New Roman" pitchFamily="18" charset="0"/>
                <a:ea typeface="Calibri"/>
                <a:cs typeface="Times New Roman" pitchFamily="18" charset="0"/>
                <a:sym typeface="Calibri"/>
              </a:rPr>
              <a:t>3b</a:t>
            </a:r>
          </a:p>
        </p:txBody>
      </p:sp>
      <p:sp>
        <p:nvSpPr>
          <p:cNvPr id="136" name="Google Shape;136;p7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9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7347412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標題投影片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10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10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8" name="Google Shape;18;p1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1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標題及直排文字" type="vertTx">
  <p:cSld name="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9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9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1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直排標題及文字" type="vertTitleAndTx">
  <p:cSld name="VERTICAL_TITLE_AND_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20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20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2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2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2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標題及物件" type="obj">
  <p:cSld name="OBJEC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1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1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4" name="Google Shape;24;p1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1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1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章節標題" type="secHead">
  <p:cSld name="SECTION_HEADER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12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12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0" name="Google Shape;30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兩項物件" type="twoObj">
  <p:cSld name="TWO_OBJECTS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13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13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6" name="Google Shape;36;p13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7" name="Google Shape;37;p1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1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1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比對" type="twoTxTwoObj">
  <p:cSld name="TWO_OBJECTS_WITH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14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14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3" name="Google Shape;43;p14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4" name="Google Shape;44;p14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5" name="Google Shape;45;p14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6" name="Google Shape;46;p1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1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1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只有標題" type="titleOnly">
  <p:cSld name="TITLE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1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1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1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空白" type="blank">
  <p:cSld name="BLANK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1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1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含標題的內容" type="objTx">
  <p:cSld name="OBJECT_WITH_CAPTION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7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7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1" name="Google Shape;61;p17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2" name="Google Shape;62;p1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1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含標題的圖片" type="picTx">
  <p:cSld name="PICTURE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8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8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18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9" name="Google Shape;69;p1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9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9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8.png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7" Type="http://schemas.openxmlformats.org/officeDocument/2006/relationships/image" Target="../media/image19.jp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1.png"/><Relationship Id="rId5" Type="http://schemas.openxmlformats.org/officeDocument/2006/relationships/image" Target="../media/image30.png"/><Relationship Id="rId4" Type="http://schemas.openxmlformats.org/officeDocument/2006/relationships/image" Target="../media/image17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4.png"/><Relationship Id="rId5" Type="http://schemas.openxmlformats.org/officeDocument/2006/relationships/image" Target="../media/image17.png"/><Relationship Id="rId4" Type="http://schemas.openxmlformats.org/officeDocument/2006/relationships/image" Target="../media/image20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0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"/>
          <p:cNvSpPr txBox="1">
            <a:spLocks noGrp="1"/>
          </p:cNvSpPr>
          <p:nvPr>
            <p:ph type="ctrTitle"/>
          </p:nvPr>
        </p:nvSpPr>
        <p:spPr>
          <a:xfrm>
            <a:off x="0" y="2769961"/>
            <a:ext cx="12432632" cy="8320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lvl="0">
              <a:buSzPts val="4400"/>
            </a:pPr>
            <a:r>
              <a:rPr lang="en-US" sz="4400" dirty="0">
                <a:latin typeface="Times New Roman"/>
                <a:ea typeface="Times New Roman"/>
                <a:cs typeface="Times New Roman"/>
                <a:sym typeface="Times New Roman"/>
              </a:rPr>
              <a:t>A data structure for substring-substring LCS length queries</a:t>
            </a:r>
            <a:endParaRPr sz="4400" dirty="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90" name="Google Shape;90;p1"/>
          <p:cNvSpPr txBox="1">
            <a:spLocks noGrp="1"/>
          </p:cNvSpPr>
          <p:nvPr>
            <p:ph type="subTitle" idx="1"/>
          </p:nvPr>
        </p:nvSpPr>
        <p:spPr>
          <a:xfrm>
            <a:off x="1524000" y="3890412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>
              <a:spcBef>
                <a:spcPts val="0"/>
              </a:spcBef>
            </a:pPr>
            <a:r>
              <a:rPr lang="en-US" dirty="0">
                <a:latin typeface="Times New Roman"/>
                <a:ea typeface="Times New Roman"/>
                <a:cs typeface="Times New Roman"/>
                <a:sym typeface="Times New Roman"/>
              </a:rPr>
              <a:t>Yoshifumi </a:t>
            </a:r>
            <a:r>
              <a:rPr lang="en-US" dirty="0" smtClean="0">
                <a:latin typeface="Times New Roman"/>
                <a:ea typeface="Times New Roman"/>
                <a:cs typeface="Times New Roman"/>
                <a:sym typeface="Times New Roman"/>
              </a:rPr>
              <a:t>Sakai</a:t>
            </a:r>
          </a:p>
          <a:p>
            <a:pPr marL="0" lvl="0" indent="0">
              <a:spcBef>
                <a:spcPts val="0"/>
              </a:spcBef>
            </a:pPr>
            <a:r>
              <a:rPr lang="en-US" dirty="0">
                <a:latin typeface="Times New Roman"/>
                <a:ea typeface="Times New Roman"/>
                <a:cs typeface="Times New Roman"/>
                <a:sym typeface="Times New Roman"/>
              </a:rPr>
              <a:t>Theoretical Computer Science 911 (2022) 41–54</a:t>
            </a:r>
            <a:endParaRPr lang="en-US" dirty="0" smtClean="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91" name="Google Shape;91;p1"/>
          <p:cNvSpPr txBox="1"/>
          <p:nvPr/>
        </p:nvSpPr>
        <p:spPr>
          <a:xfrm>
            <a:off x="7904957" y="5834548"/>
            <a:ext cx="3920100" cy="9232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</a:pPr>
            <a:r>
              <a:rPr lang="en-US" sz="24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Presenter: </a:t>
            </a:r>
            <a:r>
              <a:rPr lang="en-US" sz="2400" b="0" i="0" u="none" strike="noStrike" cap="none" dirty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Pei-</a:t>
            </a:r>
            <a:r>
              <a:rPr lang="en-US" sz="2400" b="0" i="0" u="none" strike="noStrike" cap="none" dirty="0" err="1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Chian</a:t>
            </a:r>
            <a:r>
              <a:rPr lang="en-US" sz="2400" b="0" i="0" u="none" strike="noStrike" cap="none" dirty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Lee</a:t>
            </a:r>
            <a:endParaRPr sz="2400" b="0" i="0" u="none" strike="noStrike" cap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</a:pPr>
            <a:r>
              <a:rPr lang="en-US" sz="24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Date: </a:t>
            </a:r>
            <a:r>
              <a:rPr lang="en-US" sz="2400" dirty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Jan.</a:t>
            </a:r>
            <a:r>
              <a:rPr lang="en-US" sz="2400" b="0" i="0" u="none" strike="noStrike" cap="none" dirty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altLang="zh-TW" sz="240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21</a:t>
            </a:r>
            <a:r>
              <a:rPr lang="en-US" sz="2400" b="0" i="0" u="none" strike="noStrike" cap="none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, </a:t>
            </a:r>
            <a:r>
              <a:rPr lang="en-US" sz="2400" b="0" i="0" u="none" strike="noStrike" cap="none" dirty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202</a:t>
            </a:r>
            <a:r>
              <a:rPr lang="en-US" altLang="zh-TW" sz="2400" b="0" i="0" u="none" strike="noStrike" cap="none" dirty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5</a:t>
            </a:r>
            <a:endParaRPr sz="2400" b="0" i="0" u="none" strike="noStrike" cap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1</a:t>
            </a:fld>
            <a:endParaRPr lang="en-US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3" name="筆跡 2"/>
              <p14:cNvContentPartPr/>
              <p14:nvPr/>
            </p14:nvContentPartPr>
            <p14:xfrm>
              <a:off x="8299440" y="1638360"/>
              <a:ext cx="360" cy="360"/>
            </p14:xfrm>
          </p:contentPart>
        </mc:Choice>
        <mc:Fallback xmlns="">
          <p:pic>
            <p:nvPicPr>
              <p:cNvPr id="3" name="筆跡 2"/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8290080" y="1629000"/>
                <a:ext cx="19080" cy="1908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7"/>
          <p:cNvSpPr txBox="1">
            <a:spLocks noGrp="1"/>
          </p:cNvSpPr>
          <p:nvPr>
            <p:ph type="title"/>
          </p:nvPr>
        </p:nvSpPr>
        <p:spPr>
          <a:xfrm>
            <a:off x="0" y="0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>
              <a:buSzPts val="4400"/>
            </a:pPr>
            <a:r>
              <a:rPr lang="en-US" altLang="zh-TW" b="1" dirty="0">
                <a:latin typeface="Times New Roman"/>
                <a:ea typeface="Times New Roman"/>
                <a:cs typeface="Times New Roman"/>
                <a:sym typeface="Times New Roman"/>
              </a:rPr>
              <a:t>Basic data structure supporting linear-time queries</a:t>
            </a:r>
            <a:endParaRPr lang="zh-TW" altLang="en-US" b="1" dirty="0">
              <a:solidFill>
                <a:srgbClr val="FF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39" name="Google Shape;139;p7"/>
          <p:cNvSpPr txBox="1">
            <a:spLocks noGrp="1"/>
          </p:cNvSpPr>
          <p:nvPr>
            <p:ph type="body" idx="1"/>
          </p:nvPr>
        </p:nvSpPr>
        <p:spPr>
          <a:xfrm>
            <a:off x="838200" y="1468376"/>
            <a:ext cx="10775553" cy="51521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indent="0">
              <a:buSzPts val="2800"/>
              <a:buNone/>
            </a:pPr>
            <a:endParaRPr lang="en-US" sz="3200" dirty="0" smtClean="0"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  <a:sym typeface="Times New Roman"/>
            </a:endParaRPr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10</a:t>
            </a:fld>
            <a:endParaRPr lang="en-US" dirty="0"/>
          </a:p>
        </p:txBody>
      </p:sp>
      <p:pic>
        <p:nvPicPr>
          <p:cNvPr id="2" name="圖片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0466" y="1598099"/>
            <a:ext cx="4753318" cy="4423799"/>
          </a:xfrm>
          <a:prstGeom prst="rect">
            <a:avLst/>
          </a:prstGeom>
        </p:spPr>
      </p:pic>
      <p:pic>
        <p:nvPicPr>
          <p:cNvPr id="4" name="圖片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19950" y="1388549"/>
            <a:ext cx="3529211" cy="38951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6009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11</a:t>
            </a:fld>
            <a:endParaRPr lang="en-US"/>
          </a:p>
        </p:txBody>
      </p:sp>
      <p:pic>
        <p:nvPicPr>
          <p:cNvPr id="5" name="圖片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09340" y="1028700"/>
            <a:ext cx="7880257" cy="4405583"/>
          </a:xfrm>
          <a:prstGeom prst="rect">
            <a:avLst/>
          </a:prstGeom>
        </p:spPr>
      </p:pic>
      <p:cxnSp>
        <p:nvCxnSpPr>
          <p:cNvPr id="9" name="肘形接點 8"/>
          <p:cNvCxnSpPr/>
          <p:nvPr/>
        </p:nvCxnSpPr>
        <p:spPr>
          <a:xfrm rot="5400000" flipH="1" flipV="1">
            <a:off x="9110664" y="5167315"/>
            <a:ext cx="752474" cy="609596"/>
          </a:xfrm>
          <a:prstGeom prst="bent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肘形接點 10"/>
          <p:cNvCxnSpPr/>
          <p:nvPr/>
        </p:nvCxnSpPr>
        <p:spPr>
          <a:xfrm flipV="1">
            <a:off x="9791700" y="4524375"/>
            <a:ext cx="676275" cy="571500"/>
          </a:xfrm>
          <a:prstGeom prst="bent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12326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7"/>
          <p:cNvSpPr txBox="1">
            <a:spLocks noGrp="1"/>
          </p:cNvSpPr>
          <p:nvPr>
            <p:ph type="title"/>
          </p:nvPr>
        </p:nvSpPr>
        <p:spPr>
          <a:xfrm>
            <a:off x="0" y="0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>
              <a:buSzPts val="4400"/>
            </a:pPr>
            <a:r>
              <a:rPr lang="en-US" altLang="zh-TW" b="1" dirty="0">
                <a:latin typeface="Times New Roman"/>
                <a:ea typeface="Times New Roman"/>
                <a:cs typeface="Times New Roman"/>
                <a:sym typeface="Times New Roman"/>
              </a:rPr>
              <a:t>Basic data structure supporting linear-time queries</a:t>
            </a:r>
            <a:endParaRPr lang="zh-TW" altLang="en-US" b="1" dirty="0">
              <a:solidFill>
                <a:srgbClr val="FF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39" name="Google Shape;139;p7"/>
          <p:cNvSpPr txBox="1">
            <a:spLocks noGrp="1"/>
          </p:cNvSpPr>
          <p:nvPr>
            <p:ph type="body" idx="1"/>
          </p:nvPr>
        </p:nvSpPr>
        <p:spPr>
          <a:xfrm>
            <a:off x="838200" y="1468376"/>
            <a:ext cx="10775553" cy="51521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indent="0">
              <a:buSzPts val="2800"/>
              <a:buNone/>
            </a:pPr>
            <a:endParaRPr lang="en-US" sz="3200" dirty="0" smtClean="0"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  <a:sym typeface="Times New Roman"/>
            </a:endParaRPr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12</a:t>
            </a:fld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文字方塊 6"/>
              <p:cNvSpPr txBox="1"/>
              <p:nvPr/>
            </p:nvSpPr>
            <p:spPr>
              <a:xfrm>
                <a:off x="8239125" y="2028825"/>
                <a:ext cx="3219450" cy="267765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l-GR" altLang="zh-TW" sz="2400" dirty="0" smtClean="0">
                    <a:latin typeface="標楷體" pitchFamily="65" charset="-120"/>
                    <a:ea typeface="標楷體" pitchFamily="65" charset="-120"/>
                  </a:rPr>
                  <a:t>π</a:t>
                </a:r>
                <a:r>
                  <a:rPr lang="en-US" altLang="zh-TW" sz="2400" dirty="0" smtClean="0">
                    <a:latin typeface="Times New Roman" pitchFamily="18" charset="0"/>
                    <a:ea typeface="標楷體" pitchFamily="65" charset="-120"/>
                    <a:cs typeface="Times New Roman" pitchFamily="18" charset="0"/>
                  </a:rPr>
                  <a:t>= 2</a:t>
                </a:r>
              </a:p>
              <a:p>
                <a:r>
                  <a:rPr lang="en-US" altLang="zh-TW" sz="2400" dirty="0" smtClean="0">
                    <a:latin typeface="Times New Roman" pitchFamily="18" charset="0"/>
                    <a:ea typeface="標楷體" pitchFamily="65" charset="-120"/>
                    <a:cs typeface="Times New Roman" pitchFamily="18" charset="0"/>
                  </a:rPr>
                  <a:t>l(</a:t>
                </a:r>
                <a:r>
                  <a:rPr lang="en-US" altLang="zh-TW" sz="2400" dirty="0" err="1" smtClean="0">
                    <a:latin typeface="Times New Roman" pitchFamily="18" charset="0"/>
                    <a:ea typeface="標楷體" pitchFamily="65" charset="-120"/>
                    <a:cs typeface="Times New Roman" pitchFamily="18" charset="0"/>
                  </a:rPr>
                  <a:t>u,v</a:t>
                </a:r>
                <a:r>
                  <a:rPr lang="en-US" altLang="zh-TW" sz="2400" dirty="0" smtClean="0">
                    <a:latin typeface="Times New Roman" pitchFamily="18" charset="0"/>
                    <a:ea typeface="標楷體" pitchFamily="65" charset="-120"/>
                    <a:cs typeface="Times New Roman" pitchFamily="18" charset="0"/>
                  </a:rPr>
                  <a:t>)=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sz="2400" i="1">
                            <a:latin typeface="Cambria Math"/>
                            <a:cs typeface="Times New Roman" panose="02020603050405020304" pitchFamily="18" charset="0"/>
                            <a:sym typeface="Times New Roman"/>
                          </a:rPr>
                        </m:ctrlPr>
                      </m:sSubPr>
                      <m:e>
                        <m:r>
                          <a:rPr lang="en-US" altLang="zh-TW" sz="2400" i="1">
                            <a:latin typeface="Cambria Math"/>
                            <a:cs typeface="Times New Roman" panose="02020603050405020304" pitchFamily="18" charset="0"/>
                            <a:sym typeface="Times New Roman"/>
                          </a:rPr>
                          <m:t>𝑖</m:t>
                        </m:r>
                      </m:e>
                      <m:sub>
                        <m:r>
                          <a:rPr lang="en-US" altLang="zh-TW" sz="2400" i="1">
                            <a:latin typeface="Cambria Math"/>
                            <a:cs typeface="Times New Roman" panose="02020603050405020304" pitchFamily="18" charset="0"/>
                            <a:sym typeface="Times New Roman"/>
                          </a:rPr>
                          <m:t>𝑣</m:t>
                        </m:r>
                      </m:sub>
                    </m:sSub>
                  </m:oMath>
                </a14:m>
                <a:r>
                  <a:rPr lang="en-US" altLang="zh-TW" sz="2400" dirty="0">
                    <a:latin typeface="Times New Roman" panose="02020603050405020304" pitchFamily="18" charset="0"/>
                    <a:ea typeface="Times New Roman"/>
                    <a:cs typeface="Times New Roman" panose="02020603050405020304" pitchFamily="18" charset="0"/>
                    <a:sym typeface="Times New Roman"/>
                  </a:rPr>
                  <a:t>−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sz="2400" i="1">
                            <a:latin typeface="Cambria Math"/>
                            <a:cs typeface="Times New Roman" panose="02020603050405020304" pitchFamily="18" charset="0"/>
                            <a:sym typeface="Times New Roman"/>
                          </a:rPr>
                        </m:ctrlPr>
                      </m:sSubPr>
                      <m:e>
                        <m:r>
                          <a:rPr lang="en-US" altLang="zh-TW" sz="2400" i="1">
                            <a:latin typeface="Cambria Math"/>
                            <a:cs typeface="Times New Roman" panose="02020603050405020304" pitchFamily="18" charset="0"/>
                            <a:sym typeface="Times New Roman"/>
                          </a:rPr>
                          <m:t>𝑖</m:t>
                        </m:r>
                      </m:e>
                      <m:sub>
                        <m:r>
                          <a:rPr lang="en-US" altLang="zh-TW" sz="2400" i="1">
                            <a:latin typeface="Cambria Math"/>
                            <a:cs typeface="Times New Roman" panose="02020603050405020304" pitchFamily="18" charset="0"/>
                            <a:sym typeface="Times New Roman"/>
                          </a:rPr>
                          <m:t>𝑢</m:t>
                        </m:r>
                      </m:sub>
                    </m:sSub>
                  </m:oMath>
                </a14:m>
                <a:r>
                  <a:rPr lang="en-US" altLang="zh-TW" sz="2400" dirty="0" smtClean="0">
                    <a:latin typeface="標楷體" pitchFamily="65" charset="-120"/>
                    <a:ea typeface="標楷體" pitchFamily="65" charset="-120"/>
                  </a:rPr>
                  <a:t>+</a:t>
                </a:r>
                <a:r>
                  <a:rPr lang="el-GR" altLang="zh-TW" sz="2400" dirty="0">
                    <a:latin typeface="標楷體" pitchFamily="65" charset="-120"/>
                    <a:ea typeface="標楷體" pitchFamily="65" charset="-120"/>
                  </a:rPr>
                  <a:t> </a:t>
                </a:r>
                <a:r>
                  <a:rPr lang="el-GR" altLang="zh-TW" sz="2400" dirty="0" smtClean="0">
                    <a:latin typeface="標楷體" pitchFamily="65" charset="-120"/>
                    <a:ea typeface="標楷體" pitchFamily="65" charset="-120"/>
                  </a:rPr>
                  <a:t>π</a:t>
                </a:r>
                <a:endParaRPr lang="en-US" altLang="zh-TW" sz="2400" dirty="0" smtClean="0">
                  <a:latin typeface="標楷體" pitchFamily="65" charset="-120"/>
                  <a:ea typeface="標楷體" pitchFamily="65" charset="-120"/>
                </a:endParaRPr>
              </a:p>
              <a:p>
                <a:r>
                  <a:rPr lang="en-US" altLang="zh-TW" sz="2400" dirty="0">
                    <a:latin typeface="標楷體" pitchFamily="65" charset="-120"/>
                    <a:ea typeface="標楷體" pitchFamily="65" charset="-120"/>
                  </a:rPr>
                  <a:t> </a:t>
                </a:r>
                <a:r>
                  <a:rPr lang="en-US" altLang="zh-TW" sz="2400" dirty="0" smtClean="0">
                    <a:latin typeface="標楷體" pitchFamily="65" charset="-120"/>
                    <a:ea typeface="標楷體" pitchFamily="65" charset="-120"/>
                  </a:rPr>
                  <a:t>   = 9 -2 + 2</a:t>
                </a:r>
              </a:p>
              <a:p>
                <a:r>
                  <a:rPr lang="en-US" altLang="zh-TW" sz="2400" dirty="0">
                    <a:latin typeface="標楷體" pitchFamily="65" charset="-120"/>
                    <a:ea typeface="標楷體" pitchFamily="65" charset="-120"/>
                  </a:rPr>
                  <a:t> </a:t>
                </a:r>
                <a:r>
                  <a:rPr lang="en-US" altLang="zh-TW" sz="2400" dirty="0" smtClean="0">
                    <a:latin typeface="標楷體" pitchFamily="65" charset="-120"/>
                    <a:ea typeface="標楷體" pitchFamily="65" charset="-120"/>
                  </a:rPr>
                  <a:t>   = 9</a:t>
                </a:r>
              </a:p>
              <a:p>
                <a:endParaRPr lang="en-US" altLang="zh-TW" sz="2400" dirty="0">
                  <a:latin typeface="標楷體" pitchFamily="65" charset="-120"/>
                  <a:ea typeface="標楷體" pitchFamily="65" charset="-120"/>
                </a:endParaRPr>
              </a:p>
              <a:p>
                <a:r>
                  <a:rPr lang="en-US" altLang="zh-TW" sz="2400" dirty="0" err="1" smtClean="0">
                    <a:latin typeface="標楷體" pitchFamily="65" charset="-120"/>
                    <a:ea typeface="標楷體" pitchFamily="65" charset="-120"/>
                  </a:rPr>
                  <a:t>Lcs</a:t>
                </a:r>
                <a:r>
                  <a:rPr lang="en-US" altLang="zh-TW" sz="2400" dirty="0" smtClean="0">
                    <a:latin typeface="標楷體" pitchFamily="65" charset="-120"/>
                    <a:ea typeface="標楷體" pitchFamily="65" charset="-120"/>
                  </a:rPr>
                  <a:t> = 7 + 5 - l(</a:t>
                </a:r>
                <a:r>
                  <a:rPr lang="en-US" altLang="zh-TW" sz="2400" dirty="0" err="1" smtClean="0">
                    <a:latin typeface="標楷體" pitchFamily="65" charset="-120"/>
                    <a:ea typeface="標楷體" pitchFamily="65" charset="-120"/>
                  </a:rPr>
                  <a:t>u,v</a:t>
                </a:r>
                <a:r>
                  <a:rPr lang="en-US" altLang="zh-TW" sz="2400" dirty="0" smtClean="0">
                    <a:latin typeface="標楷體" pitchFamily="65" charset="-120"/>
                    <a:ea typeface="標楷體" pitchFamily="65" charset="-120"/>
                  </a:rPr>
                  <a:t>)</a:t>
                </a:r>
              </a:p>
              <a:p>
                <a:r>
                  <a:rPr lang="en-US" altLang="zh-TW" sz="2400" dirty="0">
                    <a:latin typeface="標楷體" pitchFamily="65" charset="-120"/>
                    <a:ea typeface="標楷體" pitchFamily="65" charset="-120"/>
                  </a:rPr>
                  <a:t> </a:t>
                </a:r>
                <a:r>
                  <a:rPr lang="en-US" altLang="zh-TW" sz="2400" dirty="0" smtClean="0">
                    <a:latin typeface="標楷體" pitchFamily="65" charset="-120"/>
                    <a:ea typeface="標楷體" pitchFamily="65" charset="-120"/>
                  </a:rPr>
                  <a:t>   = 3</a:t>
                </a:r>
              </a:p>
            </p:txBody>
          </p:sp>
        </mc:Choice>
        <mc:Fallback xmlns="">
          <p:sp>
            <p:nvSpPr>
              <p:cNvPr id="7" name="文字方塊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39125" y="2028825"/>
                <a:ext cx="3219450" cy="2677656"/>
              </a:xfrm>
              <a:prstGeom prst="rect">
                <a:avLst/>
              </a:prstGeom>
              <a:blipFill rotWithShape="1">
                <a:blip r:embed="rId3"/>
                <a:stretch>
                  <a:fillRect l="-3030" t="-1822" r="-3220" b="-4328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4" name="圖片 1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75638" y="1694008"/>
            <a:ext cx="3288324" cy="4308181"/>
          </a:xfrm>
          <a:prstGeom prst="rect">
            <a:avLst/>
          </a:prstGeom>
        </p:spPr>
      </p:pic>
      <p:pic>
        <p:nvPicPr>
          <p:cNvPr id="15" name="圖片 1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38174" y="2496372"/>
            <a:ext cx="1629002" cy="22101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7754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7"/>
          <p:cNvSpPr txBox="1">
            <a:spLocks noGrp="1"/>
          </p:cNvSpPr>
          <p:nvPr>
            <p:ph type="title"/>
          </p:nvPr>
        </p:nvSpPr>
        <p:spPr>
          <a:xfrm>
            <a:off x="0" y="0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>
              <a:buSzPts val="4400"/>
            </a:pPr>
            <a:r>
              <a:rPr lang="en-US" altLang="zh-TW" b="1" dirty="0">
                <a:latin typeface="Times New Roman"/>
                <a:ea typeface="Times New Roman"/>
                <a:cs typeface="Times New Roman"/>
                <a:sym typeface="Times New Roman"/>
              </a:rPr>
              <a:t>Proposed data structure, supporting fast queries</a:t>
            </a:r>
            <a:endParaRPr lang="zh-TW" altLang="en-US" b="1" dirty="0">
              <a:solidFill>
                <a:srgbClr val="FF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39" name="Google Shape;139;p7"/>
          <p:cNvSpPr txBox="1">
            <a:spLocks noGrp="1"/>
          </p:cNvSpPr>
          <p:nvPr>
            <p:ph type="body" idx="1"/>
          </p:nvPr>
        </p:nvSpPr>
        <p:spPr>
          <a:xfrm>
            <a:off x="838200" y="1468376"/>
            <a:ext cx="10775553" cy="51521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indent="0">
              <a:buSzPts val="2800"/>
              <a:buNone/>
            </a:pPr>
            <a:endParaRPr lang="en-US" sz="3200" dirty="0" smtClean="0"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  <a:sym typeface="Times New Roman"/>
            </a:endParaRPr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13</a:t>
            </a:fld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矩形 3"/>
              <p:cNvSpPr/>
              <p:nvPr/>
            </p:nvSpPr>
            <p:spPr>
              <a:xfrm>
                <a:off x="2171700" y="674201"/>
                <a:ext cx="9511462" cy="86651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342900" indent="-342900">
                  <a:buFont typeface="Arial" pitchFamily="34" charset="0"/>
                  <a:buChar char="•"/>
                </a:pPr>
                <a:r>
                  <a:rPr lang="zh-TW" alt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ea typeface="Times New Roman"/>
                    <a:cs typeface="Times New Roman" panose="02020603050405020304" pitchFamily="18" charset="0"/>
                    <a:sym typeface="Times New Roman"/>
                  </a:rPr>
                  <a:t>限制</a:t>
                </a:r>
                <a:r>
                  <a:rPr lang="en-US" altLang="zh-TW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ea typeface="Times New Roman"/>
                    <a:cs typeface="Times New Roman" panose="02020603050405020304" pitchFamily="18" charset="0"/>
                    <a:sym typeface="Times New Roman"/>
                  </a:rPr>
                  <a:t>(</a:t>
                </a:r>
                <a:r>
                  <a:rPr lang="en-US" altLang="zh-TW" sz="2400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ea typeface="Times New Roman"/>
                    <a:cs typeface="Times New Roman" panose="02020603050405020304" pitchFamily="18" charset="0"/>
                    <a:sym typeface="Times New Roman"/>
                  </a:rPr>
                  <a:t>u,v</a:t>
                </a:r>
                <a:r>
                  <a:rPr lang="en-US" altLang="zh-TW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ea typeface="Times New Roman"/>
                    <a:cs typeface="Times New Roman" panose="02020603050405020304" pitchFamily="18" charset="0"/>
                    <a:sym typeface="Times New Roman"/>
                  </a:rPr>
                  <a:t>)-</a:t>
                </a:r>
                <a:r>
                  <a:rPr lang="en-US" altLang="zh-TW" sz="2400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ea typeface="Times New Roman"/>
                    <a:cs typeface="Times New Roman" panose="02020603050405020304" pitchFamily="18" charset="0"/>
                    <a:sym typeface="Times New Roman"/>
                  </a:rPr>
                  <a:t>ralated</a:t>
                </a:r>
                <a:r>
                  <a:rPr lang="en-US" altLang="zh-TW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ea typeface="Times New Roman"/>
                    <a:cs typeface="Times New Roman" panose="02020603050405020304" pitchFamily="18" charset="0"/>
                    <a:sym typeface="Times New Roman"/>
                  </a:rPr>
                  <a:t> a-strips</a:t>
                </a:r>
                <a:r>
                  <a:rPr lang="zh-TW" alt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ea typeface="Times New Roman"/>
                    <a:cs typeface="Times New Roman" panose="02020603050405020304" pitchFamily="18" charset="0"/>
                    <a:sym typeface="Times New Roman"/>
                  </a:rPr>
                  <a:t>寬度，達到</a:t>
                </a:r>
                <a:r>
                  <a:rPr lang="en-US" altLang="zh-TW" sz="2400" i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ea typeface="Times New Roman"/>
                    <a:cs typeface="Times New Roman" panose="02020603050405020304" pitchFamily="18" charset="0"/>
                    <a:sym typeface="Times New Roman"/>
                  </a:rPr>
                  <a:t>O</a:t>
                </a:r>
                <a:r>
                  <a:rPr lang="en-US" altLang="zh-TW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ea typeface="Times New Roman"/>
                    <a:cs typeface="Times New Roman" panose="02020603050405020304" pitchFamily="18" charset="0"/>
                    <a:sym typeface="Times New Roman"/>
                  </a:rPr>
                  <a:t> </a:t>
                </a:r>
                <a:r>
                  <a:rPr lang="en-US" altLang="zh-TW" sz="2400" dirty="0">
                    <a:solidFill>
                      <a:schemeClr val="tx1"/>
                    </a:solidFill>
                    <a:latin typeface="Times New Roman" panose="02020603050405020304" pitchFamily="18" charset="0"/>
                    <a:ea typeface="Times New Roman"/>
                    <a:cs typeface="Times New Roman" panose="02020603050405020304" pitchFamily="18" charset="0"/>
                    <a:sym typeface="Times New Roman"/>
                  </a:rPr>
                  <a:t>(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altLang="zh-TW" sz="2400" i="1" dirty="0">
                            <a:solidFill>
                              <a:schemeClr val="tx1"/>
                            </a:solidFill>
                            <a:latin typeface="Cambria Math"/>
                            <a:cs typeface="Times New Roman" panose="02020603050405020304" pitchFamily="18" charset="0"/>
                            <a:sym typeface="Times New Roman"/>
                          </a:rPr>
                        </m:ctrlPr>
                      </m:radPr>
                      <m:deg/>
                      <m:e>
                        <m:sSub>
                          <m:sSubPr>
                            <m:ctrlPr>
                              <a:rPr lang="en-US" altLang="zh-TW" sz="2400" i="1" dirty="0">
                                <a:solidFill>
                                  <a:schemeClr val="tx1"/>
                                </a:solidFill>
                                <a:latin typeface="Cambria Math"/>
                                <a:cs typeface="Times New Roman" panose="02020603050405020304" pitchFamily="18" charset="0"/>
                                <a:sym typeface="Times New Roman"/>
                              </a:rPr>
                            </m:ctrlPr>
                          </m:sSubPr>
                          <m:e>
                            <m:r>
                              <m:rPr>
                                <m:nor/>
                              </m:rPr>
                              <a:rPr lang="en-US" altLang="zh-TW" sz="2400" b="0" i="0" dirty="0" smtClean="0">
                                <a:solidFill>
                                  <a:schemeClr val="tx1"/>
                                </a:solidFill>
                                <a:latin typeface="Cambria Math"/>
                                <a:cs typeface="Times New Roman" panose="02020603050405020304" pitchFamily="18" charset="0"/>
                                <a:sym typeface="Times New Roman"/>
                              </a:rPr>
                              <m:t>a</m:t>
                            </m:r>
                          </m:e>
                          <m:sub>
                            <m:r>
                              <a:rPr lang="en-US" altLang="zh-TW" sz="2400" b="0" i="1" dirty="0" smtClean="0">
                                <a:solidFill>
                                  <a:schemeClr val="tx1"/>
                                </a:solidFill>
                                <a:latin typeface="Cambria Math"/>
                                <a:ea typeface="Times New Roman"/>
                                <a:cs typeface="Times New Roman" panose="02020603050405020304" pitchFamily="18" charset="0"/>
                                <a:sym typeface="Times New Roman"/>
                              </a:rPr>
                              <m:t>𝑣</m:t>
                            </m:r>
                          </m:sub>
                        </m:sSub>
                        <m:r>
                          <a:rPr lang="en-US" altLang="zh-TW" sz="2400" b="0" i="1" dirty="0" smtClean="0">
                            <a:solidFill>
                              <a:schemeClr val="tx1"/>
                            </a:solidFill>
                            <a:latin typeface="Cambria Math"/>
                            <a:cs typeface="Times New Roman" panose="02020603050405020304" pitchFamily="18" charset="0"/>
                            <a:sym typeface="Times New Roman"/>
                          </a:rPr>
                          <m:t>−</m:t>
                        </m:r>
                        <m:sSub>
                          <m:sSubPr>
                            <m:ctrlPr>
                              <a:rPr lang="en-US" altLang="zh-TW" sz="2400" i="1" dirty="0">
                                <a:solidFill>
                                  <a:schemeClr val="tx1"/>
                                </a:solidFill>
                                <a:latin typeface="Cambria Math"/>
                                <a:cs typeface="Times New Roman" panose="02020603050405020304" pitchFamily="18" charset="0"/>
                                <a:sym typeface="Times New Roman"/>
                              </a:rPr>
                            </m:ctrlPr>
                          </m:sSubPr>
                          <m:e>
                            <m:r>
                              <m:rPr>
                                <m:nor/>
                              </m:rPr>
                              <a:rPr lang="en-US" altLang="zh-TW" sz="2400" dirty="0">
                                <a:solidFill>
                                  <a:schemeClr val="tx1"/>
                                </a:solidFill>
                                <a:latin typeface="Cambria Math"/>
                                <a:cs typeface="Times New Roman" panose="02020603050405020304" pitchFamily="18" charset="0"/>
                                <a:sym typeface="Times New Roman"/>
                              </a:rPr>
                              <m:t>a</m:t>
                            </m:r>
                          </m:e>
                          <m:sub>
                            <m:r>
                              <a:rPr lang="en-US" altLang="zh-TW" sz="2400" b="0" i="1" dirty="0" smtClean="0">
                                <a:solidFill>
                                  <a:schemeClr val="tx1"/>
                                </a:solidFill>
                                <a:latin typeface="Cambria Math"/>
                                <a:cs typeface="Times New Roman" panose="02020603050405020304" pitchFamily="18" charset="0"/>
                                <a:sym typeface="Times New Roman"/>
                              </a:rPr>
                              <m:t>𝑢</m:t>
                            </m:r>
                          </m:sub>
                        </m:sSub>
                      </m:e>
                    </m:rad>
                    <m:sSup>
                      <m:sSupPr>
                        <m:ctrlPr>
                          <a:rPr lang="en-US" altLang="zh-TW" sz="2400" i="1" dirty="0">
                            <a:solidFill>
                              <a:schemeClr val="tx1"/>
                            </a:solidFill>
                            <a:latin typeface="Cambria Math"/>
                            <a:cs typeface="Times New Roman" panose="02020603050405020304" pitchFamily="18" charset="0"/>
                            <a:sym typeface="Times New Roman"/>
                          </a:rPr>
                        </m:ctrlPr>
                      </m:sSupPr>
                      <m:e>
                        <m:r>
                          <a:rPr lang="en-US" altLang="zh-TW" sz="2400" i="1" dirty="0">
                            <a:solidFill>
                              <a:schemeClr val="tx1"/>
                            </a:solidFill>
                            <a:latin typeface="Cambria Math"/>
                            <a:cs typeface="Times New Roman" panose="02020603050405020304" pitchFamily="18" charset="0"/>
                            <a:sym typeface="Times New Roman"/>
                          </a:rPr>
                          <m:t>𝑙𝑜𝑔</m:t>
                        </m:r>
                      </m:e>
                      <m:sup>
                        <m:r>
                          <a:rPr lang="en-US" altLang="zh-TW" sz="2400" i="1" dirty="0">
                            <a:solidFill>
                              <a:schemeClr val="tx1"/>
                            </a:solidFill>
                            <a:latin typeface="Cambria Math"/>
                            <a:cs typeface="Times New Roman" panose="02020603050405020304" pitchFamily="18" charset="0"/>
                            <a:sym typeface="Times New Roman"/>
                          </a:rPr>
                          <m:t>1+</m:t>
                        </m:r>
                        <m:r>
                          <m:rPr>
                            <m:nor/>
                          </m:rPr>
                          <a:rPr lang="el-GR" altLang="zh-TW" sz="2400">
                            <a:solidFill>
                              <a:schemeClr val="tx1"/>
                            </a:solidFill>
                          </a:rPr>
                          <m:t>ϵ</m:t>
                        </m:r>
                      </m:sup>
                    </m:sSup>
                    <m:r>
                      <a:rPr lang="en-US" altLang="zh-TW" sz="2400" i="1">
                        <a:solidFill>
                          <a:schemeClr val="tx1"/>
                        </a:solidFill>
                        <a:latin typeface="Cambria Math"/>
                      </a:rPr>
                      <m:t>(</m:t>
                    </m:r>
                    <m:sSub>
                      <m:sSubPr>
                        <m:ctrlPr>
                          <a:rPr lang="en-US" altLang="zh-TW" sz="2400" i="1" dirty="0">
                            <a:solidFill>
                              <a:schemeClr val="tx1"/>
                            </a:solidFill>
                            <a:latin typeface="Cambria Math"/>
                            <a:cs typeface="Times New Roman" panose="02020603050405020304" pitchFamily="18" charset="0"/>
                            <a:sym typeface="Times New Roman"/>
                          </a:rPr>
                        </m:ctrlPr>
                      </m:sSubPr>
                      <m:e>
                        <m:r>
                          <m:rPr>
                            <m:nor/>
                          </m:rPr>
                          <a:rPr lang="en-US" altLang="zh-TW" sz="2400" dirty="0">
                            <a:solidFill>
                              <a:schemeClr val="tx1"/>
                            </a:solidFill>
                            <a:latin typeface="Cambria Math"/>
                            <a:cs typeface="Times New Roman" panose="02020603050405020304" pitchFamily="18" charset="0"/>
                            <a:sym typeface="Times New Roman"/>
                          </a:rPr>
                          <m:t>a</m:t>
                        </m:r>
                      </m:e>
                      <m:sub>
                        <m:r>
                          <a:rPr lang="en-US" altLang="zh-TW" sz="2400" i="1" dirty="0">
                            <a:solidFill>
                              <a:schemeClr val="tx1"/>
                            </a:solidFill>
                            <a:latin typeface="Cambria Math"/>
                            <a:ea typeface="Times New Roman"/>
                            <a:cs typeface="Times New Roman" panose="02020603050405020304" pitchFamily="18" charset="0"/>
                            <a:sym typeface="Times New Roman"/>
                          </a:rPr>
                          <m:t>𝑣</m:t>
                        </m:r>
                      </m:sub>
                    </m:sSub>
                    <m:r>
                      <a:rPr lang="en-US" altLang="zh-TW" sz="2400" b="0" i="1" dirty="0" smtClean="0">
                        <a:solidFill>
                          <a:schemeClr val="tx1"/>
                        </a:solidFill>
                        <a:latin typeface="Cambria Math"/>
                        <a:ea typeface="Times New Roman"/>
                        <a:cs typeface="Times New Roman" panose="02020603050405020304" pitchFamily="18" charset="0"/>
                        <a:sym typeface="Times New Roman"/>
                      </a:rPr>
                      <m:t>−</m:t>
                    </m:r>
                    <m:sSub>
                      <m:sSubPr>
                        <m:ctrlPr>
                          <a:rPr lang="en-US" altLang="zh-TW" sz="2400" i="1" dirty="0">
                            <a:solidFill>
                              <a:schemeClr val="tx1"/>
                            </a:solidFill>
                            <a:latin typeface="Cambria Math"/>
                            <a:cs typeface="Times New Roman" panose="02020603050405020304" pitchFamily="18" charset="0"/>
                            <a:sym typeface="Times New Roman"/>
                          </a:rPr>
                        </m:ctrlPr>
                      </m:sSubPr>
                      <m:e>
                        <m:r>
                          <m:rPr>
                            <m:nor/>
                          </m:rPr>
                          <a:rPr lang="en-US" altLang="zh-TW" sz="2400" dirty="0">
                            <a:solidFill>
                              <a:schemeClr val="tx1"/>
                            </a:solidFill>
                            <a:latin typeface="Cambria Math"/>
                            <a:cs typeface="Times New Roman" panose="02020603050405020304" pitchFamily="18" charset="0"/>
                            <a:sym typeface="Times New Roman"/>
                          </a:rPr>
                          <m:t>a</m:t>
                        </m:r>
                      </m:e>
                      <m:sub>
                        <m:r>
                          <a:rPr lang="en-US" altLang="zh-TW" sz="2400" i="1" dirty="0">
                            <a:solidFill>
                              <a:schemeClr val="tx1"/>
                            </a:solidFill>
                            <a:latin typeface="Cambria Math"/>
                            <a:cs typeface="Times New Roman" panose="02020603050405020304" pitchFamily="18" charset="0"/>
                            <a:sym typeface="Times New Roman"/>
                          </a:rPr>
                          <m:t>𝑢</m:t>
                        </m:r>
                      </m:sub>
                    </m:sSub>
                  </m:oMath>
                </a14:m>
                <a:r>
                  <a:rPr lang="en-US" altLang="zh-TW" sz="2400" dirty="0" smtClean="0">
                    <a:solidFill>
                      <a:schemeClr val="tx1"/>
                    </a:solidFill>
                  </a:rPr>
                  <a:t>))</a:t>
                </a:r>
                <a:endParaRPr lang="en-US" altLang="zh-TW" sz="2400" dirty="0">
                  <a:solidFill>
                    <a:schemeClr val="tx1"/>
                  </a:solidFill>
                </a:endParaRPr>
              </a:p>
              <a:p>
                <a:endParaRPr lang="zh-TW" altLang="zh-TW" sz="2400" dirty="0"/>
              </a:p>
            </p:txBody>
          </p:sp>
        </mc:Choice>
        <mc:Fallback xmlns="">
          <p:sp>
            <p:nvSpPr>
              <p:cNvPr id="4" name="矩形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71700" y="674201"/>
                <a:ext cx="9511462" cy="866519"/>
              </a:xfrm>
              <a:prstGeom prst="rect">
                <a:avLst/>
              </a:prstGeom>
              <a:blipFill rotWithShape="1">
                <a:blip r:embed="rId3"/>
                <a:stretch>
                  <a:fillRect l="-833" t="-2817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" name="圖片 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4620" y="1628775"/>
            <a:ext cx="5443591" cy="5229225"/>
          </a:xfrm>
          <a:prstGeom prst="rect">
            <a:avLst/>
          </a:prstGeom>
        </p:spPr>
      </p:pic>
      <p:sp>
        <p:nvSpPr>
          <p:cNvPr id="3" name="向右箭號 2"/>
          <p:cNvSpPr/>
          <p:nvPr/>
        </p:nvSpPr>
        <p:spPr>
          <a:xfrm>
            <a:off x="5698212" y="3181350"/>
            <a:ext cx="352425" cy="57314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pic>
        <p:nvPicPr>
          <p:cNvPr id="8" name="圖片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10312" y="1557799"/>
            <a:ext cx="5372850" cy="5144218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2" name="文字方塊 11"/>
              <p:cNvSpPr txBox="1"/>
              <p:nvPr/>
            </p:nvSpPr>
            <p:spPr>
              <a:xfrm>
                <a:off x="6172199" y="1466850"/>
                <a:ext cx="3381375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TW" sz="2400" dirty="0" smtClean="0"/>
                  <a:t>u = (39,19)   v= (51,40)</a:t>
                </a:r>
              </a:p>
              <a:p>
                <a14:m>
                  <m:oMath xmlns:m="http://schemas.openxmlformats.org/officeDocument/2006/math">
                    <m:acc>
                      <m:accPr>
                        <m:chr m:val="̃"/>
                        <m:ctrlPr>
                          <a:rPr lang="zh-TW" altLang="zh-TW" sz="2400" i="1">
                            <a:latin typeface="Cambria Math"/>
                          </a:rPr>
                        </m:ctrlPr>
                      </m:accPr>
                      <m:e>
                        <m:r>
                          <a:rPr lang="en-US" altLang="zh-TW" sz="2400" i="1">
                            <a:latin typeface="Cambria Math"/>
                          </a:rPr>
                          <m:t>𝑢</m:t>
                        </m:r>
                      </m:e>
                    </m:acc>
                  </m:oMath>
                </a14:m>
                <a:r>
                  <a:rPr lang="zh-TW" altLang="en-US" sz="2400" dirty="0" smtClean="0"/>
                  <a:t> </a:t>
                </a:r>
                <a:r>
                  <a:rPr lang="en-US" altLang="zh-TW" sz="2400" dirty="0" smtClean="0"/>
                  <a:t>= (38,26) </a:t>
                </a:r>
                <a14:m>
                  <m:oMath xmlns:m="http://schemas.openxmlformats.org/officeDocument/2006/math">
                    <m:r>
                      <a:rPr lang="en-US" altLang="zh-TW" sz="2400" b="0" i="0" smtClean="0">
                        <a:latin typeface="Cambria Math"/>
                      </a:rPr>
                      <m:t>   </m:t>
                    </m:r>
                    <m:acc>
                      <m:accPr>
                        <m:chr m:val="̃"/>
                        <m:ctrlPr>
                          <a:rPr lang="zh-TW" altLang="zh-TW" sz="2400" i="1">
                            <a:latin typeface="Cambria Math"/>
                          </a:rPr>
                        </m:ctrlPr>
                      </m:accPr>
                      <m:e>
                        <m:r>
                          <a:rPr lang="en-US" altLang="zh-TW" sz="2400" b="0" i="1" smtClean="0">
                            <a:latin typeface="Cambria Math"/>
                          </a:rPr>
                          <m:t>𝑣</m:t>
                        </m:r>
                      </m:e>
                    </m:acc>
                  </m:oMath>
                </a14:m>
                <a:r>
                  <a:rPr lang="zh-TW" altLang="en-US" sz="2400" dirty="0" smtClean="0"/>
                  <a:t> </a:t>
                </a:r>
                <a:r>
                  <a:rPr lang="en-US" altLang="zh-TW" sz="2400" dirty="0" smtClean="0"/>
                  <a:t>= (54,35)</a:t>
                </a:r>
                <a:endParaRPr lang="zh-TW" altLang="en-US" sz="2400" dirty="0"/>
              </a:p>
            </p:txBody>
          </p:sp>
        </mc:Choice>
        <mc:Fallback xmlns="">
          <p:sp>
            <p:nvSpPr>
              <p:cNvPr id="12" name="文字方塊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72199" y="1466850"/>
                <a:ext cx="3381375" cy="830997"/>
              </a:xfrm>
              <a:prstGeom prst="rect">
                <a:avLst/>
              </a:prstGeom>
              <a:blipFill rotWithShape="1">
                <a:blip r:embed="rId6"/>
                <a:stretch>
                  <a:fillRect l="-2703" t="-5147" r="-5586" b="-16912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32319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7"/>
          <p:cNvSpPr txBox="1">
            <a:spLocks noGrp="1"/>
          </p:cNvSpPr>
          <p:nvPr>
            <p:ph type="title"/>
          </p:nvPr>
        </p:nvSpPr>
        <p:spPr>
          <a:xfrm>
            <a:off x="0" y="0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>
              <a:buSzPts val="4400"/>
            </a:pPr>
            <a:r>
              <a:rPr lang="en-US" altLang="zh-TW" b="1" dirty="0">
                <a:latin typeface="Times New Roman"/>
                <a:ea typeface="Times New Roman"/>
                <a:cs typeface="Times New Roman"/>
                <a:sym typeface="Times New Roman"/>
              </a:rPr>
              <a:t>Proposed data structure, supporting fast queries</a:t>
            </a:r>
            <a:endParaRPr lang="zh-TW" altLang="en-US" b="1" dirty="0">
              <a:solidFill>
                <a:srgbClr val="FF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39" name="Google Shape;139;p7"/>
          <p:cNvSpPr txBox="1">
            <a:spLocks noGrp="1"/>
          </p:cNvSpPr>
          <p:nvPr>
            <p:ph type="body" idx="1"/>
          </p:nvPr>
        </p:nvSpPr>
        <p:spPr>
          <a:xfrm>
            <a:off x="838200" y="1468376"/>
            <a:ext cx="10775553" cy="51521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indent="0">
              <a:buSzPts val="2800"/>
              <a:buNone/>
            </a:pPr>
            <a:endParaRPr lang="en-US" sz="3200" dirty="0" smtClean="0"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  <a:sym typeface="Times New Roman"/>
            </a:endParaRPr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14</a:t>
            </a:fld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矩形 3"/>
              <p:cNvSpPr/>
              <p:nvPr/>
            </p:nvSpPr>
            <p:spPr>
              <a:xfrm>
                <a:off x="3052762" y="674201"/>
                <a:ext cx="5195653" cy="86651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342900" indent="-342900">
                  <a:buFont typeface="Arial" pitchFamily="34" charset="0"/>
                  <a:buChar char="•"/>
                </a:pPr>
                <a:r>
                  <a:rPr lang="zh-TW" alt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ea typeface="Times New Roman"/>
                    <a:cs typeface="Times New Roman" panose="02020603050405020304" pitchFamily="18" charset="0"/>
                    <a:sym typeface="Times New Roman"/>
                  </a:rPr>
                  <a:t>限制</a:t>
                </a:r>
                <a:r>
                  <a:rPr lang="en-US" altLang="zh-TW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ea typeface="Times New Roman"/>
                    <a:cs typeface="Times New Roman" panose="02020603050405020304" pitchFamily="18" charset="0"/>
                    <a:sym typeface="Times New Roman"/>
                  </a:rPr>
                  <a:t>(</a:t>
                </a:r>
                <a:r>
                  <a:rPr lang="en-US" altLang="zh-TW" sz="2400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ea typeface="Times New Roman"/>
                    <a:cs typeface="Times New Roman" panose="02020603050405020304" pitchFamily="18" charset="0"/>
                    <a:sym typeface="Times New Roman"/>
                  </a:rPr>
                  <a:t>u,v</a:t>
                </a:r>
                <a:r>
                  <a:rPr lang="en-US" altLang="zh-TW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ea typeface="Times New Roman"/>
                    <a:cs typeface="Times New Roman" panose="02020603050405020304" pitchFamily="18" charset="0"/>
                    <a:sym typeface="Times New Roman"/>
                  </a:rPr>
                  <a:t>)-</a:t>
                </a:r>
                <a:r>
                  <a:rPr lang="en-US" altLang="zh-TW" sz="2400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ea typeface="Times New Roman"/>
                    <a:cs typeface="Times New Roman" panose="02020603050405020304" pitchFamily="18" charset="0"/>
                    <a:sym typeface="Times New Roman"/>
                  </a:rPr>
                  <a:t>ralated</a:t>
                </a:r>
                <a:r>
                  <a:rPr lang="en-US" altLang="zh-TW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ea typeface="Times New Roman"/>
                    <a:cs typeface="Times New Roman" panose="02020603050405020304" pitchFamily="18" charset="0"/>
                    <a:sym typeface="Times New Roman"/>
                  </a:rPr>
                  <a:t> a-strips</a:t>
                </a:r>
                <a:r>
                  <a:rPr lang="zh-TW" alt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ea typeface="Times New Roman"/>
                    <a:cs typeface="Times New Roman" panose="02020603050405020304" pitchFamily="18" charset="0"/>
                    <a:sym typeface="Times New Roman"/>
                  </a:rPr>
                  <a:t>寬度，達到</a:t>
                </a:r>
                <a:endParaRPr lang="en-US" altLang="zh-TW" sz="2400" dirty="0" smtClean="0">
                  <a:solidFill>
                    <a:schemeClr val="tx1"/>
                  </a:solidFill>
                  <a:latin typeface="Times New Roman" panose="02020603050405020304" pitchFamily="18" charset="0"/>
                  <a:ea typeface="Times New Roman"/>
                  <a:cs typeface="Times New Roman" panose="02020603050405020304" pitchFamily="18" charset="0"/>
                  <a:sym typeface="Times New Roman"/>
                </a:endParaRPr>
              </a:p>
              <a:p>
                <a:r>
                  <a:rPr lang="en-US" altLang="zh-TW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ea typeface="Times New Roman"/>
                    <a:cs typeface="Times New Roman" panose="02020603050405020304" pitchFamily="18" charset="0"/>
                    <a:sym typeface="Times New Roman"/>
                  </a:rPr>
                  <a:t>O </a:t>
                </a:r>
                <a:r>
                  <a:rPr lang="en-US" altLang="zh-TW" sz="2400" dirty="0">
                    <a:solidFill>
                      <a:schemeClr val="tx1"/>
                    </a:solidFill>
                    <a:latin typeface="Times New Roman" panose="02020603050405020304" pitchFamily="18" charset="0"/>
                    <a:ea typeface="Times New Roman"/>
                    <a:cs typeface="Times New Roman" panose="02020603050405020304" pitchFamily="18" charset="0"/>
                    <a:sym typeface="Times New Roman"/>
                  </a:rPr>
                  <a:t>(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altLang="zh-TW" sz="2400" i="1" dirty="0">
                            <a:solidFill>
                              <a:schemeClr val="tx1"/>
                            </a:solidFill>
                            <a:latin typeface="Cambria Math"/>
                            <a:cs typeface="Times New Roman" panose="02020603050405020304" pitchFamily="18" charset="0"/>
                            <a:sym typeface="Times New Roman"/>
                          </a:rPr>
                        </m:ctrlPr>
                      </m:radPr>
                      <m:deg/>
                      <m:e>
                        <m:sSub>
                          <m:sSubPr>
                            <m:ctrlPr>
                              <a:rPr lang="en-US" altLang="zh-TW" sz="2400" i="1" dirty="0">
                                <a:solidFill>
                                  <a:schemeClr val="tx1"/>
                                </a:solidFill>
                                <a:latin typeface="Cambria Math"/>
                                <a:cs typeface="Times New Roman" panose="02020603050405020304" pitchFamily="18" charset="0"/>
                                <a:sym typeface="Times New Roman"/>
                              </a:rPr>
                            </m:ctrlPr>
                          </m:sSubPr>
                          <m:e>
                            <m:r>
                              <m:rPr>
                                <m:nor/>
                              </m:rPr>
                              <a:rPr lang="en-US" altLang="zh-TW" sz="2400" b="0" i="0" dirty="0" smtClean="0">
                                <a:solidFill>
                                  <a:schemeClr val="tx1"/>
                                </a:solidFill>
                                <a:latin typeface="Cambria Math"/>
                                <a:cs typeface="Times New Roman" panose="02020603050405020304" pitchFamily="18" charset="0"/>
                                <a:sym typeface="Times New Roman"/>
                              </a:rPr>
                              <m:t>a</m:t>
                            </m:r>
                          </m:e>
                          <m:sub>
                            <m:r>
                              <a:rPr lang="en-US" altLang="zh-TW" sz="2400" b="0" i="1" dirty="0" smtClean="0">
                                <a:solidFill>
                                  <a:schemeClr val="tx1"/>
                                </a:solidFill>
                                <a:latin typeface="Cambria Math"/>
                                <a:ea typeface="Times New Roman"/>
                                <a:cs typeface="Times New Roman" panose="02020603050405020304" pitchFamily="18" charset="0"/>
                                <a:sym typeface="Times New Roman"/>
                              </a:rPr>
                              <m:t>𝑣</m:t>
                            </m:r>
                          </m:sub>
                        </m:sSub>
                        <m:r>
                          <a:rPr lang="en-US" altLang="zh-TW" sz="2400" b="0" i="1" dirty="0" smtClean="0">
                            <a:solidFill>
                              <a:schemeClr val="tx1"/>
                            </a:solidFill>
                            <a:latin typeface="Cambria Math"/>
                            <a:cs typeface="Times New Roman" panose="02020603050405020304" pitchFamily="18" charset="0"/>
                            <a:sym typeface="Times New Roman"/>
                          </a:rPr>
                          <m:t>−</m:t>
                        </m:r>
                        <m:sSub>
                          <m:sSubPr>
                            <m:ctrlPr>
                              <a:rPr lang="en-US" altLang="zh-TW" sz="2400" i="1" dirty="0">
                                <a:solidFill>
                                  <a:schemeClr val="tx1"/>
                                </a:solidFill>
                                <a:latin typeface="Cambria Math"/>
                                <a:cs typeface="Times New Roman" panose="02020603050405020304" pitchFamily="18" charset="0"/>
                                <a:sym typeface="Times New Roman"/>
                              </a:rPr>
                            </m:ctrlPr>
                          </m:sSubPr>
                          <m:e>
                            <m:r>
                              <m:rPr>
                                <m:nor/>
                              </m:rPr>
                              <a:rPr lang="en-US" altLang="zh-TW" sz="2400" dirty="0">
                                <a:solidFill>
                                  <a:schemeClr val="tx1"/>
                                </a:solidFill>
                                <a:latin typeface="Cambria Math"/>
                                <a:cs typeface="Times New Roman" panose="02020603050405020304" pitchFamily="18" charset="0"/>
                                <a:sym typeface="Times New Roman"/>
                              </a:rPr>
                              <m:t>a</m:t>
                            </m:r>
                          </m:e>
                          <m:sub>
                            <m:r>
                              <a:rPr lang="en-US" altLang="zh-TW" sz="2400" b="0" i="1" dirty="0" smtClean="0">
                                <a:solidFill>
                                  <a:schemeClr val="tx1"/>
                                </a:solidFill>
                                <a:latin typeface="Cambria Math"/>
                                <a:cs typeface="Times New Roman" panose="02020603050405020304" pitchFamily="18" charset="0"/>
                                <a:sym typeface="Times New Roman"/>
                              </a:rPr>
                              <m:t>𝑢</m:t>
                            </m:r>
                          </m:sub>
                        </m:sSub>
                      </m:e>
                    </m:rad>
                    <m:sSup>
                      <m:sSupPr>
                        <m:ctrlPr>
                          <a:rPr lang="en-US" altLang="zh-TW" sz="2400" i="1" dirty="0">
                            <a:solidFill>
                              <a:schemeClr val="tx1"/>
                            </a:solidFill>
                            <a:latin typeface="Cambria Math"/>
                            <a:cs typeface="Times New Roman" panose="02020603050405020304" pitchFamily="18" charset="0"/>
                            <a:sym typeface="Times New Roman"/>
                          </a:rPr>
                        </m:ctrlPr>
                      </m:sSupPr>
                      <m:e>
                        <m:r>
                          <a:rPr lang="en-US" altLang="zh-TW" sz="2400" i="1" dirty="0">
                            <a:solidFill>
                              <a:schemeClr val="tx1"/>
                            </a:solidFill>
                            <a:latin typeface="Cambria Math"/>
                            <a:cs typeface="Times New Roman" panose="02020603050405020304" pitchFamily="18" charset="0"/>
                            <a:sym typeface="Times New Roman"/>
                          </a:rPr>
                          <m:t>𝑙𝑜𝑔</m:t>
                        </m:r>
                      </m:e>
                      <m:sup>
                        <m:r>
                          <a:rPr lang="en-US" altLang="zh-TW" sz="2400" i="1" dirty="0">
                            <a:solidFill>
                              <a:schemeClr val="tx1"/>
                            </a:solidFill>
                            <a:latin typeface="Cambria Math"/>
                            <a:cs typeface="Times New Roman" panose="02020603050405020304" pitchFamily="18" charset="0"/>
                            <a:sym typeface="Times New Roman"/>
                          </a:rPr>
                          <m:t>1+</m:t>
                        </m:r>
                        <m:r>
                          <m:rPr>
                            <m:nor/>
                          </m:rPr>
                          <a:rPr lang="el-GR" altLang="zh-TW" sz="2400">
                            <a:solidFill>
                              <a:schemeClr val="tx1"/>
                            </a:solidFill>
                          </a:rPr>
                          <m:t>ϵ</m:t>
                        </m:r>
                      </m:sup>
                    </m:sSup>
                    <m:r>
                      <a:rPr lang="en-US" altLang="zh-TW" sz="2400" i="1">
                        <a:solidFill>
                          <a:schemeClr val="tx1"/>
                        </a:solidFill>
                        <a:latin typeface="Cambria Math"/>
                      </a:rPr>
                      <m:t>(</m:t>
                    </m:r>
                    <m:sSub>
                      <m:sSubPr>
                        <m:ctrlPr>
                          <a:rPr lang="en-US" altLang="zh-TW" sz="2400" i="1" dirty="0">
                            <a:solidFill>
                              <a:schemeClr val="tx1"/>
                            </a:solidFill>
                            <a:latin typeface="Cambria Math"/>
                            <a:cs typeface="Times New Roman" panose="02020603050405020304" pitchFamily="18" charset="0"/>
                            <a:sym typeface="Times New Roman"/>
                          </a:rPr>
                        </m:ctrlPr>
                      </m:sSubPr>
                      <m:e>
                        <m:r>
                          <m:rPr>
                            <m:nor/>
                          </m:rPr>
                          <a:rPr lang="en-US" altLang="zh-TW" sz="2400" dirty="0">
                            <a:solidFill>
                              <a:schemeClr val="tx1"/>
                            </a:solidFill>
                            <a:latin typeface="Cambria Math"/>
                            <a:cs typeface="Times New Roman" panose="02020603050405020304" pitchFamily="18" charset="0"/>
                            <a:sym typeface="Times New Roman"/>
                          </a:rPr>
                          <m:t>a</m:t>
                        </m:r>
                      </m:e>
                      <m:sub>
                        <m:r>
                          <a:rPr lang="en-US" altLang="zh-TW" sz="2400" i="1" dirty="0">
                            <a:solidFill>
                              <a:schemeClr val="tx1"/>
                            </a:solidFill>
                            <a:latin typeface="Cambria Math"/>
                            <a:ea typeface="Times New Roman"/>
                            <a:cs typeface="Times New Roman" panose="02020603050405020304" pitchFamily="18" charset="0"/>
                            <a:sym typeface="Times New Roman"/>
                          </a:rPr>
                          <m:t>𝑣</m:t>
                        </m:r>
                      </m:sub>
                    </m:sSub>
                    <m:r>
                      <a:rPr lang="en-US" altLang="zh-TW" sz="2400" b="0" i="1" dirty="0" smtClean="0">
                        <a:solidFill>
                          <a:schemeClr val="tx1"/>
                        </a:solidFill>
                        <a:latin typeface="Cambria Math"/>
                        <a:ea typeface="Times New Roman"/>
                        <a:cs typeface="Times New Roman" panose="02020603050405020304" pitchFamily="18" charset="0"/>
                        <a:sym typeface="Times New Roman"/>
                      </a:rPr>
                      <m:t>−</m:t>
                    </m:r>
                    <m:sSub>
                      <m:sSubPr>
                        <m:ctrlPr>
                          <a:rPr lang="en-US" altLang="zh-TW" sz="2400" i="1" dirty="0">
                            <a:solidFill>
                              <a:schemeClr val="tx1"/>
                            </a:solidFill>
                            <a:latin typeface="Cambria Math"/>
                            <a:cs typeface="Times New Roman" panose="02020603050405020304" pitchFamily="18" charset="0"/>
                            <a:sym typeface="Times New Roman"/>
                          </a:rPr>
                        </m:ctrlPr>
                      </m:sSubPr>
                      <m:e>
                        <m:r>
                          <m:rPr>
                            <m:nor/>
                          </m:rPr>
                          <a:rPr lang="en-US" altLang="zh-TW" sz="2400" dirty="0">
                            <a:solidFill>
                              <a:schemeClr val="tx1"/>
                            </a:solidFill>
                            <a:latin typeface="Cambria Math"/>
                            <a:cs typeface="Times New Roman" panose="02020603050405020304" pitchFamily="18" charset="0"/>
                            <a:sym typeface="Times New Roman"/>
                          </a:rPr>
                          <m:t>a</m:t>
                        </m:r>
                      </m:e>
                      <m:sub>
                        <m:r>
                          <a:rPr lang="en-US" altLang="zh-TW" sz="2400" i="1" dirty="0">
                            <a:solidFill>
                              <a:schemeClr val="tx1"/>
                            </a:solidFill>
                            <a:latin typeface="Cambria Math"/>
                            <a:cs typeface="Times New Roman" panose="02020603050405020304" pitchFamily="18" charset="0"/>
                            <a:sym typeface="Times New Roman"/>
                          </a:rPr>
                          <m:t>𝑢</m:t>
                        </m:r>
                      </m:sub>
                    </m:sSub>
                  </m:oMath>
                </a14:m>
                <a:r>
                  <a:rPr lang="en-US" altLang="zh-TW" sz="2400" dirty="0" smtClean="0">
                    <a:solidFill>
                      <a:schemeClr val="tx1"/>
                    </a:solidFill>
                  </a:rPr>
                  <a:t>))</a:t>
                </a:r>
                <a:endParaRPr lang="zh-TW" altLang="en-US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4" name="矩形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52762" y="674201"/>
                <a:ext cx="5195653" cy="866519"/>
              </a:xfrm>
              <a:prstGeom prst="rect">
                <a:avLst/>
              </a:prstGeom>
              <a:blipFill rotWithShape="1">
                <a:blip r:embed="rId3"/>
                <a:stretch>
                  <a:fillRect l="-1878" t="-5634" r="-704" b="-14085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" name="圖片 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967" y="1628775"/>
            <a:ext cx="4650354" cy="4467225"/>
          </a:xfrm>
          <a:prstGeom prst="rect">
            <a:avLst/>
          </a:prstGeom>
        </p:spPr>
      </p:pic>
      <p:sp>
        <p:nvSpPr>
          <p:cNvPr id="3" name="向右箭號 2"/>
          <p:cNvSpPr/>
          <p:nvPr/>
        </p:nvSpPr>
        <p:spPr>
          <a:xfrm>
            <a:off x="6053137" y="5328413"/>
            <a:ext cx="904875" cy="57314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文字方塊 8"/>
              <p:cNvSpPr txBox="1"/>
              <p:nvPr/>
            </p:nvSpPr>
            <p:spPr>
              <a:xfrm>
                <a:off x="7441406" y="1125221"/>
                <a:ext cx="4305300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TW" sz="2400" dirty="0" smtClean="0"/>
                  <a:t>u = (39,19)   v= (51,40)</a:t>
                </a:r>
              </a:p>
              <a:p>
                <a14:m>
                  <m:oMath xmlns:m="http://schemas.openxmlformats.org/officeDocument/2006/math">
                    <m:acc>
                      <m:accPr>
                        <m:chr m:val="̃"/>
                        <m:ctrlPr>
                          <a:rPr lang="zh-TW" altLang="zh-TW" sz="2400" i="1">
                            <a:latin typeface="Cambria Math"/>
                          </a:rPr>
                        </m:ctrlPr>
                      </m:accPr>
                      <m:e>
                        <m:r>
                          <a:rPr lang="en-US" altLang="zh-TW" sz="2400" i="1">
                            <a:latin typeface="Cambria Math"/>
                          </a:rPr>
                          <m:t>𝑢</m:t>
                        </m:r>
                      </m:e>
                    </m:acc>
                  </m:oMath>
                </a14:m>
                <a:r>
                  <a:rPr lang="zh-TW" altLang="en-US" sz="2400" dirty="0" smtClean="0"/>
                  <a:t> </a:t>
                </a:r>
                <a:r>
                  <a:rPr lang="en-US" altLang="zh-TW" sz="2400" dirty="0" smtClean="0"/>
                  <a:t>= (38,26) </a:t>
                </a:r>
                <a14:m>
                  <m:oMath xmlns:m="http://schemas.openxmlformats.org/officeDocument/2006/math">
                    <m:r>
                      <a:rPr lang="en-US" altLang="zh-TW" sz="2400" b="0" i="0" smtClean="0">
                        <a:latin typeface="Cambria Math"/>
                      </a:rPr>
                      <m:t>   </m:t>
                    </m:r>
                    <m:acc>
                      <m:accPr>
                        <m:chr m:val="̃"/>
                        <m:ctrlPr>
                          <a:rPr lang="zh-TW" altLang="zh-TW" sz="2400" i="1">
                            <a:latin typeface="Cambria Math"/>
                          </a:rPr>
                        </m:ctrlPr>
                      </m:accPr>
                      <m:e>
                        <m:r>
                          <a:rPr lang="en-US" altLang="zh-TW" sz="2400" b="0" i="1" smtClean="0">
                            <a:latin typeface="Cambria Math"/>
                          </a:rPr>
                          <m:t>𝑣</m:t>
                        </m:r>
                      </m:e>
                    </m:acc>
                  </m:oMath>
                </a14:m>
                <a:r>
                  <a:rPr lang="zh-TW" altLang="en-US" sz="2400" dirty="0" smtClean="0"/>
                  <a:t> </a:t>
                </a:r>
                <a:r>
                  <a:rPr lang="en-US" altLang="zh-TW" sz="2400" dirty="0" smtClean="0"/>
                  <a:t>= (54,35)</a:t>
                </a:r>
                <a:endParaRPr lang="zh-TW" altLang="en-US" sz="2400" dirty="0"/>
              </a:p>
            </p:txBody>
          </p:sp>
        </mc:Choice>
        <mc:Fallback xmlns="">
          <p:sp>
            <p:nvSpPr>
              <p:cNvPr id="9" name="文字方塊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41406" y="1125221"/>
                <a:ext cx="4305300" cy="830997"/>
              </a:xfrm>
              <a:prstGeom prst="rect">
                <a:avLst/>
              </a:prstGeom>
              <a:blipFill rotWithShape="1">
                <a:blip r:embed="rId5"/>
                <a:stretch>
                  <a:fillRect l="-2266" t="-5147" b="-16912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文字方塊 1"/>
              <p:cNvSpPr txBox="1"/>
              <p:nvPr/>
            </p:nvSpPr>
            <p:spPr>
              <a:xfrm>
                <a:off x="5126857" y="1940761"/>
                <a:ext cx="3255143" cy="280974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342900" indent="-342900">
                  <a:buFont typeface="Arial" pitchFamily="34" charset="0"/>
                  <a:buChar char="•"/>
                </a:pPr>
                <a14:m>
                  <m:oMath xmlns:m="http://schemas.openxmlformats.org/officeDocument/2006/math">
                    <m:sSubSup>
                      <m:sSubSupPr>
                        <m:ctrlPr>
                          <a:rPr lang="zh-TW" altLang="zh-TW" sz="2400" i="1" smtClean="0">
                            <a:latin typeface="Cambria Math"/>
                          </a:rPr>
                        </m:ctrlPr>
                      </m:sSubSupPr>
                      <m:e>
                        <m:r>
                          <m:rPr>
                            <m:sty m:val="p"/>
                          </m:rPr>
                          <a:rPr lang="zh-TW" altLang="zh-TW" sz="2400">
                            <a:latin typeface="Cambria Math"/>
                          </a:rPr>
                          <m:t>π</m:t>
                        </m:r>
                      </m:e>
                      <m:sub>
                        <m:acc>
                          <m:accPr>
                            <m:chr m:val="̃"/>
                            <m:ctrlPr>
                              <a:rPr lang="zh-TW" altLang="zh-TW" sz="2400" i="1">
                                <a:latin typeface="Cambria Math"/>
                              </a:rPr>
                            </m:ctrlPr>
                          </m:accPr>
                          <m:e>
                            <m:sSub>
                              <m:sSubPr>
                                <m:ctrlPr>
                                  <a:rPr lang="en-US" altLang="zh-TW" sz="2400" i="1" dirty="0">
                                    <a:solidFill>
                                      <a:schemeClr val="tx1"/>
                                    </a:solidFill>
                                    <a:latin typeface="Cambria Math"/>
                                    <a:cs typeface="Times New Roman" panose="02020603050405020304" pitchFamily="18" charset="0"/>
                                    <a:sym typeface="Times New Roman"/>
                                  </a:rPr>
                                </m:ctrlPr>
                              </m:sSubPr>
                              <m:e>
                                <m:r>
                                  <m:rPr>
                                    <m:nor/>
                                  </m:rPr>
                                  <a:rPr lang="en-US" altLang="zh-TW" sz="2400" dirty="0">
                                    <a:solidFill>
                                      <a:schemeClr val="tx1"/>
                                    </a:solidFill>
                                    <a:latin typeface="Cambria Math"/>
                                    <a:cs typeface="Times New Roman" panose="02020603050405020304" pitchFamily="18" charset="0"/>
                                    <a:sym typeface="Times New Roman"/>
                                  </a:rPr>
                                  <m:t>a</m:t>
                                </m:r>
                              </m:e>
                              <m:sub>
                                <m:r>
                                  <a:rPr lang="en-US" altLang="zh-TW" sz="2400" i="1" dirty="0">
                                    <a:solidFill>
                                      <a:schemeClr val="tx1"/>
                                    </a:solidFill>
                                    <a:latin typeface="Cambria Math"/>
                                    <a:cs typeface="Times New Roman" panose="02020603050405020304" pitchFamily="18" charset="0"/>
                                    <a:sym typeface="Times New Roman"/>
                                  </a:rPr>
                                  <m:t>𝑢</m:t>
                                </m:r>
                              </m:sub>
                            </m:sSub>
                          </m:e>
                        </m:acc>
                      </m:sub>
                      <m:sup>
                        <m:r>
                          <a:rPr lang="en-US" altLang="zh-TW" sz="2400" i="1">
                            <a:latin typeface="Cambria Math"/>
                          </a:rPr>
                          <m:t>′</m:t>
                        </m:r>
                      </m:sup>
                    </m:sSubSup>
                  </m:oMath>
                </a14:m>
                <a:r>
                  <a:rPr lang="en-US" altLang="zh-TW" sz="2400" dirty="0" smtClean="0"/>
                  <a:t> =  (1) + (2) + (3) </a:t>
                </a:r>
              </a:p>
              <a:p>
                <a:pPr marL="342900" indent="-342900">
                  <a:buAutoNum type="arabicParenBoth"/>
                </a:pPr>
                <a:r>
                  <a:rPr lang="en-US" altLang="zh-TW" sz="2400" dirty="0" smtClean="0"/>
                  <a:t>= l(</a:t>
                </a:r>
                <a14:m>
                  <m:oMath xmlns:m="http://schemas.openxmlformats.org/officeDocument/2006/math">
                    <m:acc>
                      <m:accPr>
                        <m:chr m:val="̃"/>
                        <m:ctrlPr>
                          <a:rPr lang="zh-TW" altLang="zh-TW" sz="2400" i="1">
                            <a:latin typeface="Cambria Math"/>
                          </a:rPr>
                        </m:ctrlPr>
                      </m:accPr>
                      <m:e>
                        <m:r>
                          <a:rPr lang="en-US" altLang="zh-TW" sz="2400" i="1">
                            <a:latin typeface="Cambria Math"/>
                          </a:rPr>
                          <m:t>𝑢</m:t>
                        </m:r>
                      </m:e>
                    </m:acc>
                  </m:oMath>
                </a14:m>
                <a:r>
                  <a:rPr lang="en-US" altLang="zh-TW" sz="2400" dirty="0" smtClean="0"/>
                  <a:t>,</a:t>
                </a:r>
                <a:r>
                  <a:rPr lang="zh-TW" altLang="zh-TW" sz="2400" dirty="0"/>
                  <a:t> </a:t>
                </a:r>
                <a14:m>
                  <m:oMath xmlns:m="http://schemas.openxmlformats.org/officeDocument/2006/math">
                    <m:acc>
                      <m:accPr>
                        <m:chr m:val="̃"/>
                        <m:ctrlPr>
                          <a:rPr lang="zh-TW" altLang="zh-TW" sz="2400" i="1">
                            <a:latin typeface="Cambria Math"/>
                          </a:rPr>
                        </m:ctrlPr>
                      </m:accPr>
                      <m:e>
                        <m:r>
                          <a:rPr lang="en-US" altLang="zh-TW" sz="2400" b="0" i="1" smtClean="0">
                            <a:latin typeface="Cambria Math"/>
                          </a:rPr>
                          <m:t>𝑣</m:t>
                        </m:r>
                      </m:e>
                    </m:acc>
                  </m:oMath>
                </a14:m>
                <a:r>
                  <a:rPr lang="en-US" altLang="zh-TW" sz="2400" dirty="0" smtClean="0"/>
                  <a:t>) – 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sz="2400" i="1" dirty="0">
                            <a:solidFill>
                              <a:schemeClr val="tx1"/>
                            </a:solidFill>
                            <a:latin typeface="Cambria Math"/>
                            <a:cs typeface="Times New Roman" panose="02020603050405020304" pitchFamily="18" charset="0"/>
                            <a:sym typeface="Times New Roman"/>
                          </a:rPr>
                        </m:ctrlPr>
                      </m:sSubPr>
                      <m:e>
                        <m:r>
                          <m:rPr>
                            <m:nor/>
                          </m:rPr>
                          <a:rPr lang="en-US" altLang="zh-TW" sz="2400" b="0" i="0" dirty="0" smtClean="0">
                            <a:solidFill>
                              <a:schemeClr val="tx1"/>
                            </a:solidFill>
                            <a:latin typeface="Cambria Math"/>
                            <a:cs typeface="Times New Roman" panose="02020603050405020304" pitchFamily="18" charset="0"/>
                            <a:sym typeface="Times New Roman"/>
                          </a:rPr>
                          <m:t>i</m:t>
                        </m:r>
                      </m:e>
                      <m:sub>
                        <m:acc>
                          <m:accPr>
                            <m:chr m:val="̃"/>
                            <m:ctrlPr>
                              <a:rPr lang="zh-TW" altLang="zh-TW" sz="2400" i="1">
                                <a:latin typeface="Cambria Math"/>
                              </a:rPr>
                            </m:ctrlPr>
                          </m:accPr>
                          <m:e>
                            <m:r>
                              <a:rPr lang="en-US" altLang="zh-TW" sz="2400" i="1">
                                <a:latin typeface="Cambria Math"/>
                              </a:rPr>
                              <m:t>𝑣</m:t>
                            </m:r>
                          </m:e>
                        </m:acc>
                      </m:sub>
                    </m:sSub>
                    <m:r>
                      <a:rPr lang="en-US" altLang="zh-TW" sz="2400" i="1" dirty="0">
                        <a:solidFill>
                          <a:schemeClr val="tx1"/>
                        </a:solidFill>
                        <a:latin typeface="Cambria Math"/>
                        <a:cs typeface="Times New Roman" panose="02020603050405020304" pitchFamily="18" charset="0"/>
                        <a:sym typeface="Times New Roman"/>
                      </a:rPr>
                      <m:t>−</m:t>
                    </m:r>
                    <m:sSub>
                      <m:sSubPr>
                        <m:ctrlPr>
                          <a:rPr lang="en-US" altLang="zh-TW" sz="2400" i="1" dirty="0">
                            <a:solidFill>
                              <a:schemeClr val="tx1"/>
                            </a:solidFill>
                            <a:latin typeface="Cambria Math"/>
                            <a:cs typeface="Times New Roman" panose="02020603050405020304" pitchFamily="18" charset="0"/>
                            <a:sym typeface="Times New Roman"/>
                          </a:rPr>
                        </m:ctrlPr>
                      </m:sSubPr>
                      <m:e>
                        <m:r>
                          <m:rPr>
                            <m:nor/>
                          </m:rPr>
                          <a:rPr lang="en-US" altLang="zh-TW" sz="2400" b="0" i="0" dirty="0" smtClean="0">
                            <a:solidFill>
                              <a:schemeClr val="tx1"/>
                            </a:solidFill>
                            <a:latin typeface="Cambria Math"/>
                            <a:cs typeface="Times New Roman" panose="02020603050405020304" pitchFamily="18" charset="0"/>
                            <a:sym typeface="Times New Roman"/>
                          </a:rPr>
                          <m:t>i</m:t>
                        </m:r>
                      </m:e>
                      <m:sub>
                        <m:acc>
                          <m:accPr>
                            <m:chr m:val="̃"/>
                            <m:ctrlPr>
                              <a:rPr lang="zh-TW" altLang="zh-TW" sz="2400" i="1">
                                <a:latin typeface="Cambria Math"/>
                              </a:rPr>
                            </m:ctrlPr>
                          </m:accPr>
                          <m:e>
                            <m:r>
                              <a:rPr lang="en-US" altLang="zh-TW" sz="2400" i="1">
                                <a:latin typeface="Cambria Math"/>
                              </a:rPr>
                              <m:t>𝑢</m:t>
                            </m:r>
                          </m:e>
                        </m:acc>
                      </m:sub>
                    </m:sSub>
                  </m:oMath>
                </a14:m>
                <a:r>
                  <a:rPr lang="en-US" altLang="zh-TW" sz="2400" dirty="0" smtClean="0"/>
                  <a:t>)</a:t>
                </a:r>
              </a:p>
              <a:p>
                <a:pPr marL="342900" indent="-342900">
                  <a:buAutoNum type="arabicParenBoth"/>
                </a:pPr>
                <a:r>
                  <a:rPr lang="en-US" altLang="zh-TW" sz="2400" dirty="0" smtClean="0"/>
                  <a:t>= p of green</a:t>
                </a:r>
              </a:p>
              <a:p>
                <a:pPr marL="342900" indent="-342900">
                  <a:buAutoNum type="arabicParenBoth"/>
                </a:pPr>
                <a:r>
                  <a:rPr lang="en-US" altLang="zh-TW" sz="2400" dirty="0" smtClean="0"/>
                  <a:t>= q of yellow</a:t>
                </a:r>
              </a:p>
              <a:p>
                <a:pPr marL="342900" indent="-342900">
                  <a:buAutoNum type="arabicParenBoth"/>
                </a:pPr>
                <a:endParaRPr lang="en-US" altLang="zh-TW" sz="2400" dirty="0"/>
              </a:p>
              <a:p>
                <a:pPr marL="342900" indent="-342900">
                  <a:buFont typeface="Arial" pitchFamily="34" charset="0"/>
                  <a:buChar char="•"/>
                </a:pPr>
                <a:r>
                  <a:rPr lang="en-US" altLang="zh-TW" sz="2400" dirty="0"/>
                  <a:t>l(</a:t>
                </a:r>
                <a14:m>
                  <m:oMath xmlns:m="http://schemas.openxmlformats.org/officeDocument/2006/math">
                    <m:acc>
                      <m:accPr>
                        <m:chr m:val="̃"/>
                        <m:ctrlPr>
                          <a:rPr lang="zh-TW" altLang="zh-TW" sz="2400" i="1">
                            <a:latin typeface="Cambria Math"/>
                          </a:rPr>
                        </m:ctrlPr>
                      </m:accPr>
                      <m:e>
                        <m:r>
                          <a:rPr lang="en-US" altLang="zh-TW" sz="2400" i="1">
                            <a:latin typeface="Cambria Math"/>
                          </a:rPr>
                          <m:t>𝑢</m:t>
                        </m:r>
                      </m:e>
                    </m:acc>
                  </m:oMath>
                </a14:m>
                <a:r>
                  <a:rPr lang="en-US" altLang="zh-TW" sz="2400" dirty="0"/>
                  <a:t>,</a:t>
                </a:r>
                <a:r>
                  <a:rPr lang="zh-TW" altLang="zh-TW" sz="2400" dirty="0"/>
                  <a:t> </a:t>
                </a:r>
                <a14:m>
                  <m:oMath xmlns:m="http://schemas.openxmlformats.org/officeDocument/2006/math">
                    <m:acc>
                      <m:accPr>
                        <m:chr m:val="̃"/>
                        <m:ctrlPr>
                          <a:rPr lang="zh-TW" altLang="zh-TW" sz="2400" i="1">
                            <a:latin typeface="Cambria Math"/>
                          </a:rPr>
                        </m:ctrlPr>
                      </m:accPr>
                      <m:e>
                        <m:r>
                          <a:rPr lang="en-US" altLang="zh-TW" sz="2400" i="1">
                            <a:latin typeface="Cambria Math"/>
                          </a:rPr>
                          <m:t>𝑣</m:t>
                        </m:r>
                      </m:e>
                    </m:acc>
                  </m:oMath>
                </a14:m>
                <a:r>
                  <a:rPr lang="en-US" altLang="zh-TW" sz="2400" dirty="0"/>
                  <a:t>)</a:t>
                </a:r>
                <a:r>
                  <a:rPr lang="en-US" altLang="zh-TW" sz="2400" dirty="0" smtClean="0"/>
                  <a:t> be stored </a:t>
                </a:r>
              </a:p>
              <a:p>
                <a:r>
                  <a:rPr lang="en-US" altLang="zh-TW" sz="2400" dirty="0"/>
                  <a:t> </a:t>
                </a:r>
                <a:r>
                  <a:rPr lang="en-US" altLang="zh-TW" sz="2400" dirty="0" smtClean="0"/>
                  <a:t> in data structure. </a:t>
                </a:r>
                <a:endParaRPr lang="zh-TW" altLang="zh-TW" sz="2400" dirty="0"/>
              </a:p>
            </p:txBody>
          </p:sp>
        </mc:Choice>
        <mc:Fallback xmlns="">
          <p:sp>
            <p:nvSpPr>
              <p:cNvPr id="2" name="文字方塊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26857" y="1940761"/>
                <a:ext cx="3255143" cy="2809744"/>
              </a:xfrm>
              <a:prstGeom prst="rect">
                <a:avLst/>
              </a:prstGeom>
              <a:blipFill rotWithShape="1">
                <a:blip r:embed="rId6"/>
                <a:stretch>
                  <a:fillRect l="-2434" r="-8614" b="-4121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8" name="圖片 7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84193" y="1344464"/>
            <a:ext cx="5419725" cy="57978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7"/>
          <p:cNvSpPr txBox="1">
            <a:spLocks noGrp="1"/>
          </p:cNvSpPr>
          <p:nvPr>
            <p:ph type="title"/>
          </p:nvPr>
        </p:nvSpPr>
        <p:spPr>
          <a:xfrm>
            <a:off x="0" y="0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>
              <a:buSzPts val="4400"/>
            </a:pPr>
            <a:r>
              <a:rPr lang="en-US" altLang="zh-TW" b="1" dirty="0">
                <a:latin typeface="Times New Roman"/>
                <a:ea typeface="Times New Roman"/>
                <a:cs typeface="Times New Roman"/>
                <a:sym typeface="Times New Roman"/>
              </a:rPr>
              <a:t>Proposed data structure, supporting fast queries</a:t>
            </a:r>
            <a:endParaRPr lang="zh-TW" altLang="en-US" b="1" dirty="0">
              <a:solidFill>
                <a:srgbClr val="FF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39" name="Google Shape;139;p7"/>
          <p:cNvSpPr txBox="1">
            <a:spLocks noGrp="1"/>
          </p:cNvSpPr>
          <p:nvPr>
            <p:ph type="body" idx="1"/>
          </p:nvPr>
        </p:nvSpPr>
        <p:spPr>
          <a:xfrm>
            <a:off x="838200" y="1468376"/>
            <a:ext cx="10775553" cy="51521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indent="0">
              <a:buSzPts val="2800"/>
              <a:buNone/>
            </a:pPr>
            <a:endParaRPr lang="en-US" sz="3200" dirty="0" smtClean="0"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  <a:sym typeface="Times New Roman"/>
            </a:endParaRPr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15</a:t>
            </a:fld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矩形 3"/>
              <p:cNvSpPr/>
              <p:nvPr/>
            </p:nvSpPr>
            <p:spPr>
              <a:xfrm>
                <a:off x="3052762" y="674201"/>
                <a:ext cx="5195653" cy="86651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342900" indent="-342900">
                  <a:buFont typeface="Arial" pitchFamily="34" charset="0"/>
                  <a:buChar char="•"/>
                </a:pPr>
                <a:r>
                  <a:rPr lang="zh-TW" alt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ea typeface="Times New Roman"/>
                    <a:cs typeface="Times New Roman" panose="02020603050405020304" pitchFamily="18" charset="0"/>
                    <a:sym typeface="Times New Roman"/>
                  </a:rPr>
                  <a:t>限制</a:t>
                </a:r>
                <a:r>
                  <a:rPr lang="en-US" altLang="zh-TW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ea typeface="Times New Roman"/>
                    <a:cs typeface="Times New Roman" panose="02020603050405020304" pitchFamily="18" charset="0"/>
                    <a:sym typeface="Times New Roman"/>
                  </a:rPr>
                  <a:t>(</a:t>
                </a:r>
                <a:r>
                  <a:rPr lang="en-US" altLang="zh-TW" sz="2400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ea typeface="Times New Roman"/>
                    <a:cs typeface="Times New Roman" panose="02020603050405020304" pitchFamily="18" charset="0"/>
                    <a:sym typeface="Times New Roman"/>
                  </a:rPr>
                  <a:t>u,v</a:t>
                </a:r>
                <a:r>
                  <a:rPr lang="en-US" altLang="zh-TW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ea typeface="Times New Roman"/>
                    <a:cs typeface="Times New Roman" panose="02020603050405020304" pitchFamily="18" charset="0"/>
                    <a:sym typeface="Times New Roman"/>
                  </a:rPr>
                  <a:t>)-</a:t>
                </a:r>
                <a:r>
                  <a:rPr lang="en-US" altLang="zh-TW" sz="2400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ea typeface="Times New Roman"/>
                    <a:cs typeface="Times New Roman" panose="02020603050405020304" pitchFamily="18" charset="0"/>
                    <a:sym typeface="Times New Roman"/>
                  </a:rPr>
                  <a:t>ralated</a:t>
                </a:r>
                <a:r>
                  <a:rPr lang="en-US" altLang="zh-TW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ea typeface="Times New Roman"/>
                    <a:cs typeface="Times New Roman" panose="02020603050405020304" pitchFamily="18" charset="0"/>
                    <a:sym typeface="Times New Roman"/>
                  </a:rPr>
                  <a:t> a-strips</a:t>
                </a:r>
                <a:r>
                  <a:rPr lang="zh-TW" alt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ea typeface="Times New Roman"/>
                    <a:cs typeface="Times New Roman" panose="02020603050405020304" pitchFamily="18" charset="0"/>
                    <a:sym typeface="Times New Roman"/>
                  </a:rPr>
                  <a:t>寬度，達到</a:t>
                </a:r>
                <a:endParaRPr lang="en-US" altLang="zh-TW" sz="2400" dirty="0" smtClean="0">
                  <a:solidFill>
                    <a:schemeClr val="tx1"/>
                  </a:solidFill>
                  <a:latin typeface="Times New Roman" panose="02020603050405020304" pitchFamily="18" charset="0"/>
                  <a:ea typeface="Times New Roman"/>
                  <a:cs typeface="Times New Roman" panose="02020603050405020304" pitchFamily="18" charset="0"/>
                  <a:sym typeface="Times New Roman"/>
                </a:endParaRPr>
              </a:p>
              <a:p>
                <a:r>
                  <a:rPr lang="en-US" altLang="zh-TW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ea typeface="Times New Roman"/>
                    <a:cs typeface="Times New Roman" panose="02020603050405020304" pitchFamily="18" charset="0"/>
                    <a:sym typeface="Times New Roman"/>
                  </a:rPr>
                  <a:t>O </a:t>
                </a:r>
                <a:r>
                  <a:rPr lang="en-US" altLang="zh-TW" sz="2400" dirty="0">
                    <a:solidFill>
                      <a:schemeClr val="tx1"/>
                    </a:solidFill>
                    <a:latin typeface="Times New Roman" panose="02020603050405020304" pitchFamily="18" charset="0"/>
                    <a:ea typeface="Times New Roman"/>
                    <a:cs typeface="Times New Roman" panose="02020603050405020304" pitchFamily="18" charset="0"/>
                    <a:sym typeface="Times New Roman"/>
                  </a:rPr>
                  <a:t>(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altLang="zh-TW" sz="2400" i="1" dirty="0">
                            <a:solidFill>
                              <a:schemeClr val="tx1"/>
                            </a:solidFill>
                            <a:latin typeface="Cambria Math"/>
                            <a:cs typeface="Times New Roman" panose="02020603050405020304" pitchFamily="18" charset="0"/>
                            <a:sym typeface="Times New Roman"/>
                          </a:rPr>
                        </m:ctrlPr>
                      </m:radPr>
                      <m:deg/>
                      <m:e>
                        <m:sSub>
                          <m:sSubPr>
                            <m:ctrlPr>
                              <a:rPr lang="en-US" altLang="zh-TW" sz="2400" i="1" dirty="0">
                                <a:solidFill>
                                  <a:schemeClr val="tx1"/>
                                </a:solidFill>
                                <a:latin typeface="Cambria Math"/>
                                <a:cs typeface="Times New Roman" panose="02020603050405020304" pitchFamily="18" charset="0"/>
                                <a:sym typeface="Times New Roman"/>
                              </a:rPr>
                            </m:ctrlPr>
                          </m:sSubPr>
                          <m:e>
                            <m:r>
                              <m:rPr>
                                <m:nor/>
                              </m:rPr>
                              <a:rPr lang="en-US" altLang="zh-TW" sz="2400" b="0" i="0" dirty="0" smtClean="0">
                                <a:solidFill>
                                  <a:schemeClr val="tx1"/>
                                </a:solidFill>
                                <a:latin typeface="Cambria Math"/>
                                <a:cs typeface="Times New Roman" panose="02020603050405020304" pitchFamily="18" charset="0"/>
                                <a:sym typeface="Times New Roman"/>
                              </a:rPr>
                              <m:t>a</m:t>
                            </m:r>
                          </m:e>
                          <m:sub>
                            <m:r>
                              <a:rPr lang="en-US" altLang="zh-TW" sz="2400" b="0" i="1" dirty="0" smtClean="0">
                                <a:solidFill>
                                  <a:schemeClr val="tx1"/>
                                </a:solidFill>
                                <a:latin typeface="Cambria Math"/>
                                <a:ea typeface="Times New Roman"/>
                                <a:cs typeface="Times New Roman" panose="02020603050405020304" pitchFamily="18" charset="0"/>
                                <a:sym typeface="Times New Roman"/>
                              </a:rPr>
                              <m:t>𝑣</m:t>
                            </m:r>
                          </m:sub>
                        </m:sSub>
                        <m:r>
                          <a:rPr lang="en-US" altLang="zh-TW" sz="2400" b="0" i="1" dirty="0" smtClean="0">
                            <a:solidFill>
                              <a:schemeClr val="tx1"/>
                            </a:solidFill>
                            <a:latin typeface="Cambria Math"/>
                            <a:cs typeface="Times New Roman" panose="02020603050405020304" pitchFamily="18" charset="0"/>
                            <a:sym typeface="Times New Roman"/>
                          </a:rPr>
                          <m:t>−</m:t>
                        </m:r>
                        <m:sSub>
                          <m:sSubPr>
                            <m:ctrlPr>
                              <a:rPr lang="en-US" altLang="zh-TW" sz="2400" i="1" dirty="0">
                                <a:solidFill>
                                  <a:schemeClr val="tx1"/>
                                </a:solidFill>
                                <a:latin typeface="Cambria Math"/>
                                <a:cs typeface="Times New Roman" panose="02020603050405020304" pitchFamily="18" charset="0"/>
                                <a:sym typeface="Times New Roman"/>
                              </a:rPr>
                            </m:ctrlPr>
                          </m:sSubPr>
                          <m:e>
                            <m:r>
                              <m:rPr>
                                <m:nor/>
                              </m:rPr>
                              <a:rPr lang="en-US" altLang="zh-TW" sz="2400" dirty="0">
                                <a:solidFill>
                                  <a:schemeClr val="tx1"/>
                                </a:solidFill>
                                <a:latin typeface="Cambria Math"/>
                                <a:cs typeface="Times New Roman" panose="02020603050405020304" pitchFamily="18" charset="0"/>
                                <a:sym typeface="Times New Roman"/>
                              </a:rPr>
                              <m:t>a</m:t>
                            </m:r>
                          </m:e>
                          <m:sub>
                            <m:r>
                              <a:rPr lang="en-US" altLang="zh-TW" sz="2400" b="0" i="1" dirty="0" smtClean="0">
                                <a:solidFill>
                                  <a:schemeClr val="tx1"/>
                                </a:solidFill>
                                <a:latin typeface="Cambria Math"/>
                                <a:cs typeface="Times New Roman" panose="02020603050405020304" pitchFamily="18" charset="0"/>
                                <a:sym typeface="Times New Roman"/>
                              </a:rPr>
                              <m:t>𝑢</m:t>
                            </m:r>
                          </m:sub>
                        </m:sSub>
                      </m:e>
                    </m:rad>
                    <m:sSup>
                      <m:sSupPr>
                        <m:ctrlPr>
                          <a:rPr lang="en-US" altLang="zh-TW" sz="2400" i="1" dirty="0">
                            <a:solidFill>
                              <a:schemeClr val="tx1"/>
                            </a:solidFill>
                            <a:latin typeface="Cambria Math"/>
                            <a:cs typeface="Times New Roman" panose="02020603050405020304" pitchFamily="18" charset="0"/>
                            <a:sym typeface="Times New Roman"/>
                          </a:rPr>
                        </m:ctrlPr>
                      </m:sSupPr>
                      <m:e>
                        <m:r>
                          <a:rPr lang="en-US" altLang="zh-TW" sz="2400" i="1" dirty="0">
                            <a:solidFill>
                              <a:schemeClr val="tx1"/>
                            </a:solidFill>
                            <a:latin typeface="Cambria Math"/>
                            <a:cs typeface="Times New Roman" panose="02020603050405020304" pitchFamily="18" charset="0"/>
                            <a:sym typeface="Times New Roman"/>
                          </a:rPr>
                          <m:t>𝑙𝑜𝑔</m:t>
                        </m:r>
                      </m:e>
                      <m:sup>
                        <m:r>
                          <a:rPr lang="en-US" altLang="zh-TW" sz="2400" i="1" dirty="0">
                            <a:solidFill>
                              <a:schemeClr val="tx1"/>
                            </a:solidFill>
                            <a:latin typeface="Cambria Math"/>
                            <a:cs typeface="Times New Roman" panose="02020603050405020304" pitchFamily="18" charset="0"/>
                            <a:sym typeface="Times New Roman"/>
                          </a:rPr>
                          <m:t>1+</m:t>
                        </m:r>
                        <m:r>
                          <m:rPr>
                            <m:nor/>
                          </m:rPr>
                          <a:rPr lang="el-GR" altLang="zh-TW" sz="2400">
                            <a:solidFill>
                              <a:schemeClr val="tx1"/>
                            </a:solidFill>
                          </a:rPr>
                          <m:t>ϵ</m:t>
                        </m:r>
                      </m:sup>
                    </m:sSup>
                    <m:r>
                      <a:rPr lang="en-US" altLang="zh-TW" sz="2400" i="1">
                        <a:solidFill>
                          <a:schemeClr val="tx1"/>
                        </a:solidFill>
                        <a:latin typeface="Cambria Math"/>
                      </a:rPr>
                      <m:t>(</m:t>
                    </m:r>
                    <m:sSub>
                      <m:sSubPr>
                        <m:ctrlPr>
                          <a:rPr lang="en-US" altLang="zh-TW" sz="2400" i="1" dirty="0">
                            <a:solidFill>
                              <a:schemeClr val="tx1"/>
                            </a:solidFill>
                            <a:latin typeface="Cambria Math"/>
                            <a:cs typeface="Times New Roman" panose="02020603050405020304" pitchFamily="18" charset="0"/>
                            <a:sym typeface="Times New Roman"/>
                          </a:rPr>
                        </m:ctrlPr>
                      </m:sSubPr>
                      <m:e>
                        <m:r>
                          <m:rPr>
                            <m:nor/>
                          </m:rPr>
                          <a:rPr lang="en-US" altLang="zh-TW" sz="2400" dirty="0">
                            <a:solidFill>
                              <a:schemeClr val="tx1"/>
                            </a:solidFill>
                            <a:latin typeface="Cambria Math"/>
                            <a:cs typeface="Times New Roman" panose="02020603050405020304" pitchFamily="18" charset="0"/>
                            <a:sym typeface="Times New Roman"/>
                          </a:rPr>
                          <m:t>a</m:t>
                        </m:r>
                      </m:e>
                      <m:sub>
                        <m:r>
                          <a:rPr lang="en-US" altLang="zh-TW" sz="2400" i="1" dirty="0">
                            <a:solidFill>
                              <a:schemeClr val="tx1"/>
                            </a:solidFill>
                            <a:latin typeface="Cambria Math"/>
                            <a:ea typeface="Times New Roman"/>
                            <a:cs typeface="Times New Roman" panose="02020603050405020304" pitchFamily="18" charset="0"/>
                            <a:sym typeface="Times New Roman"/>
                          </a:rPr>
                          <m:t>𝑣</m:t>
                        </m:r>
                      </m:sub>
                    </m:sSub>
                    <m:r>
                      <a:rPr lang="en-US" altLang="zh-TW" sz="2400" b="0" i="1" dirty="0" smtClean="0">
                        <a:solidFill>
                          <a:schemeClr val="tx1"/>
                        </a:solidFill>
                        <a:latin typeface="Cambria Math"/>
                        <a:ea typeface="Times New Roman"/>
                        <a:cs typeface="Times New Roman" panose="02020603050405020304" pitchFamily="18" charset="0"/>
                        <a:sym typeface="Times New Roman"/>
                      </a:rPr>
                      <m:t>−</m:t>
                    </m:r>
                    <m:sSub>
                      <m:sSubPr>
                        <m:ctrlPr>
                          <a:rPr lang="en-US" altLang="zh-TW" sz="2400" i="1" dirty="0">
                            <a:solidFill>
                              <a:schemeClr val="tx1"/>
                            </a:solidFill>
                            <a:latin typeface="Cambria Math"/>
                            <a:cs typeface="Times New Roman" panose="02020603050405020304" pitchFamily="18" charset="0"/>
                            <a:sym typeface="Times New Roman"/>
                          </a:rPr>
                        </m:ctrlPr>
                      </m:sSubPr>
                      <m:e>
                        <m:r>
                          <m:rPr>
                            <m:nor/>
                          </m:rPr>
                          <a:rPr lang="en-US" altLang="zh-TW" sz="2400" dirty="0">
                            <a:solidFill>
                              <a:schemeClr val="tx1"/>
                            </a:solidFill>
                            <a:latin typeface="Cambria Math"/>
                            <a:cs typeface="Times New Roman" panose="02020603050405020304" pitchFamily="18" charset="0"/>
                            <a:sym typeface="Times New Roman"/>
                          </a:rPr>
                          <m:t>a</m:t>
                        </m:r>
                      </m:e>
                      <m:sub>
                        <m:r>
                          <a:rPr lang="en-US" altLang="zh-TW" sz="2400" i="1" dirty="0">
                            <a:solidFill>
                              <a:schemeClr val="tx1"/>
                            </a:solidFill>
                            <a:latin typeface="Cambria Math"/>
                            <a:cs typeface="Times New Roman" panose="02020603050405020304" pitchFamily="18" charset="0"/>
                            <a:sym typeface="Times New Roman"/>
                          </a:rPr>
                          <m:t>𝑢</m:t>
                        </m:r>
                      </m:sub>
                    </m:sSub>
                  </m:oMath>
                </a14:m>
                <a:r>
                  <a:rPr lang="en-US" altLang="zh-TW" sz="2400" dirty="0" smtClean="0">
                    <a:solidFill>
                      <a:schemeClr val="tx1"/>
                    </a:solidFill>
                  </a:rPr>
                  <a:t>))</a:t>
                </a:r>
                <a:endParaRPr lang="zh-TW" altLang="en-US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4" name="矩形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52762" y="674201"/>
                <a:ext cx="5195653" cy="866519"/>
              </a:xfrm>
              <a:prstGeom prst="rect">
                <a:avLst/>
              </a:prstGeom>
              <a:blipFill rotWithShape="1">
                <a:blip r:embed="rId3"/>
                <a:stretch>
                  <a:fillRect l="-1878" t="-5634" r="-704" b="-14085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7" name="圖片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68648" y="1423892"/>
            <a:ext cx="5423352" cy="5213662"/>
          </a:xfrm>
          <a:prstGeom prst="rect">
            <a:avLst/>
          </a:prstGeom>
        </p:spPr>
      </p:pic>
      <p:pic>
        <p:nvPicPr>
          <p:cNvPr id="10" name="圖片 9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966" y="1628775"/>
            <a:ext cx="5443591" cy="5229225"/>
          </a:xfrm>
          <a:prstGeom prst="rect">
            <a:avLst/>
          </a:prstGeom>
        </p:spPr>
      </p:pic>
      <p:sp>
        <p:nvSpPr>
          <p:cNvPr id="3" name="向右箭號 2"/>
          <p:cNvSpPr/>
          <p:nvPr/>
        </p:nvSpPr>
        <p:spPr>
          <a:xfrm>
            <a:off x="6053137" y="5328413"/>
            <a:ext cx="904875" cy="57314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文字方塊 8"/>
              <p:cNvSpPr txBox="1"/>
              <p:nvPr/>
            </p:nvSpPr>
            <p:spPr>
              <a:xfrm>
                <a:off x="6172200" y="1540720"/>
                <a:ext cx="4305300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TW" sz="2400" dirty="0" smtClean="0"/>
                  <a:t>u = (39,19)   v= (51,40)</a:t>
                </a:r>
              </a:p>
              <a:p>
                <a14:m>
                  <m:oMath xmlns:m="http://schemas.openxmlformats.org/officeDocument/2006/math">
                    <m:acc>
                      <m:accPr>
                        <m:chr m:val="̃"/>
                        <m:ctrlPr>
                          <a:rPr lang="zh-TW" altLang="zh-TW" sz="2400" i="1">
                            <a:latin typeface="Cambria Math"/>
                          </a:rPr>
                        </m:ctrlPr>
                      </m:accPr>
                      <m:e>
                        <m:r>
                          <a:rPr lang="en-US" altLang="zh-TW" sz="2400" i="1">
                            <a:latin typeface="Cambria Math"/>
                          </a:rPr>
                          <m:t>𝑢</m:t>
                        </m:r>
                      </m:e>
                    </m:acc>
                  </m:oMath>
                </a14:m>
                <a:r>
                  <a:rPr lang="zh-TW" altLang="en-US" sz="2400" dirty="0" smtClean="0"/>
                  <a:t> </a:t>
                </a:r>
                <a:r>
                  <a:rPr lang="en-US" altLang="zh-TW" sz="2400" dirty="0" smtClean="0"/>
                  <a:t>= (38,26) </a:t>
                </a:r>
                <a14:m>
                  <m:oMath xmlns:m="http://schemas.openxmlformats.org/officeDocument/2006/math">
                    <m:r>
                      <a:rPr lang="en-US" altLang="zh-TW" sz="2400" b="0" i="0" smtClean="0">
                        <a:latin typeface="Cambria Math"/>
                      </a:rPr>
                      <m:t>   </m:t>
                    </m:r>
                    <m:acc>
                      <m:accPr>
                        <m:chr m:val="̃"/>
                        <m:ctrlPr>
                          <a:rPr lang="zh-TW" altLang="zh-TW" sz="2400" i="1">
                            <a:latin typeface="Cambria Math"/>
                          </a:rPr>
                        </m:ctrlPr>
                      </m:accPr>
                      <m:e>
                        <m:r>
                          <a:rPr lang="en-US" altLang="zh-TW" sz="2400" b="0" i="1" smtClean="0">
                            <a:latin typeface="Cambria Math"/>
                          </a:rPr>
                          <m:t>𝑣</m:t>
                        </m:r>
                      </m:e>
                    </m:acc>
                  </m:oMath>
                </a14:m>
                <a:r>
                  <a:rPr lang="zh-TW" altLang="en-US" sz="2400" dirty="0" smtClean="0"/>
                  <a:t> </a:t>
                </a:r>
                <a:r>
                  <a:rPr lang="en-US" altLang="zh-TW" sz="2400" dirty="0" smtClean="0"/>
                  <a:t>= (54,35)</a:t>
                </a:r>
                <a:endParaRPr lang="zh-TW" altLang="en-US" sz="2400" dirty="0"/>
              </a:p>
            </p:txBody>
          </p:sp>
        </mc:Choice>
        <mc:Fallback xmlns="">
          <p:sp>
            <p:nvSpPr>
              <p:cNvPr id="9" name="文字方塊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72200" y="1540720"/>
                <a:ext cx="4305300" cy="830997"/>
              </a:xfrm>
              <a:prstGeom prst="rect">
                <a:avLst/>
              </a:prstGeom>
              <a:blipFill rotWithShape="1">
                <a:blip r:embed="rId6"/>
                <a:stretch>
                  <a:fillRect l="-2266" t="-5147" b="-16912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68433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7"/>
          <p:cNvSpPr txBox="1">
            <a:spLocks noGrp="1"/>
          </p:cNvSpPr>
          <p:nvPr>
            <p:ph type="title"/>
          </p:nvPr>
        </p:nvSpPr>
        <p:spPr>
          <a:xfrm>
            <a:off x="0" y="0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>
              <a:buSzPts val="4400"/>
            </a:pPr>
            <a:r>
              <a:rPr lang="en-US" b="1" dirty="0" smtClean="0">
                <a:latin typeface="Times New Roman"/>
                <a:ea typeface="Times New Roman"/>
                <a:cs typeface="Times New Roman"/>
                <a:sym typeface="Times New Roman"/>
              </a:rPr>
              <a:t>Conclusions</a:t>
            </a:r>
            <a:endParaRPr b="1" dirty="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9" name="Google Shape;139;p7"/>
              <p:cNvSpPr txBox="1">
                <a:spLocks noGrp="1"/>
              </p:cNvSpPr>
              <p:nvPr>
                <p:ph type="body" idx="1"/>
              </p:nvPr>
            </p:nvSpPr>
            <p:spPr>
              <a:xfrm>
                <a:off x="870147" y="896876"/>
                <a:ext cx="10775553" cy="5152101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normAutofit/>
              </a:bodyPr>
              <a:lstStyle/>
              <a:p>
                <a:pPr indent="-457200">
                  <a:buSzPts val="2800"/>
                </a:pPr>
                <a:r>
                  <a:rPr lang="en-US" sz="32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ea typeface="Times New Roman"/>
                    <a:cs typeface="Times New Roman" panose="02020603050405020304" pitchFamily="18" charset="0"/>
                    <a:sym typeface="Times New Roman"/>
                  </a:rPr>
                  <a:t>Size: O(</a:t>
                </a:r>
                <a:r>
                  <a:rPr lang="en-US" sz="3200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ea typeface="Times New Roman"/>
                    <a:cs typeface="Times New Roman" panose="02020603050405020304" pitchFamily="18" charset="0"/>
                    <a:sym typeface="Times New Roman"/>
                  </a:rPr>
                  <a:t>mn</a:t>
                </a:r>
                <a:r>
                  <a:rPr lang="en-US" sz="32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ea typeface="Times New Roman"/>
                    <a:cs typeface="Times New Roman" panose="02020603050405020304" pitchFamily="18" charset="0"/>
                    <a:sym typeface="Times New Roman"/>
                  </a:rPr>
                  <a:t>)</a:t>
                </a:r>
              </a:p>
              <a:p>
                <a:pPr indent="-457200">
                  <a:buSzPts val="2800"/>
                </a:pPr>
                <a:r>
                  <a:rPr lang="en-US" sz="32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ea typeface="Times New Roman"/>
                    <a:cs typeface="Times New Roman" panose="02020603050405020304" pitchFamily="18" charset="0"/>
                    <a:sym typeface="Times New Roman"/>
                  </a:rPr>
                  <a:t>Construction time: O(</a:t>
                </a:r>
                <a:r>
                  <a:rPr lang="en-US" sz="3200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ea typeface="Times New Roman"/>
                    <a:cs typeface="Times New Roman" panose="02020603050405020304" pitchFamily="18" charset="0"/>
                    <a:sym typeface="Times New Roman"/>
                  </a:rPr>
                  <a:t>mn</a:t>
                </a:r>
                <a:r>
                  <a:rPr lang="en-US" sz="32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ea typeface="Times New Roman"/>
                    <a:cs typeface="Times New Roman" panose="02020603050405020304" pitchFamily="18" charset="0"/>
                    <a:sym typeface="Times New Roman"/>
                  </a:rPr>
                  <a:t>)</a:t>
                </a:r>
              </a:p>
              <a:p>
                <a:pPr indent="-457200">
                  <a:spcBef>
                    <a:spcPts val="0"/>
                  </a:spcBef>
                </a:pPr>
                <a:r>
                  <a:rPr lang="en-US" altLang="zh-TW" sz="3200" dirty="0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Query: O(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altLang="zh-TW" sz="3200" i="1" dirty="0">
                            <a:solidFill>
                              <a:schemeClr val="tx1"/>
                            </a:solidFill>
                            <a:latin typeface="Cambria Math"/>
                            <a:cs typeface="Times New Roman" panose="02020603050405020304" pitchFamily="18" charset="0"/>
                            <a:sym typeface="Times New Roman"/>
                          </a:rPr>
                        </m:ctrlPr>
                      </m:radPr>
                      <m:deg/>
                      <m:e>
                        <m:sSup>
                          <m:sSupPr>
                            <m:ctrlPr>
                              <a:rPr lang="en-US" altLang="zh-TW" sz="3200" i="1" dirty="0">
                                <a:solidFill>
                                  <a:schemeClr val="tx1"/>
                                </a:solidFill>
                                <a:latin typeface="Cambria Math"/>
                                <a:cs typeface="Times New Roman" panose="02020603050405020304" pitchFamily="18" charset="0"/>
                                <a:sym typeface="Times New Roman"/>
                              </a:rPr>
                            </m:ctrlPr>
                          </m:sSupPr>
                          <m:e>
                            <m:r>
                              <a:rPr lang="en-US" altLang="zh-TW" sz="3200" i="1" dirty="0">
                                <a:solidFill>
                                  <a:schemeClr val="tx1"/>
                                </a:solidFill>
                                <a:latin typeface="Cambria Math"/>
                                <a:cs typeface="Times New Roman" panose="02020603050405020304" pitchFamily="18" charset="0"/>
                                <a:sym typeface="Times New Roman"/>
                              </a:rPr>
                              <m:t>𝑚</m:t>
                            </m:r>
                          </m:e>
                          <m:sup>
                            <m:r>
                              <a:rPr lang="en-US" altLang="zh-TW" sz="3200" i="1" dirty="0">
                                <a:solidFill>
                                  <a:schemeClr val="tx1"/>
                                </a:solidFill>
                                <a:latin typeface="Cambria Math"/>
                                <a:cs typeface="Times New Roman" panose="02020603050405020304" pitchFamily="18" charset="0"/>
                                <a:sym typeface="Times New Roman"/>
                              </a:rPr>
                              <m:t>′</m:t>
                            </m:r>
                          </m:sup>
                        </m:sSup>
                        <m:r>
                          <a:rPr lang="en-US" altLang="zh-TW" sz="3200" i="1" dirty="0">
                            <a:solidFill>
                              <a:schemeClr val="tx1"/>
                            </a:solidFill>
                            <a:latin typeface="Cambria Math"/>
                            <a:cs typeface="Times New Roman" panose="02020603050405020304" pitchFamily="18" charset="0"/>
                            <a:sym typeface="Times New Roman"/>
                          </a:rPr>
                          <m:t>+</m:t>
                        </m:r>
                        <m:sSup>
                          <m:sSupPr>
                            <m:ctrlPr>
                              <a:rPr lang="en-US" altLang="zh-TW" sz="3200" i="1" dirty="0">
                                <a:solidFill>
                                  <a:schemeClr val="tx1"/>
                                </a:solidFill>
                                <a:latin typeface="Cambria Math"/>
                                <a:cs typeface="Times New Roman" panose="02020603050405020304" pitchFamily="18" charset="0"/>
                                <a:sym typeface="Times New Roman"/>
                              </a:rPr>
                            </m:ctrlPr>
                          </m:sSupPr>
                          <m:e>
                            <m:r>
                              <a:rPr lang="en-US" altLang="zh-TW" sz="3200" i="1" dirty="0">
                                <a:solidFill>
                                  <a:schemeClr val="tx1"/>
                                </a:solidFill>
                                <a:latin typeface="Cambria Math"/>
                                <a:cs typeface="Times New Roman" panose="02020603050405020304" pitchFamily="18" charset="0"/>
                                <a:sym typeface="Times New Roman"/>
                              </a:rPr>
                              <m:t>𝑛</m:t>
                            </m:r>
                          </m:e>
                          <m:sup>
                            <m:r>
                              <a:rPr lang="en-US" altLang="zh-TW" sz="3200" i="1" dirty="0">
                                <a:solidFill>
                                  <a:schemeClr val="tx1"/>
                                </a:solidFill>
                                <a:latin typeface="Cambria Math"/>
                                <a:cs typeface="Times New Roman" panose="02020603050405020304" pitchFamily="18" charset="0"/>
                                <a:sym typeface="Times New Roman"/>
                              </a:rPr>
                              <m:t>′</m:t>
                            </m:r>
                          </m:sup>
                        </m:sSup>
                      </m:e>
                    </m:rad>
                    <m:sSup>
                      <m:sSupPr>
                        <m:ctrlPr>
                          <a:rPr lang="en-US" altLang="zh-TW" sz="3200" i="1" dirty="0">
                            <a:solidFill>
                              <a:schemeClr val="tx1"/>
                            </a:solidFill>
                            <a:latin typeface="Cambria Math"/>
                            <a:cs typeface="Times New Roman" panose="02020603050405020304" pitchFamily="18" charset="0"/>
                            <a:sym typeface="Times New Roman"/>
                          </a:rPr>
                        </m:ctrlPr>
                      </m:sSupPr>
                      <m:e>
                        <m:r>
                          <a:rPr lang="en-US" altLang="zh-TW" sz="3200" i="1" dirty="0">
                            <a:solidFill>
                              <a:schemeClr val="tx1"/>
                            </a:solidFill>
                            <a:latin typeface="Cambria Math"/>
                            <a:cs typeface="Times New Roman" panose="02020603050405020304" pitchFamily="18" charset="0"/>
                            <a:sym typeface="Times New Roman"/>
                          </a:rPr>
                          <m:t>𝑙𝑜𝑔</m:t>
                        </m:r>
                      </m:e>
                      <m:sup>
                        <m:r>
                          <a:rPr lang="en-US" altLang="zh-TW" sz="3200" i="1" dirty="0">
                            <a:solidFill>
                              <a:schemeClr val="tx1"/>
                            </a:solidFill>
                            <a:latin typeface="Cambria Math"/>
                            <a:cs typeface="Times New Roman" panose="02020603050405020304" pitchFamily="18" charset="0"/>
                            <a:sym typeface="Times New Roman"/>
                          </a:rPr>
                          <m:t>1+</m:t>
                        </m:r>
                        <m:r>
                          <m:rPr>
                            <m:nor/>
                          </m:rPr>
                          <a:rPr lang="el-GR" altLang="zh-TW" sz="3200">
                            <a:solidFill>
                              <a:schemeClr val="tx1"/>
                            </a:solidFill>
                          </a:rPr>
                          <m:t>ϵ</m:t>
                        </m:r>
                      </m:sup>
                    </m:sSup>
                    <m:r>
                      <a:rPr lang="en-US" altLang="zh-TW" sz="3200" i="1">
                        <a:solidFill>
                          <a:schemeClr val="tx1"/>
                        </a:solidFill>
                        <a:latin typeface="Cambria Math"/>
                      </a:rPr>
                      <m:t>(</m:t>
                    </m:r>
                    <m:sSup>
                      <m:sSupPr>
                        <m:ctrlPr>
                          <a:rPr lang="en-US" altLang="zh-TW" sz="3200" i="1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en-US" altLang="zh-TW" sz="32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𝑚</m:t>
                        </m:r>
                      </m:e>
                      <m:sup>
                        <m:r>
                          <a:rPr lang="en-US" altLang="zh-TW" sz="32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′</m:t>
                        </m:r>
                      </m:sup>
                    </m:sSup>
                    <m:r>
                      <a:rPr lang="en-US" altLang="zh-TW" sz="3200" i="1">
                        <a:solidFill>
                          <a:schemeClr val="tx1"/>
                        </a:solidFill>
                        <a:latin typeface="Cambria Math"/>
                      </a:rPr>
                      <m:t>+</m:t>
                    </m:r>
                    <m:r>
                      <a:rPr lang="en-US" altLang="zh-TW" sz="3200" i="1">
                        <a:solidFill>
                          <a:schemeClr val="tx1"/>
                        </a:solidFill>
                        <a:latin typeface="Cambria Math"/>
                      </a:rPr>
                      <m:t>𝑛</m:t>
                    </m:r>
                    <m:r>
                      <a:rPr lang="en-US" altLang="zh-TW" sz="3200" i="1">
                        <a:solidFill>
                          <a:schemeClr val="tx1"/>
                        </a:solidFill>
                        <a:latin typeface="Cambria Math"/>
                      </a:rPr>
                      <m:t>′)) </m:t>
                    </m:r>
                  </m:oMath>
                </a14:m>
                <a:endParaRPr lang="en-US" altLang="zh-TW" sz="320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139" name="Google Shape;139;p7"/>
              <p:cNvSpPr txBox="1"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870147" y="896876"/>
                <a:ext cx="10775553" cy="5152101"/>
              </a:xfrm>
              <a:prstGeom prst="rect">
                <a:avLst/>
              </a:prstGeom>
              <a:blipFill rotWithShape="1">
                <a:blip r:embed="rId3"/>
                <a:stretch>
                  <a:fillRect l="-1019" t="-118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投影片編號版面配置區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0656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7"/>
          <p:cNvSpPr txBox="1">
            <a:spLocks noGrp="1"/>
          </p:cNvSpPr>
          <p:nvPr>
            <p:ph type="title"/>
          </p:nvPr>
        </p:nvSpPr>
        <p:spPr>
          <a:xfrm>
            <a:off x="0" y="0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>
              <a:buSzPts val="4400"/>
            </a:pPr>
            <a:r>
              <a:rPr lang="en-US" b="1" dirty="0" smtClean="0">
                <a:latin typeface="Times New Roman"/>
                <a:ea typeface="Times New Roman"/>
                <a:cs typeface="Times New Roman"/>
                <a:sym typeface="Times New Roman"/>
              </a:rPr>
              <a:t>Abstract</a:t>
            </a:r>
            <a:endParaRPr b="1" dirty="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9" name="Google Shape;139;p7"/>
              <p:cNvSpPr txBox="1">
                <a:spLocks noGrp="1"/>
              </p:cNvSpPr>
              <p:nvPr>
                <p:ph type="body" idx="1"/>
              </p:nvPr>
            </p:nvSpPr>
            <p:spPr>
              <a:xfrm>
                <a:off x="819150" y="1058801"/>
                <a:ext cx="10775553" cy="5152101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indent="0">
                  <a:buSzPts val="2800"/>
                  <a:buNone/>
                </a:pPr>
                <a:r>
                  <a:rPr lang="en-US" altLang="zh-TW" sz="2400" dirty="0" smtClean="0">
                    <a:latin typeface="Times New Roman" panose="02020603050405020304" pitchFamily="18" charset="0"/>
                    <a:ea typeface="Times New Roman"/>
                    <a:cs typeface="Times New Roman" panose="02020603050405020304" pitchFamily="18" charset="0"/>
                    <a:sym typeface="Times New Roman"/>
                  </a:rPr>
                  <a:t>The longest common subsequence (LCS) length of two strings is used as one of the most fundamental </a:t>
                </a:r>
                <a:r>
                  <a:rPr lang="en-US" altLang="zh-TW" sz="2400" dirty="0">
                    <a:latin typeface="Times New Roman" panose="02020603050405020304" pitchFamily="18" charset="0"/>
                    <a:ea typeface="Times New Roman"/>
                    <a:cs typeface="Times New Roman" panose="02020603050405020304" pitchFamily="18" charset="0"/>
                    <a:sym typeface="Times New Roman"/>
                  </a:rPr>
                  <a:t>metrics measuring the similarity between the strings. To ﬁnd out the local </a:t>
                </a:r>
                <a:r>
                  <a:rPr lang="en-US" altLang="zh-TW" sz="2400" dirty="0" smtClean="0">
                    <a:latin typeface="Times New Roman" panose="02020603050405020304" pitchFamily="18" charset="0"/>
                    <a:ea typeface="Times New Roman"/>
                    <a:cs typeface="Times New Roman" panose="02020603050405020304" pitchFamily="18" charset="0"/>
                    <a:sym typeface="Times New Roman"/>
                  </a:rPr>
                  <a:t>structures </a:t>
                </a:r>
                <a:r>
                  <a:rPr lang="en-US" altLang="zh-TW" sz="2400" dirty="0">
                    <a:latin typeface="Times New Roman" panose="02020603050405020304" pitchFamily="18" charset="0"/>
                    <a:ea typeface="Times New Roman"/>
                    <a:cs typeface="Times New Roman" panose="02020603050405020304" pitchFamily="18" charset="0"/>
                    <a:sym typeface="Times New Roman"/>
                  </a:rPr>
                  <a:t>common to the strings under this similarity metric, we need a fast calculation </a:t>
                </a:r>
                <a:r>
                  <a:rPr lang="en-US" altLang="zh-TW" sz="2400" dirty="0" smtClean="0">
                    <a:latin typeface="Times New Roman" panose="02020603050405020304" pitchFamily="18" charset="0"/>
                    <a:ea typeface="Times New Roman"/>
                    <a:cs typeface="Times New Roman" panose="02020603050405020304" pitchFamily="18" charset="0"/>
                    <a:sym typeface="Times New Roman"/>
                  </a:rPr>
                  <a:t>of </a:t>
                </a:r>
                <a:r>
                  <a:rPr lang="en-US" altLang="zh-TW" sz="2400" dirty="0">
                    <a:latin typeface="Times New Roman" panose="02020603050405020304" pitchFamily="18" charset="0"/>
                    <a:ea typeface="Times New Roman"/>
                    <a:cs typeface="Times New Roman" panose="02020603050405020304" pitchFamily="18" charset="0"/>
                    <a:sym typeface="Times New Roman"/>
                  </a:rPr>
                  <a:t>the LCS length of any pair of substrings of the two strings. For supporting such queries, </a:t>
                </a:r>
                <a:r>
                  <a:rPr lang="en-US" altLang="zh-TW" sz="2400" dirty="0" smtClean="0">
                    <a:latin typeface="Times New Roman" panose="02020603050405020304" pitchFamily="18" charset="0"/>
                    <a:ea typeface="Times New Roman"/>
                    <a:cs typeface="Times New Roman" panose="02020603050405020304" pitchFamily="18" charset="0"/>
                    <a:sym typeface="Times New Roman"/>
                  </a:rPr>
                  <a:t>it </a:t>
                </a:r>
                <a:r>
                  <a:rPr lang="en-US" altLang="zh-TW" sz="2400" dirty="0">
                    <a:latin typeface="Times New Roman" panose="02020603050405020304" pitchFamily="18" charset="0"/>
                    <a:ea typeface="Times New Roman"/>
                    <a:cs typeface="Times New Roman" panose="02020603050405020304" pitchFamily="18" charset="0"/>
                    <a:sym typeface="Times New Roman"/>
                  </a:rPr>
                  <a:t>makes sense to preprocess the two strings in a quadratic time, because it takes about </a:t>
                </a:r>
                <a:r>
                  <a:rPr lang="en-US" altLang="zh-TW" sz="2400" dirty="0" smtClean="0">
                    <a:latin typeface="Times New Roman" panose="02020603050405020304" pitchFamily="18" charset="0"/>
                    <a:ea typeface="Times New Roman"/>
                    <a:cs typeface="Times New Roman" panose="02020603050405020304" pitchFamily="18" charset="0"/>
                    <a:sym typeface="Times New Roman"/>
                  </a:rPr>
                  <a:t>the </a:t>
                </a:r>
                <a:r>
                  <a:rPr lang="en-US" altLang="zh-TW" sz="2400" dirty="0">
                    <a:latin typeface="Times New Roman" panose="02020603050405020304" pitchFamily="18" charset="0"/>
                    <a:ea typeface="Times New Roman"/>
                    <a:cs typeface="Times New Roman" panose="02020603050405020304" pitchFamily="18" charset="0"/>
                    <a:sym typeface="Times New Roman"/>
                  </a:rPr>
                  <a:t>same amount of time to compute the LCS length of the entire strings from scratch. We </a:t>
                </a:r>
                <a:r>
                  <a:rPr lang="en-US" altLang="zh-TW" sz="2400" dirty="0" smtClean="0">
                    <a:latin typeface="Times New Roman" panose="02020603050405020304" pitchFamily="18" charset="0"/>
                    <a:ea typeface="Times New Roman"/>
                    <a:cs typeface="Times New Roman" panose="02020603050405020304" pitchFamily="18" charset="0"/>
                    <a:sym typeface="Times New Roman"/>
                  </a:rPr>
                  <a:t>propose </a:t>
                </a:r>
                <a:r>
                  <a:rPr lang="en-US" altLang="zh-TW" sz="2400" dirty="0">
                    <a:latin typeface="Times New Roman" panose="02020603050405020304" pitchFamily="18" charset="0"/>
                    <a:ea typeface="Times New Roman"/>
                    <a:cs typeface="Times New Roman" panose="02020603050405020304" pitchFamily="18" charset="0"/>
                    <a:sym typeface="Times New Roman"/>
                  </a:rPr>
                  <a:t>a quadratic-time constructible data structure that supports </a:t>
                </a:r>
                <a:r>
                  <a:rPr lang="en-US" altLang="zh-TW" sz="2400" dirty="0" err="1">
                    <a:latin typeface="Times New Roman" panose="02020603050405020304" pitchFamily="18" charset="0"/>
                    <a:ea typeface="Times New Roman"/>
                    <a:cs typeface="Times New Roman" panose="02020603050405020304" pitchFamily="18" charset="0"/>
                    <a:sym typeface="Times New Roman"/>
                  </a:rPr>
                  <a:t>sublinear</a:t>
                </a:r>
                <a:r>
                  <a:rPr lang="en-US" altLang="zh-TW" sz="2400" dirty="0">
                    <a:latin typeface="Times New Roman" panose="02020603050405020304" pitchFamily="18" charset="0"/>
                    <a:ea typeface="Times New Roman"/>
                    <a:cs typeface="Times New Roman" panose="02020603050405020304" pitchFamily="18" charset="0"/>
                    <a:sym typeface="Times New Roman"/>
                  </a:rPr>
                  <a:t>-time queries </a:t>
                </a:r>
                <a:r>
                  <a:rPr lang="en-US" altLang="zh-TW" sz="2400" dirty="0" smtClean="0">
                    <a:latin typeface="Times New Roman" panose="02020603050405020304" pitchFamily="18" charset="0"/>
                    <a:ea typeface="Times New Roman"/>
                    <a:cs typeface="Times New Roman" panose="02020603050405020304" pitchFamily="18" charset="0"/>
                    <a:sym typeface="Times New Roman"/>
                  </a:rPr>
                  <a:t>of </a:t>
                </a:r>
                <a:r>
                  <a:rPr lang="en-US" altLang="zh-TW" sz="2400" dirty="0">
                    <a:latin typeface="Times New Roman" panose="02020603050405020304" pitchFamily="18" charset="0"/>
                    <a:ea typeface="Times New Roman"/>
                    <a:cs typeface="Times New Roman" panose="02020603050405020304" pitchFamily="18" charset="0"/>
                    <a:sym typeface="Times New Roman"/>
                  </a:rPr>
                  <a:t>the LCS length for any pair of substrings. The query time is </a:t>
                </a:r>
                <a:r>
                  <a:rPr lang="en-US" altLang="zh-TW" sz="2400" dirty="0" smtClean="0">
                    <a:latin typeface="Times New Roman" panose="02020603050405020304" pitchFamily="18" charset="0"/>
                    <a:ea typeface="Times New Roman"/>
                    <a:cs typeface="Times New Roman" panose="02020603050405020304" pitchFamily="18" charset="0"/>
                    <a:sym typeface="Times New Roman"/>
                  </a:rPr>
                  <a:t>O (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altLang="zh-TW" sz="2400" i="1" dirty="0" smtClean="0">
                            <a:latin typeface="Cambria Math"/>
                            <a:cs typeface="Times New Roman" panose="02020603050405020304" pitchFamily="18" charset="0"/>
                            <a:sym typeface="Times New Roman"/>
                          </a:rPr>
                        </m:ctrlPr>
                      </m:radPr>
                      <m:deg/>
                      <m:e>
                        <m:r>
                          <a:rPr lang="en-US" altLang="zh-TW" sz="2400" b="0" i="1" dirty="0" smtClean="0">
                            <a:latin typeface="Cambria Math"/>
                            <a:cs typeface="Times New Roman" panose="02020603050405020304" pitchFamily="18" charset="0"/>
                            <a:sym typeface="Times New Roman"/>
                          </a:rPr>
                          <m:t>𝑙</m:t>
                        </m:r>
                      </m:e>
                    </m:rad>
                    <m:sSup>
                      <m:sSupPr>
                        <m:ctrlPr>
                          <a:rPr lang="en-US" altLang="zh-TW" sz="2400" i="1" dirty="0" smtClean="0">
                            <a:latin typeface="Cambria Math"/>
                            <a:cs typeface="Times New Roman" panose="02020603050405020304" pitchFamily="18" charset="0"/>
                            <a:sym typeface="Times New Roman"/>
                          </a:rPr>
                        </m:ctrlPr>
                      </m:sSupPr>
                      <m:e>
                        <m:r>
                          <a:rPr lang="en-US" altLang="zh-TW" sz="2400" b="0" i="1" dirty="0" smtClean="0">
                            <a:latin typeface="Cambria Math"/>
                            <a:cs typeface="Times New Roman" panose="02020603050405020304" pitchFamily="18" charset="0"/>
                            <a:sym typeface="Times New Roman"/>
                          </a:rPr>
                          <m:t>𝑙𝑜𝑔</m:t>
                        </m:r>
                      </m:e>
                      <m:sup>
                        <m:r>
                          <a:rPr lang="en-US" altLang="zh-TW" sz="2400" b="0" i="1" dirty="0" smtClean="0">
                            <a:latin typeface="Cambria Math"/>
                            <a:cs typeface="Times New Roman" panose="02020603050405020304" pitchFamily="18" charset="0"/>
                            <a:sym typeface="Times New Roman"/>
                          </a:rPr>
                          <m:t>1+</m:t>
                        </m:r>
                        <m:r>
                          <m:rPr>
                            <m:nor/>
                          </m:rPr>
                          <a:rPr lang="el-GR" altLang="zh-TW" sz="2400"/>
                          <m:t>ϵ</m:t>
                        </m:r>
                      </m:sup>
                    </m:sSup>
                    <m:r>
                      <a:rPr lang="en-US" altLang="zh-TW" sz="2400" i="1" dirty="0" smtClean="0">
                        <a:latin typeface="Cambria Math"/>
                        <a:ea typeface="Times New Roman"/>
                        <a:cs typeface="Times New Roman" panose="02020603050405020304" pitchFamily="18" charset="0"/>
                        <a:sym typeface="Times New Roman"/>
                      </a:rPr>
                      <m:t>𝑙</m:t>
                    </m:r>
                  </m:oMath>
                </a14:m>
                <a:r>
                  <a:rPr lang="en-US" altLang="zh-TW" sz="2400" dirty="0" smtClean="0">
                    <a:latin typeface="Times New Roman" panose="02020603050405020304" pitchFamily="18" charset="0"/>
                    <a:ea typeface="Times New Roman"/>
                    <a:cs typeface="Times New Roman" panose="02020603050405020304" pitchFamily="18" charset="0"/>
                    <a:sym typeface="Times New Roman"/>
                  </a:rPr>
                  <a:t>), where </a:t>
                </a:r>
                <a:r>
                  <a:rPr lang="el-GR" altLang="zh-TW" sz="2400" dirty="0"/>
                  <a:t>ϵ</a:t>
                </a:r>
                <a:r>
                  <a:rPr lang="en-US" altLang="zh-TW" sz="2400" dirty="0" smtClean="0">
                    <a:latin typeface="Times New Roman" panose="02020603050405020304" pitchFamily="18" charset="0"/>
                    <a:ea typeface="Times New Roman"/>
                    <a:cs typeface="Times New Roman" panose="02020603050405020304" pitchFamily="18" charset="0"/>
                    <a:sym typeface="Times New Roman"/>
                  </a:rPr>
                  <a:t> </a:t>
                </a:r>
                <a:r>
                  <a:rPr lang="en-US" altLang="zh-TW" sz="2400" dirty="0">
                    <a:latin typeface="Times New Roman" panose="02020603050405020304" pitchFamily="18" charset="0"/>
                    <a:ea typeface="Times New Roman"/>
                    <a:cs typeface="Times New Roman" panose="02020603050405020304" pitchFamily="18" charset="0"/>
                    <a:sym typeface="Times New Roman"/>
                  </a:rPr>
                  <a:t>is a </a:t>
                </a:r>
                <a:r>
                  <a:rPr lang="en-US" altLang="zh-TW" sz="2400" dirty="0" smtClean="0">
                    <a:latin typeface="Times New Roman" panose="02020603050405020304" pitchFamily="18" charset="0"/>
                    <a:ea typeface="Times New Roman"/>
                    <a:cs typeface="Times New Roman" panose="02020603050405020304" pitchFamily="18" charset="0"/>
                    <a:sym typeface="Times New Roman"/>
                  </a:rPr>
                  <a:t>positive </a:t>
                </a:r>
                <a:r>
                  <a:rPr lang="en-US" altLang="zh-TW" sz="2400" dirty="0">
                    <a:latin typeface="Times New Roman" panose="02020603050405020304" pitchFamily="18" charset="0"/>
                    <a:ea typeface="Times New Roman"/>
                    <a:cs typeface="Times New Roman" panose="02020603050405020304" pitchFamily="18" charset="0"/>
                    <a:sym typeface="Times New Roman"/>
                  </a:rPr>
                  <a:t>constant arbitrarily small and l is the sum of the substring lengths.</a:t>
                </a:r>
                <a:endParaRPr lang="en-US" altLang="zh-TW" sz="2400" dirty="0" smtClean="0">
                  <a:latin typeface="Times New Roman" panose="02020603050405020304" pitchFamily="18" charset="0"/>
                  <a:ea typeface="Times New Roman"/>
                  <a:cs typeface="Times New Roman" panose="02020603050405020304" pitchFamily="18" charset="0"/>
                  <a:sym typeface="Times New Roman"/>
                </a:endParaRPr>
              </a:p>
            </p:txBody>
          </p:sp>
        </mc:Choice>
        <mc:Fallback xmlns="">
          <p:sp>
            <p:nvSpPr>
              <p:cNvPr id="139" name="Google Shape;139;p7"/>
              <p:cNvSpPr txBox="1"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819150" y="1058801"/>
                <a:ext cx="10775553" cy="5152101"/>
              </a:xfrm>
              <a:prstGeom prst="rect">
                <a:avLst/>
              </a:prstGeom>
              <a:blipFill rotWithShape="1">
                <a:blip r:embed="rId3"/>
                <a:stretch>
                  <a:fillRect l="-848" r="-1414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投影片編號版面配置區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0501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7"/>
          <p:cNvSpPr txBox="1">
            <a:spLocks noGrp="1"/>
          </p:cNvSpPr>
          <p:nvPr>
            <p:ph type="title"/>
          </p:nvPr>
        </p:nvSpPr>
        <p:spPr>
          <a:xfrm>
            <a:off x="0" y="0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>
              <a:buSzPts val="4400"/>
            </a:pPr>
            <a:r>
              <a:rPr lang="en-US" altLang="zh-TW" b="1" dirty="0">
                <a:latin typeface="Times New Roman"/>
                <a:ea typeface="Times New Roman"/>
                <a:cs typeface="Times New Roman"/>
                <a:sym typeface="Times New Roman"/>
              </a:rPr>
              <a:t>Reducing </a:t>
            </a:r>
            <a:r>
              <a:rPr lang="en-US" altLang="zh-TW" b="1" dirty="0" smtClean="0">
                <a:latin typeface="Times New Roman"/>
                <a:ea typeface="Times New Roman"/>
                <a:cs typeface="Times New Roman"/>
                <a:sym typeface="Times New Roman"/>
              </a:rPr>
              <a:t>LCS </a:t>
            </a:r>
            <a:r>
              <a:rPr lang="en-US" altLang="zh-TW" b="1" dirty="0">
                <a:latin typeface="Times New Roman"/>
                <a:ea typeface="Times New Roman"/>
                <a:cs typeface="Times New Roman"/>
                <a:sym typeface="Times New Roman"/>
              </a:rPr>
              <a:t>Length Problem to Shortest Path Computation in a Grid Graph</a:t>
            </a:r>
            <a:endParaRPr lang="zh-TW" altLang="en-US" b="1" dirty="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39" name="Google Shape;139;p7"/>
          <p:cNvSpPr txBox="1">
            <a:spLocks noGrp="1"/>
          </p:cNvSpPr>
          <p:nvPr>
            <p:ph type="body" idx="1"/>
          </p:nvPr>
        </p:nvSpPr>
        <p:spPr>
          <a:xfrm>
            <a:off x="838200" y="1468376"/>
            <a:ext cx="10775553" cy="51521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indent="0">
              <a:buSzPts val="2800"/>
              <a:buNone/>
            </a:pPr>
            <a:endParaRPr lang="en-US" sz="3200" dirty="0" smtClean="0"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  <a:sym typeface="Times New Roman"/>
            </a:endParaRPr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3</a:t>
            </a:fld>
            <a:endParaRPr lang="en-US"/>
          </a:p>
        </p:txBody>
      </p:sp>
      <p:pic>
        <p:nvPicPr>
          <p:cNvPr id="2" name="圖片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61783" y="1504605"/>
            <a:ext cx="6668431" cy="49346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7013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7"/>
          <p:cNvSpPr txBox="1">
            <a:spLocks noGrp="1"/>
          </p:cNvSpPr>
          <p:nvPr>
            <p:ph type="title"/>
          </p:nvPr>
        </p:nvSpPr>
        <p:spPr>
          <a:xfrm>
            <a:off x="0" y="0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>
              <a:buSzPts val="4400"/>
            </a:pPr>
            <a:r>
              <a:rPr lang="en-US" altLang="zh-TW" b="1" dirty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Semi-local LCS length technique of </a:t>
            </a:r>
            <a:r>
              <a:rPr lang="en-US" altLang="zh-TW" b="1" dirty="0" err="1">
                <a:solidFill>
                  <a:schemeClr val="tx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Tiskin</a:t>
            </a:r>
            <a:endParaRPr lang="zh-TW" altLang="en-US" b="1" dirty="0">
              <a:solidFill>
                <a:schemeClr val="tx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9" name="Google Shape;139;p7"/>
              <p:cNvSpPr txBox="1">
                <a:spLocks noGrp="1"/>
              </p:cNvSpPr>
              <p:nvPr>
                <p:ph type="body" idx="1"/>
              </p:nvPr>
            </p:nvSpPr>
            <p:spPr>
              <a:xfrm>
                <a:off x="838200" y="1468376"/>
                <a:ext cx="10775553" cy="5152101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normAutofit/>
              </a:bodyPr>
              <a:lstStyle/>
              <a:p>
                <a:pPr marL="0" indent="0">
                  <a:buSzPts val="2800"/>
                  <a:buNone/>
                </a:pPr>
                <a:r>
                  <a:rPr lang="en-US" sz="3200" dirty="0" smtClean="0">
                    <a:latin typeface="Times New Roman" panose="02020603050405020304" pitchFamily="18" charset="0"/>
                    <a:ea typeface="Times New Roman"/>
                    <a:cs typeface="Times New Roman" panose="02020603050405020304" pitchFamily="18" charset="0"/>
                    <a:sym typeface="Times New Roman"/>
                  </a:rPr>
                  <a:t>Lemma 1. For any d-</a:t>
                </a:r>
                <a:r>
                  <a:rPr lang="en-US" sz="3200" dirty="0" err="1">
                    <a:latin typeface="Times New Roman" panose="02020603050405020304" pitchFamily="18" charset="0"/>
                    <a:ea typeface="Times New Roman"/>
                    <a:cs typeface="Times New Roman" panose="02020603050405020304" pitchFamily="18" charset="0"/>
                    <a:sym typeface="Times New Roman"/>
                  </a:rPr>
                  <a:t>inc</a:t>
                </a:r>
                <a:r>
                  <a:rPr lang="en-US" sz="3200" dirty="0">
                    <a:latin typeface="Times New Roman" panose="02020603050405020304" pitchFamily="18" charset="0"/>
                    <a:ea typeface="Times New Roman"/>
                    <a:cs typeface="Times New Roman" panose="02020603050405020304" pitchFamily="18" charset="0"/>
                    <a:sym typeface="Times New Roman"/>
                  </a:rPr>
                  <a:t> </a:t>
                </a:r>
                <a:r>
                  <a:rPr lang="en-US" sz="3200" dirty="0" err="1">
                    <a:latin typeface="Times New Roman" panose="02020603050405020304" pitchFamily="18" charset="0"/>
                    <a:ea typeface="Times New Roman"/>
                    <a:cs typeface="Times New Roman" panose="02020603050405020304" pitchFamily="18" charset="0"/>
                    <a:sym typeface="Times New Roman"/>
                  </a:rPr>
                  <a:t>subgraph</a:t>
                </a:r>
                <a:r>
                  <a:rPr lang="en-US" sz="3200" dirty="0">
                    <a:latin typeface="Times New Roman" panose="02020603050405020304" pitchFamily="18" charset="0"/>
                    <a:ea typeface="Times New Roman"/>
                    <a:cs typeface="Times New Roman" panose="02020603050405020304" pitchFamily="18" charset="0"/>
                    <a:sym typeface="Times New Roman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sz="3200" i="1" dirty="0" smtClean="0">
                            <a:latin typeface="Cambria Math"/>
                            <a:cs typeface="Times New Roman" panose="02020603050405020304" pitchFamily="18" charset="0"/>
                            <a:sym typeface="Times New Roman"/>
                          </a:rPr>
                        </m:ctrlPr>
                      </m:sSubPr>
                      <m:e>
                        <m:r>
                          <a:rPr lang="en-US" altLang="zh-TW" sz="3200" b="0" i="1" dirty="0" smtClean="0">
                            <a:latin typeface="Cambria Math"/>
                            <a:cs typeface="Times New Roman" panose="02020603050405020304" pitchFamily="18" charset="0"/>
                            <a:sym typeface="Times New Roman"/>
                          </a:rPr>
                          <m:t>𝐺</m:t>
                        </m:r>
                      </m:e>
                      <m:sub>
                        <m:r>
                          <a:rPr lang="en-US" altLang="zh-TW" sz="3200" b="0" i="1" dirty="0" smtClean="0">
                            <a:latin typeface="Cambria Math"/>
                            <a:cs typeface="Times New Roman" panose="02020603050405020304" pitchFamily="18" charset="0"/>
                            <a:sym typeface="Times New Roman"/>
                          </a:rPr>
                          <m:t>𝑃</m:t>
                        </m:r>
                        <m:r>
                          <a:rPr lang="en-US" altLang="zh-TW" sz="3200" b="0" i="1" dirty="0" smtClean="0">
                            <a:latin typeface="Cambria Math"/>
                            <a:cs typeface="Times New Roman" panose="02020603050405020304" pitchFamily="18" charset="0"/>
                            <a:sym typeface="Times New Roman"/>
                          </a:rPr>
                          <m:t>,</m:t>
                        </m:r>
                        <m:r>
                          <a:rPr lang="en-US" altLang="zh-TW" sz="3200" b="0" i="1" dirty="0" smtClean="0">
                            <a:latin typeface="Cambria Math"/>
                            <a:cs typeface="Times New Roman" panose="02020603050405020304" pitchFamily="18" charset="0"/>
                            <a:sym typeface="Times New Roman"/>
                          </a:rPr>
                          <m:t>𝑄</m:t>
                        </m:r>
                      </m:sub>
                    </m:sSub>
                  </m:oMath>
                </a14:m>
                <a:r>
                  <a:rPr lang="en-US" sz="3200" dirty="0" smtClean="0">
                    <a:latin typeface="Times New Roman" panose="02020603050405020304" pitchFamily="18" charset="0"/>
                    <a:ea typeface="Times New Roman"/>
                    <a:cs typeface="Times New Roman" panose="02020603050405020304" pitchFamily="18" charset="0"/>
                    <a:sym typeface="Times New Roman"/>
                  </a:rPr>
                  <a:t>, </a:t>
                </a:r>
                <a:r>
                  <a:rPr lang="en-US" sz="3200" dirty="0">
                    <a:latin typeface="Times New Roman" panose="02020603050405020304" pitchFamily="18" charset="0"/>
                    <a:ea typeface="Times New Roman"/>
                    <a:cs typeface="Times New Roman" panose="02020603050405020304" pitchFamily="18" charset="0"/>
                    <a:sym typeface="Times New Roman"/>
                  </a:rPr>
                  <a:t>there exists a </a:t>
                </a:r>
                <a:r>
                  <a:rPr lang="en-US" sz="3200" dirty="0" err="1">
                    <a:latin typeface="Times New Roman" panose="02020603050405020304" pitchFamily="18" charset="0"/>
                    <a:ea typeface="Times New Roman"/>
                    <a:cs typeface="Times New Roman" panose="02020603050405020304" pitchFamily="18" charset="0"/>
                    <a:sym typeface="Times New Roman"/>
                  </a:rPr>
                  <a:t>bijection</a:t>
                </a:r>
                <a:r>
                  <a:rPr lang="en-US" sz="3200" dirty="0">
                    <a:latin typeface="Times New Roman" panose="02020603050405020304" pitchFamily="18" charset="0"/>
                    <a:ea typeface="Times New Roman"/>
                    <a:cs typeface="Times New Roman" panose="02020603050405020304" pitchFamily="18" charset="0"/>
                    <a:sym typeface="Times New Roman"/>
                  </a:rPr>
                  <a:t> β from the set of all edges in P to the </a:t>
                </a:r>
                <a:r>
                  <a:rPr lang="en-US" sz="3200" dirty="0" smtClean="0">
                    <a:latin typeface="Times New Roman" panose="02020603050405020304" pitchFamily="18" charset="0"/>
                    <a:ea typeface="Times New Roman"/>
                    <a:cs typeface="Times New Roman" panose="02020603050405020304" pitchFamily="18" charset="0"/>
                    <a:sym typeface="Times New Roman"/>
                  </a:rPr>
                  <a:t>set </a:t>
                </a:r>
                <a:r>
                  <a:rPr lang="en-US" sz="3200" dirty="0">
                    <a:latin typeface="Times New Roman" panose="02020603050405020304" pitchFamily="18" charset="0"/>
                    <a:ea typeface="Times New Roman"/>
                    <a:cs typeface="Times New Roman" panose="02020603050405020304" pitchFamily="18" charset="0"/>
                    <a:sym typeface="Times New Roman"/>
                  </a:rPr>
                  <a:t>of all </a:t>
                </a:r>
                <a:r>
                  <a:rPr lang="en-US" sz="3200" dirty="0" smtClean="0">
                    <a:latin typeface="Times New Roman" panose="02020603050405020304" pitchFamily="18" charset="0"/>
                    <a:ea typeface="Times New Roman"/>
                    <a:cs typeface="Times New Roman" panose="02020603050405020304" pitchFamily="18" charset="0"/>
                    <a:sym typeface="Times New Roman"/>
                  </a:rPr>
                  <a:t>edges </a:t>
                </a:r>
                <a:r>
                  <a:rPr lang="en-US" sz="3200" dirty="0">
                    <a:latin typeface="Times New Roman" panose="02020603050405020304" pitchFamily="18" charset="0"/>
                    <a:ea typeface="Times New Roman"/>
                    <a:cs typeface="Times New Roman" panose="02020603050405020304" pitchFamily="18" charset="0"/>
                    <a:sym typeface="Times New Roman"/>
                  </a:rPr>
                  <a:t>in </a:t>
                </a:r>
                <a:r>
                  <a:rPr lang="en-US" sz="3200" dirty="0" smtClean="0">
                    <a:latin typeface="Times New Roman" panose="02020603050405020304" pitchFamily="18" charset="0"/>
                    <a:ea typeface="Times New Roman"/>
                    <a:cs typeface="Times New Roman" panose="02020603050405020304" pitchFamily="18" charset="0"/>
                    <a:sym typeface="Times New Roman"/>
                  </a:rPr>
                  <a:t>Q. </a:t>
                </a:r>
              </a:p>
            </p:txBody>
          </p:sp>
        </mc:Choice>
        <mc:Fallback xmlns="">
          <p:sp>
            <p:nvSpPr>
              <p:cNvPr id="139" name="Google Shape;139;p7"/>
              <p:cNvSpPr txBox="1"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838200" y="1468376"/>
                <a:ext cx="10775553" cy="5152101"/>
              </a:xfrm>
              <a:prstGeom prst="rect">
                <a:avLst/>
              </a:prstGeom>
              <a:blipFill rotWithShape="1">
                <a:blip r:embed="rId3"/>
                <a:stretch>
                  <a:fillRect l="-1471" r="-1754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投影片編號版面配置區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4</a:t>
            </a:fld>
            <a:endParaRPr lang="en-US"/>
          </a:p>
        </p:txBody>
      </p:sp>
      <p:pic>
        <p:nvPicPr>
          <p:cNvPr id="2" name="圖片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67700" y="2666740"/>
            <a:ext cx="3638550" cy="3715269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3" name="文字方塊 2"/>
              <p:cNvSpPr txBox="1"/>
              <p:nvPr/>
            </p:nvSpPr>
            <p:spPr>
              <a:xfrm>
                <a:off x="847725" y="3190875"/>
                <a:ext cx="8077200" cy="110741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TW" sz="2400" i="1" dirty="0" smtClean="0">
                    <a:latin typeface="Times New Roman" pitchFamily="18" charset="0"/>
                    <a:cs typeface="Times New Roman" pitchFamily="18" charset="0"/>
                  </a:rPr>
                  <a:t>l</a:t>
                </a:r>
                <a:r>
                  <a:rPr lang="en-US" altLang="zh-TW" sz="2400" dirty="0" smtClean="0">
                    <a:latin typeface="Times New Roman" pitchFamily="18" charset="0"/>
                    <a:cs typeface="Times New Roman" pitchFamily="18" charset="0"/>
                  </a:rPr>
                  <a:t>(</a:t>
                </a:r>
                <a14:m>
                  <m:oMath xmlns:m="http://schemas.openxmlformats.org/officeDocument/2006/math">
                    <m:sPre>
                      <m:sPrePr>
                        <m:ctrlPr>
                          <a:rPr lang="zh-TW" altLang="zh-TW" sz="2400" i="1">
                            <a:latin typeface="Cambria Math"/>
                          </a:rPr>
                        </m:ctrlPr>
                      </m:sPrePr>
                      <m:sub>
                        <m:r>
                          <a:rPr lang="en-US" altLang="zh-TW" sz="2400" i="1">
                            <a:latin typeface="Cambria Math"/>
                          </a:rPr>
                          <m:t>∗</m:t>
                        </m:r>
                      </m:sub>
                      <m:sup/>
                      <m:e>
                        <m:r>
                          <a:rPr lang="en-US" altLang="zh-TW" sz="2400" i="1">
                            <a:latin typeface="Cambria Math"/>
                          </a:rPr>
                          <m:t>𝑝</m:t>
                        </m:r>
                      </m:e>
                    </m:sPre>
                    <m:r>
                      <a:rPr lang="en-US" altLang="zh-TW" sz="2400" b="0" i="0" smtClean="0">
                        <a:latin typeface="Cambria Math"/>
                      </a:rPr>
                      <m:t>,</m:t>
                    </m:r>
                    <m:sSup>
                      <m:sSupPr>
                        <m:ctrlPr>
                          <a:rPr lang="zh-TW" altLang="zh-TW" sz="2400" i="1">
                            <a:latin typeface="Cambria Math"/>
                          </a:rPr>
                        </m:ctrlPr>
                      </m:sSupPr>
                      <m:e>
                        <m:r>
                          <a:rPr lang="en-US" altLang="zh-TW" sz="2400" b="0" i="1" smtClean="0">
                            <a:latin typeface="Cambria Math"/>
                          </a:rPr>
                          <m:t>𝑞</m:t>
                        </m:r>
                      </m:e>
                      <m:sup>
                        <m:r>
                          <a:rPr lang="en-US" altLang="zh-TW" sz="2400" b="0" i="1" smtClean="0">
                            <a:latin typeface="Cambria Math"/>
                          </a:rPr>
                          <m:t>∗</m:t>
                        </m:r>
                      </m:sup>
                    </m:sSup>
                  </m:oMath>
                </a14:m>
                <a:r>
                  <a:rPr lang="en-US" altLang="zh-TW" sz="2400" dirty="0" smtClean="0">
                    <a:latin typeface="Times New Roman" pitchFamily="18" charset="0"/>
                    <a:cs typeface="Times New Roman" pitchFamily="18" charset="0"/>
                  </a:rPr>
                  <a:t>) – </a:t>
                </a:r>
                <a:r>
                  <a:rPr lang="en-US" altLang="zh-TW" sz="2400" i="1" dirty="0" smtClean="0">
                    <a:latin typeface="Times New Roman" pitchFamily="18" charset="0"/>
                    <a:cs typeface="Times New Roman" pitchFamily="18" charset="0"/>
                  </a:rPr>
                  <a:t>l</a:t>
                </a:r>
                <a:r>
                  <a:rPr lang="en-US" altLang="zh-TW" sz="2400" dirty="0" smtClean="0">
                    <a:latin typeface="Times New Roman" pitchFamily="18" charset="0"/>
                    <a:cs typeface="Times New Roman" pitchFamily="18" charset="0"/>
                  </a:rPr>
                  <a:t>(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zh-TW" altLang="zh-TW" sz="2400" i="1">
                            <a:latin typeface="Cambria Math"/>
                          </a:rPr>
                        </m:ctrlPr>
                      </m:sSupPr>
                      <m:e>
                        <m:r>
                          <a:rPr lang="en-US" altLang="zh-TW" sz="2400" b="0" i="1" smtClean="0">
                            <a:latin typeface="Cambria Math"/>
                          </a:rPr>
                          <m:t>𝑝</m:t>
                        </m:r>
                      </m:e>
                      <m:sup>
                        <m:r>
                          <a:rPr lang="en-US" altLang="zh-TW" sz="2400" i="1">
                            <a:latin typeface="Cambria Math"/>
                          </a:rPr>
                          <m:t>∗</m:t>
                        </m:r>
                      </m:sup>
                    </m:sSup>
                  </m:oMath>
                </a14:m>
                <a:r>
                  <a:rPr lang="en-US" altLang="zh-TW" sz="2400" dirty="0" smtClean="0">
                    <a:latin typeface="Times New Roman" pitchFamily="18" charset="0"/>
                    <a:cs typeface="Times New Roman" pitchFamily="18" charset="0"/>
                  </a:rPr>
                  <a:t>,</a:t>
                </a:r>
                <a:r>
                  <a:rPr lang="zh-TW" altLang="zh-TW" sz="24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zh-TW" altLang="zh-TW" sz="2400" i="1">
                            <a:latin typeface="Cambria Math"/>
                          </a:rPr>
                        </m:ctrlPr>
                      </m:sSupPr>
                      <m:e>
                        <m:r>
                          <a:rPr lang="en-US" altLang="zh-TW" sz="2400" i="1">
                            <a:latin typeface="Cambria Math"/>
                          </a:rPr>
                          <m:t>𝑞</m:t>
                        </m:r>
                      </m:e>
                      <m:sup>
                        <m:r>
                          <a:rPr lang="en-US" altLang="zh-TW" sz="2400" i="1">
                            <a:latin typeface="Cambria Math"/>
                          </a:rPr>
                          <m:t>∗</m:t>
                        </m:r>
                      </m:sup>
                    </m:sSup>
                  </m:oMath>
                </a14:m>
                <a:r>
                  <a:rPr lang="en-US" altLang="zh-TW" sz="2400" dirty="0" smtClean="0">
                    <a:latin typeface="Times New Roman" pitchFamily="18" charset="0"/>
                    <a:cs typeface="Times New Roman" pitchFamily="18" charset="0"/>
                  </a:rPr>
                  <a:t>)=</a:t>
                </a:r>
                <a:r>
                  <a:rPr lang="en-US" altLang="zh-TW" sz="2400" i="1" dirty="0" smtClean="0">
                    <a:latin typeface="Times New Roman" pitchFamily="18" charset="0"/>
                    <a:cs typeface="Times New Roman" pitchFamily="18" charset="0"/>
                  </a:rPr>
                  <a:t>l</a:t>
                </a:r>
                <a:r>
                  <a:rPr lang="en-US" altLang="zh-TW" sz="2400" dirty="0" smtClean="0">
                    <a:latin typeface="Times New Roman" pitchFamily="18" charset="0"/>
                    <a:cs typeface="Times New Roman" pitchFamily="18" charset="0"/>
                  </a:rPr>
                  <a:t>(</a:t>
                </a:r>
                <a14:m>
                  <m:oMath xmlns:m="http://schemas.openxmlformats.org/officeDocument/2006/math">
                    <m:sPre>
                      <m:sPrePr>
                        <m:ctrlPr>
                          <a:rPr lang="zh-TW" altLang="zh-TW" sz="2400" i="1">
                            <a:latin typeface="Cambria Math"/>
                          </a:rPr>
                        </m:ctrlPr>
                      </m:sPrePr>
                      <m:sub>
                        <m:r>
                          <a:rPr lang="en-US" altLang="zh-TW" sz="2400" i="1">
                            <a:latin typeface="Cambria Math"/>
                          </a:rPr>
                          <m:t>∗</m:t>
                        </m:r>
                      </m:sub>
                      <m:sup/>
                      <m:e>
                        <m:r>
                          <a:rPr lang="en-US" altLang="zh-TW" sz="2400" i="1">
                            <a:latin typeface="Cambria Math"/>
                          </a:rPr>
                          <m:t>𝑝</m:t>
                        </m:r>
                      </m:e>
                    </m:sPre>
                  </m:oMath>
                </a14:m>
                <a:r>
                  <a:rPr lang="en-US" altLang="zh-TW" sz="2400" dirty="0" smtClean="0">
                    <a:latin typeface="Times New Roman" pitchFamily="18" charset="0"/>
                    <a:cs typeface="Times New Roman" pitchFamily="18" charset="0"/>
                  </a:rPr>
                  <a:t>,</a:t>
                </a:r>
                <a:r>
                  <a:rPr lang="zh-TW" altLang="zh-TW" sz="24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sPre>
                      <m:sPrePr>
                        <m:ctrlPr>
                          <a:rPr lang="zh-TW" altLang="zh-TW" sz="2400" i="1">
                            <a:latin typeface="Cambria Math"/>
                          </a:rPr>
                        </m:ctrlPr>
                      </m:sPrePr>
                      <m:sub>
                        <m:r>
                          <a:rPr lang="en-US" altLang="zh-TW" sz="2400" i="1">
                            <a:latin typeface="Cambria Math"/>
                          </a:rPr>
                          <m:t>∗</m:t>
                        </m:r>
                      </m:sub>
                      <m:sup/>
                      <m:e>
                        <m:r>
                          <a:rPr lang="en-US" altLang="zh-TW" sz="2400" b="0" i="1" smtClean="0">
                            <a:latin typeface="Cambria Math"/>
                          </a:rPr>
                          <m:t>𝑞</m:t>
                        </m:r>
                      </m:e>
                    </m:sPre>
                  </m:oMath>
                </a14:m>
                <a:r>
                  <a:rPr lang="en-US" altLang="zh-TW" sz="2400" dirty="0" smtClean="0">
                    <a:latin typeface="Times New Roman" pitchFamily="18" charset="0"/>
                    <a:cs typeface="Times New Roman" pitchFamily="18" charset="0"/>
                  </a:rPr>
                  <a:t>) – </a:t>
                </a:r>
                <a:r>
                  <a:rPr lang="en-US" altLang="zh-TW" sz="2400" i="1" dirty="0" smtClean="0">
                    <a:latin typeface="Times New Roman" pitchFamily="18" charset="0"/>
                    <a:cs typeface="Times New Roman" pitchFamily="18" charset="0"/>
                  </a:rPr>
                  <a:t>l</a:t>
                </a:r>
                <a:r>
                  <a:rPr lang="en-US" altLang="zh-TW" sz="2400" dirty="0" smtClean="0">
                    <a:latin typeface="Times New Roman" pitchFamily="18" charset="0"/>
                    <a:cs typeface="Times New Roman" pitchFamily="18" charset="0"/>
                  </a:rPr>
                  <a:t>(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zh-TW" altLang="zh-TW" sz="2400" i="1">
                            <a:latin typeface="Cambria Math"/>
                          </a:rPr>
                        </m:ctrlPr>
                      </m:sSupPr>
                      <m:e>
                        <m:r>
                          <a:rPr lang="en-US" altLang="zh-TW" sz="2400" i="1">
                            <a:latin typeface="Cambria Math"/>
                          </a:rPr>
                          <m:t>𝑝</m:t>
                        </m:r>
                      </m:e>
                      <m:sup>
                        <m:r>
                          <a:rPr lang="en-US" altLang="zh-TW" sz="2400" i="1">
                            <a:latin typeface="Cambria Math"/>
                          </a:rPr>
                          <m:t>∗</m:t>
                        </m:r>
                      </m:sup>
                    </m:sSup>
                  </m:oMath>
                </a14:m>
                <a:r>
                  <a:rPr lang="en-US" altLang="zh-TW" sz="2400" dirty="0">
                    <a:latin typeface="Times New Roman" pitchFamily="18" charset="0"/>
                    <a:cs typeface="Times New Roman" pitchFamily="18" charset="0"/>
                  </a:rPr>
                  <a:t>,</a:t>
                </a:r>
                <a:r>
                  <a:rPr lang="zh-TW" altLang="zh-TW" sz="24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sPre>
                      <m:sPrePr>
                        <m:ctrlPr>
                          <a:rPr lang="zh-TW" altLang="zh-TW" sz="2400" i="1">
                            <a:latin typeface="Cambria Math"/>
                          </a:rPr>
                        </m:ctrlPr>
                      </m:sPrePr>
                      <m:sub>
                        <m:r>
                          <a:rPr lang="en-US" altLang="zh-TW" sz="2400" i="1">
                            <a:latin typeface="Cambria Math"/>
                          </a:rPr>
                          <m:t>∗</m:t>
                        </m:r>
                      </m:sub>
                      <m:sup/>
                      <m:e>
                        <m:r>
                          <a:rPr lang="en-US" altLang="zh-TW" sz="2400" i="1">
                            <a:latin typeface="Cambria Math"/>
                          </a:rPr>
                          <m:t>𝑞</m:t>
                        </m:r>
                      </m:e>
                    </m:sPre>
                  </m:oMath>
                </a14:m>
                <a:r>
                  <a:rPr lang="en-US" altLang="zh-TW" sz="2400" dirty="0" smtClean="0">
                    <a:latin typeface="Times New Roman" pitchFamily="18" charset="0"/>
                    <a:cs typeface="Times New Roman" pitchFamily="18" charset="0"/>
                  </a:rPr>
                  <a:t>) + </a:t>
                </a:r>
                <a14:m>
                  <m:oMath xmlns:m="http://schemas.openxmlformats.org/officeDocument/2006/math">
                    <m:d>
                      <m:dPr>
                        <m:begChr m:val="{"/>
                        <m:endChr m:val=""/>
                        <m:ctrlPr>
                          <a:rPr lang="zh-TW" altLang="zh-TW" sz="2400" i="1">
                            <a:latin typeface="Cambria Math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zh-TW" altLang="zh-TW" sz="2400" i="1">
                                <a:latin typeface="Cambria Math"/>
                              </a:rPr>
                            </m:ctrlPr>
                          </m:eqArrPr>
                          <m:e>
                            <m:r>
                              <a:rPr lang="en-US" altLang="zh-TW" sz="2400" i="1">
                                <a:latin typeface="Cambria Math"/>
                              </a:rPr>
                              <m:t>1 </m:t>
                            </m:r>
                            <m:r>
                              <a:rPr lang="en-US" altLang="zh-TW" sz="2400" i="1">
                                <a:latin typeface="Cambria Math"/>
                              </a:rPr>
                              <m:t>𝑖𝑓</m:t>
                            </m:r>
                            <m:r>
                              <a:rPr lang="en-US" altLang="zh-TW" sz="2400" i="1">
                                <a:latin typeface="Cambria Math"/>
                              </a:rPr>
                              <m:t> </m:t>
                            </m:r>
                            <m:r>
                              <a:rPr lang="en-US" altLang="zh-TW" sz="2400" i="1">
                                <a:latin typeface="Cambria Math"/>
                              </a:rPr>
                              <m:t>𝑞</m:t>
                            </m:r>
                            <m:r>
                              <a:rPr lang="en-US" altLang="zh-TW" sz="2400" i="1">
                                <a:latin typeface="Cambria Math"/>
                              </a:rPr>
                              <m:t>=</m:t>
                            </m:r>
                            <m:r>
                              <a:rPr lang="en-US" altLang="zh-TW" sz="2400" i="1">
                                <a:latin typeface="Cambria Math"/>
                              </a:rPr>
                              <m:t>𝛽</m:t>
                            </m:r>
                            <m:r>
                              <a:rPr lang="en-US" altLang="zh-TW" sz="2400" i="1">
                                <a:latin typeface="Cambria Math"/>
                              </a:rPr>
                              <m:t>(</m:t>
                            </m:r>
                            <m:r>
                              <a:rPr lang="en-US" altLang="zh-TW" sz="2400" i="1">
                                <a:latin typeface="Cambria Math"/>
                              </a:rPr>
                              <m:t>𝑝</m:t>
                            </m:r>
                            <m:r>
                              <a:rPr lang="en-US" altLang="zh-TW" sz="2400" i="1">
                                <a:latin typeface="Cambria Math"/>
                              </a:rPr>
                              <m:t>)</m:t>
                            </m:r>
                          </m:e>
                          <m:e>
                            <m:r>
                              <a:rPr lang="en-US" altLang="zh-TW" sz="2400" i="1">
                                <a:latin typeface="Cambria Math"/>
                              </a:rPr>
                              <m:t>0 </m:t>
                            </m:r>
                            <m:r>
                              <a:rPr lang="en-US" altLang="zh-TW" sz="2400" i="1">
                                <a:latin typeface="Cambria Math"/>
                              </a:rPr>
                              <m:t>𝑜𝑡h𝑒𝑟𝑤𝑖𝑠𝑒</m:t>
                            </m:r>
                          </m:e>
                        </m:eqArr>
                      </m:e>
                    </m:d>
                  </m:oMath>
                </a14:m>
                <a:endParaRPr lang="zh-TW" altLang="zh-TW" sz="2400" dirty="0"/>
              </a:p>
              <a:p>
                <a:r>
                  <a:rPr lang="en-US" altLang="zh-TW" sz="24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endParaRPr lang="zh-TW" altLang="en-US" sz="24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3" name="文字方塊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7725" y="3190875"/>
                <a:ext cx="8077200" cy="1107419"/>
              </a:xfrm>
              <a:prstGeom prst="rect">
                <a:avLst/>
              </a:prstGeom>
              <a:blipFill rotWithShape="1">
                <a:blip r:embed="rId5"/>
                <a:stretch>
                  <a:fillRect l="-1132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78337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7"/>
          <p:cNvSpPr txBox="1">
            <a:spLocks noGrp="1"/>
          </p:cNvSpPr>
          <p:nvPr>
            <p:ph type="title"/>
          </p:nvPr>
        </p:nvSpPr>
        <p:spPr>
          <a:xfrm>
            <a:off x="0" y="0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>
              <a:buSzPts val="4400"/>
            </a:pPr>
            <a:r>
              <a:rPr lang="en-US" altLang="zh-TW" b="1" dirty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Semi-local LCS length technique of </a:t>
            </a:r>
            <a:r>
              <a:rPr lang="en-US" altLang="zh-TW" b="1" dirty="0" err="1">
                <a:solidFill>
                  <a:schemeClr val="tx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Tiskin</a:t>
            </a:r>
            <a:endParaRPr lang="zh-TW" altLang="en-US" b="1" dirty="0">
              <a:solidFill>
                <a:schemeClr val="tx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9" name="Google Shape;139;p7"/>
              <p:cNvSpPr txBox="1">
                <a:spLocks noGrp="1"/>
              </p:cNvSpPr>
              <p:nvPr>
                <p:ph type="body" idx="1"/>
              </p:nvPr>
            </p:nvSpPr>
            <p:spPr>
              <a:xfrm>
                <a:off x="838200" y="1468376"/>
                <a:ext cx="10775553" cy="5152101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normAutofit/>
              </a:bodyPr>
              <a:lstStyle/>
              <a:p>
                <a:pPr marL="0" indent="0">
                  <a:buSzPts val="2800"/>
                  <a:buNone/>
                </a:pPr>
                <a:r>
                  <a:rPr lang="en-US" sz="3200" dirty="0" smtClean="0">
                    <a:latin typeface="Times New Roman" panose="02020603050405020304" pitchFamily="18" charset="0"/>
                    <a:ea typeface="Times New Roman"/>
                    <a:cs typeface="Times New Roman" panose="02020603050405020304" pitchFamily="18" charset="0"/>
                    <a:sym typeface="Times New Roman"/>
                  </a:rPr>
                  <a:t>Corollary 1. For any d-</a:t>
                </a:r>
                <a:r>
                  <a:rPr lang="en-US" sz="3200" dirty="0" err="1">
                    <a:latin typeface="Times New Roman" panose="02020603050405020304" pitchFamily="18" charset="0"/>
                    <a:ea typeface="Times New Roman"/>
                    <a:cs typeface="Times New Roman" panose="02020603050405020304" pitchFamily="18" charset="0"/>
                    <a:sym typeface="Times New Roman"/>
                  </a:rPr>
                  <a:t>inc</a:t>
                </a:r>
                <a:r>
                  <a:rPr lang="en-US" sz="3200" dirty="0">
                    <a:latin typeface="Times New Roman" panose="02020603050405020304" pitchFamily="18" charset="0"/>
                    <a:ea typeface="Times New Roman"/>
                    <a:cs typeface="Times New Roman" panose="02020603050405020304" pitchFamily="18" charset="0"/>
                    <a:sym typeface="Times New Roman"/>
                  </a:rPr>
                  <a:t> </a:t>
                </a:r>
                <a:r>
                  <a:rPr lang="en-US" sz="3200" dirty="0" err="1">
                    <a:latin typeface="Times New Roman" panose="02020603050405020304" pitchFamily="18" charset="0"/>
                    <a:ea typeface="Times New Roman"/>
                    <a:cs typeface="Times New Roman" panose="02020603050405020304" pitchFamily="18" charset="0"/>
                    <a:sym typeface="Times New Roman"/>
                  </a:rPr>
                  <a:t>subgraph</a:t>
                </a:r>
                <a:r>
                  <a:rPr lang="en-US" sz="3200" dirty="0">
                    <a:latin typeface="Times New Roman" panose="02020603050405020304" pitchFamily="18" charset="0"/>
                    <a:ea typeface="Times New Roman"/>
                    <a:cs typeface="Times New Roman" panose="02020603050405020304" pitchFamily="18" charset="0"/>
                    <a:sym typeface="Times New Roman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sz="3200" i="1" dirty="0">
                            <a:latin typeface="Cambria Math"/>
                            <a:cs typeface="Times New Roman" panose="02020603050405020304" pitchFamily="18" charset="0"/>
                            <a:sym typeface="Times New Roman"/>
                          </a:rPr>
                        </m:ctrlPr>
                      </m:sSubPr>
                      <m:e>
                        <m:r>
                          <a:rPr lang="en-US" altLang="zh-TW" sz="3200" i="1" dirty="0">
                            <a:latin typeface="Cambria Math"/>
                            <a:cs typeface="Times New Roman" panose="02020603050405020304" pitchFamily="18" charset="0"/>
                            <a:sym typeface="Times New Roman"/>
                          </a:rPr>
                          <m:t>𝐺</m:t>
                        </m:r>
                      </m:e>
                      <m:sub>
                        <m:r>
                          <a:rPr lang="en-US" altLang="zh-TW" sz="3200" i="1" dirty="0">
                            <a:latin typeface="Cambria Math"/>
                            <a:cs typeface="Times New Roman" panose="02020603050405020304" pitchFamily="18" charset="0"/>
                            <a:sym typeface="Times New Roman"/>
                          </a:rPr>
                          <m:t>𝑃</m:t>
                        </m:r>
                        <m:r>
                          <a:rPr lang="en-US" altLang="zh-TW" sz="3200" i="1" dirty="0">
                            <a:latin typeface="Cambria Math"/>
                            <a:cs typeface="Times New Roman" panose="02020603050405020304" pitchFamily="18" charset="0"/>
                            <a:sym typeface="Times New Roman"/>
                          </a:rPr>
                          <m:t>,</m:t>
                        </m:r>
                        <m:r>
                          <a:rPr lang="en-US" altLang="zh-TW" sz="3200" i="1" dirty="0">
                            <a:latin typeface="Cambria Math"/>
                            <a:cs typeface="Times New Roman" panose="02020603050405020304" pitchFamily="18" charset="0"/>
                            <a:sym typeface="Times New Roman"/>
                          </a:rPr>
                          <m:t>𝑄</m:t>
                        </m:r>
                      </m:sub>
                    </m:sSub>
                  </m:oMath>
                </a14:m>
                <a:r>
                  <a:rPr lang="en-US" sz="3200" dirty="0">
                    <a:latin typeface="Times New Roman" panose="02020603050405020304" pitchFamily="18" charset="0"/>
                    <a:ea typeface="Times New Roman"/>
                    <a:cs typeface="Times New Roman" panose="02020603050405020304" pitchFamily="18" charset="0"/>
                    <a:sym typeface="Times New Roman"/>
                  </a:rPr>
                  <a:t>, any vertex u in P , and any vertex v in Q , l(u, v) is equal to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sz="3200" i="1" smtClean="0">
                            <a:latin typeface="Cambria Math"/>
                            <a:cs typeface="Times New Roman" panose="02020603050405020304" pitchFamily="18" charset="0"/>
                            <a:sym typeface="Times New Roman"/>
                          </a:rPr>
                        </m:ctrlPr>
                      </m:sSubPr>
                      <m:e>
                        <m:r>
                          <a:rPr lang="en-US" altLang="zh-TW" sz="3200" b="0" i="1" smtClean="0">
                            <a:latin typeface="Cambria Math"/>
                            <a:cs typeface="Times New Roman" panose="02020603050405020304" pitchFamily="18" charset="0"/>
                            <a:sym typeface="Times New Roman"/>
                          </a:rPr>
                          <m:t>𝑖</m:t>
                        </m:r>
                      </m:e>
                      <m:sub>
                        <m:r>
                          <a:rPr lang="en-US" altLang="zh-TW" sz="3200" b="0" i="1" smtClean="0">
                            <a:latin typeface="Cambria Math"/>
                            <a:cs typeface="Times New Roman" panose="02020603050405020304" pitchFamily="18" charset="0"/>
                            <a:sym typeface="Times New Roman"/>
                          </a:rPr>
                          <m:t>𝑣</m:t>
                        </m:r>
                      </m:sub>
                    </m:sSub>
                  </m:oMath>
                </a14:m>
                <a:r>
                  <a:rPr lang="en-US" sz="3200" dirty="0" smtClean="0">
                    <a:latin typeface="Times New Roman" panose="02020603050405020304" pitchFamily="18" charset="0"/>
                    <a:ea typeface="Times New Roman"/>
                    <a:cs typeface="Times New Roman" panose="02020603050405020304" pitchFamily="18" charset="0"/>
                    <a:sym typeface="Times New Roman"/>
                  </a:rPr>
                  <a:t>−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sz="3200" i="1">
                            <a:latin typeface="Cambria Math"/>
                            <a:cs typeface="Times New Roman" panose="02020603050405020304" pitchFamily="18" charset="0"/>
                            <a:sym typeface="Times New Roman"/>
                          </a:rPr>
                        </m:ctrlPr>
                      </m:sSubPr>
                      <m:e>
                        <m:r>
                          <a:rPr lang="en-US" altLang="zh-TW" sz="3200" i="1">
                            <a:latin typeface="Cambria Math"/>
                            <a:cs typeface="Times New Roman" panose="02020603050405020304" pitchFamily="18" charset="0"/>
                            <a:sym typeface="Times New Roman"/>
                          </a:rPr>
                          <m:t>𝑖</m:t>
                        </m:r>
                      </m:e>
                      <m:sub>
                        <m:r>
                          <a:rPr lang="en-US" altLang="zh-TW" sz="3200" b="0" i="1" smtClean="0">
                            <a:latin typeface="Cambria Math"/>
                            <a:cs typeface="Times New Roman" panose="02020603050405020304" pitchFamily="18" charset="0"/>
                            <a:sym typeface="Times New Roman"/>
                          </a:rPr>
                          <m:t>𝑢</m:t>
                        </m:r>
                      </m:sub>
                    </m:sSub>
                    <m:r>
                      <a:rPr lang="en-US" altLang="zh-TW" sz="3200" i="1">
                        <a:latin typeface="Cambria Math"/>
                        <a:cs typeface="Times New Roman" panose="02020603050405020304" pitchFamily="18" charset="0"/>
                        <a:sym typeface="Times New Roman"/>
                      </a:rPr>
                      <m:t> </m:t>
                    </m:r>
                  </m:oMath>
                </a14:m>
                <a:r>
                  <a:rPr lang="en-US" sz="3200" dirty="0" smtClean="0">
                    <a:latin typeface="Times New Roman" panose="02020603050405020304" pitchFamily="18" charset="0"/>
                    <a:ea typeface="Times New Roman"/>
                    <a:cs typeface="Times New Roman" panose="02020603050405020304" pitchFamily="18" charset="0"/>
                    <a:sym typeface="Times New Roman"/>
                  </a:rPr>
                  <a:t>plus </a:t>
                </a:r>
                <a:r>
                  <a:rPr lang="en-US" sz="3200" dirty="0">
                    <a:latin typeface="Times New Roman" panose="02020603050405020304" pitchFamily="18" charset="0"/>
                    <a:ea typeface="Times New Roman"/>
                    <a:cs typeface="Times New Roman" panose="02020603050405020304" pitchFamily="18" charset="0"/>
                    <a:sym typeface="Times New Roman"/>
                  </a:rPr>
                  <a:t>the number of </a:t>
                </a:r>
                <a:r>
                  <a:rPr lang="en-US" sz="3200" dirty="0" smtClean="0">
                    <a:latin typeface="Times New Roman" panose="02020603050405020304" pitchFamily="18" charset="0"/>
                    <a:ea typeface="Times New Roman"/>
                    <a:cs typeface="Times New Roman" panose="02020603050405020304" pitchFamily="18" charset="0"/>
                    <a:sym typeface="Times New Roman"/>
                  </a:rPr>
                  <a:t>edges </a:t>
                </a:r>
                <a:r>
                  <a:rPr lang="en-US" sz="3200" dirty="0">
                    <a:latin typeface="Times New Roman" panose="02020603050405020304" pitchFamily="18" charset="0"/>
                    <a:ea typeface="Times New Roman"/>
                    <a:cs typeface="Times New Roman" panose="02020603050405020304" pitchFamily="18" charset="0"/>
                    <a:sym typeface="Times New Roman"/>
                  </a:rPr>
                  <a:t>p in P such that u ↗ p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sz="3200" i="1" dirty="0">
                            <a:latin typeface="Cambria Math"/>
                            <a:cs typeface="Times New Roman" panose="02020603050405020304" pitchFamily="18" charset="0"/>
                            <a:sym typeface="Times New Roman"/>
                          </a:rPr>
                        </m:ctrlPr>
                      </m:sSubPr>
                      <m:e>
                        <m:r>
                          <m:rPr>
                            <m:nor/>
                          </m:rPr>
                          <a:rPr lang="en-US" altLang="zh-TW" sz="3200" dirty="0">
                            <a:latin typeface="Times New Roman" panose="02020603050405020304" pitchFamily="18" charset="0"/>
                            <a:ea typeface="Times New Roman"/>
                            <a:cs typeface="Times New Roman" panose="02020603050405020304" pitchFamily="18" charset="0"/>
                            <a:sym typeface="Times New Roman"/>
                          </a:rPr>
                          <m:t>β</m:t>
                        </m:r>
                      </m:e>
                      <m:sub>
                        <m:r>
                          <a:rPr lang="en-US" altLang="zh-TW" sz="3200" i="1" dirty="0">
                            <a:latin typeface="Cambria Math"/>
                            <a:cs typeface="Times New Roman" panose="02020603050405020304" pitchFamily="18" charset="0"/>
                            <a:sym typeface="Times New Roman"/>
                          </a:rPr>
                          <m:t>𝑃</m:t>
                        </m:r>
                        <m:r>
                          <a:rPr lang="en-US" altLang="zh-TW" sz="3200" i="1" dirty="0">
                            <a:latin typeface="Cambria Math"/>
                            <a:cs typeface="Times New Roman" panose="02020603050405020304" pitchFamily="18" charset="0"/>
                            <a:sym typeface="Times New Roman"/>
                          </a:rPr>
                          <m:t>,</m:t>
                        </m:r>
                        <m:r>
                          <a:rPr lang="en-US" altLang="zh-TW" sz="3200" i="1" dirty="0">
                            <a:latin typeface="Cambria Math"/>
                            <a:cs typeface="Times New Roman" panose="02020603050405020304" pitchFamily="18" charset="0"/>
                            <a:sym typeface="Times New Roman"/>
                          </a:rPr>
                          <m:t>𝑄</m:t>
                        </m:r>
                      </m:sub>
                    </m:sSub>
                  </m:oMath>
                </a14:m>
                <a:r>
                  <a:rPr lang="en-US" sz="3200" dirty="0" smtClean="0">
                    <a:latin typeface="Times New Roman" panose="02020603050405020304" pitchFamily="18" charset="0"/>
                    <a:ea typeface="Times New Roman"/>
                    <a:cs typeface="Times New Roman" panose="02020603050405020304" pitchFamily="18" charset="0"/>
                    <a:sym typeface="Times New Roman"/>
                  </a:rPr>
                  <a:t>(p) </a:t>
                </a:r>
                <a:r>
                  <a:rPr lang="en-US" altLang="zh-TW" sz="3200" dirty="0" smtClean="0">
                    <a:latin typeface="Times New Roman" panose="02020603050405020304" pitchFamily="18" charset="0"/>
                    <a:ea typeface="Times New Roman"/>
                    <a:cs typeface="Times New Roman" panose="02020603050405020304" pitchFamily="18" charset="0"/>
                    <a:sym typeface="Times New Roman"/>
                  </a:rPr>
                  <a:t>↗ v</a:t>
                </a:r>
                <a:r>
                  <a:rPr lang="en-US" sz="3200" dirty="0" smtClean="0">
                    <a:latin typeface="Times New Roman" panose="02020603050405020304" pitchFamily="18" charset="0"/>
                    <a:ea typeface="Times New Roman"/>
                    <a:cs typeface="Times New Roman" panose="02020603050405020304" pitchFamily="18" charset="0"/>
                    <a:sym typeface="Times New Roman"/>
                  </a:rPr>
                  <a:t>.</a:t>
                </a:r>
              </a:p>
              <a:p>
                <a:pPr marL="0" indent="0">
                  <a:buSzPts val="2800"/>
                  <a:buNone/>
                </a:pPr>
                <a:endParaRPr lang="en-US" sz="3200" dirty="0" smtClean="0">
                  <a:latin typeface="Times New Roman" panose="02020603050405020304" pitchFamily="18" charset="0"/>
                  <a:ea typeface="Times New Roman"/>
                  <a:cs typeface="Times New Roman" panose="02020603050405020304" pitchFamily="18" charset="0"/>
                  <a:sym typeface="Times New Roman"/>
                </a:endParaRPr>
              </a:p>
            </p:txBody>
          </p:sp>
        </mc:Choice>
        <mc:Fallback xmlns="">
          <p:sp>
            <p:nvSpPr>
              <p:cNvPr id="139" name="Google Shape;139;p7"/>
              <p:cNvSpPr txBox="1"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838200" y="1468376"/>
                <a:ext cx="10775553" cy="5152101"/>
              </a:xfrm>
              <a:prstGeom prst="rect">
                <a:avLst/>
              </a:prstGeom>
              <a:blipFill rotWithShape="1">
                <a:blip r:embed="rId3"/>
                <a:stretch>
                  <a:fillRect l="-1471" r="-1811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投影片編號版面配置區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9448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7"/>
          <p:cNvSpPr txBox="1">
            <a:spLocks noGrp="1"/>
          </p:cNvSpPr>
          <p:nvPr>
            <p:ph type="title"/>
          </p:nvPr>
        </p:nvSpPr>
        <p:spPr>
          <a:xfrm>
            <a:off x="0" y="0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>
              <a:buSzPts val="4400"/>
            </a:pPr>
            <a:r>
              <a:rPr lang="en-US" altLang="zh-TW" b="1" dirty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Semi-local LCS length technique of </a:t>
            </a:r>
            <a:r>
              <a:rPr lang="en-US" altLang="zh-TW" b="1" dirty="0" err="1">
                <a:solidFill>
                  <a:schemeClr val="tx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Tiskin</a:t>
            </a:r>
            <a:endParaRPr lang="zh-TW" altLang="en-US" b="1" dirty="0">
              <a:solidFill>
                <a:schemeClr val="tx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9" name="Google Shape;139;p7"/>
              <p:cNvSpPr txBox="1">
                <a:spLocks noGrp="1"/>
              </p:cNvSpPr>
              <p:nvPr>
                <p:ph type="body" idx="1"/>
              </p:nvPr>
            </p:nvSpPr>
            <p:spPr>
              <a:xfrm>
                <a:off x="838200" y="1468376"/>
                <a:ext cx="10775553" cy="5152101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normAutofit/>
              </a:bodyPr>
              <a:lstStyle/>
              <a:p>
                <a:pPr indent="-457200">
                  <a:buSzPts val="2800"/>
                </a:pPr>
                <a:r>
                  <a:rPr lang="en-US" sz="3200" dirty="0" smtClean="0">
                    <a:latin typeface="Times New Roman" panose="02020603050405020304" pitchFamily="18" charset="0"/>
                    <a:ea typeface="Times New Roman"/>
                    <a:cs typeface="Times New Roman" panose="02020603050405020304" pitchFamily="18" charset="0"/>
                    <a:sym typeface="Times New Roman"/>
                  </a:rPr>
                  <a:t>l(</a:t>
                </a:r>
                <a:r>
                  <a:rPr lang="en-US" sz="3200" dirty="0" err="1" smtClean="0">
                    <a:latin typeface="Times New Roman" panose="02020603050405020304" pitchFamily="18" charset="0"/>
                    <a:ea typeface="Times New Roman"/>
                    <a:cs typeface="Times New Roman" panose="02020603050405020304" pitchFamily="18" charset="0"/>
                    <a:sym typeface="Times New Roman"/>
                  </a:rPr>
                  <a:t>u,v</a:t>
                </a:r>
                <a:r>
                  <a:rPr lang="en-US" sz="3200" dirty="0" smtClean="0">
                    <a:latin typeface="Times New Roman" panose="02020603050405020304" pitchFamily="18" charset="0"/>
                    <a:ea typeface="Times New Roman"/>
                    <a:cs typeface="Times New Roman" panose="02020603050405020304" pitchFamily="18" charset="0"/>
                    <a:sym typeface="Times New Roman"/>
                  </a:rPr>
                  <a:t>)=</a:t>
                </a:r>
                <a:r>
                  <a:rPr lang="en-US" altLang="zh-TW" sz="3200" dirty="0">
                    <a:cs typeface="Times New Roman" panose="02020603050405020304" pitchFamily="18" charset="0"/>
                    <a:sym typeface="Times New Roman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sz="3200" i="1">
                            <a:latin typeface="Cambria Math"/>
                            <a:cs typeface="Times New Roman" panose="02020603050405020304" pitchFamily="18" charset="0"/>
                            <a:sym typeface="Times New Roman"/>
                          </a:rPr>
                        </m:ctrlPr>
                      </m:sSubPr>
                      <m:e>
                        <m:r>
                          <a:rPr lang="en-US" altLang="zh-TW" sz="3200" i="1">
                            <a:latin typeface="Cambria Math"/>
                            <a:cs typeface="Times New Roman" panose="02020603050405020304" pitchFamily="18" charset="0"/>
                            <a:sym typeface="Times New Roman"/>
                          </a:rPr>
                          <m:t>𝑖</m:t>
                        </m:r>
                      </m:e>
                      <m:sub>
                        <m:r>
                          <a:rPr lang="en-US" altLang="zh-TW" sz="3200" i="1">
                            <a:latin typeface="Cambria Math"/>
                            <a:cs typeface="Times New Roman" panose="02020603050405020304" pitchFamily="18" charset="0"/>
                            <a:sym typeface="Times New Roman"/>
                          </a:rPr>
                          <m:t>𝑣</m:t>
                        </m:r>
                      </m:sub>
                    </m:sSub>
                  </m:oMath>
                </a14:m>
                <a:r>
                  <a:rPr lang="en-US" altLang="zh-TW" sz="3200" dirty="0" smtClean="0">
                    <a:latin typeface="Times New Roman" panose="02020603050405020304" pitchFamily="18" charset="0"/>
                    <a:ea typeface="Times New Roman"/>
                    <a:cs typeface="Times New Roman" panose="02020603050405020304" pitchFamily="18" charset="0"/>
                    <a:sym typeface="Times New Roman"/>
                  </a:rPr>
                  <a:t>−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sz="3200" i="1">
                            <a:latin typeface="Cambria Math"/>
                            <a:cs typeface="Times New Roman" panose="02020603050405020304" pitchFamily="18" charset="0"/>
                            <a:sym typeface="Times New Roman"/>
                          </a:rPr>
                        </m:ctrlPr>
                      </m:sSubPr>
                      <m:e>
                        <m:r>
                          <a:rPr lang="en-US" altLang="zh-TW" sz="3200" i="1">
                            <a:latin typeface="Cambria Math"/>
                            <a:cs typeface="Times New Roman" panose="02020603050405020304" pitchFamily="18" charset="0"/>
                            <a:sym typeface="Times New Roman"/>
                          </a:rPr>
                          <m:t>𝑖</m:t>
                        </m:r>
                      </m:e>
                      <m:sub>
                        <m:r>
                          <a:rPr lang="en-US" altLang="zh-TW" sz="3200" i="1">
                            <a:latin typeface="Cambria Math"/>
                            <a:cs typeface="Times New Roman" panose="02020603050405020304" pitchFamily="18" charset="0"/>
                            <a:sym typeface="Times New Roman"/>
                          </a:rPr>
                          <m:t>𝑢</m:t>
                        </m:r>
                      </m:sub>
                    </m:sSub>
                  </m:oMath>
                </a14:m>
                <a:r>
                  <a:rPr lang="en-US" sz="3200" dirty="0" smtClean="0">
                    <a:latin typeface="Times New Roman" panose="02020603050405020304" pitchFamily="18" charset="0"/>
                    <a:ea typeface="Times New Roman"/>
                    <a:cs typeface="Times New Roman" panose="02020603050405020304" pitchFamily="18" charset="0"/>
                    <a:sym typeface="Times New Roman"/>
                  </a:rPr>
                  <a:t>+ </a:t>
                </a:r>
                <a:r>
                  <a:rPr lang="en-US" altLang="zh-TW" sz="3200" dirty="0" smtClean="0">
                    <a:latin typeface="Times New Roman" panose="02020603050405020304" pitchFamily="18" charset="0"/>
                    <a:ea typeface="Times New Roman"/>
                    <a:cs typeface="Times New Roman" panose="02020603050405020304" pitchFamily="18" charset="0"/>
                    <a:sym typeface="Times New Roman"/>
                  </a:rPr>
                  <a:t>#edges </a:t>
                </a:r>
              </a:p>
              <a:p>
                <a:pPr marL="0" indent="0">
                  <a:buSzPts val="2800"/>
                  <a:buNone/>
                </a:pPr>
                <a:r>
                  <a:rPr lang="en-US" altLang="zh-TW" sz="3200" dirty="0" smtClean="0">
                    <a:latin typeface="Times New Roman" panose="02020603050405020304" pitchFamily="18" charset="0"/>
                    <a:ea typeface="Times New Roman"/>
                    <a:cs typeface="Times New Roman" panose="02020603050405020304" pitchFamily="18" charset="0"/>
                    <a:sym typeface="Times New Roman"/>
                  </a:rPr>
                  <a:t>P </a:t>
                </a:r>
                <a:r>
                  <a:rPr lang="en-US" sz="3200" dirty="0" smtClean="0">
                    <a:latin typeface="Times New Roman" panose="02020603050405020304" pitchFamily="18" charset="0"/>
                    <a:ea typeface="Times New Roman"/>
                    <a:cs typeface="Times New Roman" panose="02020603050405020304" pitchFamily="18" charset="0"/>
                    <a:sym typeface="Times New Roman"/>
                  </a:rPr>
                  <a:t>such </a:t>
                </a:r>
                <a:r>
                  <a:rPr lang="en-US" altLang="zh-TW" sz="3200" dirty="0">
                    <a:latin typeface="Times New Roman" panose="02020603050405020304" pitchFamily="18" charset="0"/>
                    <a:ea typeface="Times New Roman"/>
                    <a:cs typeface="Times New Roman" panose="02020603050405020304" pitchFamily="18" charset="0"/>
                    <a:sym typeface="Times New Roman"/>
                  </a:rPr>
                  <a:t>in P such that u ↗ p </a:t>
                </a:r>
                <a:endParaRPr lang="en-US" altLang="zh-TW" sz="3200" dirty="0" smtClean="0">
                  <a:latin typeface="Times New Roman" panose="02020603050405020304" pitchFamily="18" charset="0"/>
                  <a:ea typeface="Times New Roman"/>
                  <a:cs typeface="Times New Roman" panose="02020603050405020304" pitchFamily="18" charset="0"/>
                  <a:sym typeface="Times New Roman"/>
                </a:endParaRPr>
              </a:p>
              <a:p>
                <a:pPr marL="0" indent="0">
                  <a:buSzPts val="2800"/>
                  <a:buNone/>
                </a:pPr>
                <a:r>
                  <a:rPr lang="en-US" altLang="zh-TW" sz="3200" dirty="0" smtClean="0">
                    <a:latin typeface="Times New Roman" panose="02020603050405020304" pitchFamily="18" charset="0"/>
                    <a:ea typeface="Times New Roman"/>
                    <a:cs typeface="Times New Roman" panose="02020603050405020304" pitchFamily="18" charset="0"/>
                    <a:sym typeface="Times New Roman"/>
                  </a:rPr>
                  <a:t>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sz="3200" i="1" dirty="0">
                            <a:latin typeface="Cambria Math"/>
                            <a:cs typeface="Times New Roman" panose="02020603050405020304" pitchFamily="18" charset="0"/>
                            <a:sym typeface="Times New Roman"/>
                          </a:rPr>
                        </m:ctrlPr>
                      </m:sSubPr>
                      <m:e>
                        <m:r>
                          <m:rPr>
                            <m:nor/>
                          </m:rPr>
                          <a:rPr lang="en-US" altLang="zh-TW" sz="3200" dirty="0">
                            <a:latin typeface="Times New Roman" panose="02020603050405020304" pitchFamily="18" charset="0"/>
                            <a:ea typeface="Times New Roman"/>
                            <a:cs typeface="Times New Roman" panose="02020603050405020304" pitchFamily="18" charset="0"/>
                            <a:sym typeface="Times New Roman"/>
                          </a:rPr>
                          <m:t>β</m:t>
                        </m:r>
                      </m:e>
                      <m:sub>
                        <m:r>
                          <a:rPr lang="en-US" altLang="zh-TW" sz="3200" i="1" dirty="0">
                            <a:latin typeface="Cambria Math"/>
                            <a:cs typeface="Times New Roman" panose="02020603050405020304" pitchFamily="18" charset="0"/>
                            <a:sym typeface="Times New Roman"/>
                          </a:rPr>
                          <m:t>𝑃</m:t>
                        </m:r>
                        <m:r>
                          <a:rPr lang="en-US" altLang="zh-TW" sz="3200" i="1" dirty="0">
                            <a:latin typeface="Cambria Math"/>
                            <a:cs typeface="Times New Roman" panose="02020603050405020304" pitchFamily="18" charset="0"/>
                            <a:sym typeface="Times New Roman"/>
                          </a:rPr>
                          <m:t>,</m:t>
                        </m:r>
                        <m:r>
                          <a:rPr lang="en-US" altLang="zh-TW" sz="3200" i="1" dirty="0">
                            <a:latin typeface="Cambria Math"/>
                            <a:cs typeface="Times New Roman" panose="02020603050405020304" pitchFamily="18" charset="0"/>
                            <a:sym typeface="Times New Roman"/>
                          </a:rPr>
                          <m:t>𝑄</m:t>
                        </m:r>
                      </m:sub>
                    </m:sSub>
                  </m:oMath>
                </a14:m>
                <a:r>
                  <a:rPr lang="en-US" altLang="zh-TW" sz="3200" dirty="0">
                    <a:latin typeface="Times New Roman" panose="02020603050405020304" pitchFamily="18" charset="0"/>
                    <a:ea typeface="Times New Roman"/>
                    <a:cs typeface="Times New Roman" panose="02020603050405020304" pitchFamily="18" charset="0"/>
                    <a:sym typeface="Times New Roman"/>
                  </a:rPr>
                  <a:t>(p) ↗ v</a:t>
                </a:r>
                <a:endParaRPr lang="en-US" sz="3200" dirty="0" smtClean="0">
                  <a:latin typeface="Times New Roman" panose="02020603050405020304" pitchFamily="18" charset="0"/>
                  <a:ea typeface="Times New Roman"/>
                  <a:cs typeface="Times New Roman" panose="02020603050405020304" pitchFamily="18" charset="0"/>
                  <a:sym typeface="Times New Roman"/>
                </a:endParaRPr>
              </a:p>
            </p:txBody>
          </p:sp>
        </mc:Choice>
        <mc:Fallback xmlns="">
          <p:sp>
            <p:nvSpPr>
              <p:cNvPr id="139" name="Google Shape;139;p7"/>
              <p:cNvSpPr txBox="1"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838200" y="1468376"/>
                <a:ext cx="10775553" cy="5152101"/>
              </a:xfrm>
              <a:prstGeom prst="rect">
                <a:avLst/>
              </a:prstGeom>
              <a:blipFill rotWithShape="1">
                <a:blip r:embed="rId3"/>
                <a:stretch>
                  <a:fillRect l="-1471" t="-237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投影片編號版面配置區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6</a:t>
            </a:fld>
            <a:endParaRPr lang="en-US"/>
          </a:p>
        </p:txBody>
      </p:sp>
      <p:pic>
        <p:nvPicPr>
          <p:cNvPr id="7" name="圖片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09374" y="1253348"/>
            <a:ext cx="4954799" cy="5084967"/>
          </a:xfrm>
          <a:prstGeom prst="rect">
            <a:avLst/>
          </a:prstGeom>
        </p:spPr>
      </p:pic>
      <p:sp>
        <p:nvSpPr>
          <p:cNvPr id="8" name="橢圓 7"/>
          <p:cNvSpPr/>
          <p:nvPr/>
        </p:nvSpPr>
        <p:spPr>
          <a:xfrm>
            <a:off x="8396285" y="2252662"/>
            <a:ext cx="180975" cy="1809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9" name="橢圓 8"/>
          <p:cNvSpPr/>
          <p:nvPr/>
        </p:nvSpPr>
        <p:spPr>
          <a:xfrm>
            <a:off x="10067925" y="2638425"/>
            <a:ext cx="238125" cy="17145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4033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7"/>
          <p:cNvSpPr txBox="1">
            <a:spLocks noGrp="1"/>
          </p:cNvSpPr>
          <p:nvPr>
            <p:ph type="title"/>
          </p:nvPr>
        </p:nvSpPr>
        <p:spPr>
          <a:xfrm>
            <a:off x="0" y="0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>
              <a:buSzPts val="4400"/>
            </a:pPr>
            <a:r>
              <a:rPr lang="en-US" altLang="zh-TW" b="1" dirty="0">
                <a:latin typeface="Times New Roman"/>
                <a:ea typeface="Times New Roman"/>
                <a:cs typeface="Times New Roman"/>
                <a:sym typeface="Times New Roman"/>
              </a:rPr>
              <a:t>Basic data structure supporting linear-time queries</a:t>
            </a:r>
            <a:endParaRPr lang="zh-TW" altLang="en-US" b="1" dirty="0">
              <a:solidFill>
                <a:srgbClr val="FF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9" name="Google Shape;139;p7"/>
              <p:cNvSpPr txBox="1">
                <a:spLocks noGrp="1"/>
              </p:cNvSpPr>
              <p:nvPr>
                <p:ph type="body" idx="1"/>
              </p:nvPr>
            </p:nvSpPr>
            <p:spPr>
              <a:xfrm>
                <a:off x="838200" y="1468376"/>
                <a:ext cx="10775553" cy="5152101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normAutofit/>
              </a:bodyPr>
              <a:lstStyle/>
              <a:p>
                <a:pPr indent="-457200">
                  <a:buSzPts val="2800"/>
                </a:pPr>
                <a:r>
                  <a:rPr lang="en-US" sz="3200" dirty="0" smtClean="0">
                    <a:latin typeface="Times New Roman" panose="02020603050405020304" pitchFamily="18" charset="0"/>
                    <a:ea typeface="Times New Roman"/>
                    <a:cs typeface="Times New Roman" panose="02020603050405020304" pitchFamily="18" charset="0"/>
                    <a:sym typeface="Times New Roman"/>
                  </a:rPr>
                  <a:t>O(</a:t>
                </a:r>
                <a:r>
                  <a:rPr lang="en-US" sz="3200" i="1" dirty="0" smtClean="0">
                    <a:latin typeface="Times New Roman" panose="02020603050405020304" pitchFamily="18" charset="0"/>
                    <a:ea typeface="Times New Roman"/>
                    <a:cs typeface="Times New Roman" panose="02020603050405020304" pitchFamily="18" charset="0"/>
                    <a:sym typeface="Times New Roman"/>
                  </a:rPr>
                  <a:t>l</a:t>
                </a:r>
                <a:r>
                  <a:rPr lang="en-US" sz="3200" dirty="0" smtClean="0">
                    <a:latin typeface="Times New Roman" panose="02020603050405020304" pitchFamily="18" charset="0"/>
                    <a:ea typeface="Times New Roman"/>
                    <a:cs typeface="Times New Roman" panose="02020603050405020304" pitchFamily="18" charset="0"/>
                    <a:sym typeface="Times New Roman"/>
                  </a:rPr>
                  <a:t>)-time queries</a:t>
                </a:r>
              </a:p>
              <a:p>
                <a:pPr indent="-457200">
                  <a:buSzPts val="2800"/>
                </a:pPr>
                <a:r>
                  <a:rPr lang="en-US" sz="3200" dirty="0" smtClean="0">
                    <a:latin typeface="Times New Roman" panose="02020603050405020304" pitchFamily="18" charset="0"/>
                    <a:ea typeface="Times New Roman"/>
                    <a:cs typeface="Times New Roman" panose="02020603050405020304" pitchFamily="18" charset="0"/>
                    <a:sym typeface="Times New Roman"/>
                  </a:rPr>
                  <a:t>Let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sz="3200" i="1" dirty="0">
                            <a:latin typeface="Cambria Math"/>
                            <a:cs typeface="Times New Roman" panose="02020603050405020304" pitchFamily="18" charset="0"/>
                            <a:sym typeface="Times New Roman"/>
                          </a:rPr>
                        </m:ctrlPr>
                      </m:sSubPr>
                      <m:e>
                        <m:r>
                          <m:rPr>
                            <m:nor/>
                          </m:rPr>
                          <a:rPr lang="en-US" altLang="zh-TW" sz="3200" b="0" i="0" dirty="0" smtClean="0">
                            <a:latin typeface="Cambria Math"/>
                            <a:cs typeface="Times New Roman" panose="02020603050405020304" pitchFamily="18" charset="0"/>
                            <a:sym typeface="Times New Roman"/>
                          </a:rPr>
                          <m:t>a</m:t>
                        </m:r>
                      </m:e>
                      <m:sub>
                        <m:r>
                          <a:rPr lang="en-US" altLang="zh-TW" sz="3200" b="0" i="1" dirty="0" smtClean="0">
                            <a:latin typeface="Cambria Math"/>
                            <a:ea typeface="Times New Roman"/>
                            <a:cs typeface="Times New Roman" panose="02020603050405020304" pitchFamily="18" charset="0"/>
                            <a:sym typeface="Times New Roman"/>
                          </a:rPr>
                          <m:t>𝑤</m:t>
                        </m:r>
                      </m:sub>
                    </m:sSub>
                  </m:oMath>
                </a14:m>
                <a:r>
                  <a:rPr lang="en-US" sz="3200" dirty="0" smtClean="0">
                    <a:latin typeface="Times New Roman" panose="02020603050405020304" pitchFamily="18" charset="0"/>
                    <a:ea typeface="Times New Roman"/>
                    <a:cs typeface="Times New Roman" panose="02020603050405020304" pitchFamily="18" charset="0"/>
                    <a:sym typeface="Times New Roman"/>
                  </a:rPr>
                  <a:t> denote the even integer </a:t>
                </a:r>
              </a:p>
              <a:p>
                <a:pPr marL="0" indent="0">
                  <a:buSzPts val="2800"/>
                  <a:buNone/>
                </a:pPr>
                <a:r>
                  <a:rPr lang="en-US" altLang="zh-TW" sz="3200" dirty="0"/>
                  <a:t>2</a:t>
                </a:r>
                <a14:m>
                  <m:oMath xmlns:m="http://schemas.openxmlformats.org/officeDocument/2006/math">
                    <m:d>
                      <m:dPr>
                        <m:begChr m:val="⌊"/>
                        <m:endChr m:val="⌋"/>
                        <m:ctrlPr>
                          <a:rPr lang="zh-TW" altLang="zh-TW" sz="3200" i="1">
                            <a:latin typeface="Cambria Math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altLang="zh-TW" sz="3200" i="1" dirty="0">
                                <a:latin typeface="Cambria Math"/>
                                <a:cs typeface="Times New Roman" panose="02020603050405020304" pitchFamily="18" charset="0"/>
                                <a:sym typeface="Times New Roman"/>
                              </a:rPr>
                            </m:ctrlPr>
                          </m:sSubPr>
                          <m:e>
                            <m:r>
                              <m:rPr>
                                <m:nor/>
                              </m:rPr>
                              <a:rPr lang="en-US" altLang="zh-TW" sz="3200" b="0" i="0" dirty="0" smtClean="0">
                                <a:latin typeface="Cambria Math"/>
                                <a:cs typeface="Times New Roman" panose="02020603050405020304" pitchFamily="18" charset="0"/>
                                <a:sym typeface="Times New Roman"/>
                              </a:rPr>
                              <m:t>(</m:t>
                            </m:r>
                            <m:r>
                              <m:rPr>
                                <m:nor/>
                              </m:rPr>
                              <a:rPr lang="en-US" altLang="zh-TW" sz="3200" b="0" i="0" dirty="0" smtClean="0">
                                <a:latin typeface="Cambria Math"/>
                                <a:cs typeface="Times New Roman" panose="02020603050405020304" pitchFamily="18" charset="0"/>
                                <a:sym typeface="Times New Roman"/>
                              </a:rPr>
                              <m:t>i</m:t>
                            </m:r>
                          </m:e>
                          <m:sub>
                            <m:r>
                              <a:rPr lang="en-US" altLang="zh-TW" sz="3200" i="1" dirty="0">
                                <a:latin typeface="Cambria Math"/>
                                <a:ea typeface="Times New Roman"/>
                                <a:cs typeface="Times New Roman" panose="02020603050405020304" pitchFamily="18" charset="0"/>
                                <a:sym typeface="Times New Roman"/>
                              </a:rPr>
                              <m:t>𝑤</m:t>
                            </m:r>
                          </m:sub>
                        </m:sSub>
                        <m:r>
                          <a:rPr lang="en-US" altLang="zh-TW" sz="3200" b="0" i="1" dirty="0" smtClean="0">
                            <a:latin typeface="Cambria Math"/>
                            <a:ea typeface="Times New Roman"/>
                            <a:cs typeface="Times New Roman" panose="02020603050405020304" pitchFamily="18" charset="0"/>
                            <a:sym typeface="Times New Roman"/>
                          </a:rPr>
                          <m:t>+</m:t>
                        </m:r>
                        <m:sSub>
                          <m:sSubPr>
                            <m:ctrlPr>
                              <a:rPr lang="en-US" altLang="zh-TW" sz="3200" i="1" dirty="0">
                                <a:latin typeface="Cambria Math"/>
                                <a:cs typeface="Times New Roman" panose="02020603050405020304" pitchFamily="18" charset="0"/>
                                <a:sym typeface="Times New Roman"/>
                              </a:rPr>
                            </m:ctrlPr>
                          </m:sSubPr>
                          <m:e>
                            <m:r>
                              <m:rPr>
                                <m:nor/>
                              </m:rPr>
                              <a:rPr lang="en-US" altLang="zh-TW" sz="3200" b="0" i="0" dirty="0" smtClean="0">
                                <a:latin typeface="Cambria Math"/>
                                <a:cs typeface="Times New Roman" panose="02020603050405020304" pitchFamily="18" charset="0"/>
                                <a:sym typeface="Times New Roman"/>
                              </a:rPr>
                              <m:t>j</m:t>
                            </m:r>
                          </m:e>
                          <m:sub>
                            <m:r>
                              <a:rPr lang="en-US" altLang="zh-TW" sz="3200" i="1" dirty="0">
                                <a:latin typeface="Cambria Math"/>
                                <a:ea typeface="Times New Roman"/>
                                <a:cs typeface="Times New Roman" panose="02020603050405020304" pitchFamily="18" charset="0"/>
                                <a:sym typeface="Times New Roman"/>
                              </a:rPr>
                              <m:t>𝑤</m:t>
                            </m:r>
                          </m:sub>
                        </m:sSub>
                        <m:r>
                          <a:rPr lang="en-US" altLang="zh-TW" sz="3200" b="0" i="1" dirty="0" smtClean="0">
                            <a:latin typeface="Cambria Math"/>
                            <a:ea typeface="Times New Roman"/>
                            <a:cs typeface="Times New Roman" panose="02020603050405020304" pitchFamily="18" charset="0"/>
                            <a:sym typeface="Times New Roman"/>
                          </a:rPr>
                          <m:t>)/2</m:t>
                        </m:r>
                      </m:e>
                    </m:d>
                    <m:r>
                      <a:rPr lang="en-US" altLang="zh-TW" sz="3200" b="0" i="1" smtClean="0">
                        <a:latin typeface="Cambria Math"/>
                      </a:rPr>
                      <m:t>,</m:t>
                    </m:r>
                    <m:sSub>
                      <m:sSubPr>
                        <m:ctrlPr>
                          <a:rPr lang="en-US" altLang="zh-TW" sz="3200" i="1" dirty="0">
                            <a:latin typeface="Cambria Math"/>
                            <a:cs typeface="Times New Roman" panose="02020603050405020304" pitchFamily="18" charset="0"/>
                            <a:sym typeface="Times New Roman"/>
                          </a:rPr>
                        </m:ctrlPr>
                      </m:sSubPr>
                      <m:e>
                        <m:r>
                          <m:rPr>
                            <m:nor/>
                          </m:rPr>
                          <a:rPr lang="en-US" altLang="zh-TW" sz="3200" dirty="0">
                            <a:latin typeface="Cambria Math"/>
                            <a:cs typeface="Times New Roman" panose="02020603050405020304" pitchFamily="18" charset="0"/>
                            <a:sym typeface="Times New Roman"/>
                          </a:rPr>
                          <m:t>(</m:t>
                        </m:r>
                        <m:r>
                          <m:rPr>
                            <m:nor/>
                          </m:rPr>
                          <a:rPr lang="en-US" altLang="zh-TW" sz="3200" dirty="0">
                            <a:latin typeface="Cambria Math"/>
                            <a:cs typeface="Times New Roman" panose="02020603050405020304" pitchFamily="18" charset="0"/>
                            <a:sym typeface="Times New Roman"/>
                          </a:rPr>
                          <m:t>i</m:t>
                        </m:r>
                      </m:e>
                      <m:sub>
                        <m:r>
                          <a:rPr lang="en-US" altLang="zh-TW" sz="3200" i="1" dirty="0">
                            <a:latin typeface="Cambria Math"/>
                            <a:ea typeface="Times New Roman"/>
                            <a:cs typeface="Times New Roman" panose="02020603050405020304" pitchFamily="18" charset="0"/>
                            <a:sym typeface="Times New Roman"/>
                          </a:rPr>
                          <m:t>𝑤</m:t>
                        </m:r>
                      </m:sub>
                    </m:sSub>
                    <m:r>
                      <a:rPr lang="en-US" altLang="zh-TW" sz="3200" b="0" i="1" dirty="0" smtClean="0">
                        <a:latin typeface="Cambria Math"/>
                        <a:ea typeface="Times New Roman"/>
                        <a:cs typeface="Times New Roman" panose="02020603050405020304" pitchFamily="18" charset="0"/>
                        <a:sym typeface="Times New Roman"/>
                      </a:rPr>
                      <m:t>,</m:t>
                    </m:r>
                    <m:sSub>
                      <m:sSubPr>
                        <m:ctrlPr>
                          <a:rPr lang="en-US" altLang="zh-TW" sz="3200" i="1" dirty="0">
                            <a:latin typeface="Cambria Math"/>
                            <a:cs typeface="Times New Roman" panose="02020603050405020304" pitchFamily="18" charset="0"/>
                            <a:sym typeface="Times New Roman"/>
                          </a:rPr>
                        </m:ctrlPr>
                      </m:sSubPr>
                      <m:e>
                        <m:r>
                          <m:rPr>
                            <m:nor/>
                          </m:rPr>
                          <a:rPr lang="en-US" altLang="zh-TW" sz="3200" dirty="0">
                            <a:latin typeface="Cambria Math"/>
                            <a:cs typeface="Times New Roman" panose="02020603050405020304" pitchFamily="18" charset="0"/>
                            <a:sym typeface="Times New Roman"/>
                          </a:rPr>
                          <m:t>j</m:t>
                        </m:r>
                      </m:e>
                      <m:sub>
                        <m:r>
                          <a:rPr lang="en-US" altLang="zh-TW" sz="3200" i="1" dirty="0">
                            <a:latin typeface="Cambria Math"/>
                            <a:ea typeface="Times New Roman"/>
                            <a:cs typeface="Times New Roman" panose="02020603050405020304" pitchFamily="18" charset="0"/>
                            <a:sym typeface="Times New Roman"/>
                          </a:rPr>
                          <m:t>𝑤</m:t>
                        </m:r>
                      </m:sub>
                    </m:sSub>
                    <m:r>
                      <a:rPr lang="en-US" altLang="zh-TW" sz="3200" b="0" i="1" smtClean="0">
                        <a:latin typeface="Cambria Math"/>
                      </a:rPr>
                      <m:t>)</m:t>
                    </m:r>
                  </m:oMath>
                </a14:m>
                <a:r>
                  <a:rPr lang="en-US" altLang="zh-TW" sz="3200" dirty="0" smtClean="0"/>
                  <a:t>.</a:t>
                </a:r>
                <a:endParaRPr lang="zh-TW" altLang="zh-TW" sz="3200" dirty="0"/>
              </a:p>
              <a:p>
                <a:pPr marL="0" indent="0">
                  <a:buSzPts val="2800"/>
                  <a:buNone/>
                </a:pPr>
                <a:r>
                  <a:rPr lang="en-US" sz="3200" dirty="0" smtClean="0">
                    <a:latin typeface="Times New Roman" panose="02020603050405020304" pitchFamily="18" charset="0"/>
                    <a:ea typeface="Times New Roman"/>
                    <a:cs typeface="Times New Roman" panose="02020603050405020304" pitchFamily="18" charset="0"/>
                    <a:sym typeface="Times New Roman"/>
                  </a:rPr>
                  <a:t> </a:t>
                </a:r>
              </a:p>
              <a:p>
                <a:pPr indent="-457200">
                  <a:buSzPts val="2800"/>
                </a:pPr>
                <a:endParaRPr lang="en-US" sz="3200" dirty="0" smtClean="0">
                  <a:latin typeface="Times New Roman" panose="02020603050405020304" pitchFamily="18" charset="0"/>
                  <a:ea typeface="Times New Roman"/>
                  <a:cs typeface="Times New Roman" panose="02020603050405020304" pitchFamily="18" charset="0"/>
                  <a:sym typeface="Times New Roman"/>
                </a:endParaRPr>
              </a:p>
            </p:txBody>
          </p:sp>
        </mc:Choice>
        <mc:Fallback xmlns="">
          <p:sp>
            <p:nvSpPr>
              <p:cNvPr id="139" name="Google Shape;139;p7"/>
              <p:cNvSpPr txBox="1"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838200" y="1468376"/>
                <a:ext cx="10775553" cy="5152101"/>
              </a:xfrm>
              <a:prstGeom prst="rect">
                <a:avLst/>
              </a:prstGeom>
              <a:blipFill rotWithShape="1">
                <a:blip r:embed="rId3"/>
                <a:stretch>
                  <a:fillRect l="-1471" t="-118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投影片編號版面配置區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7</a:t>
            </a:fld>
            <a:endParaRPr lang="en-US"/>
          </a:p>
        </p:txBody>
      </p:sp>
      <p:sp>
        <p:nvSpPr>
          <p:cNvPr id="6" name="文字方塊 5"/>
          <p:cNvSpPr txBox="1"/>
          <p:nvPr/>
        </p:nvSpPr>
        <p:spPr>
          <a:xfrm>
            <a:off x="6742364" y="2800350"/>
            <a:ext cx="4286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400" dirty="0" smtClean="0">
                <a:latin typeface="Times New Roman" pitchFamily="18" charset="0"/>
                <a:cs typeface="Times New Roman" pitchFamily="18" charset="0"/>
              </a:rPr>
              <a:t>4</a:t>
            </a:r>
            <a:endParaRPr lang="zh-TW" alt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文字方塊 6"/>
          <p:cNvSpPr txBox="1"/>
          <p:nvPr/>
        </p:nvSpPr>
        <p:spPr>
          <a:xfrm>
            <a:off x="6713789" y="4400550"/>
            <a:ext cx="45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400" dirty="0" smtClean="0">
                <a:latin typeface="Times New Roman" pitchFamily="18" charset="0"/>
                <a:cs typeface="Times New Roman" pitchFamily="18" charset="0"/>
              </a:rPr>
              <a:t>8</a:t>
            </a:r>
            <a:endParaRPr lang="zh-TW" alt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9089081" y="5547182"/>
            <a:ext cx="49244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sz="2400" dirty="0" smtClean="0">
                <a:latin typeface="Times New Roman" pitchFamily="18" charset="0"/>
                <a:cs typeface="Times New Roman" pitchFamily="18" charset="0"/>
              </a:rPr>
              <a:t>16</a:t>
            </a:r>
            <a:endParaRPr lang="zh-TW" altLang="en-US" sz="2400" dirty="0"/>
          </a:p>
        </p:txBody>
      </p:sp>
      <p:pic>
        <p:nvPicPr>
          <p:cNvPr id="11" name="圖片 10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56963" y="1107924"/>
            <a:ext cx="3288324" cy="43081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9776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7"/>
          <p:cNvSpPr txBox="1">
            <a:spLocks noGrp="1"/>
          </p:cNvSpPr>
          <p:nvPr>
            <p:ph type="title"/>
          </p:nvPr>
        </p:nvSpPr>
        <p:spPr>
          <a:xfrm>
            <a:off x="0" y="0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>
              <a:buSzPts val="4400"/>
            </a:pPr>
            <a:r>
              <a:rPr lang="en-US" altLang="zh-TW" b="1" dirty="0">
                <a:latin typeface="Times New Roman"/>
                <a:ea typeface="Times New Roman"/>
                <a:cs typeface="Times New Roman"/>
                <a:sym typeface="Times New Roman"/>
              </a:rPr>
              <a:t>Basic data structure supporting linear-time queries</a:t>
            </a:r>
            <a:endParaRPr lang="zh-TW" altLang="en-US" b="1" dirty="0">
              <a:solidFill>
                <a:srgbClr val="FF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39" name="Google Shape;139;p7"/>
          <p:cNvSpPr txBox="1">
            <a:spLocks noGrp="1"/>
          </p:cNvSpPr>
          <p:nvPr>
            <p:ph type="body" idx="1"/>
          </p:nvPr>
        </p:nvSpPr>
        <p:spPr>
          <a:xfrm>
            <a:off x="838200" y="1468376"/>
            <a:ext cx="10775553" cy="51521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indent="0">
              <a:buSzPts val="2800"/>
              <a:buNone/>
            </a:pPr>
            <a:endParaRPr lang="en-US" sz="3200" dirty="0" smtClean="0"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  <a:sym typeface="Times New Roman"/>
            </a:endParaRPr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8</a:t>
            </a:fld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文字方塊 6"/>
              <p:cNvSpPr txBox="1"/>
              <p:nvPr/>
            </p:nvSpPr>
            <p:spPr>
              <a:xfrm>
                <a:off x="8239125" y="2028825"/>
                <a:ext cx="3219450" cy="267765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l-GR" altLang="zh-TW" sz="2400" dirty="0" smtClean="0">
                    <a:latin typeface="標楷體" pitchFamily="65" charset="-120"/>
                    <a:ea typeface="標楷體" pitchFamily="65" charset="-120"/>
                  </a:rPr>
                  <a:t>π</a:t>
                </a:r>
                <a:r>
                  <a:rPr lang="en-US" altLang="zh-TW" sz="2400" dirty="0" smtClean="0">
                    <a:latin typeface="Times New Roman" pitchFamily="18" charset="0"/>
                    <a:ea typeface="標楷體" pitchFamily="65" charset="-120"/>
                    <a:cs typeface="Times New Roman" pitchFamily="18" charset="0"/>
                  </a:rPr>
                  <a:t>= 2</a:t>
                </a:r>
              </a:p>
              <a:p>
                <a:r>
                  <a:rPr lang="en-US" altLang="zh-TW" sz="2400" dirty="0" smtClean="0">
                    <a:latin typeface="Times New Roman" pitchFamily="18" charset="0"/>
                    <a:ea typeface="標楷體" pitchFamily="65" charset="-120"/>
                    <a:cs typeface="Times New Roman" pitchFamily="18" charset="0"/>
                  </a:rPr>
                  <a:t>l(</a:t>
                </a:r>
                <a:r>
                  <a:rPr lang="en-US" altLang="zh-TW" sz="2400" dirty="0" err="1" smtClean="0">
                    <a:latin typeface="Times New Roman" pitchFamily="18" charset="0"/>
                    <a:ea typeface="標楷體" pitchFamily="65" charset="-120"/>
                    <a:cs typeface="Times New Roman" pitchFamily="18" charset="0"/>
                  </a:rPr>
                  <a:t>u,v</a:t>
                </a:r>
                <a:r>
                  <a:rPr lang="en-US" altLang="zh-TW" sz="2400" dirty="0" smtClean="0">
                    <a:latin typeface="Times New Roman" pitchFamily="18" charset="0"/>
                    <a:ea typeface="標楷體" pitchFamily="65" charset="-120"/>
                    <a:cs typeface="Times New Roman" pitchFamily="18" charset="0"/>
                  </a:rPr>
                  <a:t>)=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sz="2400" i="1">
                            <a:latin typeface="Cambria Math"/>
                            <a:cs typeface="Times New Roman" panose="02020603050405020304" pitchFamily="18" charset="0"/>
                            <a:sym typeface="Times New Roman"/>
                          </a:rPr>
                        </m:ctrlPr>
                      </m:sSubPr>
                      <m:e>
                        <m:r>
                          <a:rPr lang="en-US" altLang="zh-TW" sz="2400" i="1">
                            <a:latin typeface="Cambria Math"/>
                            <a:cs typeface="Times New Roman" panose="02020603050405020304" pitchFamily="18" charset="0"/>
                            <a:sym typeface="Times New Roman"/>
                          </a:rPr>
                          <m:t>𝑖</m:t>
                        </m:r>
                      </m:e>
                      <m:sub>
                        <m:r>
                          <a:rPr lang="en-US" altLang="zh-TW" sz="2400" i="1">
                            <a:latin typeface="Cambria Math"/>
                            <a:cs typeface="Times New Roman" panose="02020603050405020304" pitchFamily="18" charset="0"/>
                            <a:sym typeface="Times New Roman"/>
                          </a:rPr>
                          <m:t>𝑣</m:t>
                        </m:r>
                      </m:sub>
                    </m:sSub>
                  </m:oMath>
                </a14:m>
                <a:r>
                  <a:rPr lang="en-US" altLang="zh-TW" sz="2400" dirty="0">
                    <a:latin typeface="Times New Roman" panose="02020603050405020304" pitchFamily="18" charset="0"/>
                    <a:ea typeface="Times New Roman"/>
                    <a:cs typeface="Times New Roman" panose="02020603050405020304" pitchFamily="18" charset="0"/>
                    <a:sym typeface="Times New Roman"/>
                  </a:rPr>
                  <a:t>−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sz="2400" i="1">
                            <a:latin typeface="Cambria Math"/>
                            <a:cs typeface="Times New Roman" panose="02020603050405020304" pitchFamily="18" charset="0"/>
                            <a:sym typeface="Times New Roman"/>
                          </a:rPr>
                        </m:ctrlPr>
                      </m:sSubPr>
                      <m:e>
                        <m:r>
                          <a:rPr lang="en-US" altLang="zh-TW" sz="2400" i="1">
                            <a:latin typeface="Cambria Math"/>
                            <a:cs typeface="Times New Roman" panose="02020603050405020304" pitchFamily="18" charset="0"/>
                            <a:sym typeface="Times New Roman"/>
                          </a:rPr>
                          <m:t>𝑖</m:t>
                        </m:r>
                      </m:e>
                      <m:sub>
                        <m:r>
                          <a:rPr lang="en-US" altLang="zh-TW" sz="2400" i="1">
                            <a:latin typeface="Cambria Math"/>
                            <a:cs typeface="Times New Roman" panose="02020603050405020304" pitchFamily="18" charset="0"/>
                            <a:sym typeface="Times New Roman"/>
                          </a:rPr>
                          <m:t>𝑢</m:t>
                        </m:r>
                      </m:sub>
                    </m:sSub>
                  </m:oMath>
                </a14:m>
                <a:r>
                  <a:rPr lang="en-US" altLang="zh-TW" sz="2400" dirty="0" smtClean="0">
                    <a:latin typeface="標楷體" pitchFamily="65" charset="-120"/>
                    <a:ea typeface="標楷體" pitchFamily="65" charset="-120"/>
                  </a:rPr>
                  <a:t>+</a:t>
                </a:r>
                <a:r>
                  <a:rPr lang="el-GR" altLang="zh-TW" sz="2400" dirty="0">
                    <a:latin typeface="標楷體" pitchFamily="65" charset="-120"/>
                    <a:ea typeface="標楷體" pitchFamily="65" charset="-120"/>
                  </a:rPr>
                  <a:t> </a:t>
                </a:r>
                <a:r>
                  <a:rPr lang="el-GR" altLang="zh-TW" sz="2400" dirty="0" smtClean="0">
                    <a:latin typeface="標楷體" pitchFamily="65" charset="-120"/>
                    <a:ea typeface="標楷體" pitchFamily="65" charset="-120"/>
                  </a:rPr>
                  <a:t>π</a:t>
                </a:r>
                <a:endParaRPr lang="en-US" altLang="zh-TW" sz="2400" dirty="0" smtClean="0">
                  <a:latin typeface="標楷體" pitchFamily="65" charset="-120"/>
                  <a:ea typeface="標楷體" pitchFamily="65" charset="-120"/>
                </a:endParaRPr>
              </a:p>
              <a:p>
                <a:r>
                  <a:rPr lang="en-US" altLang="zh-TW" sz="2400" dirty="0">
                    <a:latin typeface="標楷體" pitchFamily="65" charset="-120"/>
                    <a:ea typeface="標楷體" pitchFamily="65" charset="-120"/>
                  </a:rPr>
                  <a:t> </a:t>
                </a:r>
                <a:r>
                  <a:rPr lang="en-US" altLang="zh-TW" sz="2400" dirty="0" smtClean="0">
                    <a:latin typeface="標楷體" pitchFamily="65" charset="-120"/>
                    <a:ea typeface="標楷體" pitchFamily="65" charset="-120"/>
                  </a:rPr>
                  <a:t>   = 9 -2 + 2</a:t>
                </a:r>
              </a:p>
              <a:p>
                <a:r>
                  <a:rPr lang="en-US" altLang="zh-TW" sz="2400" dirty="0">
                    <a:latin typeface="標楷體" pitchFamily="65" charset="-120"/>
                    <a:ea typeface="標楷體" pitchFamily="65" charset="-120"/>
                  </a:rPr>
                  <a:t> </a:t>
                </a:r>
                <a:r>
                  <a:rPr lang="en-US" altLang="zh-TW" sz="2400" dirty="0" smtClean="0">
                    <a:latin typeface="標楷體" pitchFamily="65" charset="-120"/>
                    <a:ea typeface="標楷體" pitchFamily="65" charset="-120"/>
                  </a:rPr>
                  <a:t>   = 9</a:t>
                </a:r>
              </a:p>
              <a:p>
                <a:endParaRPr lang="en-US" altLang="zh-TW" sz="2400" dirty="0">
                  <a:latin typeface="標楷體" pitchFamily="65" charset="-120"/>
                  <a:ea typeface="標楷體" pitchFamily="65" charset="-120"/>
                </a:endParaRPr>
              </a:p>
              <a:p>
                <a:r>
                  <a:rPr lang="en-US" altLang="zh-TW" sz="2400" dirty="0" err="1" smtClean="0">
                    <a:latin typeface="標楷體" pitchFamily="65" charset="-120"/>
                    <a:ea typeface="標楷體" pitchFamily="65" charset="-120"/>
                  </a:rPr>
                  <a:t>Lcs</a:t>
                </a:r>
                <a:r>
                  <a:rPr lang="en-US" altLang="zh-TW" sz="2400" dirty="0" smtClean="0">
                    <a:latin typeface="標楷體" pitchFamily="65" charset="-120"/>
                    <a:ea typeface="標楷體" pitchFamily="65" charset="-120"/>
                  </a:rPr>
                  <a:t> = 7 + 5 - l(</a:t>
                </a:r>
                <a:r>
                  <a:rPr lang="en-US" altLang="zh-TW" sz="2400" dirty="0" err="1" smtClean="0">
                    <a:latin typeface="標楷體" pitchFamily="65" charset="-120"/>
                    <a:ea typeface="標楷體" pitchFamily="65" charset="-120"/>
                  </a:rPr>
                  <a:t>u,v</a:t>
                </a:r>
                <a:r>
                  <a:rPr lang="en-US" altLang="zh-TW" sz="2400" dirty="0" smtClean="0">
                    <a:latin typeface="標楷體" pitchFamily="65" charset="-120"/>
                    <a:ea typeface="標楷體" pitchFamily="65" charset="-120"/>
                  </a:rPr>
                  <a:t>)</a:t>
                </a:r>
              </a:p>
              <a:p>
                <a:r>
                  <a:rPr lang="en-US" altLang="zh-TW" sz="2400" dirty="0">
                    <a:latin typeface="標楷體" pitchFamily="65" charset="-120"/>
                    <a:ea typeface="標楷體" pitchFamily="65" charset="-120"/>
                  </a:rPr>
                  <a:t> </a:t>
                </a:r>
                <a:r>
                  <a:rPr lang="en-US" altLang="zh-TW" sz="2400" dirty="0" smtClean="0">
                    <a:latin typeface="標楷體" pitchFamily="65" charset="-120"/>
                    <a:ea typeface="標楷體" pitchFamily="65" charset="-120"/>
                  </a:rPr>
                  <a:t>   = 3</a:t>
                </a:r>
              </a:p>
            </p:txBody>
          </p:sp>
        </mc:Choice>
        <mc:Fallback xmlns="">
          <p:sp>
            <p:nvSpPr>
              <p:cNvPr id="7" name="文字方塊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39125" y="2028825"/>
                <a:ext cx="3219450" cy="2677656"/>
              </a:xfrm>
              <a:prstGeom prst="rect">
                <a:avLst/>
              </a:prstGeom>
              <a:blipFill rotWithShape="1">
                <a:blip r:embed="rId3"/>
                <a:stretch>
                  <a:fillRect l="-3030" t="-1822" r="-3220" b="-4328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4" name="圖片 1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75638" y="1694008"/>
            <a:ext cx="3288324" cy="4308181"/>
          </a:xfrm>
          <a:prstGeom prst="rect">
            <a:avLst/>
          </a:prstGeom>
        </p:spPr>
      </p:pic>
      <p:pic>
        <p:nvPicPr>
          <p:cNvPr id="15" name="圖片 1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38174" y="2496372"/>
            <a:ext cx="1629002" cy="2210109"/>
          </a:xfrm>
          <a:prstGeom prst="rect">
            <a:avLst/>
          </a:prstGeom>
        </p:spPr>
      </p:pic>
      <p:cxnSp>
        <p:nvCxnSpPr>
          <p:cNvPr id="17" name="直線單箭頭接點 16"/>
          <p:cNvCxnSpPr/>
          <p:nvPr/>
        </p:nvCxnSpPr>
        <p:spPr>
          <a:xfrm flipV="1">
            <a:off x="5686425" y="2867025"/>
            <a:ext cx="9525" cy="104775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36854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7"/>
          <p:cNvSpPr txBox="1">
            <a:spLocks noGrp="1"/>
          </p:cNvSpPr>
          <p:nvPr>
            <p:ph type="title"/>
          </p:nvPr>
        </p:nvSpPr>
        <p:spPr>
          <a:xfrm>
            <a:off x="0" y="0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>
              <a:buSzPts val="4400"/>
            </a:pPr>
            <a:r>
              <a:rPr lang="en-US" altLang="zh-TW" b="1" dirty="0">
                <a:latin typeface="Times New Roman"/>
                <a:ea typeface="Times New Roman"/>
                <a:cs typeface="Times New Roman"/>
                <a:sym typeface="Times New Roman"/>
              </a:rPr>
              <a:t>Basic data structure supporting linear-time queries</a:t>
            </a:r>
            <a:endParaRPr lang="zh-TW" altLang="en-US" b="1" dirty="0">
              <a:solidFill>
                <a:srgbClr val="FF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39" name="Google Shape;139;p7"/>
          <p:cNvSpPr txBox="1">
            <a:spLocks noGrp="1"/>
          </p:cNvSpPr>
          <p:nvPr>
            <p:ph type="body" idx="1"/>
          </p:nvPr>
        </p:nvSpPr>
        <p:spPr>
          <a:xfrm>
            <a:off x="838200" y="1468376"/>
            <a:ext cx="10775553" cy="51521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indent="0">
              <a:buSzPts val="2800"/>
              <a:buNone/>
            </a:pPr>
            <a:endParaRPr lang="en-US" sz="3200" dirty="0" smtClean="0"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  <a:sym typeface="Times New Roman"/>
            </a:endParaRPr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9</a:t>
            </a:fld>
            <a:endParaRPr lang="en-US" dirty="0"/>
          </a:p>
        </p:txBody>
      </p:sp>
      <p:pic>
        <p:nvPicPr>
          <p:cNvPr id="9" name="圖片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90775" y="1914567"/>
            <a:ext cx="4748597" cy="44287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2112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24065</TotalTime>
  <Words>933</Words>
  <Application>Microsoft Office PowerPoint</Application>
  <PresentationFormat>自訂</PresentationFormat>
  <Paragraphs>118</Paragraphs>
  <Slides>16</Slides>
  <Notes>15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16</vt:i4>
      </vt:variant>
    </vt:vector>
  </HeadingPairs>
  <TitlesOfParts>
    <vt:vector size="17" baseType="lpstr">
      <vt:lpstr>Office 佈景主題</vt:lpstr>
      <vt:lpstr>A data structure for substring-substring LCS length queries</vt:lpstr>
      <vt:lpstr>Abstract</vt:lpstr>
      <vt:lpstr>Reducing LCS Length Problem to Shortest Path Computation in a Grid Graph</vt:lpstr>
      <vt:lpstr>Semi-local LCS length technique of Tiskin</vt:lpstr>
      <vt:lpstr>Semi-local LCS length technique of Tiskin</vt:lpstr>
      <vt:lpstr>Semi-local LCS length technique of Tiskin</vt:lpstr>
      <vt:lpstr>Basic data structure supporting linear-time queries</vt:lpstr>
      <vt:lpstr>Basic data structure supporting linear-time queries</vt:lpstr>
      <vt:lpstr>Basic data structure supporting linear-time queries</vt:lpstr>
      <vt:lpstr>Basic data structure supporting linear-time queries</vt:lpstr>
      <vt:lpstr>PowerPoint 簡報</vt:lpstr>
      <vt:lpstr>Basic data structure supporting linear-time queries</vt:lpstr>
      <vt:lpstr>Proposed data structure, supporting fast queries</vt:lpstr>
      <vt:lpstr>Proposed data structure, supporting fast queries</vt:lpstr>
      <vt:lpstr>Proposed data structure, supporting fast queries</vt:lpstr>
      <vt:lpstr>Conclusions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Longest increasing subsequences  in sliding windows</dc:title>
  <dc:creator>user</dc:creator>
  <cp:lastModifiedBy>user</cp:lastModifiedBy>
  <cp:revision>1025</cp:revision>
  <dcterms:created xsi:type="dcterms:W3CDTF">2024-03-29T12:17:05Z</dcterms:created>
  <dcterms:modified xsi:type="dcterms:W3CDTF">2025-01-21T06:44:17Z</dcterms:modified>
</cp:coreProperties>
</file>