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07" r:id="rId3"/>
    <p:sldId id="308" r:id="rId4"/>
    <p:sldId id="309" r:id="rId5"/>
    <p:sldId id="310" r:id="rId6"/>
    <p:sldId id="313" r:id="rId7"/>
    <p:sldId id="314" r:id="rId8"/>
    <p:sldId id="315" r:id="rId9"/>
    <p:sldId id="316" r:id="rId10"/>
    <p:sldId id="317" r:id="rId11"/>
    <p:sldId id="318" r:id="rId12"/>
    <p:sldId id="320" r:id="rId13"/>
    <p:sldId id="319" r:id="rId14"/>
    <p:sldId id="290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楊宜軒 </a:t>
            </a:r>
            <a:endParaRPr lang="en-US" altLang="zh-TW" dirty="0"/>
          </a:p>
          <a:p>
            <a:r>
              <a:rPr lang="zh-TW" altLang="en-US" dirty="0"/>
              <a:t>黃建斌</a:t>
            </a:r>
            <a:endParaRPr lang="en-US" altLang="zh-TW" dirty="0"/>
          </a:p>
          <a:p>
            <a:r>
              <a:rPr lang="zh-TW" altLang="en-US" dirty="0"/>
              <a:t>趙坤茂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2025/1/20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A Fast Algorithm for Computing A Longest Common Increasing Subsequence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I-Hsuan Yang, Chien-Pin Huang, and Kun-Mao Chao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Letters, 2005, 93.5: 249-253.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Jan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.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21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2025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B960E-ED60-AA0A-D760-DA79C9318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B6A79EA-2480-3845-A0FD-58D30056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AE7F0D-C608-197F-D230-97D33BE62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973762"/>
              </p:ext>
            </p:extLst>
          </p:nvPr>
        </p:nvGraphicFramePr>
        <p:xfrm>
          <a:off x="2031999" y="500591"/>
          <a:ext cx="8128001" cy="1103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E219EBA-28DD-5C14-C51A-F2CC851B8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899089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CB1B08C2-D2E9-C351-EC6F-D4EF46E7D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62447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FFA3C7F-4819-FD5E-D664-24D8425FE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6928"/>
              </p:ext>
            </p:extLst>
          </p:nvPr>
        </p:nvGraphicFramePr>
        <p:xfrm>
          <a:off x="789066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B36F254B-42E6-D2C5-3342-EFA73E738516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4260DD1-286A-1F62-572D-A2DDA9C9E5B5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6947CE1-9951-A5B9-D58D-91933DC5CA12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1353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C927B-85C6-AC52-1262-430063A9A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3028425-9682-E15C-E22F-6F358766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1792CCA-50EC-5E94-8005-D55569F2C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55980"/>
              </p:ext>
            </p:extLst>
          </p:nvPr>
        </p:nvGraphicFramePr>
        <p:xfrm>
          <a:off x="2031999" y="500591"/>
          <a:ext cx="8128001" cy="1103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A657A93-DB11-7D0F-7FE1-25F5D7458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83388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6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6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CB84E84E-41D9-590A-795E-E94B0ED79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39668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(6,4)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(6,4)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B9477D2-6282-22B0-4139-E63697A5D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55871"/>
              </p:ext>
            </p:extLst>
          </p:nvPr>
        </p:nvGraphicFramePr>
        <p:xfrm>
          <a:off x="789066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8A166EA3-C4DF-0436-0E3C-11FA7CDF4EA8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AA2B993-366B-1297-B642-2251215F7B53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250A5EF-FFCA-BC2E-17A1-F0BDB7D48678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65364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61773-A715-4C11-FDCB-3845A60C5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E2474D-7B51-B349-5D8C-A6D5FD181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FD9D7E0-B7B5-28DC-8228-3D24F42ED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157928"/>
              </p:ext>
            </p:extLst>
          </p:nvPr>
        </p:nvGraphicFramePr>
        <p:xfrm>
          <a:off x="2031999" y="500591"/>
          <a:ext cx="8128001" cy="1103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B70846E-5922-2BA7-C6A9-2C5B54942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37936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6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6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2DFD0C2-DD85-AA2C-D093-1D03E20DA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45856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(6,4)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(6,4)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388B3A9-C9A9-B83B-A735-89FA29EE8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15755"/>
              </p:ext>
            </p:extLst>
          </p:nvPr>
        </p:nvGraphicFramePr>
        <p:xfrm>
          <a:off x="789066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j</a:t>
                      </a:r>
                      <a:r>
                        <a:rPr lang="en-US" altLang="zh-TW" sz="1800" dirty="0"/>
                        <a:t>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 err="1"/>
                        <a:t>i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0D3042A8-4CC1-2C37-E69C-8195D05ED79D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9ACD005-FF6B-EBB5-59E8-82BBC41AA0DE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78FC98A-D4B4-C867-1AF6-202993CE3507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F5675EF0-4D4E-0446-B07D-C26125C81DD8}"/>
              </a:ext>
            </a:extLst>
          </p:cNvPr>
          <p:cNvCxnSpPr/>
          <p:nvPr/>
        </p:nvCxnSpPr>
        <p:spPr>
          <a:xfrm>
            <a:off x="2419350" y="5705475"/>
            <a:ext cx="3533775" cy="0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54419FE5-CC0C-D2CA-10E9-C73B9997E23B}"/>
              </a:ext>
            </a:extLst>
          </p:cNvPr>
          <p:cNvCxnSpPr>
            <a:cxnSpLocks/>
          </p:cNvCxnSpPr>
          <p:nvPr/>
        </p:nvCxnSpPr>
        <p:spPr>
          <a:xfrm>
            <a:off x="6276975" y="5705475"/>
            <a:ext cx="4610100" cy="390525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627B8B7-D3DF-DD4D-7A0A-E8E66C4DD1BA}"/>
              </a:ext>
            </a:extLst>
          </p:cNvPr>
          <p:cNvSpPr txBox="1"/>
          <p:nvPr/>
        </p:nvSpPr>
        <p:spPr>
          <a:xfrm>
            <a:off x="1295400" y="5965436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Quantity  = 3</a:t>
            </a:r>
          </a:p>
          <a:p>
            <a:r>
              <a:rPr lang="en-US" altLang="zh-TW" dirty="0"/>
              <a:t>LCIS = 2,4,6</a:t>
            </a:r>
            <a:endParaRPr lang="zh-TW" altLang="en-US" dirty="0"/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1047119A-7A53-301D-B58D-0D2C6026E8A4}"/>
              </a:ext>
            </a:extLst>
          </p:cNvPr>
          <p:cNvCxnSpPr>
            <a:cxnSpLocks/>
          </p:cNvCxnSpPr>
          <p:nvPr/>
        </p:nvCxnSpPr>
        <p:spPr>
          <a:xfrm flipH="1" flipV="1">
            <a:off x="9715500" y="5553075"/>
            <a:ext cx="1171575" cy="282443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4371640-321B-56B4-CE62-DC9691069EF6}"/>
              </a:ext>
            </a:extLst>
          </p:cNvPr>
          <p:cNvCxnSpPr>
            <a:cxnSpLocks/>
          </p:cNvCxnSpPr>
          <p:nvPr/>
        </p:nvCxnSpPr>
        <p:spPr>
          <a:xfrm flipH="1" flipV="1">
            <a:off x="8984456" y="4425047"/>
            <a:ext cx="430213" cy="1004644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97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B80E0-38BB-5441-9296-F1BB34FF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BCA858-827F-479B-82A6-7D0724C91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Time complexity : </a:t>
            </a:r>
            <a:r>
              <a:rPr lang="en-US" altLang="zh-TW" i="1" dirty="0"/>
              <a:t>O</a:t>
            </a:r>
            <a:r>
              <a:rPr lang="en-US" altLang="zh-TW" dirty="0"/>
              <a:t>(</a:t>
            </a:r>
            <a:r>
              <a:rPr lang="en-US" altLang="zh-TW" i="1" dirty="0" err="1"/>
              <a:t>mn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Space complexity : </a:t>
            </a:r>
            <a:r>
              <a:rPr lang="en-US" altLang="zh-TW" i="1" dirty="0"/>
              <a:t>O</a:t>
            </a:r>
            <a:r>
              <a:rPr lang="en-US" altLang="zh-TW" dirty="0"/>
              <a:t>(</a:t>
            </a:r>
            <a:r>
              <a:rPr lang="en-US" altLang="zh-TW" i="1" dirty="0" err="1"/>
              <a:t>mn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BBD2BE-F26C-33E2-E97B-5D7C1561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45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B8CBFE-10BC-1D87-B18F-D7114C23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7E3602-03FF-B9FB-2D19-2E19D5C3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 . . 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 . . 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be two sequences, where each pair of elements in the sequences is comparable. A common increasing subsequence of A and B is a subsequence &lt;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. . . 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&gt;, where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· · · &lt;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· · · &lt;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that for all 1 ≤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have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longest common increasing subsequence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common increasing subsequence of the maximum length. This paper presents an algorithm for delivering a longest common increasing subsequence in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space.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61688D-946B-D660-2F99-9B481609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67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4C269-F68A-3736-7383-6B9290CAA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7EC9C4-7DF8-6BE1-D52A-6DFD7894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&lt;1,5,3,7,6&gt;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&lt;1,3,6&gt;,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&lt;1,5,7&gt;,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&lt;1,5,6&gt;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0DB2330-2315-B13B-18A5-4161CDC8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8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1DBBEA-F7FC-8212-52F9-120A8FB1D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Folklore Algorithm</a:t>
            </a:r>
            <a:r>
              <a:rPr lang="zh-TW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0B75C6-6D1E-70C5-EB5C-69CF6452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5641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A = &lt; 4,1,2,7,6,5,8,9,3 &gt;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B8A8A9A-F196-3AA9-320C-DBB3B63B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57B9A2-8D7F-30E3-55ED-7ADB6817C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945747"/>
              </p:ext>
            </p:extLst>
          </p:nvPr>
        </p:nvGraphicFramePr>
        <p:xfrm>
          <a:off x="946778" y="2476203"/>
          <a:ext cx="81280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43089194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503781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1664728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696947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70602539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2464645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6576611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4042596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9906513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76194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8589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baseline="0" dirty="0"/>
                        <a:t>a</a:t>
                      </a:r>
                      <a:r>
                        <a:rPr lang="en-US" altLang="zh-TW" i="0" baseline="-25000" dirty="0"/>
                        <a:t>i</a:t>
                      </a:r>
                      <a:endParaRPr lang="zh-TW" altLang="en-US" i="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325571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60F3F9D-1F56-FEDC-05F9-B71F788EB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3497"/>
              </p:ext>
            </p:extLst>
          </p:nvPr>
        </p:nvGraphicFramePr>
        <p:xfrm>
          <a:off x="946776" y="3775055"/>
          <a:ext cx="980496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496">
                  <a:extLst>
                    <a:ext uri="{9D8B030D-6E8A-4147-A177-3AD203B41FA5}">
                      <a16:colId xmlns:a16="http://schemas.microsoft.com/office/drawing/2014/main" val="430891946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695037811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616647282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969694701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706025399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724646453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365766115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3040425960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3699065136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976194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quantity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8589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0" baseline="0" dirty="0"/>
                        <a:t>L[k]</a:t>
                      </a:r>
                      <a:endParaRPr lang="zh-TW" altLang="en-US" i="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∞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∞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3255713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542A6DE-0659-7BDD-7D4B-8F4D88AD3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464"/>
              </p:ext>
            </p:extLst>
          </p:nvPr>
        </p:nvGraphicFramePr>
        <p:xfrm>
          <a:off x="946776" y="5057498"/>
          <a:ext cx="980496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496">
                  <a:extLst>
                    <a:ext uri="{9D8B030D-6E8A-4147-A177-3AD203B41FA5}">
                      <a16:colId xmlns:a16="http://schemas.microsoft.com/office/drawing/2014/main" val="430891946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695037811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616647282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969694701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706025399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724646453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2365766115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3040425960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3699065136"/>
                    </a:ext>
                  </a:extLst>
                </a:gridCol>
                <a:gridCol w="980496">
                  <a:extLst>
                    <a:ext uri="{9D8B030D-6E8A-4147-A177-3AD203B41FA5}">
                      <a16:colId xmlns:a16="http://schemas.microsoft.com/office/drawing/2014/main" val="1976194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8589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i="0" baseline="0" dirty="0"/>
                        <a:t>Prev[</a:t>
                      </a:r>
                      <a:r>
                        <a:rPr lang="en-US" altLang="zh-TW" i="0" baseline="0" dirty="0" err="1"/>
                        <a:t>i</a:t>
                      </a:r>
                      <a:r>
                        <a:rPr lang="en-US" altLang="zh-TW" i="0" baseline="0" dirty="0"/>
                        <a:t>]</a:t>
                      </a:r>
                      <a:endParaRPr lang="zh-TW" altLang="en-US" i="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-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3255713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01A61141-38A7-A69B-08E2-541E09C062A7}"/>
              </a:ext>
            </a:extLst>
          </p:cNvPr>
          <p:cNvSpPr/>
          <p:nvPr/>
        </p:nvSpPr>
        <p:spPr>
          <a:xfrm>
            <a:off x="1939334" y="4170065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8F40AC4-3C86-66CB-E420-6FD316D26AA4}"/>
              </a:ext>
            </a:extLst>
          </p:cNvPr>
          <p:cNvSpPr/>
          <p:nvPr/>
        </p:nvSpPr>
        <p:spPr>
          <a:xfrm>
            <a:off x="1939334" y="5468917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-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F2C4B63-FA0C-B542-A863-1BBDA4F08A52}"/>
              </a:ext>
            </a:extLst>
          </p:cNvPr>
          <p:cNvSpPr/>
          <p:nvPr/>
        </p:nvSpPr>
        <p:spPr>
          <a:xfrm>
            <a:off x="1760556" y="284708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4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677A51E-D1EF-31C1-4668-C2D02C65A95D}"/>
              </a:ext>
            </a:extLst>
          </p:cNvPr>
          <p:cNvSpPr/>
          <p:nvPr/>
        </p:nvSpPr>
        <p:spPr>
          <a:xfrm>
            <a:off x="2574334" y="284708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1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5F6BC75-ADA0-1606-90C1-E04437475AC4}"/>
              </a:ext>
            </a:extLst>
          </p:cNvPr>
          <p:cNvSpPr/>
          <p:nvPr/>
        </p:nvSpPr>
        <p:spPr>
          <a:xfrm>
            <a:off x="1760556" y="2847360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4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F1FE561-6A9C-8D16-2D6B-112CAC140362}"/>
              </a:ext>
            </a:extLst>
          </p:cNvPr>
          <p:cNvSpPr/>
          <p:nvPr/>
        </p:nvSpPr>
        <p:spPr>
          <a:xfrm>
            <a:off x="1939334" y="4180124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F4CA032-8C78-E2EB-206D-DCA360AC51C2}"/>
              </a:ext>
            </a:extLst>
          </p:cNvPr>
          <p:cNvSpPr/>
          <p:nvPr/>
        </p:nvSpPr>
        <p:spPr>
          <a:xfrm>
            <a:off x="2931892" y="5468917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-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D76E10F-27E4-923F-17E7-D9DC10899B31}"/>
              </a:ext>
            </a:extLst>
          </p:cNvPr>
          <p:cNvSpPr/>
          <p:nvPr/>
        </p:nvSpPr>
        <p:spPr>
          <a:xfrm>
            <a:off x="2574334" y="2852934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8DE7C4B-168B-D656-A66D-70BA72B50055}"/>
              </a:ext>
            </a:extLst>
          </p:cNvPr>
          <p:cNvSpPr/>
          <p:nvPr/>
        </p:nvSpPr>
        <p:spPr>
          <a:xfrm>
            <a:off x="3387934" y="284708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2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E155377-14E6-EE47-2529-150A1321A2B3}"/>
              </a:ext>
            </a:extLst>
          </p:cNvPr>
          <p:cNvSpPr/>
          <p:nvPr/>
        </p:nvSpPr>
        <p:spPr>
          <a:xfrm>
            <a:off x="2915662" y="4160006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0674C0F-E308-829B-67FA-397A40E463A4}"/>
              </a:ext>
            </a:extLst>
          </p:cNvPr>
          <p:cNvSpPr/>
          <p:nvPr/>
        </p:nvSpPr>
        <p:spPr>
          <a:xfrm>
            <a:off x="3916804" y="5468916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CB978DA-E868-D2A3-315B-F83233E05726}"/>
              </a:ext>
            </a:extLst>
          </p:cNvPr>
          <p:cNvSpPr/>
          <p:nvPr/>
        </p:nvSpPr>
        <p:spPr>
          <a:xfrm>
            <a:off x="3387934" y="285293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27D7BD0-A015-28B5-2FD0-D2FE32D15372}"/>
              </a:ext>
            </a:extLst>
          </p:cNvPr>
          <p:cNvSpPr/>
          <p:nvPr/>
        </p:nvSpPr>
        <p:spPr>
          <a:xfrm>
            <a:off x="4197178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7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B1F7C7B-AEBF-3C67-72B5-40B4AF6D75CC}"/>
              </a:ext>
            </a:extLst>
          </p:cNvPr>
          <p:cNvSpPr/>
          <p:nvPr/>
        </p:nvSpPr>
        <p:spPr>
          <a:xfrm>
            <a:off x="3908220" y="4160006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7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51EF20E-9D68-6DF0-6FC0-A5D2415E178E}"/>
              </a:ext>
            </a:extLst>
          </p:cNvPr>
          <p:cNvSpPr/>
          <p:nvPr/>
        </p:nvSpPr>
        <p:spPr>
          <a:xfrm>
            <a:off x="4884528" y="5468915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6E829272-E290-7139-774B-035851BFEC58}"/>
              </a:ext>
            </a:extLst>
          </p:cNvPr>
          <p:cNvSpPr/>
          <p:nvPr/>
        </p:nvSpPr>
        <p:spPr>
          <a:xfrm>
            <a:off x="4201534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7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BA34B8D-3D3F-9A67-42D1-3A39D89DC279}"/>
              </a:ext>
            </a:extLst>
          </p:cNvPr>
          <p:cNvSpPr/>
          <p:nvPr/>
        </p:nvSpPr>
        <p:spPr>
          <a:xfrm>
            <a:off x="5006422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6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616FBCB-7581-5385-2EE0-B1AB8117AD8E}"/>
              </a:ext>
            </a:extLst>
          </p:cNvPr>
          <p:cNvSpPr/>
          <p:nvPr/>
        </p:nvSpPr>
        <p:spPr>
          <a:xfrm>
            <a:off x="3893174" y="4167978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C309959-CED4-0367-6F0F-D186F4ED93B1}"/>
              </a:ext>
            </a:extLst>
          </p:cNvPr>
          <p:cNvSpPr/>
          <p:nvPr/>
        </p:nvSpPr>
        <p:spPr>
          <a:xfrm>
            <a:off x="5849256" y="5443934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8D79825D-F19D-765D-7DA6-FD722366DB63}"/>
              </a:ext>
            </a:extLst>
          </p:cNvPr>
          <p:cNvSpPr/>
          <p:nvPr/>
        </p:nvSpPr>
        <p:spPr>
          <a:xfrm>
            <a:off x="5015134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1CB9981-64A2-F183-043C-146772D2D6ED}"/>
              </a:ext>
            </a:extLst>
          </p:cNvPr>
          <p:cNvSpPr/>
          <p:nvPr/>
        </p:nvSpPr>
        <p:spPr>
          <a:xfrm>
            <a:off x="5811310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5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6BAF1EB-8368-315B-D722-2CF70525824F}"/>
              </a:ext>
            </a:extLst>
          </p:cNvPr>
          <p:cNvSpPr/>
          <p:nvPr/>
        </p:nvSpPr>
        <p:spPr>
          <a:xfrm>
            <a:off x="3886858" y="4180124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5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0377CC2-DAB9-4016-B4E4-96EA3F326E67}"/>
              </a:ext>
            </a:extLst>
          </p:cNvPr>
          <p:cNvSpPr/>
          <p:nvPr/>
        </p:nvSpPr>
        <p:spPr>
          <a:xfrm>
            <a:off x="6857348" y="5454419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3430ED0-3B82-82C7-B098-D55C03DC2915}"/>
              </a:ext>
            </a:extLst>
          </p:cNvPr>
          <p:cNvSpPr/>
          <p:nvPr/>
        </p:nvSpPr>
        <p:spPr>
          <a:xfrm>
            <a:off x="5828823" y="2855784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5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9329B25E-02E4-53DD-DDBB-218F1E69925C}"/>
              </a:ext>
            </a:extLst>
          </p:cNvPr>
          <p:cNvSpPr/>
          <p:nvPr/>
        </p:nvSpPr>
        <p:spPr>
          <a:xfrm>
            <a:off x="6633800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8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07C468A-C494-AC0D-D147-3C473A441BAD}"/>
              </a:ext>
            </a:extLst>
          </p:cNvPr>
          <p:cNvSpPr/>
          <p:nvPr/>
        </p:nvSpPr>
        <p:spPr>
          <a:xfrm>
            <a:off x="4870448" y="4158081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8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47997F2-9002-9F86-0AE5-E773F2763D0A}"/>
              </a:ext>
            </a:extLst>
          </p:cNvPr>
          <p:cNvSpPr/>
          <p:nvPr/>
        </p:nvSpPr>
        <p:spPr>
          <a:xfrm>
            <a:off x="7822076" y="5468915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5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BB18D83-6ED0-0BCA-28AF-52123B5B0ED6}"/>
              </a:ext>
            </a:extLst>
          </p:cNvPr>
          <p:cNvSpPr/>
          <p:nvPr/>
        </p:nvSpPr>
        <p:spPr>
          <a:xfrm>
            <a:off x="6636675" y="2852550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8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2B27742-BBFC-54D3-9A74-AE449AB94311}"/>
              </a:ext>
            </a:extLst>
          </p:cNvPr>
          <p:cNvSpPr/>
          <p:nvPr/>
        </p:nvSpPr>
        <p:spPr>
          <a:xfrm>
            <a:off x="7441828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9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EE2A20A-CA3B-EF33-B1F4-20FBCBCB8210}"/>
              </a:ext>
            </a:extLst>
          </p:cNvPr>
          <p:cNvSpPr/>
          <p:nvPr/>
        </p:nvSpPr>
        <p:spPr>
          <a:xfrm>
            <a:off x="5849256" y="4158081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9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0289F573-E5D2-D22F-5C26-E540AA81BC0B}"/>
              </a:ext>
            </a:extLst>
          </p:cNvPr>
          <p:cNvSpPr/>
          <p:nvPr/>
        </p:nvSpPr>
        <p:spPr>
          <a:xfrm>
            <a:off x="8814634" y="5459336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04B7B5B3-67ED-38C4-D91D-64A05E3833E2}"/>
              </a:ext>
            </a:extLst>
          </p:cNvPr>
          <p:cNvSpPr/>
          <p:nvPr/>
        </p:nvSpPr>
        <p:spPr>
          <a:xfrm>
            <a:off x="7457858" y="2854292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9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94A24322-1490-1656-C6DA-FB46367A5346}"/>
              </a:ext>
            </a:extLst>
          </p:cNvPr>
          <p:cNvSpPr/>
          <p:nvPr/>
        </p:nvSpPr>
        <p:spPr>
          <a:xfrm>
            <a:off x="8265445" y="2847043"/>
            <a:ext cx="813600" cy="370800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C00000"/>
                </a:solidFill>
              </a:rPr>
              <a:t>3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2CBA112A-BFE1-8587-5184-BB5A05F3A005}"/>
              </a:ext>
            </a:extLst>
          </p:cNvPr>
          <p:cNvSpPr/>
          <p:nvPr/>
        </p:nvSpPr>
        <p:spPr>
          <a:xfrm>
            <a:off x="3876436" y="4158081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C0D0A96-02F5-4059-6B66-B65C0AF83BBD}"/>
              </a:ext>
            </a:extLst>
          </p:cNvPr>
          <p:cNvSpPr/>
          <p:nvPr/>
        </p:nvSpPr>
        <p:spPr>
          <a:xfrm>
            <a:off x="9780394" y="5437414"/>
            <a:ext cx="944544" cy="330261"/>
          </a:xfrm>
          <a:prstGeom prst="rect">
            <a:avLst/>
          </a:prstGeom>
          <a:solidFill>
            <a:srgbClr val="E9EBF5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0AD3CEF-2DC5-2777-5258-19942913251D}"/>
              </a:ext>
            </a:extLst>
          </p:cNvPr>
          <p:cNvSpPr txBox="1"/>
          <p:nvPr/>
        </p:nvSpPr>
        <p:spPr>
          <a:xfrm>
            <a:off x="1447800" y="6067425"/>
            <a:ext cx="681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Ans :  quantity = 5 , &lt;1,2,5,8,9&gt;</a:t>
            </a:r>
            <a:endParaRPr lang="zh-TW" altLang="en-US" dirty="0"/>
          </a:p>
        </p:txBody>
      </p: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4093C8B0-14C2-9C2F-55CE-B76D52559F2F}"/>
              </a:ext>
            </a:extLst>
          </p:cNvPr>
          <p:cNvCxnSpPr/>
          <p:nvPr/>
        </p:nvCxnSpPr>
        <p:spPr>
          <a:xfrm flipH="1" flipV="1">
            <a:off x="8429625" y="5314950"/>
            <a:ext cx="645153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F6714760-98E0-8AF5-89DA-F6ECD942ED33}"/>
              </a:ext>
            </a:extLst>
          </p:cNvPr>
          <p:cNvCxnSpPr/>
          <p:nvPr/>
        </p:nvCxnSpPr>
        <p:spPr>
          <a:xfrm flipH="1" flipV="1">
            <a:off x="7483965" y="5340117"/>
            <a:ext cx="645153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53C557F5-F83C-5369-3CD1-2FE8B022342E}"/>
              </a:ext>
            </a:extLst>
          </p:cNvPr>
          <p:cNvCxnSpPr>
            <a:cxnSpLocks/>
          </p:cNvCxnSpPr>
          <p:nvPr/>
        </p:nvCxnSpPr>
        <p:spPr>
          <a:xfrm flipH="1" flipV="1">
            <a:off x="4530178" y="5314950"/>
            <a:ext cx="2591963" cy="23676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374B0A76-AB56-867A-5F82-2362F7C0FFFF}"/>
              </a:ext>
            </a:extLst>
          </p:cNvPr>
          <p:cNvCxnSpPr/>
          <p:nvPr/>
        </p:nvCxnSpPr>
        <p:spPr>
          <a:xfrm flipH="1" flipV="1">
            <a:off x="3510495" y="5314038"/>
            <a:ext cx="645153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710CA28-B510-C973-F264-E93921A9DB15}"/>
              </a:ext>
            </a:extLst>
          </p:cNvPr>
          <p:cNvSpPr txBox="1"/>
          <p:nvPr/>
        </p:nvSpPr>
        <p:spPr>
          <a:xfrm>
            <a:off x="1412157" y="6436757"/>
            <a:ext cx="681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Time complexity : </a:t>
            </a:r>
            <a:r>
              <a:rPr lang="en-US" altLang="zh-TW" i="1" dirty="0"/>
              <a:t>O</a:t>
            </a:r>
            <a:r>
              <a:rPr lang="en-US" altLang="zh-TW" dirty="0"/>
              <a:t>(</a:t>
            </a:r>
            <a:r>
              <a:rPr lang="en-US" altLang="zh-TW" i="1" dirty="0" err="1"/>
              <a:t>n</a:t>
            </a:r>
            <a:r>
              <a:rPr lang="en-US" altLang="zh-TW" dirty="0" err="1"/>
              <a:t>log</a:t>
            </a:r>
            <a:r>
              <a:rPr lang="en-US" altLang="zh-TW" i="1" dirty="0" err="1"/>
              <a:t>n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89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58B045-16FB-91E0-8EA5-0371788A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Increasing Subsequence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6473A6-259F-C805-ED5F-0F39BBB78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&lt;9,4,2,9,4,6&gt;,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&lt;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2,4,9,6,9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LCIS = &lt;2,4,6&gt;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35617-C259-0683-398D-494F4757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62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C41AD-50A8-9F99-4A9E-9D5789213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7671EF-4686-A8FA-44D0-97FF594C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A2B8BEF-ACE7-300C-0D65-414EF7C99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880203"/>
              </p:ext>
            </p:extLst>
          </p:nvPr>
        </p:nvGraphicFramePr>
        <p:xfrm>
          <a:off x="2031999" y="500591"/>
          <a:ext cx="8128001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4EED710-471F-F39B-773B-A3656E0BD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458727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A41D52A-2C7C-2D3C-6557-5653D02E6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82226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(1,3)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(1,3)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(1,5)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C6611C5-CE9E-5124-A497-D83E7B621A31}"/>
              </a:ext>
            </a:extLst>
          </p:cNvPr>
          <p:cNvGraphicFramePr>
            <a:graphicFrameLocks noGrp="1"/>
          </p:cNvGraphicFramePr>
          <p:nvPr/>
        </p:nvGraphicFramePr>
        <p:xfrm>
          <a:off x="789939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FB110D35-6A42-D567-4594-280735769471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CABDEEE-E076-D065-F14E-5386E58F75A0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C3516B7-DBA4-41BF-6559-6A41EFD94E3F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2164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2EE27-A6AA-8C06-FA95-BB8D36DDB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D1B046A-E625-A6E6-C46D-406C3810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6D06BB4-E63E-338C-FE36-97D2826B0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414005"/>
              </p:ext>
            </p:extLst>
          </p:nvPr>
        </p:nvGraphicFramePr>
        <p:xfrm>
          <a:off x="2031999" y="500591"/>
          <a:ext cx="8128001" cy="110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E667E07-0BD5-AC33-502F-2A39C4523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94420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4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03395B9-1E46-148C-2F4A-6E7E01271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98496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(2,2)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(2,2)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(2,2)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(2,2)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4956686-9922-FB82-F281-6C0BA4115C91}"/>
              </a:ext>
            </a:extLst>
          </p:cNvPr>
          <p:cNvGraphicFramePr>
            <a:graphicFrameLocks noGrp="1"/>
          </p:cNvGraphicFramePr>
          <p:nvPr/>
        </p:nvGraphicFramePr>
        <p:xfrm>
          <a:off x="789939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11C2AB-E094-13C1-01C8-0492051033E2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F5321E8-DF9F-51C0-75A2-C7462D133D00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82ED903-CE24-0106-5D9B-06CDF1C3E9BE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1011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EAB38-0A10-4D03-B8D0-C76E1AE76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AC951BB-EBEA-F270-146A-A177A485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64C5CB3-35C4-9033-3624-22BB6715B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086778"/>
              </p:ext>
            </p:extLst>
          </p:nvPr>
        </p:nvGraphicFramePr>
        <p:xfrm>
          <a:off x="2031999" y="500591"/>
          <a:ext cx="8128001" cy="110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B981E79-487C-5210-05BC-59087A79F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01981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2B68A8D-D9AE-EAAA-3D48-BB437D3DF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60058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AC233CEC-E985-C603-7E92-F277EE08CE75}"/>
              </a:ext>
            </a:extLst>
          </p:cNvPr>
          <p:cNvGraphicFramePr>
            <a:graphicFrameLocks noGrp="1"/>
          </p:cNvGraphicFramePr>
          <p:nvPr/>
        </p:nvGraphicFramePr>
        <p:xfrm>
          <a:off x="789939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9D80F3F6-1C4E-050C-AB7E-B3F23C88EA33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EF2A373-EF15-60E3-F852-8C4B161EAC09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7B9F5FA-C8F1-F27F-141B-947D8F2F49E1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93890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D4B90-D509-943E-9CB1-AF2A1E571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065093F-FA7A-ACA5-96B9-F1B24CFE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2EB8A76-4E33-E9D1-5E7E-176A33AC4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85442"/>
              </p:ext>
            </p:extLst>
          </p:nvPr>
        </p:nvGraphicFramePr>
        <p:xfrm>
          <a:off x="2031999" y="500591"/>
          <a:ext cx="8128001" cy="1103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18978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0744356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382944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037307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16971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810844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60205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36937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r>
                        <a:rPr lang="en-US" altLang="zh-TW" i="1" dirty="0"/>
                        <a:t>a</a:t>
                      </a:r>
                      <a:r>
                        <a:rPr lang="en-US" altLang="zh-TW" i="1" baseline="-25000" dirty="0"/>
                        <a:t>i</a:t>
                      </a:r>
                      <a:endParaRPr lang="zh-TW" altLang="en-US" i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4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i="1" dirty="0" err="1"/>
                        <a:t>b</a:t>
                      </a:r>
                      <a:r>
                        <a:rPr lang="en-US" altLang="zh-TW" baseline="-25000" dirty="0" err="1"/>
                        <a:t>j</a:t>
                      </a:r>
                      <a:endParaRPr lang="zh-TW" alt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741805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AFE7648-6B96-95EE-1E2C-96DA1938A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957165"/>
              </p:ext>
            </p:extLst>
          </p:nvPr>
        </p:nvGraphicFramePr>
        <p:xfrm>
          <a:off x="107949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2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9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∞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BA99435-BCF3-CADC-5794-571477A80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89037"/>
              </p:ext>
            </p:extLst>
          </p:nvPr>
        </p:nvGraphicFramePr>
        <p:xfrm>
          <a:off x="4003674" y="2567516"/>
          <a:ext cx="3616326" cy="339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721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602721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/>
                        <a:t>K</a:t>
                      </a:r>
                      <a:r>
                        <a:rPr lang="en-US" altLang="zh-TW" sz="1800" dirty="0"/>
                        <a:t>     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(4,3)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(4,3)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(4,5)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835207B-6010-9A11-F708-54464C35D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603337"/>
              </p:ext>
            </p:extLst>
          </p:nvPr>
        </p:nvGraphicFramePr>
        <p:xfrm>
          <a:off x="7890669" y="2291732"/>
          <a:ext cx="4269582" cy="3949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597">
                  <a:extLst>
                    <a:ext uri="{9D8B030D-6E8A-4147-A177-3AD203B41FA5}">
                      <a16:colId xmlns:a16="http://schemas.microsoft.com/office/drawing/2014/main" val="423985417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012006990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657869464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314111566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2420298962"/>
                    </a:ext>
                  </a:extLst>
                </a:gridCol>
                <a:gridCol w="711597">
                  <a:extLst>
                    <a:ext uri="{9D8B030D-6E8A-4147-A177-3AD203B41FA5}">
                      <a16:colId xmlns:a16="http://schemas.microsoft.com/office/drawing/2014/main" val="1137800398"/>
                    </a:ext>
                  </a:extLst>
                </a:gridCol>
              </a:tblGrid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err="1"/>
                        <a:t>i</a:t>
                      </a:r>
                      <a:r>
                        <a:rPr lang="en-US" altLang="zh-TW" sz="1800" dirty="0"/>
                        <a:t>     </a:t>
                      </a:r>
                    </a:p>
                    <a:p>
                      <a:pPr algn="ctr"/>
                      <a:r>
                        <a:rPr lang="en-US" altLang="zh-TW" sz="1800" dirty="0"/>
                        <a:t> </a:t>
                      </a:r>
                      <a:r>
                        <a:rPr lang="en-US" altLang="zh-TW" sz="1800" i="1" dirty="0"/>
                        <a:t>j</a:t>
                      </a:r>
                      <a:endParaRPr lang="zh-TW" alt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1197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403515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963412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884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(3,1)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22704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522761"/>
                  </a:ext>
                </a:extLst>
              </a:tr>
              <a:tr h="55156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(-1,-1)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28790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F42C8048-F40C-D2B8-49D3-7AF52BD467F6}"/>
              </a:ext>
            </a:extLst>
          </p:cNvPr>
          <p:cNvSpPr txBox="1"/>
          <p:nvPr/>
        </p:nvSpPr>
        <p:spPr>
          <a:xfrm>
            <a:off x="1295400" y="192118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37EA248-AD6D-1101-C953-E68150204EA6}"/>
              </a:ext>
            </a:extLst>
          </p:cNvPr>
          <p:cNvSpPr txBox="1"/>
          <p:nvPr/>
        </p:nvSpPr>
        <p:spPr>
          <a:xfrm>
            <a:off x="4639467" y="1927844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 err="1"/>
              <a:t>L_index</a:t>
            </a:r>
            <a:r>
              <a:rPr lang="en-US" altLang="zh-TW" sz="3600" baseline="-25000" dirty="0" err="1"/>
              <a:t>j</a:t>
            </a:r>
            <a:r>
              <a:rPr lang="en-US" altLang="zh-TW" sz="3600" dirty="0"/>
              <a:t>[</a:t>
            </a:r>
            <a:r>
              <a:rPr lang="en-US" altLang="zh-TW" sz="3600" i="1" dirty="0"/>
              <a:t>k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6A38EE7-0322-034D-07CB-2B085E5B3572}"/>
              </a:ext>
            </a:extLst>
          </p:cNvPr>
          <p:cNvSpPr txBox="1"/>
          <p:nvPr/>
        </p:nvSpPr>
        <p:spPr>
          <a:xfrm>
            <a:off x="8984456" y="1645401"/>
            <a:ext cx="2351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i="1" dirty="0"/>
              <a:t>Prev</a:t>
            </a:r>
            <a:r>
              <a:rPr lang="en-US" altLang="zh-TW" sz="3600" dirty="0"/>
              <a:t>[</a:t>
            </a:r>
            <a:r>
              <a:rPr lang="en-US" altLang="zh-TW" sz="3600" i="1" dirty="0" err="1"/>
              <a:t>i,j</a:t>
            </a:r>
            <a:r>
              <a:rPr lang="en-US" altLang="zh-TW" sz="3600" dirty="0"/>
              <a:t>]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18514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15323</TotalTime>
  <Words>2270</Words>
  <Application>Microsoft Office PowerPoint</Application>
  <PresentationFormat>寬螢幕</PresentationFormat>
  <Paragraphs>970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Times New Roman</vt:lpstr>
      <vt:lpstr>Office Theme</vt:lpstr>
      <vt:lpstr>A Fast Algorithm for Computing A Longest Common Increasing Subsequence</vt:lpstr>
      <vt:lpstr>Abstract</vt:lpstr>
      <vt:lpstr>Longest Increasing Subsequence</vt:lpstr>
      <vt:lpstr>Folklore Algorithm </vt:lpstr>
      <vt:lpstr>Longest Common Increasing Subsequence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1657</cp:revision>
  <dcterms:created xsi:type="dcterms:W3CDTF">2022-10-11T15:33:00Z</dcterms:created>
  <dcterms:modified xsi:type="dcterms:W3CDTF">2025-01-20T10:11:16Z</dcterms:modified>
</cp:coreProperties>
</file>