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9" r:id="rId4"/>
    <p:sldId id="278" r:id="rId5"/>
    <p:sldId id="277" r:id="rId6"/>
    <p:sldId id="274" r:id="rId7"/>
    <p:sldId id="281" r:id="rId8"/>
    <p:sldId id="289" r:id="rId9"/>
    <p:sldId id="290" r:id="rId10"/>
    <p:sldId id="283" r:id="rId11"/>
    <p:sldId id="284" r:id="rId12"/>
    <p:sldId id="291" r:id="rId13"/>
    <p:sldId id="292" r:id="rId14"/>
    <p:sldId id="293" r:id="rId15"/>
    <p:sldId id="294" r:id="rId16"/>
    <p:sldId id="287" r:id="rId17"/>
    <p:sldId id="288" r:id="rId18"/>
    <p:sldId id="260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0" y="48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EF278-DEC6-4E3D-91C1-FFB9670F7E0A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70535-5AE6-49C5-869A-94816A0BD8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70535-5AE6-49C5-869A-94816A0BD85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82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70535-5AE6-49C5-869A-94816A0BD85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345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6175DC-03CF-44E9-8DAA-3C8A0244F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E85C15-1A7C-47AE-B467-95791FE54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56C7F0-FADC-47AA-9296-0D3C184A3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4B0F21-D51A-43DE-B151-C0BDA7D8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390911-8A31-446D-8DB9-CFD00A07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08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BCEBA5-9401-4860-97D3-540DFE60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5258354-6C97-4ACA-98F6-E93F17FCD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B8EF17-88CB-45C5-8B7A-4F3A8E86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AF7D64-90A8-4EAF-91F9-534D1F89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3BD8C2-FB26-428F-BCEA-40EA91DE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80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3BECFBF-71A9-4B73-ACE6-87F295102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80D977-32CB-4D0D-8F06-FDE0F5729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3F14FB-A59F-4C6E-9558-E9B1B75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3C1A20-9C66-43F4-853E-0FD4AE2F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9F086D-9445-42DD-9613-99CA3091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3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D63D95-DFC2-4FD1-B1A8-76A5E5D3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754385-62D2-494C-A05A-AAA202A6C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E62B3D-FD79-4247-895A-FC1133BE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D77B2-8834-445F-8699-F7E5D971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1A1CE1-73DE-49DA-AB88-F4EB197E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42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09B857-2663-422C-9F28-66C46E4E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BDBBDA-CE23-400A-B006-541430819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91DA9E-CE14-4052-B51B-D515E967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2F8F7E-7198-429D-96D9-C0B928F1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68D2125-FA9C-4FA8-8567-E0F8EAE8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56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5BC97E-5081-4443-8400-6E63E4F8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55909-0B39-438D-9DB6-0AEDCD3E7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55F3CE7-DA2A-4C2D-A6DE-42F3A55D4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57376A-4A10-4FE2-8128-AA016958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4416954-D715-474F-800D-CDC2A038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0DD404-600E-450E-91E5-A3EE6C90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92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40B105-D346-4752-885B-2EE6B89C0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D3C2A4-15F7-43FB-91FC-C830FA9CE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552FBD-8064-447D-A3D9-4E1175886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AD9EC61-DDAC-47AC-9D72-F4E421DB4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C859D12-4B69-4408-8700-02E0C857F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635A487-1CD2-4C67-8198-F62EA1D2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504D976-841E-404E-8BB6-2E61E059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3333DA-BCB2-4DDB-A5BD-F135B4025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04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2DA469-7B68-4B83-902A-8E84D1B7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46B3584-3B2F-41D4-8DA4-E6F5D787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33FF819-0399-4198-A3A5-415C78B5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51C1EEA-789F-46FB-A9E6-AD2187D4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52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AF4890-42BF-437C-858C-4A3EBC6F0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0A9215-2536-4B31-B47B-5C8ECE0D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F409EE-872C-4472-9EBC-92BE7F47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61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F5D66-CFF3-42B7-A491-C7F8BD62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7FEFF1-86BE-4C76-8749-96DF3D75F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96D081A-8367-429A-BD03-5C210BDB0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59B21D6-7B3C-4F1B-BA56-27B82D45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6CA40F-E0D7-4FC1-AE9A-AAACC0BF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245717-018C-4476-BFCC-330B5F66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92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3A251E-C81C-4562-9973-575FF100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C7ADC0-3D1F-4370-9E86-AF8BA3386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95108DE-9AC1-4E8E-90E2-F887D891F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F4EEF48-750B-42F1-9DCB-086606A5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85607A-C32B-439E-B6FB-1CA5D91D1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0996B6-4CF5-433F-B617-64D6DE64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0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7828B60-5365-4AE0-9DA0-929F8F37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60B66E-513B-4838-AB03-C68E79EE6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9A024B-45A5-48D0-B154-B5DF9CB63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CCD5-37C1-4BF2-BC4E-53111CECAE86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5F3825-3517-4F4F-8D3E-7E756146E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9D323F-ECFF-4635-A29D-9EA56E076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5DF7F-3A12-440F-BED7-AF98018851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06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C99899-CFA0-4F6A-B038-35261B814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1241"/>
            <a:ext cx="9144000" cy="766665"/>
          </a:xfrm>
        </p:spPr>
        <p:txBody>
          <a:bodyPr>
            <a:noAutofit/>
          </a:bodyPr>
          <a:lstStyle/>
          <a:p>
            <a:r>
              <a:rPr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ARRAYS: A NEW METHOD FOR ON-LINE STRING SEARCHES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1BA9F1-D446-4969-BD69-1204437DA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3426"/>
            <a:ext cx="9144000" cy="1482316"/>
          </a:xfrm>
        </p:spPr>
        <p:txBody>
          <a:bodyPr/>
          <a:lstStyle/>
          <a:p>
            <a:r>
              <a:rPr lang="en-US" altLang="zh-TW" dirty="0"/>
              <a:t>Udi Manber, Gene Myers</a:t>
            </a:r>
          </a:p>
          <a:p>
            <a:r>
              <a:rPr lang="en-US" altLang="zh-TW" dirty="0"/>
              <a:t>SIAM J. COMPUT. Vol. 22, No. 5, pp. 935-948, October 1993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934E8DE-C8D8-47BE-A76C-15A0C521E987}"/>
              </a:ext>
            </a:extLst>
          </p:cNvPr>
          <p:cNvSpPr txBox="1"/>
          <p:nvPr/>
        </p:nvSpPr>
        <p:spPr>
          <a:xfrm>
            <a:off x="8965948" y="6036630"/>
            <a:ext cx="30666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buClr>
                <a:schemeClr val="dk1"/>
              </a:buClr>
              <a:buSzPts val="2000"/>
            </a:pP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Yi-Sheng Chen</a:t>
            </a:r>
          </a:p>
          <a:p>
            <a:pPr lvl="0" algn="r">
              <a:buClr>
                <a:schemeClr val="dk1"/>
              </a:buClr>
              <a:buSzPts val="2000"/>
            </a:pP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Feb. </a:t>
            </a:r>
            <a:r>
              <a:rPr lang="en-US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r>
            <a:r>
              <a:rPr lang="fr-FR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</a:t>
            </a:r>
            <a:r>
              <a:rPr lang="en-US" altLang="zh-TW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lang="fr-FR" altLang="zh-TW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zh-TW" alt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12486D1-62B3-4C50-93C9-83A787904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200" b="0" i="0" u="none" strike="noStrike" cap="none" normalizeH="0" baseline="0">
                <a:ln>
                  <a:noFill/>
                </a:ln>
                <a:solidFill>
                  <a:srgbClr val="1F1F1F"/>
                </a:solidFill>
                <a:effectLst/>
                <a:latin typeface="Arial" panose="020B0604020202020204" pitchFamily="34" charset="0"/>
                <a:ea typeface="ElsevierSans"/>
              </a:rPr>
              <a:t> </a:t>
            </a:r>
            <a:r>
              <a:rPr kumimoji="0" lang="zh-TW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9CDA45-9322-4D96-8E7E-F7A0AAE81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</a:rPr>
              <a:t>H-buckets</a:t>
            </a:r>
            <a:endParaRPr lang="zh-TW" altLang="en-US" b="1" dirty="0">
              <a:latin typeface="Times New Roman"/>
              <a:cs typeface="Times New Roman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AC38C18-8FB7-43EF-BB53-84181B74F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28878"/>
              </p:ext>
            </p:extLst>
          </p:nvPr>
        </p:nvGraphicFramePr>
        <p:xfrm>
          <a:off x="838200" y="1998844"/>
          <a:ext cx="5067678" cy="367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975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4026703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613003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anana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r>
                        <a:rPr lang="en-US" altLang="zh-TW" dirty="0"/>
                        <a:t>S1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dirty="0" err="1"/>
                        <a:t>nana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TW" dirty="0"/>
                        <a:t>ana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dirty="0" err="1"/>
                        <a:t>na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TW" dirty="0" err="1"/>
                        <a:t>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613003">
                <a:tc>
                  <a:txBody>
                    <a:bodyPr/>
                    <a:lstStyle/>
                    <a:p>
                      <a:r>
                        <a:rPr lang="en-US" altLang="zh-TW" dirty="0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</a:tbl>
          </a:graphicData>
        </a:graphic>
      </p:graphicFrame>
      <p:graphicFrame>
        <p:nvGraphicFramePr>
          <p:cNvPr id="11" name="內容版面配置區 10">
            <a:extLst>
              <a:ext uri="{FF2B5EF4-FFF2-40B4-BE49-F238E27FC236}">
                <a16:creationId xmlns:a16="http://schemas.microsoft.com/office/drawing/2014/main" id="{CD300973-CBED-4AB1-9E6C-C19940D17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558140"/>
              </p:ext>
            </p:extLst>
          </p:nvPr>
        </p:nvGraphicFramePr>
        <p:xfrm>
          <a:off x="7061122" y="2420836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593">
                  <a:extLst>
                    <a:ext uri="{9D8B030D-6E8A-4147-A177-3AD203B41FA5}">
                      <a16:colId xmlns:a16="http://schemas.microsoft.com/office/drawing/2014/main" val="934415802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2, 4, 6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3, 5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2EB12537-357D-4D88-8E28-51DC18128988}"/>
              </a:ext>
            </a:extLst>
          </p:cNvPr>
          <p:cNvSpPr/>
          <p:nvPr/>
        </p:nvSpPr>
        <p:spPr>
          <a:xfrm>
            <a:off x="8576054" y="1537179"/>
            <a:ext cx="1380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1-buckets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BC4CA88-FB3D-45A6-B252-80BB7454BC50}"/>
              </a:ext>
            </a:extLst>
          </p:cNvPr>
          <p:cNvSpPr txBox="1"/>
          <p:nvPr/>
        </p:nvSpPr>
        <p:spPr>
          <a:xfrm>
            <a:off x="8576054" y="2051504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4A06A37-9584-4D29-B870-D16F5A8A6E0D}"/>
              </a:ext>
            </a:extLst>
          </p:cNvPr>
          <p:cNvSpPr txBox="1"/>
          <p:nvPr/>
        </p:nvSpPr>
        <p:spPr>
          <a:xfrm>
            <a:off x="9650067" y="20600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E239496-BB97-45A7-B75B-4199A86D7046}"/>
              </a:ext>
            </a:extLst>
          </p:cNvPr>
          <p:cNvSpPr txBox="1"/>
          <p:nvPr/>
        </p:nvSpPr>
        <p:spPr>
          <a:xfrm>
            <a:off x="10735300" y="20503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/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F5CF56E6-FBCA-4AFD-A72F-32926D82A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539154"/>
              </p:ext>
            </p:extLst>
          </p:nvPr>
        </p:nvGraphicFramePr>
        <p:xfrm>
          <a:off x="838199" y="1998844"/>
          <a:ext cx="5067677" cy="367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975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4026702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525431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dirty="0" err="1"/>
                        <a:t>nana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TW" dirty="0"/>
                        <a:t>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TW" dirty="0" err="1"/>
                        <a:t>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525431">
                <a:tc>
                  <a:txBody>
                    <a:bodyPr/>
                    <a:lstStyle/>
                    <a:p>
                      <a:r>
                        <a:rPr lang="en-US" altLang="zh-TW" dirty="0"/>
                        <a:t>S7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21658"/>
                  </a:ext>
                </a:extLst>
              </a:tr>
            </a:tbl>
          </a:graphicData>
        </a:graphic>
      </p:graphicFrame>
      <p:sp>
        <p:nvSpPr>
          <p:cNvPr id="17" name="文字方塊 16">
            <a:extLst>
              <a:ext uri="{FF2B5EF4-FFF2-40B4-BE49-F238E27FC236}">
                <a16:creationId xmlns:a16="http://schemas.microsoft.com/office/drawing/2014/main" id="{1F1277DB-3EAF-42CE-99F7-FAD8FFC286A4}"/>
              </a:ext>
            </a:extLst>
          </p:cNvPr>
          <p:cNvSpPr txBox="1"/>
          <p:nvPr/>
        </p:nvSpPr>
        <p:spPr>
          <a:xfrm>
            <a:off x="7496431" y="2077304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$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876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3EB806EF-F0CD-4A55-B291-8E5C7AC13482}"/>
              </a:ext>
            </a:extLst>
          </p:cNvPr>
          <p:cNvSpPr/>
          <p:nvPr/>
        </p:nvSpPr>
        <p:spPr>
          <a:xfrm>
            <a:off x="5161824" y="109710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1-buckets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0F2A7C8-199E-4806-A26C-DA660B873C19}"/>
              </a:ext>
            </a:extLst>
          </p:cNvPr>
          <p:cNvSpPr/>
          <p:nvPr/>
        </p:nvSpPr>
        <p:spPr>
          <a:xfrm>
            <a:off x="2266385" y="157603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2-buckets</a:t>
            </a:r>
          </a:p>
        </p:txBody>
      </p:sp>
      <p:graphicFrame>
        <p:nvGraphicFramePr>
          <p:cNvPr id="13" name="內容版面配置區 10">
            <a:extLst>
              <a:ext uri="{FF2B5EF4-FFF2-40B4-BE49-F238E27FC236}">
                <a16:creationId xmlns:a16="http://schemas.microsoft.com/office/drawing/2014/main" id="{7DF9E2A7-BD62-498E-A29C-ECAE71928C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478569"/>
              </p:ext>
            </p:extLst>
          </p:nvPr>
        </p:nvGraphicFramePr>
        <p:xfrm>
          <a:off x="751452" y="2389437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124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470124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70124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E4F5E003-91F1-48E4-9CA8-F806690B1EC4}"/>
              </a:ext>
            </a:extLst>
          </p:cNvPr>
          <p:cNvSpPr txBox="1"/>
          <p:nvPr/>
        </p:nvSpPr>
        <p:spPr>
          <a:xfrm>
            <a:off x="1330608" y="2020105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E346485-6C1E-45AE-AE07-D8ADC75CB62B}"/>
              </a:ext>
            </a:extLst>
          </p:cNvPr>
          <p:cNvSpPr txBox="1"/>
          <p:nvPr/>
        </p:nvSpPr>
        <p:spPr>
          <a:xfrm>
            <a:off x="2809001" y="2037703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72367F5-A2E0-4A34-8107-B9427FAE668A}"/>
              </a:ext>
            </a:extLst>
          </p:cNvPr>
          <p:cNvSpPr txBox="1"/>
          <p:nvPr/>
        </p:nvSpPr>
        <p:spPr>
          <a:xfrm>
            <a:off x="4284448" y="2028904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5732914-856F-4A53-A874-B03789426FBB}"/>
              </a:ext>
            </a:extLst>
          </p:cNvPr>
          <p:cNvSpPr txBox="1"/>
          <p:nvPr/>
        </p:nvSpPr>
        <p:spPr>
          <a:xfrm>
            <a:off x="1625882" y="3059668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2641CCF-21EF-4169-BE30-BAF186F4E3D7}"/>
              </a:ext>
            </a:extLst>
          </p:cNvPr>
          <p:cNvSpPr txBox="1"/>
          <p:nvPr/>
        </p:nvSpPr>
        <p:spPr>
          <a:xfrm>
            <a:off x="2809001" y="4165404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</a:t>
            </a:r>
            <a:r>
              <a:rPr lang="en-US" altLang="zh-TW" dirty="0" err="1">
                <a:solidFill>
                  <a:srgbClr val="FF0000"/>
                </a:solidFill>
              </a:rPr>
              <a:t>a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F2C09CC-228E-4C6A-BB6D-044EF4604CFD}"/>
              </a:ext>
            </a:extLst>
          </p:cNvPr>
          <p:cNvSpPr txBox="1"/>
          <p:nvPr/>
        </p:nvSpPr>
        <p:spPr>
          <a:xfrm>
            <a:off x="2809001" y="3104468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E46D11B-CAC4-40DE-9977-BBA0A8E5D0E0}"/>
              </a:ext>
            </a:extLst>
          </p:cNvPr>
          <p:cNvSpPr txBox="1"/>
          <p:nvPr/>
        </p:nvSpPr>
        <p:spPr>
          <a:xfrm>
            <a:off x="4284448" y="306389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C916C2B4-55C6-49DF-AD09-BFBE8905E033}"/>
              </a:ext>
            </a:extLst>
          </p:cNvPr>
          <p:cNvSpPr txBox="1"/>
          <p:nvPr/>
        </p:nvSpPr>
        <p:spPr>
          <a:xfrm>
            <a:off x="4284448" y="4165404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3D98BC4-ADCD-49F5-839F-BE77B434CFAB}"/>
              </a:ext>
            </a:extLst>
          </p:cNvPr>
          <p:cNvSpPr txBox="1"/>
          <p:nvPr/>
        </p:nvSpPr>
        <p:spPr>
          <a:xfrm>
            <a:off x="2809001" y="5307374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ba</a:t>
            </a:r>
            <a:endParaRPr lang="zh-TW" altLang="en-US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35F84959-DD7E-4819-B577-C68A2EEA6866}"/>
              </a:ext>
            </a:extLst>
          </p:cNvPr>
          <p:cNvSpPr txBox="1"/>
          <p:nvPr/>
        </p:nvSpPr>
        <p:spPr>
          <a:xfrm>
            <a:off x="908706" y="312960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graphicFrame>
        <p:nvGraphicFramePr>
          <p:cNvPr id="29" name="內容版面配置區 10">
            <a:extLst>
              <a:ext uri="{FF2B5EF4-FFF2-40B4-BE49-F238E27FC236}">
                <a16:creationId xmlns:a16="http://schemas.microsoft.com/office/drawing/2014/main" id="{6848BF74-07E2-4B77-B382-0FF075A4E3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434078"/>
              </p:ext>
            </p:extLst>
          </p:nvPr>
        </p:nvGraphicFramePr>
        <p:xfrm>
          <a:off x="745520" y="4625220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644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808056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484769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31" name="文字方塊 30">
            <a:extLst>
              <a:ext uri="{FF2B5EF4-FFF2-40B4-BE49-F238E27FC236}">
                <a16:creationId xmlns:a16="http://schemas.microsoft.com/office/drawing/2014/main" id="{AF327C79-6290-46FF-BD85-0D04504659BC}"/>
              </a:ext>
            </a:extLst>
          </p:cNvPr>
          <p:cNvSpPr txBox="1"/>
          <p:nvPr/>
        </p:nvSpPr>
        <p:spPr>
          <a:xfrm>
            <a:off x="984930" y="4168311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graphicFrame>
        <p:nvGraphicFramePr>
          <p:cNvPr id="33" name="內容版面配置區 10">
            <a:extLst>
              <a:ext uri="{FF2B5EF4-FFF2-40B4-BE49-F238E27FC236}">
                <a16:creationId xmlns:a16="http://schemas.microsoft.com/office/drawing/2014/main" id="{1981B7F9-9DDC-447B-BE0B-BD4C65251F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489475"/>
              </p:ext>
            </p:extLst>
          </p:nvPr>
        </p:nvGraphicFramePr>
        <p:xfrm>
          <a:off x="745520" y="5805530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018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843682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484769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35" name="文字方塊 34">
            <a:extLst>
              <a:ext uri="{FF2B5EF4-FFF2-40B4-BE49-F238E27FC236}">
                <a16:creationId xmlns:a16="http://schemas.microsoft.com/office/drawing/2014/main" id="{4DEB06EA-0FBC-4018-B08F-816B7450E34F}"/>
              </a:ext>
            </a:extLst>
          </p:cNvPr>
          <p:cNvSpPr txBox="1"/>
          <p:nvPr/>
        </p:nvSpPr>
        <p:spPr>
          <a:xfrm>
            <a:off x="4284448" y="5272185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n</a:t>
            </a:r>
            <a:r>
              <a:rPr lang="en-US" altLang="zh-TW" dirty="0" err="1">
                <a:solidFill>
                  <a:srgbClr val="FF0000"/>
                </a:solidFill>
              </a:rPr>
              <a:t>a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6" name="內容版面配置區 10">
            <a:extLst>
              <a:ext uri="{FF2B5EF4-FFF2-40B4-BE49-F238E27FC236}">
                <a16:creationId xmlns:a16="http://schemas.microsoft.com/office/drawing/2014/main" id="{96F7F8BC-4B2B-492E-A974-09D439919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577930"/>
              </p:ext>
            </p:extLst>
          </p:nvPr>
        </p:nvGraphicFramePr>
        <p:xfrm>
          <a:off x="6408108" y="2389437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263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751437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484769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, 5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37" name="文字方塊 36">
            <a:extLst>
              <a:ext uri="{FF2B5EF4-FFF2-40B4-BE49-F238E27FC236}">
                <a16:creationId xmlns:a16="http://schemas.microsoft.com/office/drawing/2014/main" id="{BD4D8B9E-6CCE-4131-B560-5F380C99F334}"/>
              </a:ext>
            </a:extLst>
          </p:cNvPr>
          <p:cNvSpPr txBox="1"/>
          <p:nvPr/>
        </p:nvSpPr>
        <p:spPr>
          <a:xfrm>
            <a:off x="984930" y="5307374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B6495B73-AF47-4FC8-85CC-655205CFE744}"/>
              </a:ext>
            </a:extLst>
          </p:cNvPr>
          <p:cNvSpPr txBox="1"/>
          <p:nvPr/>
        </p:nvSpPr>
        <p:spPr>
          <a:xfrm>
            <a:off x="6614758" y="2037703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12F80F63-B3C7-40F8-AD35-FB4E7962F918}"/>
              </a:ext>
            </a:extLst>
          </p:cNvPr>
          <p:cNvSpPr txBox="1"/>
          <p:nvPr/>
        </p:nvSpPr>
        <p:spPr>
          <a:xfrm>
            <a:off x="7219373" y="2018597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an</a:t>
            </a:r>
            <a:endParaRPr lang="zh-TW" altLang="en-US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933A25C5-A282-4F11-8AD1-EF01712F828D}"/>
              </a:ext>
            </a:extLst>
          </p:cNvPr>
          <p:cNvSpPr txBox="1"/>
          <p:nvPr/>
        </p:nvSpPr>
        <p:spPr>
          <a:xfrm>
            <a:off x="8375440" y="2028904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ba</a:t>
            </a:r>
            <a:endParaRPr lang="zh-TW" altLang="en-US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DC2F082-A839-498A-B791-AA7C1EA9223A}"/>
              </a:ext>
            </a:extLst>
          </p:cNvPr>
          <p:cNvSpPr/>
          <p:nvPr/>
        </p:nvSpPr>
        <p:spPr>
          <a:xfrm>
            <a:off x="9878930" y="2018597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/>
              <a:t>n</a:t>
            </a:r>
            <a:r>
              <a:rPr lang="en-US" altLang="zh-TW" dirty="0" err="1">
                <a:solidFill>
                  <a:srgbClr val="FF0000"/>
                </a:solidFill>
              </a:rPr>
              <a:t>a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2" name="內容版面配置區 10">
            <a:extLst>
              <a:ext uri="{FF2B5EF4-FFF2-40B4-BE49-F238E27FC236}">
                <a16:creationId xmlns:a16="http://schemas.microsoft.com/office/drawing/2014/main" id="{67367ABF-7242-42B3-9AAD-3DC8B00D8F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36602"/>
              </p:ext>
            </p:extLst>
          </p:nvPr>
        </p:nvGraphicFramePr>
        <p:xfrm>
          <a:off x="6414662" y="3492451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907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525541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3, 5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43" name="文字方塊 42">
            <a:extLst>
              <a:ext uri="{FF2B5EF4-FFF2-40B4-BE49-F238E27FC236}">
                <a16:creationId xmlns:a16="http://schemas.microsoft.com/office/drawing/2014/main" id="{E77631BC-87C2-454D-920F-3C3E9634599B}"/>
              </a:ext>
            </a:extLst>
          </p:cNvPr>
          <p:cNvSpPr txBox="1"/>
          <p:nvPr/>
        </p:nvSpPr>
        <p:spPr>
          <a:xfrm>
            <a:off x="6614758" y="3066075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077624E5-789E-43DF-A9E1-A0099928AD72}"/>
              </a:ext>
            </a:extLst>
          </p:cNvPr>
          <p:cNvSpPr txBox="1"/>
          <p:nvPr/>
        </p:nvSpPr>
        <p:spPr>
          <a:xfrm>
            <a:off x="7219373" y="3058707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437A3770-7F2D-4796-8525-4735A668CC66}"/>
              </a:ext>
            </a:extLst>
          </p:cNvPr>
          <p:cNvSpPr txBox="1"/>
          <p:nvPr/>
        </p:nvSpPr>
        <p:spPr>
          <a:xfrm>
            <a:off x="8375440" y="3058707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ba</a:t>
            </a:r>
            <a:endParaRPr lang="zh-TW" altLang="en-US" dirty="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F9908A15-15C1-41E2-830F-716655585B5A}"/>
              </a:ext>
            </a:extLst>
          </p:cNvPr>
          <p:cNvSpPr/>
          <p:nvPr/>
        </p:nvSpPr>
        <p:spPr>
          <a:xfrm>
            <a:off x="9874250" y="3059668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/>
              <a:t>na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4061B38A-3BBE-400C-AD84-988D18AB4E0E}"/>
              </a:ext>
            </a:extLst>
          </p:cNvPr>
          <p:cNvSpPr txBox="1"/>
          <p:nvPr/>
        </p:nvSpPr>
        <p:spPr>
          <a:xfrm>
            <a:off x="8485854" y="4981824"/>
            <a:ext cx="337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▪</a:t>
            </a:r>
            <a:endParaRPr lang="en-US" altLang="zh-TW" dirty="0"/>
          </a:p>
          <a:p>
            <a:r>
              <a:rPr lang="zh-TW" altLang="en-US" dirty="0"/>
              <a:t>▪</a:t>
            </a:r>
            <a:endParaRPr lang="en-US" altLang="zh-TW" dirty="0"/>
          </a:p>
          <a:p>
            <a:r>
              <a:rPr lang="zh-TW" altLang="en-US" dirty="0"/>
              <a:t>▪</a:t>
            </a:r>
            <a:endParaRPr lang="en-US" altLang="zh-TW" dirty="0"/>
          </a:p>
        </p:txBody>
      </p:sp>
      <p:graphicFrame>
        <p:nvGraphicFramePr>
          <p:cNvPr id="54" name="內容版面配置區 10">
            <a:extLst>
              <a:ext uri="{FF2B5EF4-FFF2-40B4-BE49-F238E27FC236}">
                <a16:creationId xmlns:a16="http://schemas.microsoft.com/office/drawing/2014/main" id="{FF052DCA-2748-49B4-93D0-091B98604E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778208"/>
              </p:ext>
            </p:extLst>
          </p:nvPr>
        </p:nvGraphicFramePr>
        <p:xfrm>
          <a:off x="5866410" y="5805530"/>
          <a:ext cx="49629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016">
                  <a:extLst>
                    <a:ext uri="{9D8B030D-6E8A-4147-A177-3AD203B41FA5}">
                      <a16:colId xmlns:a16="http://schemas.microsoft.com/office/drawing/2014/main" val="3901084639"/>
                    </a:ext>
                  </a:extLst>
                </a:gridCol>
                <a:gridCol w="641268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356259">
                  <a:extLst>
                    <a:ext uri="{9D8B030D-6E8A-4147-A177-3AD203B41FA5}">
                      <a16:colId xmlns:a16="http://schemas.microsoft.com/office/drawing/2014/main" val="1410783145"/>
                    </a:ext>
                  </a:extLst>
                </a:gridCol>
                <a:gridCol w="415637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520041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641268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  <a:gridCol w="818442">
                  <a:extLst>
                    <a:ext uri="{9D8B030D-6E8A-4147-A177-3AD203B41FA5}">
                      <a16:colId xmlns:a16="http://schemas.microsoft.com/office/drawing/2014/main" val="2583301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graphicFrame>
        <p:nvGraphicFramePr>
          <p:cNvPr id="49" name="內容版面配置區 10">
            <a:extLst>
              <a:ext uri="{FF2B5EF4-FFF2-40B4-BE49-F238E27FC236}">
                <a16:creationId xmlns:a16="http://schemas.microsoft.com/office/drawing/2014/main" id="{33CA3735-653F-4786-A5EB-488F0C946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200503"/>
              </p:ext>
            </p:extLst>
          </p:nvPr>
        </p:nvGraphicFramePr>
        <p:xfrm>
          <a:off x="745520" y="3551343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263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751437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484769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graphicFrame>
        <p:nvGraphicFramePr>
          <p:cNvPr id="50" name="內容版面配置區 10">
            <a:extLst>
              <a:ext uri="{FF2B5EF4-FFF2-40B4-BE49-F238E27FC236}">
                <a16:creationId xmlns:a16="http://schemas.microsoft.com/office/drawing/2014/main" id="{2A798F83-24A1-4AE3-ADEB-0633CFF5B7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590831"/>
              </p:ext>
            </p:extLst>
          </p:nvPr>
        </p:nvGraphicFramePr>
        <p:xfrm>
          <a:off x="6408108" y="4651789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907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525541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44990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2, </a:t>
                      </a:r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3, 5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51" name="文字方塊 50">
            <a:extLst>
              <a:ext uri="{FF2B5EF4-FFF2-40B4-BE49-F238E27FC236}">
                <a16:creationId xmlns:a16="http://schemas.microsoft.com/office/drawing/2014/main" id="{6D47E4D8-9082-4D30-B490-0914BC295D44}"/>
              </a:ext>
            </a:extLst>
          </p:cNvPr>
          <p:cNvSpPr txBox="1"/>
          <p:nvPr/>
        </p:nvSpPr>
        <p:spPr>
          <a:xfrm>
            <a:off x="6614758" y="427672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65E00306-6C66-47F5-8356-210B647F8FA7}"/>
              </a:ext>
            </a:extLst>
          </p:cNvPr>
          <p:cNvSpPr txBox="1"/>
          <p:nvPr/>
        </p:nvSpPr>
        <p:spPr>
          <a:xfrm>
            <a:off x="7219373" y="4269360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F10BAB8D-2046-45C3-B12D-855614B0EACD}"/>
              </a:ext>
            </a:extLst>
          </p:cNvPr>
          <p:cNvSpPr txBox="1"/>
          <p:nvPr/>
        </p:nvSpPr>
        <p:spPr>
          <a:xfrm>
            <a:off x="8375440" y="4269360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ba</a:t>
            </a:r>
            <a:endParaRPr lang="zh-TW" altLang="en-US" dirty="0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C2AE5C1F-052A-45C5-B688-DC6B629BBDA9}"/>
              </a:ext>
            </a:extLst>
          </p:cNvPr>
          <p:cNvSpPr/>
          <p:nvPr/>
        </p:nvSpPr>
        <p:spPr>
          <a:xfrm>
            <a:off x="9874250" y="4270321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/>
              <a:t>na</a:t>
            </a:r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799CB72-E434-4455-A00A-7EA1222C4FF5}"/>
              </a:ext>
            </a:extLst>
          </p:cNvPr>
          <p:cNvSpPr txBox="1"/>
          <p:nvPr/>
        </p:nvSpPr>
        <p:spPr>
          <a:xfrm>
            <a:off x="8823627" y="5272185"/>
            <a:ext cx="2077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4, 8,…</a:t>
            </a:r>
            <a:r>
              <a:rPr lang="en-US" altLang="zh-TW" dirty="0">
                <a:latin typeface="Times New Roman" panose="02020603050405020304" pitchFamily="18" charset="0"/>
              </a:rPr>
              <a:t> 2</a:t>
            </a:r>
            <a:r>
              <a:rPr lang="en-US" altLang="zh-TW" i="1" baseline="30000" dirty="0">
                <a:latin typeface="Times New Roman" panose="02020603050405020304" pitchFamily="18" charset="0"/>
              </a:rPr>
              <a:t>logn</a:t>
            </a:r>
            <a:r>
              <a:rPr lang="en-US" altLang="zh-TW" dirty="0">
                <a:latin typeface="Times New Roman" panose="02020603050405020304" pitchFamily="18" charset="0"/>
              </a:rPr>
              <a:t>-buckets</a:t>
            </a:r>
            <a:endParaRPr lang="zh-TW" altLang="en-US" dirty="0"/>
          </a:p>
        </p:txBody>
      </p:sp>
      <p:graphicFrame>
        <p:nvGraphicFramePr>
          <p:cNvPr id="62" name="內容版面配置區 10">
            <a:extLst>
              <a:ext uri="{FF2B5EF4-FFF2-40B4-BE49-F238E27FC236}">
                <a16:creationId xmlns:a16="http://schemas.microsoft.com/office/drawing/2014/main" id="{BD14F516-AD8A-4E3C-9277-9519164700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194946"/>
              </p:ext>
            </p:extLst>
          </p:nvPr>
        </p:nvGraphicFramePr>
        <p:xfrm>
          <a:off x="3795408" y="887611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593">
                  <a:extLst>
                    <a:ext uri="{9D8B030D-6E8A-4147-A177-3AD203B41FA5}">
                      <a16:colId xmlns:a16="http://schemas.microsoft.com/office/drawing/2014/main" val="934415802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2, 4, 6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3, 5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63" name="文字方塊 62">
            <a:extLst>
              <a:ext uri="{FF2B5EF4-FFF2-40B4-BE49-F238E27FC236}">
                <a16:creationId xmlns:a16="http://schemas.microsoft.com/office/drawing/2014/main" id="{8545BF02-E627-4D99-B94B-DADCACB0C3C8}"/>
              </a:ext>
            </a:extLst>
          </p:cNvPr>
          <p:cNvSpPr txBox="1"/>
          <p:nvPr/>
        </p:nvSpPr>
        <p:spPr>
          <a:xfrm>
            <a:off x="5310340" y="51827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78D96F77-345A-4943-89D0-25A178DFF056}"/>
              </a:ext>
            </a:extLst>
          </p:cNvPr>
          <p:cNvSpPr txBox="1"/>
          <p:nvPr/>
        </p:nvSpPr>
        <p:spPr>
          <a:xfrm>
            <a:off x="6384353" y="52679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0B920683-CAC6-4089-BE3A-671482BEC851}"/>
              </a:ext>
            </a:extLst>
          </p:cNvPr>
          <p:cNvSpPr txBox="1"/>
          <p:nvPr/>
        </p:nvSpPr>
        <p:spPr>
          <a:xfrm>
            <a:off x="7469586" y="5171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74812031-B990-45F1-B88E-78178687D60A}"/>
              </a:ext>
            </a:extLst>
          </p:cNvPr>
          <p:cNvSpPr txBox="1"/>
          <p:nvPr/>
        </p:nvSpPr>
        <p:spPr>
          <a:xfrm>
            <a:off x="4230717" y="54407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$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640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ED820-C576-40EF-884A-D62BF29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0F988F-9F82-45C4-8AC4-1F79D4F05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stages and each takes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to complete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Time complexity </a:t>
            </a:r>
            <a:r>
              <a:rPr lang="en-US" altLang="zh-TW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NlogN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altLang="zh-TW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477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2B8C57-402E-48E6-962B-A2C3DF64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Lcp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50">
            <a:extLst>
              <a:ext uri="{FF2B5EF4-FFF2-40B4-BE49-F238E27FC236}">
                <a16:creationId xmlns:a16="http://schemas.microsoft.com/office/drawing/2014/main" id="{3555BBA1-77DA-4660-B273-C52EA63A9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31" y="1924272"/>
            <a:ext cx="18050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Suffix Array</a:t>
            </a:r>
          </a:p>
        </p:txBody>
      </p:sp>
      <p:sp>
        <p:nvSpPr>
          <p:cNvPr id="9" name="Text Box 150">
            <a:extLst>
              <a:ext uri="{FF2B5EF4-FFF2-40B4-BE49-F238E27FC236}">
                <a16:creationId xmlns:a16="http://schemas.microsoft.com/office/drawing/2014/main" id="{EADC2CBC-727D-4552-84B5-1C0916F0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352" y="3533509"/>
            <a:ext cx="476200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2000" dirty="0" err="1">
                <a:latin typeface="Times New Roman" panose="02020603050405020304" pitchFamily="18" charset="0"/>
              </a:rPr>
              <a:t>Lcp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TW" sz="2000" dirty="0">
                <a:latin typeface="Times New Roman" panose="02020603050405020304" pitchFamily="18" charset="0"/>
              </a:rPr>
              <a:t>(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computed during the sorting</a:t>
            </a:r>
            <a:r>
              <a:rPr lang="en-US" altLang="zh-TW" sz="2000" dirty="0"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FAFF710-5A89-4982-8367-6FB93466E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394333"/>
              </p:ext>
            </p:extLst>
          </p:nvPr>
        </p:nvGraphicFramePr>
        <p:xfrm>
          <a:off x="936398" y="2155104"/>
          <a:ext cx="4393192" cy="303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426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3490766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433038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41941"/>
                  </a:ext>
                </a:extLst>
              </a:tr>
            </a:tbl>
          </a:graphicData>
        </a:graphic>
      </p:graphicFrame>
      <p:graphicFrame>
        <p:nvGraphicFramePr>
          <p:cNvPr id="14" name="Group 122">
            <a:extLst>
              <a:ext uri="{FF2B5EF4-FFF2-40B4-BE49-F238E27FC236}">
                <a16:creationId xmlns:a16="http://schemas.microsoft.com/office/drawing/2014/main" id="{95A2FD2A-B725-44DC-B142-F8532EC07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81050"/>
              </p:ext>
            </p:extLst>
          </p:nvPr>
        </p:nvGraphicFramePr>
        <p:xfrm>
          <a:off x="7182086" y="2527248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  <p:graphicFrame>
        <p:nvGraphicFramePr>
          <p:cNvPr id="15" name="Group 122">
            <a:extLst>
              <a:ext uri="{FF2B5EF4-FFF2-40B4-BE49-F238E27FC236}">
                <a16:creationId xmlns:a16="http://schemas.microsoft.com/office/drawing/2014/main" id="{9E1DE282-24B9-4404-83D4-EF6A91FA4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53560"/>
              </p:ext>
            </p:extLst>
          </p:nvPr>
        </p:nvGraphicFramePr>
        <p:xfrm>
          <a:off x="7182086" y="4549456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78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394F8A-0DEF-4035-9BD0-CE672D989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Computing </a:t>
            </a:r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lcp</a:t>
            </a:r>
            <a:endParaRPr lang="zh-TW" altLang="en-US" dirty="0"/>
          </a:p>
        </p:txBody>
      </p:sp>
      <p:graphicFrame>
        <p:nvGraphicFramePr>
          <p:cNvPr id="4" name="內容版面配置區 10">
            <a:extLst>
              <a:ext uri="{FF2B5EF4-FFF2-40B4-BE49-F238E27FC236}">
                <a16:creationId xmlns:a16="http://schemas.microsoft.com/office/drawing/2014/main" id="{071A68E4-7AF3-43A6-85B0-442B3868F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153811"/>
              </p:ext>
            </p:extLst>
          </p:nvPr>
        </p:nvGraphicFramePr>
        <p:xfrm>
          <a:off x="4009163" y="2084741"/>
          <a:ext cx="44103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593">
                  <a:extLst>
                    <a:ext uri="{9D8B030D-6E8A-4147-A177-3AD203B41FA5}">
                      <a16:colId xmlns:a16="http://schemas.microsoft.com/office/drawing/2014/main" val="397008072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102593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1, 3, 5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2, 4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95E99555-2476-4819-B966-15B93490C7D3}"/>
              </a:ext>
            </a:extLst>
          </p:cNvPr>
          <p:cNvSpPr txBox="1"/>
          <p:nvPr/>
        </p:nvSpPr>
        <p:spPr>
          <a:xfrm>
            <a:off x="5467722" y="1715409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E7B3824-8A6F-47CF-A1AC-55F17E8C4C94}"/>
              </a:ext>
            </a:extLst>
          </p:cNvPr>
          <p:cNvSpPr txBox="1"/>
          <p:nvPr/>
        </p:nvSpPr>
        <p:spPr>
          <a:xfrm>
            <a:off x="6559979" y="172189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727340E-32CF-4671-9B35-F25AE4153FC9}"/>
              </a:ext>
            </a:extLst>
          </p:cNvPr>
          <p:cNvSpPr txBox="1"/>
          <p:nvPr/>
        </p:nvSpPr>
        <p:spPr>
          <a:xfrm>
            <a:off x="7663455" y="1721898"/>
            <a:ext cx="243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272BBB-636D-4E81-9330-D49804DCDB0D}"/>
              </a:ext>
            </a:extLst>
          </p:cNvPr>
          <p:cNvSpPr/>
          <p:nvPr/>
        </p:nvSpPr>
        <p:spPr>
          <a:xfrm>
            <a:off x="2080148" y="2084741"/>
            <a:ext cx="1380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1-buckets</a:t>
            </a:r>
          </a:p>
        </p:txBody>
      </p:sp>
      <p:sp>
        <p:nvSpPr>
          <p:cNvPr id="10" name="Line 85">
            <a:extLst>
              <a:ext uri="{FF2B5EF4-FFF2-40B4-BE49-F238E27FC236}">
                <a16:creationId xmlns:a16="http://schemas.microsoft.com/office/drawing/2014/main" id="{EDCFCE20-D271-49A5-AE42-F252FD928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4350" y="2433839"/>
            <a:ext cx="169906" cy="53534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85">
            <a:extLst>
              <a:ext uri="{FF2B5EF4-FFF2-40B4-BE49-F238E27FC236}">
                <a16:creationId xmlns:a16="http://schemas.microsoft.com/office/drawing/2014/main" id="{7C171D40-A290-49FF-8914-89DF4AD07A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8934" y="2470512"/>
            <a:ext cx="544131" cy="498671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13" name="內容版面配置區 10">
            <a:extLst>
              <a:ext uri="{FF2B5EF4-FFF2-40B4-BE49-F238E27FC236}">
                <a16:creationId xmlns:a16="http://schemas.microsoft.com/office/drawing/2014/main" id="{8CBDDF27-1437-4537-9E80-3808123513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769989"/>
              </p:ext>
            </p:extLst>
          </p:nvPr>
        </p:nvGraphicFramePr>
        <p:xfrm>
          <a:off x="4009163" y="4236135"/>
          <a:ext cx="44103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335">
                  <a:extLst>
                    <a:ext uri="{9D8B030D-6E8A-4147-A177-3AD203B41FA5}">
                      <a16:colId xmlns:a16="http://schemas.microsoft.com/office/drawing/2014/main" val="1987124885"/>
                    </a:ext>
                  </a:extLst>
                </a:gridCol>
                <a:gridCol w="585335">
                  <a:extLst>
                    <a:ext uri="{9D8B030D-6E8A-4147-A177-3AD203B41FA5}">
                      <a16:colId xmlns:a16="http://schemas.microsoft.com/office/drawing/2014/main" val="1937446177"/>
                    </a:ext>
                  </a:extLst>
                </a:gridCol>
                <a:gridCol w="659153">
                  <a:extLst>
                    <a:ext uri="{9D8B030D-6E8A-4147-A177-3AD203B41FA5}">
                      <a16:colId xmlns:a16="http://schemas.microsoft.com/office/drawing/2014/main" val="2639125098"/>
                    </a:ext>
                  </a:extLst>
                </a:gridCol>
                <a:gridCol w="1323075">
                  <a:extLst>
                    <a:ext uri="{9D8B030D-6E8A-4147-A177-3AD203B41FA5}">
                      <a16:colId xmlns:a16="http://schemas.microsoft.com/office/drawing/2014/main" val="725628747"/>
                    </a:ext>
                  </a:extLst>
                </a:gridCol>
                <a:gridCol w="1257475">
                  <a:extLst>
                    <a:ext uri="{9D8B030D-6E8A-4147-A177-3AD203B41FA5}">
                      <a16:colId xmlns:a16="http://schemas.microsoft.com/office/drawing/2014/main" val="154565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1, </a:t>
                      </a:r>
                      <a:r>
                        <a:rPr lang="en-US" altLang="zh-TW" b="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2, 4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48689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30F864D9-3E03-4E56-99E5-421BB6601A4F}"/>
              </a:ext>
            </a:extLst>
          </p:cNvPr>
          <p:cNvSpPr txBox="1"/>
          <p:nvPr/>
        </p:nvSpPr>
        <p:spPr>
          <a:xfrm>
            <a:off x="4685923" y="3850018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846ABE9-E2D1-43C7-9001-27DAA35EF4D5}"/>
              </a:ext>
            </a:extLst>
          </p:cNvPr>
          <p:cNvSpPr txBox="1"/>
          <p:nvPr/>
        </p:nvSpPr>
        <p:spPr>
          <a:xfrm>
            <a:off x="5249218" y="3853706"/>
            <a:ext cx="43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r>
              <a:rPr lang="en-US" altLang="zh-TW" dirty="0">
                <a:solidFill>
                  <a:srgbClr val="FF0000"/>
                </a:solidFill>
              </a:rPr>
              <a:t>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44B76F0-730D-4B56-880C-B74A4D9AD7A1}"/>
              </a:ext>
            </a:extLst>
          </p:cNvPr>
          <p:cNvSpPr txBox="1"/>
          <p:nvPr/>
        </p:nvSpPr>
        <p:spPr>
          <a:xfrm>
            <a:off x="6261368" y="3850018"/>
            <a:ext cx="48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ba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1DAD4C2-1363-4C9D-886C-195116FFDA61}"/>
              </a:ext>
            </a:extLst>
          </p:cNvPr>
          <p:cNvSpPr/>
          <p:nvPr/>
        </p:nvSpPr>
        <p:spPr>
          <a:xfrm>
            <a:off x="7576796" y="3846662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/>
              <a:t>na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529C13D-E3E2-477A-8F4F-BBF9E7C9C6AB}"/>
              </a:ext>
            </a:extLst>
          </p:cNvPr>
          <p:cNvSpPr/>
          <p:nvPr/>
        </p:nvSpPr>
        <p:spPr>
          <a:xfrm>
            <a:off x="2080148" y="4134689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2-buckets</a:t>
            </a:r>
          </a:p>
        </p:txBody>
      </p:sp>
      <p:sp>
        <p:nvSpPr>
          <p:cNvPr id="20" name="Line 85">
            <a:extLst>
              <a:ext uri="{FF2B5EF4-FFF2-40B4-BE49-F238E27FC236}">
                <a16:creationId xmlns:a16="http://schemas.microsoft.com/office/drawing/2014/main" id="{DAA9886D-B260-4E70-AA3A-361581A14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1211" y="4585437"/>
            <a:ext cx="495015" cy="358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80AE4FF-08C0-4CA1-837B-EFC121171680}"/>
              </a:ext>
            </a:extLst>
          </p:cNvPr>
          <p:cNvSpPr txBox="1"/>
          <p:nvPr/>
        </p:nvSpPr>
        <p:spPr>
          <a:xfrm>
            <a:off x="4401612" y="1742132"/>
            <a:ext cx="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$</a:t>
            </a:r>
            <a:endParaRPr lang="zh-TW" altLang="en-US" dirty="0"/>
          </a:p>
        </p:txBody>
      </p:sp>
      <p:graphicFrame>
        <p:nvGraphicFramePr>
          <p:cNvPr id="23" name="Group 122">
            <a:extLst>
              <a:ext uri="{FF2B5EF4-FFF2-40B4-BE49-F238E27FC236}">
                <a16:creationId xmlns:a16="http://schemas.microsoft.com/office/drawing/2014/main" id="{9EF5A859-9857-4BAF-975B-5A963E4C2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54058"/>
              </p:ext>
            </p:extLst>
          </p:nvPr>
        </p:nvGraphicFramePr>
        <p:xfrm>
          <a:off x="4790528" y="3005856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  <p:sp>
        <p:nvSpPr>
          <p:cNvPr id="24" name="Line 85">
            <a:extLst>
              <a:ext uri="{FF2B5EF4-FFF2-40B4-BE49-F238E27FC236}">
                <a16:creationId xmlns:a16="http://schemas.microsoft.com/office/drawing/2014/main" id="{46AD0FBA-F9FA-4B9B-861D-1D03165E1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4985" y="2454073"/>
            <a:ext cx="132452" cy="51967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26" name="Group 122">
            <a:extLst>
              <a:ext uri="{FF2B5EF4-FFF2-40B4-BE49-F238E27FC236}">
                <a16:creationId xmlns:a16="http://schemas.microsoft.com/office/drawing/2014/main" id="{E2BA430B-B03C-47CC-B559-FA6C60227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515699"/>
              </p:ext>
            </p:extLst>
          </p:nvPr>
        </p:nvGraphicFramePr>
        <p:xfrm>
          <a:off x="4809212" y="4969818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03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9B58F0-3E9F-4509-8211-5E97ED53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Non-adjacent </a:t>
            </a:r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lcp</a:t>
            </a:r>
            <a:endParaRPr lang="zh-TW" altLang="en-US" dirty="0"/>
          </a:p>
        </p:txBody>
      </p:sp>
      <p:sp>
        <p:nvSpPr>
          <p:cNvPr id="4" name="Text Box 150">
            <a:extLst>
              <a:ext uri="{FF2B5EF4-FFF2-40B4-BE49-F238E27FC236}">
                <a16:creationId xmlns:a16="http://schemas.microsoft.com/office/drawing/2014/main" id="{FD7EDB75-D206-4232-88D2-1A8E1D976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273" y="1508419"/>
            <a:ext cx="18050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400" dirty="0">
                <a:latin typeface="Times New Roman" panose="02020603050405020304" pitchFamily="18" charset="0"/>
              </a:rPr>
              <a:t>Suffix Array</a:t>
            </a:r>
          </a:p>
        </p:txBody>
      </p:sp>
      <p:sp>
        <p:nvSpPr>
          <p:cNvPr id="6" name="Text Box 150">
            <a:extLst>
              <a:ext uri="{FF2B5EF4-FFF2-40B4-BE49-F238E27FC236}">
                <a16:creationId xmlns:a16="http://schemas.microsoft.com/office/drawing/2014/main" id="{A75D4EFA-E989-415D-8475-312CE643B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794" y="3117656"/>
            <a:ext cx="476200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2000" dirty="0" err="1">
                <a:latin typeface="Times New Roman" panose="02020603050405020304" pitchFamily="18" charset="0"/>
              </a:rPr>
              <a:t>Lcp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TW" sz="2000" dirty="0">
                <a:latin typeface="Times New Roman" panose="02020603050405020304" pitchFamily="18" charset="0"/>
              </a:rPr>
              <a:t>(</a:t>
            </a:r>
            <a:r>
              <a:rPr lang="en-US" altLang="zh-TW" sz="2000" u="sng" dirty="0">
                <a:latin typeface="Times New Roman" panose="02020603050405020304" pitchFamily="18" charset="0"/>
              </a:rPr>
              <a:t>computed during the sorting</a:t>
            </a:r>
            <a:r>
              <a:rPr lang="en-US" altLang="zh-TW" sz="20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049A091-9E7B-4F52-8079-3E2AC347AAC0}"/>
              </a:ext>
            </a:extLst>
          </p:cNvPr>
          <p:cNvSpPr txBox="1"/>
          <p:nvPr/>
        </p:nvSpPr>
        <p:spPr>
          <a:xfrm>
            <a:off x="7350826" y="4957166"/>
            <a:ext cx="388719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 dirty="0" err="1">
                <a:latin typeface="Times New Roman" panose="02020603050405020304" pitchFamily="18" charset="0"/>
              </a:rPr>
              <a:t>lcp</a:t>
            </a:r>
            <a:r>
              <a:rPr lang="en-US" altLang="zh-TW" dirty="0">
                <a:latin typeface="Times New Roman" panose="02020603050405020304" pitchFamily="18" charset="0"/>
              </a:rPr>
              <a:t>(S6, S2) = 1, </a:t>
            </a:r>
            <a:r>
              <a:rPr lang="en-US" altLang="zh-TW" i="1" dirty="0">
                <a:latin typeface="Times New Roman" panose="02020603050405020304" pitchFamily="18" charset="0"/>
              </a:rPr>
              <a:t>min</a:t>
            </a:r>
            <a:r>
              <a:rPr lang="en-US" altLang="zh-TW" dirty="0">
                <a:latin typeface="Times New Roman" panose="02020603050405020304" pitchFamily="18" charset="0"/>
              </a:rPr>
              <a:t>{1, 3} = 1</a:t>
            </a:r>
          </a:p>
          <a:p>
            <a:pPr>
              <a:spcBef>
                <a:spcPct val="50000"/>
              </a:spcBef>
            </a:pPr>
            <a:r>
              <a:rPr lang="en-US" altLang="zh-TW" i="1" dirty="0" err="1">
                <a:latin typeface="Times New Roman" panose="02020603050405020304" pitchFamily="18" charset="0"/>
              </a:rPr>
              <a:t>lcp</a:t>
            </a:r>
            <a:r>
              <a:rPr lang="en-US" altLang="zh-TW" dirty="0">
                <a:latin typeface="Times New Roman" panose="02020603050405020304" pitchFamily="18" charset="0"/>
              </a:rPr>
              <a:t>(S4, S3) = 1, </a:t>
            </a:r>
            <a:r>
              <a:rPr lang="en-US" altLang="zh-TW" i="1" dirty="0">
                <a:latin typeface="Times New Roman" panose="02020603050405020304" pitchFamily="18" charset="0"/>
              </a:rPr>
              <a:t>min</a:t>
            </a:r>
            <a:r>
              <a:rPr lang="en-US" altLang="zh-TW" dirty="0">
                <a:latin typeface="Times New Roman" panose="02020603050405020304" pitchFamily="18" charset="0"/>
              </a:rPr>
              <a:t>{3, 0, 0, 2} = 0</a:t>
            </a: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D77362FC-8B92-47AF-98AB-E9E3A763B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457743"/>
              </p:ext>
            </p:extLst>
          </p:nvPr>
        </p:nvGraphicFramePr>
        <p:xfrm>
          <a:off x="936397" y="2155104"/>
          <a:ext cx="4663809" cy="347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015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3705794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496257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 dirty="0"/>
                        <a:t>S1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496257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41941"/>
                  </a:ext>
                </a:extLst>
              </a:tr>
            </a:tbl>
          </a:graphicData>
        </a:graphic>
      </p:graphicFrame>
      <p:graphicFrame>
        <p:nvGraphicFramePr>
          <p:cNvPr id="14" name="Group 122">
            <a:extLst>
              <a:ext uri="{FF2B5EF4-FFF2-40B4-BE49-F238E27FC236}">
                <a16:creationId xmlns:a16="http://schemas.microsoft.com/office/drawing/2014/main" id="{46E691E9-E09A-4B01-A687-04F2F70CC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28336"/>
              </p:ext>
            </p:extLst>
          </p:nvPr>
        </p:nvGraphicFramePr>
        <p:xfrm>
          <a:off x="7711528" y="2197759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  <p:graphicFrame>
        <p:nvGraphicFramePr>
          <p:cNvPr id="15" name="Group 122">
            <a:extLst>
              <a:ext uri="{FF2B5EF4-FFF2-40B4-BE49-F238E27FC236}">
                <a16:creationId xmlns:a16="http://schemas.microsoft.com/office/drawing/2014/main" id="{E80FD381-1A9B-41D7-B836-A29D5A0C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881470"/>
              </p:ext>
            </p:extLst>
          </p:nvPr>
        </p:nvGraphicFramePr>
        <p:xfrm>
          <a:off x="7711528" y="4181777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181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A3ED8C-1BF7-4C6A-812A-2D1ACE7CA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075" y="507628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 Tree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92">
            <a:extLst>
              <a:ext uri="{FF2B5EF4-FFF2-40B4-BE49-F238E27FC236}">
                <a16:creationId xmlns:a16="http://schemas.microsoft.com/office/drawing/2014/main" id="{4483162D-81E5-4130-9542-C638EEB65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702" y="4425255"/>
            <a:ext cx="4826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6" name="Oval 96">
            <a:extLst>
              <a:ext uri="{FF2B5EF4-FFF2-40B4-BE49-F238E27FC236}">
                <a16:creationId xmlns:a16="http://schemas.microsoft.com/office/drawing/2014/main" id="{6DC08532-D3FE-4172-B69D-CFE62531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2829" y="4479072"/>
            <a:ext cx="4826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7" name="Oval 96">
            <a:extLst>
              <a:ext uri="{FF2B5EF4-FFF2-40B4-BE49-F238E27FC236}">
                <a16:creationId xmlns:a16="http://schemas.microsoft.com/office/drawing/2014/main" id="{F740B0EA-D049-4D94-AB63-8C8B90FDD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382" y="3769825"/>
            <a:ext cx="4826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dirty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8" name="Oval 96">
            <a:extLst>
              <a:ext uri="{FF2B5EF4-FFF2-40B4-BE49-F238E27FC236}">
                <a16:creationId xmlns:a16="http://schemas.microsoft.com/office/drawing/2014/main" id="{EC55AB27-26E4-4BC9-9439-8E2615BA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932" y="3648706"/>
            <a:ext cx="4826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dirty="0">
                <a:latin typeface="Times New Roman" panose="02020603050405020304" pitchFamily="18" charset="0"/>
              </a:rPr>
              <a:t>0</a:t>
            </a:r>
          </a:p>
        </p:txBody>
      </p:sp>
      <p:cxnSp>
        <p:nvCxnSpPr>
          <p:cNvPr id="45" name="AutoShape 128">
            <a:extLst>
              <a:ext uri="{FF2B5EF4-FFF2-40B4-BE49-F238E27FC236}">
                <a16:creationId xmlns:a16="http://schemas.microsoft.com/office/drawing/2014/main" id="{951DC6D0-6FD5-4133-8E67-0884FC243E8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419770" y="4824676"/>
            <a:ext cx="95462" cy="452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128">
            <a:extLst>
              <a:ext uri="{FF2B5EF4-FFF2-40B4-BE49-F238E27FC236}">
                <a16:creationId xmlns:a16="http://schemas.microsoft.com/office/drawing/2014/main" id="{74D6B05A-CA26-43F7-98F1-F4614C29710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40667" y="4838305"/>
            <a:ext cx="83904" cy="45223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128">
            <a:extLst>
              <a:ext uri="{FF2B5EF4-FFF2-40B4-BE49-F238E27FC236}">
                <a16:creationId xmlns:a16="http://schemas.microsoft.com/office/drawing/2014/main" id="{8FBF3244-128C-4DB7-85DF-3477E8DA3338}"/>
              </a:ext>
            </a:extLst>
          </p:cNvPr>
          <p:cNvCxnSpPr>
            <a:cxnSpLocks noChangeShapeType="1"/>
            <a:endCxn id="38" idx="5"/>
          </p:cNvCxnSpPr>
          <p:nvPr/>
        </p:nvCxnSpPr>
        <p:spPr bwMode="auto">
          <a:xfrm flipH="1" flipV="1">
            <a:off x="3685857" y="4017270"/>
            <a:ext cx="338486" cy="126530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128">
            <a:extLst>
              <a:ext uri="{FF2B5EF4-FFF2-40B4-BE49-F238E27FC236}">
                <a16:creationId xmlns:a16="http://schemas.microsoft.com/office/drawing/2014/main" id="{3A75E683-928C-474B-BA7D-7EA03D81635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165213" y="4041971"/>
            <a:ext cx="196357" cy="4371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128">
            <a:extLst>
              <a:ext uri="{FF2B5EF4-FFF2-40B4-BE49-F238E27FC236}">
                <a16:creationId xmlns:a16="http://schemas.microsoft.com/office/drawing/2014/main" id="{9EBD447B-E07D-48C0-BA8D-32C364038CEB}"/>
              </a:ext>
            </a:extLst>
          </p:cNvPr>
          <p:cNvCxnSpPr>
            <a:cxnSpLocks noChangeShapeType="1"/>
            <a:endCxn id="37" idx="3"/>
          </p:cNvCxnSpPr>
          <p:nvPr/>
        </p:nvCxnSpPr>
        <p:spPr bwMode="auto">
          <a:xfrm flipV="1">
            <a:off x="1287731" y="4138389"/>
            <a:ext cx="314326" cy="115308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AutoShape 128">
            <a:extLst>
              <a:ext uri="{FF2B5EF4-FFF2-40B4-BE49-F238E27FC236}">
                <a16:creationId xmlns:a16="http://schemas.microsoft.com/office/drawing/2014/main" id="{26532F88-A7C4-47A9-A24D-551617EDC0D5}"/>
              </a:ext>
            </a:extLst>
          </p:cNvPr>
          <p:cNvCxnSpPr>
            <a:cxnSpLocks noChangeShapeType="1"/>
            <a:stCxn id="35" idx="0"/>
            <a:endCxn id="37" idx="5"/>
          </p:cNvCxnSpPr>
          <p:nvPr/>
        </p:nvCxnSpPr>
        <p:spPr bwMode="auto">
          <a:xfrm flipH="1" flipV="1">
            <a:off x="1943307" y="4138389"/>
            <a:ext cx="223695" cy="28686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5F34E9DA-EC2B-46BB-9F60-F0CA2D5515D1}"/>
              </a:ext>
            </a:extLst>
          </p:cNvPr>
          <p:cNvSpPr txBox="1"/>
          <p:nvPr/>
        </p:nvSpPr>
        <p:spPr>
          <a:xfrm>
            <a:off x="5126182" y="2336263"/>
            <a:ext cx="4149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i="1" dirty="0" err="1">
                <a:latin typeface="Times New Roman" panose="02020603050405020304" pitchFamily="18" charset="0"/>
              </a:rPr>
              <a:t>lcp</a:t>
            </a:r>
            <a:r>
              <a:rPr lang="en-US" altLang="zh-TW" sz="2400" dirty="0">
                <a:latin typeface="Times New Roman" panose="02020603050405020304" pitchFamily="18" charset="0"/>
              </a:rPr>
              <a:t>(S6, S2) = 1, </a:t>
            </a:r>
            <a:r>
              <a:rPr lang="en-US" altLang="zh-TW" sz="2400" i="1" dirty="0">
                <a:latin typeface="Times New Roman" panose="02020603050405020304" pitchFamily="18" charset="0"/>
              </a:rPr>
              <a:t>min</a:t>
            </a:r>
            <a:r>
              <a:rPr lang="en-US" altLang="zh-TW" sz="2400" dirty="0">
                <a:latin typeface="Times New Roman" panose="02020603050405020304" pitchFamily="18" charset="0"/>
              </a:rPr>
              <a:t>{1, 3} = 1</a:t>
            </a:r>
          </a:p>
        </p:txBody>
      </p:sp>
      <p:cxnSp>
        <p:nvCxnSpPr>
          <p:cNvPr id="65" name="AutoShape 139">
            <a:extLst>
              <a:ext uri="{FF2B5EF4-FFF2-40B4-BE49-F238E27FC236}">
                <a16:creationId xmlns:a16="http://schemas.microsoft.com/office/drawing/2014/main" id="{1CD4B252-835F-428D-8457-5FF6D428D17C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294157" y="4825986"/>
            <a:ext cx="187428" cy="476874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139">
            <a:extLst>
              <a:ext uri="{FF2B5EF4-FFF2-40B4-BE49-F238E27FC236}">
                <a16:creationId xmlns:a16="http://schemas.microsoft.com/office/drawing/2014/main" id="{64FE7F64-9E12-4F60-A2D9-41471774734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76668" y="4823647"/>
            <a:ext cx="145903" cy="467824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矩形 71">
            <a:extLst>
              <a:ext uri="{FF2B5EF4-FFF2-40B4-BE49-F238E27FC236}">
                <a16:creationId xmlns:a16="http://schemas.microsoft.com/office/drawing/2014/main" id="{D2AAEA55-A050-4A5D-921C-4139E8C715BF}"/>
              </a:ext>
            </a:extLst>
          </p:cNvPr>
          <p:cNvSpPr/>
          <p:nvPr/>
        </p:nvSpPr>
        <p:spPr>
          <a:xfrm>
            <a:off x="5126182" y="3453806"/>
            <a:ext cx="6713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Constructed:</a:t>
            </a:r>
            <a:r>
              <a:rPr lang="en-US" altLang="zh-TW" sz="2400" i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i="1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Find the smallest element in given interval :</a:t>
            </a:r>
            <a:r>
              <a:rPr lang="en-US" altLang="zh-TW" sz="2400" i="1" dirty="0">
                <a:latin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i="1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logN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).</a:t>
            </a:r>
            <a:endParaRPr lang="zh-TW" altLang="en-US" sz="2400" dirty="0"/>
          </a:p>
        </p:txBody>
      </p:sp>
      <p:graphicFrame>
        <p:nvGraphicFramePr>
          <p:cNvPr id="73" name="Group 122">
            <a:extLst>
              <a:ext uri="{FF2B5EF4-FFF2-40B4-BE49-F238E27FC236}">
                <a16:creationId xmlns:a16="http://schemas.microsoft.com/office/drawing/2014/main" id="{DFD6154A-8942-494D-B6A4-55388CEE1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74180"/>
              </p:ext>
            </p:extLst>
          </p:nvPr>
        </p:nvGraphicFramePr>
        <p:xfrm>
          <a:off x="1033154" y="5291471"/>
          <a:ext cx="3312425" cy="491318"/>
        </p:xfrm>
        <a:graphic>
          <a:graphicData uri="http://schemas.openxmlformats.org/drawingml/2006/table">
            <a:tbl>
              <a:tblPr/>
              <a:tblGrid>
                <a:gridCol w="553804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549644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551725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549644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553804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553804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4913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  <p:cxnSp>
        <p:nvCxnSpPr>
          <p:cNvPr id="80" name="AutoShape 128">
            <a:extLst>
              <a:ext uri="{FF2B5EF4-FFF2-40B4-BE49-F238E27FC236}">
                <a16:creationId xmlns:a16="http://schemas.microsoft.com/office/drawing/2014/main" id="{F5F11562-2FA1-4563-9012-0CB9A886CEC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850078" y="2842357"/>
            <a:ext cx="647551" cy="7978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AutoShape 128">
            <a:extLst>
              <a:ext uri="{FF2B5EF4-FFF2-40B4-BE49-F238E27FC236}">
                <a16:creationId xmlns:a16="http://schemas.microsoft.com/office/drawing/2014/main" id="{F6C5FCD3-A89B-4456-AE10-5090BF06C1F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28373" y="2842357"/>
            <a:ext cx="594359" cy="9274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Oval 96">
            <a:extLst>
              <a:ext uri="{FF2B5EF4-FFF2-40B4-BE49-F238E27FC236}">
                <a16:creationId xmlns:a16="http://schemas.microsoft.com/office/drawing/2014/main" id="{E1C571F3-4657-429C-882B-6763B56B6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105" y="2514642"/>
            <a:ext cx="4826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dirty="0">
                <a:latin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4017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9195AD-1EDC-48C2-AE36-3DCDC69C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002AE89B-BDAA-4BF0-9B44-8EA4D5990A7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7559" y="1690688"/>
            <a:ext cx="7502236" cy="416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21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ADDD41-AC32-447C-A2BE-B8366926B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3600" b="1" dirty="0"/>
              <a:t>Thanks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377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A399A7-1344-485A-B606-D9085347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Abstract(1/2)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9AA34D-388A-4BAD-A342-6BE3CB3C4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32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200" kern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and conceptually simple data structure, called a suffix array, for on-line string searches is introduced in this paper. Constructing and querying suffix arrays is reduced to a sort and search paradigm that employs novel algorithms. The main advantage of suffix arrays over suffix trees is that, in practice, they use three to five times less space. From a complexity standpoint, suffix arrays permit on-line string searches of the type, "Is W a substring of A?" to be answered in time O(P + log N), where P is the length of W and N is the length of A, which is competitive with (and in some cases slightly better than) suffix trees. </a:t>
            </a:r>
            <a:endParaRPr lang="zh-TW" altLang="en-US" sz="2200" kern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0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51469A-B004-4867-8F43-FC85E8DB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Abstract (2/2)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5D940F-626F-43C9-951A-0A5E9F047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2200" kern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drawback is that in those instances where the underlying alphabet is finite and small, suffix trees can be constructed in O (N) time in the worst case, versus O (N log N) time for suffix arrays. However, an augmented algorithm is given that, regardless of the alphabet size, constructs suffix arrays in O (N) expected time, albeit with lesser space efficiency. It is believed that suffix arrays will prove to be better in practice than suffix trees for many applications.</a:t>
            </a:r>
            <a:endParaRPr lang="zh-TW" altLang="en-US" sz="2200" kern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3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FC8843-790E-482A-BC5D-C36CE123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Suffix Array</a:t>
            </a:r>
            <a:endParaRPr lang="zh-TW" altLang="en-US" b="1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043772-A5B6-4E15-B79B-C2F964D89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S=“banana$”, </a:t>
            </a:r>
            <a:r>
              <a:rPr lang="en-US" altLang="zh-TW" dirty="0">
                <a:latin typeface="Times New Roman"/>
                <a:cs typeface="Times New Roman"/>
              </a:rPr>
              <a:t>Suffix Array</a:t>
            </a:r>
            <a:r>
              <a:rPr lang="en-US" altLang="zh-TW" dirty="0"/>
              <a:t> =</a:t>
            </a:r>
            <a:endParaRPr lang="zh-TW" altLang="en-US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6FF589F4-E756-47A0-9B92-F833260A1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66539"/>
              </p:ext>
            </p:extLst>
          </p:nvPr>
        </p:nvGraphicFramePr>
        <p:xfrm>
          <a:off x="844990" y="2825673"/>
          <a:ext cx="4393192" cy="302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426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3490766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432514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S1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432514">
                <a:tc>
                  <a:txBody>
                    <a:bodyPr/>
                    <a:lstStyle/>
                    <a:p>
                      <a:r>
                        <a:rPr lang="en-US" altLang="zh-TW" dirty="0"/>
                        <a:t>S7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21658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30FB571-8358-432A-A62F-4163831A0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27763"/>
              </p:ext>
            </p:extLst>
          </p:nvPr>
        </p:nvGraphicFramePr>
        <p:xfrm>
          <a:off x="7527203" y="2799224"/>
          <a:ext cx="4393192" cy="303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426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3490766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433038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41941"/>
                  </a:ext>
                </a:extLst>
              </a:tr>
            </a:tbl>
          </a:graphicData>
        </a:graphic>
      </p:graphicFrame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756FCC49-2EED-4B87-8355-0BCE0A866BC1}"/>
              </a:ext>
            </a:extLst>
          </p:cNvPr>
          <p:cNvCxnSpPr>
            <a:cxnSpLocks/>
          </p:cNvCxnSpPr>
          <p:nvPr/>
        </p:nvCxnSpPr>
        <p:spPr>
          <a:xfrm>
            <a:off x="5393223" y="4123215"/>
            <a:ext cx="18559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3BF851B4-5685-4D5E-9723-9A05883D3522}"/>
              </a:ext>
            </a:extLst>
          </p:cNvPr>
          <p:cNvSpPr txBox="1"/>
          <p:nvPr/>
        </p:nvSpPr>
        <p:spPr>
          <a:xfrm>
            <a:off x="5393223" y="3370648"/>
            <a:ext cx="1828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lexicographical order</a:t>
            </a:r>
            <a:endParaRPr lang="zh-TW" altLang="en-US" dirty="0"/>
          </a:p>
        </p:txBody>
      </p:sp>
      <p:graphicFrame>
        <p:nvGraphicFramePr>
          <p:cNvPr id="12" name="Group 122">
            <a:extLst>
              <a:ext uri="{FF2B5EF4-FFF2-40B4-BE49-F238E27FC236}">
                <a16:creationId xmlns:a16="http://schemas.microsoft.com/office/drawing/2014/main" id="{6309ED94-D05A-4488-B8CB-20DD14C2F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541969"/>
              </p:ext>
            </p:extLst>
          </p:nvPr>
        </p:nvGraphicFramePr>
        <p:xfrm>
          <a:off x="5238182" y="1777667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526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794088-DD95-48FB-BACA-72926112D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Longest Common Prefix</a:t>
            </a:r>
            <a:endParaRPr lang="zh-TW" altLang="en-US" b="1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B73750-5752-4F58-8623-164F1B40E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1653B6D-1A07-4F12-A9F1-21B769179E0B}"/>
              </a:ext>
            </a:extLst>
          </p:cNvPr>
          <p:cNvSpPr txBox="1"/>
          <p:nvPr/>
        </p:nvSpPr>
        <p:spPr>
          <a:xfrm>
            <a:off x="838200" y="1629879"/>
            <a:ext cx="43764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/>
              <a:t>S=“banana$”, </a:t>
            </a:r>
            <a:r>
              <a:rPr lang="en-US" altLang="zh-TW" sz="2800" dirty="0">
                <a:latin typeface="Times New Roman"/>
                <a:cs typeface="Times New Roman"/>
              </a:rPr>
              <a:t>Suffix Array</a:t>
            </a:r>
            <a:r>
              <a:rPr lang="en-US" altLang="zh-TW" sz="2800" dirty="0"/>
              <a:t> = </a:t>
            </a:r>
          </a:p>
          <a:p>
            <a:r>
              <a:rPr lang="pt-BR" altLang="zh-TW" sz="2800" dirty="0"/>
              <a:t>LCP =</a:t>
            </a:r>
            <a:endParaRPr lang="zh-TW" altLang="en-US" sz="28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042C1C5-9E88-4D14-B28F-226D05926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95727"/>
              </p:ext>
            </p:extLst>
          </p:nvPr>
        </p:nvGraphicFramePr>
        <p:xfrm>
          <a:off x="1753653" y="3109823"/>
          <a:ext cx="812800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68105796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49975629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48769003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40028521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733760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9705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SA[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substring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SA[i-1]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substring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latin typeface="Times New Roman"/>
                          <a:cs typeface="Times New Roman"/>
                        </a:rPr>
                        <a:t>Common Prefix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LCP(SA[</a:t>
                      </a:r>
                      <a:r>
                        <a:rPr lang="en-US" altLang="zh-TW" dirty="0" err="1"/>
                        <a:t>i</a:t>
                      </a:r>
                      <a:r>
                        <a:rPr lang="en-US" altLang="zh-TW" dirty="0"/>
                        <a:t>], SA[i-1])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8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9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47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730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39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19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79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638083"/>
                  </a:ext>
                </a:extLst>
              </a:tr>
            </a:tbl>
          </a:graphicData>
        </a:graphic>
      </p:graphicFrame>
      <p:graphicFrame>
        <p:nvGraphicFramePr>
          <p:cNvPr id="6" name="Group 122">
            <a:extLst>
              <a:ext uri="{FF2B5EF4-FFF2-40B4-BE49-F238E27FC236}">
                <a16:creationId xmlns:a16="http://schemas.microsoft.com/office/drawing/2014/main" id="{E4C72F0A-85E4-4136-9E93-32F6794E9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265"/>
              </p:ext>
            </p:extLst>
          </p:nvPr>
        </p:nvGraphicFramePr>
        <p:xfrm>
          <a:off x="5123534" y="1733816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  <p:graphicFrame>
        <p:nvGraphicFramePr>
          <p:cNvPr id="7" name="Group 122">
            <a:extLst>
              <a:ext uri="{FF2B5EF4-FFF2-40B4-BE49-F238E27FC236}">
                <a16:creationId xmlns:a16="http://schemas.microsoft.com/office/drawing/2014/main" id="{AA6937AB-CB67-4692-857D-1F440B5A6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631273"/>
              </p:ext>
            </p:extLst>
          </p:nvPr>
        </p:nvGraphicFramePr>
        <p:xfrm>
          <a:off x="1753653" y="2172002"/>
          <a:ext cx="3312425" cy="411984"/>
        </p:xfrm>
        <a:graphic>
          <a:graphicData uri="http://schemas.openxmlformats.org/drawingml/2006/table">
            <a:tbl>
              <a:tblPr/>
              <a:tblGrid>
                <a:gridCol w="553804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549644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551725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549644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553804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553804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4119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9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5DFB10-13AE-4DEA-B76B-6DFAFAA4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Binary search W in A 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CD8225E-3063-4D24-890D-7F51831B8F72}"/>
              </a:ext>
            </a:extLst>
          </p:cNvPr>
          <p:cNvSpPr txBox="1"/>
          <p:nvPr/>
        </p:nvSpPr>
        <p:spPr>
          <a:xfrm>
            <a:off x="1024467" y="19072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4C34E77D-454A-4247-B455-824D907834D8}"/>
              </a:ext>
            </a:extLst>
          </p:cNvPr>
          <p:cNvSpPr txBox="1"/>
          <p:nvPr/>
        </p:nvSpPr>
        <p:spPr>
          <a:xfrm>
            <a:off x="5690563" y="4242115"/>
            <a:ext cx="3254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If W=“a”, A=“banana$”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6D7486-83DD-4156-953D-93FB6B9A00F8}"/>
              </a:ext>
            </a:extLst>
          </p:cNvPr>
          <p:cNvSpPr txBox="1"/>
          <p:nvPr/>
        </p:nvSpPr>
        <p:spPr>
          <a:xfrm>
            <a:off x="945545" y="5812961"/>
            <a:ext cx="573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binary search</a:t>
            </a:r>
            <a:r>
              <a:rPr lang="zh-TW" altLang="en-US" dirty="0"/>
              <a:t>找左右邊界</a:t>
            </a:r>
            <a:r>
              <a:rPr lang="en-US" altLang="zh-TW" dirty="0"/>
              <a:t>, Time complexity= O(</a:t>
            </a:r>
            <a:r>
              <a:rPr lang="en-US" altLang="zh-TW" dirty="0" err="1"/>
              <a:t>PlogN</a:t>
            </a:r>
            <a:r>
              <a:rPr lang="en-US" altLang="zh-TW" dirty="0"/>
              <a:t>)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31CB709-B969-4201-9701-81379AA768E8}"/>
              </a:ext>
            </a:extLst>
          </p:cNvPr>
          <p:cNvSpPr/>
          <p:nvPr/>
        </p:nvSpPr>
        <p:spPr>
          <a:xfrm>
            <a:off x="5690574" y="4765305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L_W = 1</a:t>
            </a:r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3A50DC1-A041-4C3F-9971-E439D291FBB1}"/>
              </a:ext>
            </a:extLst>
          </p:cNvPr>
          <p:cNvSpPr/>
          <p:nvPr/>
        </p:nvSpPr>
        <p:spPr>
          <a:xfrm>
            <a:off x="6904772" y="4765305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R_W = 3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D5E97DC-5600-4487-A206-B5275E79005F}"/>
              </a:ext>
            </a:extLst>
          </p:cNvPr>
          <p:cNvSpPr/>
          <p:nvPr/>
        </p:nvSpPr>
        <p:spPr>
          <a:xfrm>
            <a:off x="5687785" y="153310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/>
              <a:t>(1) l &lt; </a:t>
            </a:r>
            <a:r>
              <a:rPr lang="en-US" altLang="zh-TW" dirty="0" err="1"/>
              <a:t>lcp</a:t>
            </a:r>
            <a:r>
              <a:rPr lang="en-US" altLang="zh-TW" dirty="0"/>
              <a:t>(Array[</a:t>
            </a:r>
            <a:r>
              <a:rPr lang="en-US" altLang="zh-TW" dirty="0" err="1"/>
              <a:t>Lm</a:t>
            </a:r>
            <a:r>
              <a:rPr lang="en-US" altLang="zh-TW" dirty="0"/>
              <a:t>], Array[M])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right half and l is unchanged</a:t>
            </a:r>
            <a:r>
              <a:rPr lang="en-US" altLang="zh-TW" dirty="0">
                <a:sym typeface="Wingdings" panose="05000000000000000000" pitchFamily="2" charset="2"/>
              </a:rPr>
              <a:t>.</a:t>
            </a:r>
            <a:endParaRPr lang="en-US" altLang="zh-TW" dirty="0"/>
          </a:p>
          <a:p>
            <a:pPr>
              <a:spcBef>
                <a:spcPct val="50000"/>
              </a:spcBef>
            </a:pPr>
            <a:r>
              <a:rPr lang="en-US" altLang="zh-TW" dirty="0"/>
              <a:t>(2) l = </a:t>
            </a:r>
            <a:r>
              <a:rPr lang="en-US" altLang="zh-TW" dirty="0" err="1"/>
              <a:t>lcp</a:t>
            </a:r>
            <a:r>
              <a:rPr lang="en-US" altLang="zh-TW" dirty="0"/>
              <a:t>(Array[</a:t>
            </a:r>
            <a:r>
              <a:rPr lang="en-US" altLang="zh-TW" dirty="0" err="1"/>
              <a:t>Lm</a:t>
            </a:r>
            <a:r>
              <a:rPr lang="en-US" altLang="zh-TW" dirty="0"/>
              <a:t>], Array[M])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/>
              <a:t>compare only the l+1 </a:t>
            </a:r>
            <a:r>
              <a:rPr lang="en-US" altLang="zh-TW" dirty="0" err="1"/>
              <a:t>st</a:t>
            </a:r>
            <a:r>
              <a:rPr lang="en-US" altLang="zh-TW" dirty="0"/>
              <a:t> symbol, l+2nd symbol, and so on, then decide which interval to search in. </a:t>
            </a:r>
          </a:p>
          <a:p>
            <a:pPr>
              <a:spcBef>
                <a:spcPct val="50000"/>
              </a:spcBef>
            </a:pPr>
            <a:r>
              <a:rPr lang="en-US" altLang="zh-TW" dirty="0"/>
              <a:t>(3) l &gt; </a:t>
            </a:r>
            <a:r>
              <a:rPr lang="en-US" altLang="zh-TW" dirty="0" err="1"/>
              <a:t>lcp</a:t>
            </a:r>
            <a:r>
              <a:rPr lang="en-US" altLang="zh-TW" dirty="0"/>
              <a:t>(Array[</a:t>
            </a:r>
            <a:r>
              <a:rPr lang="en-US" altLang="zh-TW" dirty="0" err="1"/>
              <a:t>Lm</a:t>
            </a:r>
            <a:r>
              <a:rPr lang="en-US" altLang="zh-TW" dirty="0"/>
              <a:t>], Array[M]) </a:t>
            </a:r>
            <a:r>
              <a:rPr lang="en-US" altLang="zh-TW" dirty="0">
                <a:sym typeface="Wingdings" panose="05000000000000000000" pitchFamily="2" charset="2"/>
              </a:rPr>
              <a:t> Recursively search left interval.</a:t>
            </a:r>
            <a:endParaRPr lang="en-US" altLang="zh-TW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BAF2AE2-85FF-4C42-B650-A994B5AB84FD}"/>
              </a:ext>
            </a:extLst>
          </p:cNvPr>
          <p:cNvSpPr/>
          <p:nvPr/>
        </p:nvSpPr>
        <p:spPr>
          <a:xfrm>
            <a:off x="951130" y="1533103"/>
            <a:ext cx="309835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/>
              <a:t>Initial l = </a:t>
            </a:r>
            <a:r>
              <a:rPr lang="en-US" altLang="zh-TW" dirty="0" err="1"/>
              <a:t>lcp</a:t>
            </a:r>
            <a:r>
              <a:rPr lang="en-US" altLang="zh-TW" dirty="0"/>
              <a:t> (</a:t>
            </a:r>
            <a:r>
              <a:rPr lang="en-US" altLang="zh-TW" dirty="0" err="1"/>
              <a:t>SArray</a:t>
            </a:r>
            <a:r>
              <a:rPr lang="en-US" altLang="zh-TW" dirty="0"/>
              <a:t>[0], W) =0</a:t>
            </a:r>
          </a:p>
          <a:p>
            <a:pPr>
              <a:spcBef>
                <a:spcPct val="50000"/>
              </a:spcBef>
            </a:pPr>
            <a:r>
              <a:rPr lang="en-US" altLang="zh-TW" dirty="0"/>
              <a:t>L=0, R=6, M=3</a:t>
            </a: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7D2755C9-4D5A-47C5-ABCF-20770AE9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49975"/>
              </p:ext>
            </p:extLst>
          </p:nvPr>
        </p:nvGraphicFramePr>
        <p:xfrm>
          <a:off x="1024467" y="2553666"/>
          <a:ext cx="4393192" cy="303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426">
                  <a:extLst>
                    <a:ext uri="{9D8B030D-6E8A-4147-A177-3AD203B41FA5}">
                      <a16:colId xmlns:a16="http://schemas.microsoft.com/office/drawing/2014/main" val="2225808293"/>
                    </a:ext>
                  </a:extLst>
                </a:gridCol>
                <a:gridCol w="3490766">
                  <a:extLst>
                    <a:ext uri="{9D8B030D-6E8A-4147-A177-3AD203B41FA5}">
                      <a16:colId xmlns:a16="http://schemas.microsoft.com/office/drawing/2014/main" val="2638539076"/>
                    </a:ext>
                  </a:extLst>
                </a:gridCol>
              </a:tblGrid>
              <a:tr h="433038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S7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44345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60527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ana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94110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/>
                        <a:t>anana</a:t>
                      </a:r>
                      <a:r>
                        <a:rPr lang="en-US" altLang="zh-TW" dirty="0"/>
                        <a:t>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36133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banana$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05959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/>
                        <a:t>S5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na</a:t>
                      </a:r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06566"/>
                  </a:ext>
                </a:extLst>
              </a:tr>
              <a:tr h="433038">
                <a:tc>
                  <a:txBody>
                    <a:bodyPr/>
                    <a:lstStyle/>
                    <a:p>
                      <a:r>
                        <a:rPr lang="en-US" altLang="zh-TW" dirty="0"/>
                        <a:t>S3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nana$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41941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513A35D5-0F53-4A76-A11C-69221C3CB206}"/>
              </a:ext>
            </a:extLst>
          </p:cNvPr>
          <p:cNvSpPr/>
          <p:nvPr/>
        </p:nvSpPr>
        <p:spPr>
          <a:xfrm>
            <a:off x="5687785" y="3718925"/>
            <a:ext cx="1509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Times New Roman"/>
                <a:cs typeface="Times New Roman"/>
              </a:rPr>
              <a:t>Suffix Array</a:t>
            </a:r>
            <a:r>
              <a:rPr lang="en-US" altLang="zh-TW" dirty="0"/>
              <a:t> =</a:t>
            </a:r>
            <a:endParaRPr lang="zh-TW" altLang="en-US" dirty="0"/>
          </a:p>
        </p:txBody>
      </p:sp>
      <p:graphicFrame>
        <p:nvGraphicFramePr>
          <p:cNvPr id="19" name="Group 122">
            <a:extLst>
              <a:ext uri="{FF2B5EF4-FFF2-40B4-BE49-F238E27FC236}">
                <a16:creationId xmlns:a16="http://schemas.microsoft.com/office/drawing/2014/main" id="{F7CE9641-8405-430E-852E-1906BDC84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914445"/>
              </p:ext>
            </p:extLst>
          </p:nvPr>
        </p:nvGraphicFramePr>
        <p:xfrm>
          <a:off x="7144745" y="3753256"/>
          <a:ext cx="2522538" cy="358775"/>
        </p:xfrm>
        <a:graphic>
          <a:graphicData uri="http://schemas.openxmlformats.org/drawingml/2006/table">
            <a:tbl>
              <a:tblPr/>
              <a:tblGrid>
                <a:gridCol w="359003">
                  <a:extLst>
                    <a:ext uri="{9D8B030D-6E8A-4147-A177-3AD203B41FA5}">
                      <a16:colId xmlns:a16="http://schemas.microsoft.com/office/drawing/2014/main" val="120748303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272169450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34037634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460907806"/>
                    </a:ext>
                  </a:extLst>
                </a:gridCol>
                <a:gridCol w="359003">
                  <a:extLst>
                    <a:ext uri="{9D8B030D-6E8A-4147-A177-3AD203B41FA5}">
                      <a16:colId xmlns:a16="http://schemas.microsoft.com/office/drawing/2014/main" val="705311155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3735688499"/>
                    </a:ext>
                  </a:extLst>
                </a:gridCol>
                <a:gridCol w="361722">
                  <a:extLst>
                    <a:ext uri="{9D8B030D-6E8A-4147-A177-3AD203B41FA5}">
                      <a16:colId xmlns:a16="http://schemas.microsoft.com/office/drawing/2014/main" val="1899401468"/>
                    </a:ext>
                  </a:extLst>
                </a:gridCol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59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539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07A44B-E8D7-439B-8E00-1D9E0BD6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Algorithm(</a:t>
            </a:r>
            <a:r>
              <a:rPr lang="en-US" altLang="zh-TW" b="1" dirty="0" err="1">
                <a:latin typeface="Times New Roman"/>
                <a:cs typeface="Times New Roman"/>
              </a:rPr>
              <a:t>Lw</a:t>
            </a:r>
            <a:r>
              <a:rPr lang="en-US" altLang="zh-TW" b="1" dirty="0">
                <a:latin typeface="Times New Roman"/>
                <a:cs typeface="Times New Roman"/>
              </a:rPr>
              <a:t>)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182FFEB-E97E-4A84-9992-24335B71C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581" y="560444"/>
            <a:ext cx="4493821" cy="573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5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BBC42-DA2B-4F29-B286-4929166E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/>
                <a:cs typeface="Times New Roman"/>
              </a:rPr>
              <a:t>Improvement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E22349-F87E-4649-92F4-1EDFBFE1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PlogN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(only </a:t>
            </a:r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)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P+logN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(with 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information)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2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16B53D-0986-402B-981D-8535ACC5E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</a:rPr>
              <a:t>H-buckets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B1FFD8-C267-4151-A1EF-F0ADECD4F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H-Bucket store the set of suffixes, where 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of these suffixes is at least H.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sorting is accomplished by constructing 1-buckets, 2-buckets, 4-buckets,…,</a:t>
            </a:r>
            <a:r>
              <a:rPr lang="en-US" altLang="zh-TW" dirty="0">
                <a:latin typeface="Times New Roman" panose="02020603050405020304" pitchFamily="18" charset="0"/>
              </a:rPr>
              <a:t> 2</a:t>
            </a:r>
            <a:r>
              <a:rPr lang="en-US" altLang="zh-TW" i="1" baseline="30000" dirty="0">
                <a:latin typeface="Times New Roman" panose="02020603050405020304" pitchFamily="18" charset="0"/>
              </a:rPr>
              <a:t>logn</a:t>
            </a:r>
            <a:r>
              <a:rPr lang="en-US" altLang="zh-TW" dirty="0">
                <a:latin typeface="Times New Roman" panose="02020603050405020304" pitchFamily="18" charset="0"/>
              </a:rPr>
              <a:t>-buckets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</a:rPr>
              <a:t>(This takes 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TW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logN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</a:rPr>
              <a:t>) stages)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68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8952</TotalTime>
  <Words>1060</Words>
  <Application>Microsoft Office PowerPoint</Application>
  <PresentationFormat>寬螢幕</PresentationFormat>
  <Paragraphs>361</Paragraphs>
  <Slides>18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佈景主題</vt:lpstr>
      <vt:lpstr>SUFFIX ARRAYS: A NEW METHOD FOR ON-LINE STRING SEARCHES</vt:lpstr>
      <vt:lpstr>Abstract(1/2)</vt:lpstr>
      <vt:lpstr>Abstract (2/2)</vt:lpstr>
      <vt:lpstr>Suffix Array</vt:lpstr>
      <vt:lpstr>Longest Common Prefix</vt:lpstr>
      <vt:lpstr>Binary search W in A </vt:lpstr>
      <vt:lpstr>Algorithm(Lw)</vt:lpstr>
      <vt:lpstr>Improvement</vt:lpstr>
      <vt:lpstr>H-buckets</vt:lpstr>
      <vt:lpstr>H-buckets</vt:lpstr>
      <vt:lpstr>PowerPoint 簡報</vt:lpstr>
      <vt:lpstr>Time complexity</vt:lpstr>
      <vt:lpstr>Lcp</vt:lpstr>
      <vt:lpstr>Computing lcp</vt:lpstr>
      <vt:lpstr>Non-adjacent lcp</vt:lpstr>
      <vt:lpstr>Interval Tree</vt:lpstr>
      <vt:lpstr>Conclusion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  Visualization Algorithm</dc:title>
  <dc:creator>奕勝 陳</dc:creator>
  <cp:lastModifiedBy>pplab</cp:lastModifiedBy>
  <cp:revision>197</cp:revision>
  <dcterms:created xsi:type="dcterms:W3CDTF">2024-09-28T10:43:42Z</dcterms:created>
  <dcterms:modified xsi:type="dcterms:W3CDTF">2025-02-11T07:44:09Z</dcterms:modified>
</cp:coreProperties>
</file>