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0" r:id="rId4"/>
    <p:sldId id="292" r:id="rId5"/>
    <p:sldId id="293" r:id="rId6"/>
    <p:sldId id="295" r:id="rId7"/>
    <p:sldId id="296" r:id="rId8"/>
    <p:sldId id="297" r:id="rId9"/>
    <p:sldId id="294" r:id="rId10"/>
    <p:sldId id="300" r:id="rId11"/>
    <p:sldId id="286" r:id="rId12"/>
    <p:sldId id="263" r:id="rId13"/>
    <p:sldId id="291" r:id="rId14"/>
    <p:sldId id="301" r:id="rId15"/>
    <p:sldId id="29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24AD9410-0A1C-47A0-BD03-A2EE64A138FE}">
          <p14:sldIdLst>
            <p14:sldId id="256"/>
            <p14:sldId id="257"/>
            <p14:sldId id="290"/>
            <p14:sldId id="292"/>
            <p14:sldId id="293"/>
            <p14:sldId id="295"/>
            <p14:sldId id="296"/>
            <p14:sldId id="297"/>
            <p14:sldId id="294"/>
            <p14:sldId id="300"/>
            <p14:sldId id="286"/>
            <p14:sldId id="263"/>
          </p14:sldIdLst>
        </p14:section>
        <p14:section name="模板" id="{CC466A6E-155D-4F27-893A-C0740DE98E1A}">
          <p14:sldIdLst>
            <p14:sldId id="291"/>
            <p14:sldId id="301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eTilq5NutPlNu3ZIpsQbcDZR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7" autoAdjust="0"/>
    <p:restoredTop sz="42625" autoAdjust="0"/>
  </p:normalViewPr>
  <p:slideViewPr>
    <p:cSldViewPr snapToGrid="0">
      <p:cViewPr varScale="1">
        <p:scale>
          <a:sx n="37" d="100"/>
          <a:sy n="37" d="100"/>
        </p:scale>
        <p:origin x="25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Conference: Combinatorial Pattern Matching, 12th Annual Symposium, CPM 2001 Jerusalem, Israel, July 1-4, 2001 Proceedings</a:t>
            </a:r>
          </a:p>
          <a:p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altLang="zh-TW" dirty="0" smtClean="0"/>
              <a:t>Department of Informatics, Kyushu University Fukuoka 812-8581, Japan {</a:t>
            </a:r>
            <a:r>
              <a:rPr lang="en-US" altLang="zh-TW" dirty="0" err="1" smtClean="0"/>
              <a:t>arim,arikawa</a:t>
            </a:r>
            <a:r>
              <a:rPr lang="en-US" altLang="zh-TW" dirty="0" smtClean="0"/>
              <a:t>}@i.kyushu-u.ac.jp 2 School of Computer Science and Engineering Seoul National University, Seoul 151-742, Korea {</a:t>
            </a:r>
            <a:r>
              <a:rPr lang="en-US" altLang="zh-TW" dirty="0" err="1" smtClean="0"/>
              <a:t>ghlee,kpark</a:t>
            </a:r>
            <a:r>
              <a:rPr lang="en-US" altLang="zh-TW" dirty="0" smtClean="0"/>
              <a:t>}@theory.snu.ac.kr 3 PRESTO, Japan Science and Technology Corporation, Japan 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接著作者提出了一個方法去實現一顆</a:t>
            </a:r>
            <a:r>
              <a:rPr lang="en-US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post-order traversal</a:t>
            </a: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的部分是剛才提到的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 array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為的是要模擬後綴樹的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 order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traversal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，並找到所有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的位置資訊。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而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 order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拜訪一棵樹的順序是，左右中，他會先拜訪完所有子節點後，再去看上一層的節點。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 smtClean="0"/>
              <a:t>先來講一下會用到的一個觀念，最低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共同祖先，從這兩個葉節點來看，他們的最低共同祖先就是這個，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在後面的操作可以用來避免訪問到重複的節點。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Llca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是指當前最低共同祖先的左邊界，假設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是一個祖先節點，他的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Llca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就是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，右邊界是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，長度為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，也就是他第一次出現的起始位置。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Hlca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是指最低共同祖先節點的深度，也就是這個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substring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的長度，可以直接從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得知，因為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存的是相鄰後綴的最常公共前綴，所以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Height[k]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就會是當前的葉節點跟前一個葉節點的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長度。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這兩個的用途是要判斷節點的高度，決定要怎麼處理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具體來說，一開始我們有一個初始化的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，要把結點一個一個推進去模擬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 order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，當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 top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的高度比當前處理的共同祖先的高度高時，代表他的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值比祖先節點大，也就是他比祖先節點深，應該先進行輸出，順序才不會錯誤。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當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 top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比祖先深度小的時候，代表祖先的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比較大，所以要把祖先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進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總結來說，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是後綴字典序順序，等同於是</a:t>
            </a:r>
            <a:r>
              <a:rPr lang="zh-TW" altLang="en-US" dirty="0" smtClean="0"/>
              <a:t>葉節點的順序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。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 array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則是提供了相鄰後綴的最長共同前綴，讓我們可以知道內部節點的深度。這樣就可以透過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來模擬後綴樹的遍歷，而不需要實際去建一個後綴樹，就可以找到所有的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了。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使用剛才所得到的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array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，來找到所有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會使用到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是因為他存了相鄰後綴的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，可以用來重建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的結構。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找到的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會儲存成這個樣子。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 smtClean="0"/>
              <a:t>個是</a:t>
            </a:r>
            <a:r>
              <a:rPr lang="en-US" altLang="zh-TW" dirty="0" smtClean="0"/>
              <a:t>Rightmost Branches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 smtClean="0"/>
              <a:t>是指從葉節點到</a:t>
            </a:r>
            <a:r>
              <a:rPr lang="en-US" altLang="zh-TW" dirty="0" smtClean="0"/>
              <a:t>root</a:t>
            </a:r>
            <a:r>
              <a:rPr lang="zh-TW" altLang="en-US" dirty="0" smtClean="0"/>
              <a:t>的路徑，但只包含最右側的節點。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7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最後是實驗結果的部分，在建立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，也就是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的部分，作者的方法能夠更快的找到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Substring traversal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的部分也是，透過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 array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，速度也比傳統方法快。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88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239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接著作者提出了一個</a:t>
            </a:r>
            <a:r>
              <a:rPr lang="en-US" altLang="zh-TW" sz="1200" b="1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BottomUp</a:t>
            </a: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的方法去遍歷一個</a:t>
            </a:r>
            <a:r>
              <a:rPr lang="en-US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，找出所有</a:t>
            </a:r>
            <a:r>
              <a:rPr lang="en-US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找到的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substring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會存成一個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tuple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。分別是一個後綴的起始位置，結束位置，以及該後綴的長度。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 smtClean="0"/>
              <a:t>先來講一下會用到的兩個觀念，一個是</a:t>
            </a:r>
            <a:r>
              <a:rPr lang="en-US" altLang="zh-TW" dirty="0" smtClean="0"/>
              <a:t>Rightmost Branches</a:t>
            </a:r>
            <a:r>
              <a:rPr lang="zh-TW" altLang="en-US" dirty="0" smtClean="0"/>
              <a:t>，是指從葉節點到</a:t>
            </a:r>
            <a:r>
              <a:rPr lang="en-US" altLang="zh-TW" dirty="0" smtClean="0"/>
              <a:t>root</a:t>
            </a:r>
            <a:r>
              <a:rPr lang="zh-TW" altLang="en-US" dirty="0" smtClean="0"/>
              <a:t>的路徑，且只包含最右側的節點。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第二個會用到的是共同祖先，從這兩個葉節點來看，他們的共同祖先就是這個，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可以用來避免訪問到重複的節點。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那作者的做法是，先初始化一個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，從左到右去對每個葉節點做處理，假設當前業節點為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lk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，首先要找到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lk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跟前一個葉節點的最低共同祖先。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深度大於他們兩個的共同祖先的深度時，代表所有子節點都被處理完，就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出節果並產生一個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tuple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，代表找到了一個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小於他們倆個共同祖先就把他們的共同祖先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進去。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最後把當前的葉節點放進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36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17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SzPts val="280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首先是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，我先從範例開始，等一下再說明它的意義。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現在我們有一個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text banana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。我們把它依序構建出一個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tree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，從最後一個字開始看，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，所以在這邊新增節點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，加上終止符，再來是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na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，新創一個節點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，然後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，再來是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ana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構建完成後會得到這棵樹，我們在底下標上他們在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text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中的起始位置，像是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anana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底下寫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，代表這個後綴的索引從第二個開始到最後。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接著是找到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的部分，右邊已經先寫好所有後綴了，把這些後綴按照字典續排序。對照每個候綴的起始位置，就可以得到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了。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像是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banana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，他在所有後綴的字典序排序中，占地五個位置，所以她的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會排在第五個。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代表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banana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的起始位置。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得到的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Pos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[k] = I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代表的意義是，所有後綴中，第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k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個位置的後綴是從索引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開始，到最後的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substring.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74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建造這個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會花費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 log n 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，要從這裏面用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binary search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找一個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pattern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則需要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logn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但如果在查找時，有了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的資訊，可以讓搜尋時間降到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O(m +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logn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70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這裡來講一下剛剛所提到的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要從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是指兩個相鄰後綴的最長共同前綴長度。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從剛剛的例子來看，這裡是所有後綴，他們已經按照字典續排好了，我們要找到他們相鄰的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第一個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dollar sign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沒有共同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prefix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，所以空著，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和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，所以長度為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，長度為三，以此類推到最後。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要從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中計算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，是指兩個相鄰後綴的最長共同前綴長度。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-----------------</a:t>
            </a:r>
          </a:p>
          <a:p>
            <a:pPr marL="228600" lvl="0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How to compute LCP from a suffix array?</a:t>
            </a:r>
          </a:p>
          <a:p>
            <a:pPr marL="228600" lvl="0" indent="-228600">
              <a:buSzPts val="2800"/>
            </a:pPr>
            <a:endParaRPr lang="en-US" altLang="zh-TW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Method1: block-sorting compression</a:t>
            </a:r>
          </a:p>
          <a:p>
            <a:pPr marL="228600" lvl="0" indent="-228600">
              <a:buSzPts val="2800"/>
            </a:pPr>
            <a:endParaRPr lang="en-US" altLang="zh-TW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Method2: suffix tree simulation </a:t>
            </a:r>
          </a:p>
          <a:p>
            <a:pPr marL="685800" lvl="1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Since suffix tree require higher space resource, so authors implement a more efficient way to find LCP, using a bottom-up traversal suffix tree.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45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Suffix tree: 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存所有分支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substring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的樹。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search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能力好，但空間需求大。</a:t>
            </a:r>
            <a:endParaRPr lang="en-US" altLang="zh-TW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61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也是一樣先從範例看，等一下再說明他的特性。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從左到右掃描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，對於每個位置 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，計算後綴 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與其相鄰後綴的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也就是從已知的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值開始比較，避免從頭開始比較所有的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，從而減少比較次數。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這是因為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有兩個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特性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，第一個特性是，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兩個相鄰後綴的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大於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，那麼刪除它們的第一個字母後，新的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會比原本的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少 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另一個特性是兩個後綴的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是他們之間所有相鄰後綴的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最小值。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假設要找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，可以透過相鄰的直接去算出來。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那我們的後綴會取相鄰的最小值，也就是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但這樣我們還要知道那些後綴是相鄰的，要找到相鄰的後綴就可以用剛剛提到的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rank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Rank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存的東西表示後綴 </a:t>
            </a:r>
            <a:r>
              <a:rPr lang="en-US" altLang="zh-TW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在所有後綴中字典序的排名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61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做到最後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rank = 1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的時候，發現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他是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dollar sign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就跳出，最後得到我們的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，也就是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17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分支子字串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是指那些在文本中出現多次，且作為多個後綴的共同前綴的子字串。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假設現在有兩個後綴，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，可以發現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是這兩個後綴的共同前綴，</a:t>
            </a: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所以我們稱</a:t>
            </a:r>
            <a:r>
              <a:rPr lang="en-US" altLang="zh-TW" sz="1200" b="0" i="0" u="none" strike="noStrike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為</a:t>
            </a:r>
            <a:r>
              <a:rPr lang="en-US" altLang="zh-TW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32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769961"/>
            <a:ext cx="12432632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Linear-Time Longest-Common-Prefix</a:t>
            </a:r>
            <a:b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Computation in Suffix Arrays and </a:t>
            </a:r>
            <a:r>
              <a:rPr lang="en-US" sz="4400" dirty="0" smtClean="0">
                <a:latin typeface="Times New Roman"/>
                <a:ea typeface="Times New Roman"/>
                <a:cs typeface="Times New Roman"/>
                <a:sym typeface="Times New Roman"/>
              </a:rPr>
              <a:t>Its</a:t>
            </a:r>
            <a:r>
              <a:rPr lang="zh-TW" altLang="en-US" sz="4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smtClean="0"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8904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Toru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Kasai,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Gunho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Lee,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Hiroki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Arimura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Setsuo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Arikawa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Kunsoo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Park.</a:t>
            </a:r>
          </a:p>
          <a:p>
            <a:pPr marL="0" lvl="0" indent="0">
              <a:spcBef>
                <a:spcPts val="0"/>
              </a:spcBef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altLang="zh-TW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th </a:t>
            </a:r>
            <a:r>
              <a:rPr lang="en-US" altLang="zh-TW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Combinatorial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Pattern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Matching, 2001, 181-192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04957" y="5834548"/>
            <a:ext cx="392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Wan-Ni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Feb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2025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5" y="2089542"/>
            <a:ext cx="8488680" cy="4165810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Traverse with Height array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(L, R, H) = (start, end, length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// e.g. banana,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 = (2, 4, 3)</a:t>
            </a:r>
          </a:p>
          <a:p>
            <a:pPr marL="228600" lvl="0" indent="-228600">
              <a:buSzPts val="2800"/>
            </a:pPr>
            <a:endParaRPr lang="en-US" altLang="zh-TW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88" y="2793939"/>
            <a:ext cx="3183760" cy="32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r>
              <a:rPr lang="zh-TW" alt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r>
              <a:rPr lang="zh-TW" alt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Data: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English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text of 5.3MB</a:t>
            </a:r>
            <a:endParaRPr lang="en-US" altLang="zh-TW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Binary search: O(m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Suffix array + LCP: O(m +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24901"/>
          <a:stretch/>
        </p:blipFill>
        <p:spPr>
          <a:xfrm>
            <a:off x="1004177" y="3677478"/>
            <a:ext cx="10183646" cy="18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294968" y="1690688"/>
            <a:ext cx="11897032" cy="116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955318" y="2633763"/>
            <a:ext cx="2576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283368"/>
            <a:ext cx="10515600" cy="475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a linear-time algorithm to compute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longest common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information in suffix arrays.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applications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show that our algorithm is crucial to the effective use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block-sorting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compression, and we present a linear-time algorithm to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 traversal of a suffix tree with a suffix array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longest common prefix information.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52" y="2056260"/>
            <a:ext cx="4092350" cy="4198645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Bottom-Up 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Traverse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(L, R, H) = (start, end, length)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694" y="1507448"/>
            <a:ext cx="6096851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Usi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1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283368"/>
            <a:ext cx="10515600" cy="475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a linear-time algorithm to compute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longest common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information in suffix arrays.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applications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show that our algorithm is crucial to the effective use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block-sorting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compression, and we present a linear-time algorithm to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 traversal of a suffix tree with a suffix array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longest common prefix information.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3719"/>
            <a:ext cx="10515600" cy="5510707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-1530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Suffix array</a:t>
            </a:r>
            <a:r>
              <a:rPr lang="zh-TW" alt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(1/2)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4752109"/>
            <a:ext cx="10775553" cy="186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[k] =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-1530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Suffix array (2/2)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Binary search f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inds pattern m in text n: O(m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Suffix array + LCP to find a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pattern: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O(m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01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Longest-Common-Prefix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8" y="1690688"/>
            <a:ext cx="6076404" cy="40845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0" r="21015"/>
          <a:stretch/>
        </p:blipFill>
        <p:spPr>
          <a:xfrm>
            <a:off x="7813963" y="845643"/>
            <a:ext cx="3906982" cy="55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Preliminary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array: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存所有後綴的索引。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按照字典序排序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685800" lvl="1" indent="-228600">
              <a:buSzPts val="2800"/>
            </a:pP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Pos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[k] =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: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第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k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小的後綴是從索引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開始，到最後的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substring.</a:t>
            </a:r>
          </a:p>
          <a:p>
            <a:pPr marL="685800" lvl="1" indent="-228600">
              <a:buSzPts val="2800"/>
            </a:pPr>
            <a:r>
              <a:rPr 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Rank [</a:t>
            </a:r>
            <a:r>
              <a:rPr lang="en-US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] = k :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為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Pos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inverse function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，從索引去找此後綴的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字典序排名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buSzPts val="2800"/>
              <a:buNone/>
            </a:pPr>
            <a:endParaRPr 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 array: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紀錄相鄰後綴的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endParaRPr 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Goal: </a:t>
            </a:r>
          </a:p>
          <a:p>
            <a:pPr marL="685800" lvl="1" indent="-228600">
              <a:buSzPts val="280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快速計算出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685800" lvl="1" indent="-228600">
              <a:buSzPts val="2800"/>
            </a:pP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Conbine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and 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</a:t>
            </a:r>
          </a:p>
          <a:p>
            <a:pPr marL="228600" lvl="0" indent="-228600">
              <a:buSzPts val="2800"/>
            </a:pP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6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-42020" y="-397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Compute LCP (using </a:t>
            </a:r>
            <a:r>
              <a:rPr lang="en-US" altLang="zh-TW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/Rank Array)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119743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= 1, rank[1] = 5: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[5 - 1] =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[4] = 2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(1, 2) = 0 (banana,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 =&gt; Height[5] = 0</a:t>
            </a:r>
          </a:p>
          <a:p>
            <a:pPr marL="685800" lvl="1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2, rank[2]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4: </a:t>
            </a:r>
          </a:p>
          <a:p>
            <a:pPr marL="685800" lvl="1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[4 – 1 ] =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[3] = 4</a:t>
            </a:r>
          </a:p>
          <a:p>
            <a:pPr marL="685800" lvl="1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(2, 4) = 3 (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) =&gt; Height[4] = 3</a:t>
            </a:r>
          </a:p>
          <a:p>
            <a:pPr marL="685800" lvl="1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3, rank[3]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7: 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[7 – 1 ] =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[6] = 5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(3, 5) = 2 (nana,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 =&gt;Height[7] = 2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9;p7"/>
          <p:cNvSpPr txBox="1">
            <a:spLocks/>
          </p:cNvSpPr>
          <p:nvPr/>
        </p:nvSpPr>
        <p:spPr>
          <a:xfrm>
            <a:off x="6951549" y="1116960"/>
            <a:ext cx="6061302" cy="34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buSzPts val="28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banana$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</a:p>
          <a:p>
            <a:pPr marL="228600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(nana,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</a:p>
          <a:p>
            <a:pPr marL="22860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(a,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 = min(1, 3) = 1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6" r="62164" b="35574"/>
          <a:stretch/>
        </p:blipFill>
        <p:spPr>
          <a:xfrm>
            <a:off x="6395468" y="4213134"/>
            <a:ext cx="3978729" cy="25635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6" t="11386" r="9679" b="42093"/>
          <a:stretch/>
        </p:blipFill>
        <p:spPr>
          <a:xfrm>
            <a:off x="10635342" y="4147123"/>
            <a:ext cx="1436916" cy="25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Compute LCP (using </a:t>
            </a:r>
            <a:r>
              <a:rPr lang="en-US" altLang="zh-TW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/Rank Array)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= 4, rank[4] = 3: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[3 - 1] =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[2] = 6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(4, 6) = 1 (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, a) =&gt; Height[3] = 1</a:t>
            </a:r>
          </a:p>
          <a:p>
            <a:pPr marL="685800" lvl="1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5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, rank[5]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= 6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685800" lvl="1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[6 – 1 ] =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[5] = 1</a:t>
            </a:r>
          </a:p>
          <a:p>
            <a:pPr marL="685800" lvl="1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(5, 1) = 0 (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, banana) =&gt; Height[6] = 0</a:t>
            </a:r>
          </a:p>
          <a:p>
            <a:pPr marL="685800" lvl="1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6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, rank[6]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= 2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[2 – 1 ] =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[1] = 7</a:t>
            </a:r>
          </a:p>
          <a:p>
            <a:pPr marL="685800" lvl="1" indent="-228600">
              <a:buSzPts val="2800"/>
            </a:pP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(6, 7) = 0 (a, $) =&gt;Height[2] = 0</a:t>
            </a:r>
          </a:p>
          <a:p>
            <a:pPr marL="457200" lvl="1" indent="0">
              <a:buSzPts val="2800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= 7, rank[7] = 1, but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[7] = $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loop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finish. 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得到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Height[0, 0, 1, 3, 0, 0, 2]</a:t>
            </a: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0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Branching Substring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If S = LCP(Ai,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Aj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we call S is a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ranching substring.</a:t>
            </a:r>
          </a:p>
          <a:p>
            <a:pPr marL="228600" lvl="0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Ai =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Aj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” is a branching substring, since it’s the LCP of “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” and “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12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10446</TotalTime>
  <Words>2057</Words>
  <Application>Microsoft Office PowerPoint</Application>
  <PresentationFormat>寬螢幕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標楷體</vt:lpstr>
      <vt:lpstr>Arial</vt:lpstr>
      <vt:lpstr>Calibri</vt:lpstr>
      <vt:lpstr>Times New Roman</vt:lpstr>
      <vt:lpstr>Office 佈景主題</vt:lpstr>
      <vt:lpstr>Linear-Time Longest-Common-Prefix Computation in Suffix Arrays and Its Applications</vt:lpstr>
      <vt:lpstr>Abstract</vt:lpstr>
      <vt:lpstr>Suffix array (1/2)</vt:lpstr>
      <vt:lpstr>Suffix array (2/2)</vt:lpstr>
      <vt:lpstr>Longest-Common-Prefix</vt:lpstr>
      <vt:lpstr>Preliminary summary</vt:lpstr>
      <vt:lpstr>Compute LCP (using Pos/Rank Array)</vt:lpstr>
      <vt:lpstr>Compute LCP (using Pos/Rank Array)</vt:lpstr>
      <vt:lpstr>Branching Substring</vt:lpstr>
      <vt:lpstr>Traverse with Height array</vt:lpstr>
      <vt:lpstr>Result &amp; Conclusion</vt:lpstr>
      <vt:lpstr>Thanks</vt:lpstr>
      <vt:lpstr>Abstract</vt:lpstr>
      <vt:lpstr>Bottom-Up Traverse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subsequences  in sliding windows</dc:title>
  <dc:creator>user</dc:creator>
  <cp:lastModifiedBy>瑋玨 周</cp:lastModifiedBy>
  <cp:revision>1998</cp:revision>
  <dcterms:created xsi:type="dcterms:W3CDTF">2024-03-29T12:17:05Z</dcterms:created>
  <dcterms:modified xsi:type="dcterms:W3CDTF">2025-02-11T08:36:59Z</dcterms:modified>
</cp:coreProperties>
</file>