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403" r:id="rId4"/>
    <p:sldId id="429" r:id="rId5"/>
    <p:sldId id="433" r:id="rId6"/>
    <p:sldId id="430" r:id="rId7"/>
    <p:sldId id="431" r:id="rId8"/>
    <p:sldId id="428" r:id="rId9"/>
    <p:sldId id="434" r:id="rId10"/>
    <p:sldId id="435" r:id="rId11"/>
    <p:sldId id="415" r:id="rId12"/>
    <p:sldId id="424" r:id="rId13"/>
    <p:sldId id="436" r:id="rId14"/>
    <p:sldId id="437" r:id="rId15"/>
    <p:sldId id="425" r:id="rId16"/>
    <p:sldId id="438" r:id="rId17"/>
    <p:sldId id="363"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楊景翔" initials="楊" lastIdx="22" clrIdx="0">
    <p:extLst>
      <p:ext uri="{19B8F6BF-5375-455C-9EA6-DF929625EA0E}">
        <p15:presenceInfo xmlns:p15="http://schemas.microsoft.com/office/powerpoint/2012/main" userId="S::1082941@ncyu.edu.tw::045835ec-170e-42bc-81c6-09db8fcf29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4743" autoAdjust="0"/>
  </p:normalViewPr>
  <p:slideViewPr>
    <p:cSldViewPr snapToGrid="0">
      <p:cViewPr varScale="1">
        <p:scale>
          <a:sx n="108" d="100"/>
          <a:sy n="108" d="100"/>
        </p:scale>
        <p:origin x="10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BF28-E50E-4388-A3E5-4D39E480B765}" type="datetimeFigureOut">
              <a:rPr lang="zh-TW" altLang="en-US" smtClean="0"/>
              <a:t>2025/2/11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2711A4-5F0E-4DF4-937D-81F030A1E9AA}" type="slidenum">
              <a:rPr lang="zh-TW" altLang="en-US" smtClean="0"/>
              <a:t>‹#›</a:t>
            </a:fld>
            <a:endParaRPr lang="zh-TW" altLang="en-US"/>
          </a:p>
        </p:txBody>
      </p:sp>
    </p:spTree>
    <p:extLst>
      <p:ext uri="{BB962C8B-B14F-4D97-AF65-F5344CB8AC3E}">
        <p14:creationId xmlns:p14="http://schemas.microsoft.com/office/powerpoint/2010/main" val="20042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ES </a:t>
            </a:r>
            <a:r>
              <a:rPr lang="zh-TW" altLang="en-US" dirty="0"/>
              <a:t>估計得出的上下限本身配合 </a:t>
            </a:r>
            <a:r>
              <a:rPr lang="en-US" altLang="zh-TW" dirty="0"/>
              <a:t>ES</a:t>
            </a:r>
            <a:r>
              <a:rPr lang="zh-TW" altLang="en-US" dirty="0"/>
              <a:t> 已經可以有初步策略</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9</a:t>
            </a:fld>
            <a:endParaRPr lang="zh-TW" altLang="en-US"/>
          </a:p>
        </p:txBody>
      </p:sp>
    </p:spTree>
    <p:extLst>
      <p:ext uri="{BB962C8B-B14F-4D97-AF65-F5344CB8AC3E}">
        <p14:creationId xmlns:p14="http://schemas.microsoft.com/office/powerpoint/2010/main" val="365862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保留由</a:t>
            </a:r>
            <a:r>
              <a:rPr lang="en-US" altLang="zh-TW" dirty="0"/>
              <a:t>ES</a:t>
            </a:r>
            <a:r>
              <a:rPr lang="zh-TW" altLang="en-US" dirty="0"/>
              <a:t>建構出來的 </a:t>
            </a:r>
            <a:r>
              <a:rPr lang="en-US" altLang="zh-TW" dirty="0"/>
              <a:t>bound    </a:t>
            </a:r>
            <a:r>
              <a:rPr lang="zh-TW" altLang="en-US" dirty="0"/>
              <a:t>中間預測的部分改成 </a:t>
            </a:r>
            <a:r>
              <a:rPr lang="en-US" altLang="zh-TW" dirty="0"/>
              <a:t>ANN</a:t>
            </a:r>
            <a:r>
              <a:rPr lang="zh-TW" altLang="en-US" dirty="0"/>
              <a:t> 的輸出</a:t>
            </a:r>
          </a:p>
        </p:txBody>
      </p:sp>
      <p:sp>
        <p:nvSpPr>
          <p:cNvPr id="4" name="投影片編號版面配置區 3"/>
          <p:cNvSpPr>
            <a:spLocks noGrp="1"/>
          </p:cNvSpPr>
          <p:nvPr>
            <p:ph type="sldNum" sz="quarter" idx="5"/>
          </p:nvPr>
        </p:nvSpPr>
        <p:spPr/>
        <p:txBody>
          <a:bodyPr/>
          <a:lstStyle/>
          <a:p>
            <a:fld id="{7D2711A4-5F0E-4DF4-937D-81F030A1E9AA}" type="slidenum">
              <a:rPr lang="zh-TW" altLang="en-US" smtClean="0"/>
              <a:t>10</a:t>
            </a:fld>
            <a:endParaRPr lang="zh-TW" altLang="en-US"/>
          </a:p>
        </p:txBody>
      </p:sp>
    </p:spTree>
    <p:extLst>
      <p:ext uri="{BB962C8B-B14F-4D97-AF65-F5344CB8AC3E}">
        <p14:creationId xmlns:p14="http://schemas.microsoft.com/office/powerpoint/2010/main" val="1680671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0C6C96-9558-5AB5-D1F9-BCC335655A0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FA7C56-9105-1E14-A17F-8A26FE9B3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55C84251-D4BA-53DC-3BEF-977567CB82AB}"/>
              </a:ext>
            </a:extLst>
          </p:cNvPr>
          <p:cNvSpPr>
            <a:spLocks noGrp="1"/>
          </p:cNvSpPr>
          <p:nvPr>
            <p:ph type="dt" sz="half" idx="10"/>
          </p:nvPr>
        </p:nvSpPr>
        <p:spPr/>
        <p:txBody>
          <a:bodyPr/>
          <a:lstStyle/>
          <a:p>
            <a:fld id="{CA8AC1E3-A6AB-47A3-8E64-C9F1D5D81A55}" type="datetime1">
              <a:rPr lang="zh-TW" altLang="en-US" smtClean="0"/>
              <a:t>2025/2/11</a:t>
            </a:fld>
            <a:endParaRPr lang="zh-TW" altLang="en-US"/>
          </a:p>
        </p:txBody>
      </p:sp>
      <p:sp>
        <p:nvSpPr>
          <p:cNvPr id="5" name="頁尾版面配置區 4">
            <a:extLst>
              <a:ext uri="{FF2B5EF4-FFF2-40B4-BE49-F238E27FC236}">
                <a16:creationId xmlns:a16="http://schemas.microsoft.com/office/drawing/2014/main" id="{64D25A00-DB5F-6575-598E-1BDA96E3230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C1AD27D-3D20-5E6D-7527-6A46BDF3ED17}"/>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67733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EE39347-557F-B5D8-678D-276F907F4FD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A8EED0EF-2EFC-0A2C-A1A1-566E81CDA31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A42852E-12ED-C0F2-A102-7A6CE771DF50}"/>
              </a:ext>
            </a:extLst>
          </p:cNvPr>
          <p:cNvSpPr>
            <a:spLocks noGrp="1"/>
          </p:cNvSpPr>
          <p:nvPr>
            <p:ph type="dt" sz="half" idx="10"/>
          </p:nvPr>
        </p:nvSpPr>
        <p:spPr/>
        <p:txBody>
          <a:bodyPr/>
          <a:lstStyle/>
          <a:p>
            <a:fld id="{5B06E588-B95B-4AB0-81F5-2FBB811781EB}" type="datetime1">
              <a:rPr lang="zh-TW" altLang="en-US" smtClean="0"/>
              <a:t>2025/2/11</a:t>
            </a:fld>
            <a:endParaRPr lang="zh-TW" altLang="en-US"/>
          </a:p>
        </p:txBody>
      </p:sp>
      <p:sp>
        <p:nvSpPr>
          <p:cNvPr id="5" name="頁尾版面配置區 4">
            <a:extLst>
              <a:ext uri="{FF2B5EF4-FFF2-40B4-BE49-F238E27FC236}">
                <a16:creationId xmlns:a16="http://schemas.microsoft.com/office/drawing/2014/main" id="{1D930DA9-725C-5B7A-5BFB-0B94FF486115}"/>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8B92A56-D44A-B10D-C20D-AC8706D7822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299100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B36CFAD-7B1A-4F41-7AA1-3F5865D1345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0A3AE268-50FA-2DB3-85DF-75AC97871EF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969F98A-EAB9-3D3B-7A32-3741EF289F77}"/>
              </a:ext>
            </a:extLst>
          </p:cNvPr>
          <p:cNvSpPr>
            <a:spLocks noGrp="1"/>
          </p:cNvSpPr>
          <p:nvPr>
            <p:ph type="dt" sz="half" idx="10"/>
          </p:nvPr>
        </p:nvSpPr>
        <p:spPr/>
        <p:txBody>
          <a:bodyPr/>
          <a:lstStyle/>
          <a:p>
            <a:fld id="{6FF611F3-4FA6-41B2-81A4-6CC88E543A04}" type="datetime1">
              <a:rPr lang="zh-TW" altLang="en-US" smtClean="0"/>
              <a:t>2025/2/11</a:t>
            </a:fld>
            <a:endParaRPr lang="zh-TW" altLang="en-US"/>
          </a:p>
        </p:txBody>
      </p:sp>
      <p:sp>
        <p:nvSpPr>
          <p:cNvPr id="5" name="頁尾版面配置區 4">
            <a:extLst>
              <a:ext uri="{FF2B5EF4-FFF2-40B4-BE49-F238E27FC236}">
                <a16:creationId xmlns:a16="http://schemas.microsoft.com/office/drawing/2014/main" id="{AB6F795B-0E4E-9263-5414-6CF7A28738E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952AC5-C821-BDC5-2B56-1AC08DD08A64}"/>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91923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1BFF06-C706-AE49-8BDC-162AE3DCC49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6BB920A-B9BC-CE2C-E727-40FC0B9BE25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6AEF194-C880-0ED0-C3B1-F5AA4AC7963D}"/>
              </a:ext>
            </a:extLst>
          </p:cNvPr>
          <p:cNvSpPr>
            <a:spLocks noGrp="1"/>
          </p:cNvSpPr>
          <p:nvPr>
            <p:ph type="dt" sz="half" idx="10"/>
          </p:nvPr>
        </p:nvSpPr>
        <p:spPr/>
        <p:txBody>
          <a:bodyPr/>
          <a:lstStyle/>
          <a:p>
            <a:fld id="{08FE8941-C9FC-4970-9D6F-BA72DC037752}" type="datetime1">
              <a:rPr lang="zh-TW" altLang="en-US" smtClean="0"/>
              <a:t>2025/2/11</a:t>
            </a:fld>
            <a:endParaRPr lang="zh-TW" altLang="en-US"/>
          </a:p>
        </p:txBody>
      </p:sp>
      <p:sp>
        <p:nvSpPr>
          <p:cNvPr id="5" name="頁尾版面配置區 4">
            <a:extLst>
              <a:ext uri="{FF2B5EF4-FFF2-40B4-BE49-F238E27FC236}">
                <a16:creationId xmlns:a16="http://schemas.microsoft.com/office/drawing/2014/main" id="{ACAB75C9-C024-B558-D45F-78577087743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5F45A64-F99E-C099-B11A-50A95E098FEF}"/>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385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37508B-BEB1-C8F9-B516-0922DF72FB65}"/>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803A960-423A-63C2-DE35-5ECFB4DE1D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C49DDC9D-F9A5-2607-75C3-0D12FFEC815E}"/>
              </a:ext>
            </a:extLst>
          </p:cNvPr>
          <p:cNvSpPr>
            <a:spLocks noGrp="1"/>
          </p:cNvSpPr>
          <p:nvPr>
            <p:ph type="dt" sz="half" idx="10"/>
          </p:nvPr>
        </p:nvSpPr>
        <p:spPr/>
        <p:txBody>
          <a:bodyPr/>
          <a:lstStyle/>
          <a:p>
            <a:fld id="{2039AE5F-5202-44CB-B5B5-2322DF70600B}" type="datetime1">
              <a:rPr lang="zh-TW" altLang="en-US" smtClean="0"/>
              <a:t>2025/2/11</a:t>
            </a:fld>
            <a:endParaRPr lang="zh-TW" altLang="en-US"/>
          </a:p>
        </p:txBody>
      </p:sp>
      <p:sp>
        <p:nvSpPr>
          <p:cNvPr id="5" name="頁尾版面配置區 4">
            <a:extLst>
              <a:ext uri="{FF2B5EF4-FFF2-40B4-BE49-F238E27FC236}">
                <a16:creationId xmlns:a16="http://schemas.microsoft.com/office/drawing/2014/main" id="{51737579-99A5-787F-A156-A914AC26919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3DCF7EE7-94C2-1869-DD60-727D9699176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689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D93191-4D6D-0ABD-4FD0-D3DAEBA57EE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1ED2BA-D421-7A64-DC46-93172086D236}"/>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A07B58A-5369-F605-DA10-8BA9C02942FE}"/>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0069A846-5B55-BD04-2DAB-0D2726E962A7}"/>
              </a:ext>
            </a:extLst>
          </p:cNvPr>
          <p:cNvSpPr>
            <a:spLocks noGrp="1"/>
          </p:cNvSpPr>
          <p:nvPr>
            <p:ph type="dt" sz="half" idx="10"/>
          </p:nvPr>
        </p:nvSpPr>
        <p:spPr/>
        <p:txBody>
          <a:bodyPr/>
          <a:lstStyle/>
          <a:p>
            <a:fld id="{0C3542C7-36FE-4BA7-9A3F-4A6D1DADBE08}" type="datetime1">
              <a:rPr lang="zh-TW" altLang="en-US" smtClean="0"/>
              <a:t>2025/2/11</a:t>
            </a:fld>
            <a:endParaRPr lang="zh-TW" altLang="en-US"/>
          </a:p>
        </p:txBody>
      </p:sp>
      <p:sp>
        <p:nvSpPr>
          <p:cNvPr id="6" name="頁尾版面配置區 5">
            <a:extLst>
              <a:ext uri="{FF2B5EF4-FFF2-40B4-BE49-F238E27FC236}">
                <a16:creationId xmlns:a16="http://schemas.microsoft.com/office/drawing/2014/main" id="{1502D24C-E889-D7B0-44D9-CE81B159E967}"/>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6439EF-16EE-FA12-79F3-B87E3982803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89808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06F3233-C6E5-0B44-D100-310DB38E5811}"/>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ED436CD-1CD4-D11C-BEAA-C417119007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1A8C39C-C632-D3AD-5AEA-87AD3CE7E47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A78D980-ADEE-0381-3898-A79271B830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B4163D17-2951-4369-D786-C80C0E0AC83F}"/>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D1A71428-24ED-C03C-2120-A1D148D10B70}"/>
              </a:ext>
            </a:extLst>
          </p:cNvPr>
          <p:cNvSpPr>
            <a:spLocks noGrp="1"/>
          </p:cNvSpPr>
          <p:nvPr>
            <p:ph type="dt" sz="half" idx="10"/>
          </p:nvPr>
        </p:nvSpPr>
        <p:spPr/>
        <p:txBody>
          <a:bodyPr/>
          <a:lstStyle/>
          <a:p>
            <a:fld id="{6719B4E3-C1A0-407D-A8C4-223029942A11}" type="datetime1">
              <a:rPr lang="zh-TW" altLang="en-US" smtClean="0"/>
              <a:t>2025/2/11</a:t>
            </a:fld>
            <a:endParaRPr lang="zh-TW" altLang="en-US"/>
          </a:p>
        </p:txBody>
      </p:sp>
      <p:sp>
        <p:nvSpPr>
          <p:cNvPr id="8" name="頁尾版面配置區 7">
            <a:extLst>
              <a:ext uri="{FF2B5EF4-FFF2-40B4-BE49-F238E27FC236}">
                <a16:creationId xmlns:a16="http://schemas.microsoft.com/office/drawing/2014/main" id="{82E1BEDD-6B2B-9839-FD27-D8A7C04DBCC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5D55D63F-D8D7-440D-968C-FBBBB351775C}"/>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60010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201DAD-B1A7-6913-F8C4-3128A369DFE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EEEE96D-DCE2-0290-7CB8-E2A347F5FB2E}"/>
              </a:ext>
            </a:extLst>
          </p:cNvPr>
          <p:cNvSpPr>
            <a:spLocks noGrp="1"/>
          </p:cNvSpPr>
          <p:nvPr>
            <p:ph type="dt" sz="half" idx="10"/>
          </p:nvPr>
        </p:nvSpPr>
        <p:spPr/>
        <p:txBody>
          <a:bodyPr/>
          <a:lstStyle/>
          <a:p>
            <a:fld id="{610827EF-4BCA-4B2D-96BC-800DE09072A1}" type="datetime1">
              <a:rPr lang="zh-TW" altLang="en-US" smtClean="0"/>
              <a:t>2025/2/11</a:t>
            </a:fld>
            <a:endParaRPr lang="zh-TW" altLang="en-US"/>
          </a:p>
        </p:txBody>
      </p:sp>
      <p:sp>
        <p:nvSpPr>
          <p:cNvPr id="4" name="頁尾版面配置區 3">
            <a:extLst>
              <a:ext uri="{FF2B5EF4-FFF2-40B4-BE49-F238E27FC236}">
                <a16:creationId xmlns:a16="http://schemas.microsoft.com/office/drawing/2014/main" id="{27DFB4F6-EB62-78FE-A3B6-223303180182}"/>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2C0C14C-28CD-EC7E-4309-732F432A8E7A}"/>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75894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58279C0-CD55-F003-AC5E-186052697790}"/>
              </a:ext>
            </a:extLst>
          </p:cNvPr>
          <p:cNvSpPr>
            <a:spLocks noGrp="1"/>
          </p:cNvSpPr>
          <p:nvPr>
            <p:ph type="dt" sz="half" idx="10"/>
          </p:nvPr>
        </p:nvSpPr>
        <p:spPr/>
        <p:txBody>
          <a:bodyPr/>
          <a:lstStyle/>
          <a:p>
            <a:fld id="{F1579947-85DC-4C95-80F0-0C9A313E1A00}" type="datetime1">
              <a:rPr lang="zh-TW" altLang="en-US" smtClean="0"/>
              <a:t>2025/2/11</a:t>
            </a:fld>
            <a:endParaRPr lang="zh-TW" altLang="en-US"/>
          </a:p>
        </p:txBody>
      </p:sp>
      <p:sp>
        <p:nvSpPr>
          <p:cNvPr id="3" name="頁尾版面配置區 2">
            <a:extLst>
              <a:ext uri="{FF2B5EF4-FFF2-40B4-BE49-F238E27FC236}">
                <a16:creationId xmlns:a16="http://schemas.microsoft.com/office/drawing/2014/main" id="{36E7F1EF-FFA4-134D-A4B0-3774C78AC96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6AFB60E8-5211-F688-2F76-36E5498719CE}"/>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149558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D1827A-CB14-C4D4-25E3-41710BF6EA7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6C3446C2-058B-FE7C-C4EA-39142F7D7E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2B9FA26-62A1-F41D-42AE-4B9FA400E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701A1DA-69F3-C87D-CD25-E5F434BE3BE3}"/>
              </a:ext>
            </a:extLst>
          </p:cNvPr>
          <p:cNvSpPr>
            <a:spLocks noGrp="1"/>
          </p:cNvSpPr>
          <p:nvPr>
            <p:ph type="dt" sz="half" idx="10"/>
          </p:nvPr>
        </p:nvSpPr>
        <p:spPr/>
        <p:txBody>
          <a:bodyPr/>
          <a:lstStyle/>
          <a:p>
            <a:fld id="{E504CBE8-F2E5-4D8C-86BB-4F11DA33B21D}" type="datetime1">
              <a:rPr lang="zh-TW" altLang="en-US" smtClean="0"/>
              <a:t>2025/2/11</a:t>
            </a:fld>
            <a:endParaRPr lang="zh-TW" altLang="en-US"/>
          </a:p>
        </p:txBody>
      </p:sp>
      <p:sp>
        <p:nvSpPr>
          <p:cNvPr id="6" name="頁尾版面配置區 5">
            <a:extLst>
              <a:ext uri="{FF2B5EF4-FFF2-40B4-BE49-F238E27FC236}">
                <a16:creationId xmlns:a16="http://schemas.microsoft.com/office/drawing/2014/main" id="{BE909FB9-26BE-EFF1-A2A0-2EDEAD11E9C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80F42F7-4924-ACAA-4B7E-81847CCAE6B1}"/>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06170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F3A632-06E7-2518-793D-34E8E6D78B2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B659DF59-8B59-165B-FC2D-788F2972E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B81BBEC0-7FEE-EE4F-6278-6FC2F230D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F0A4099-AD40-6407-4A6E-440F0C9ED57D}"/>
              </a:ext>
            </a:extLst>
          </p:cNvPr>
          <p:cNvSpPr>
            <a:spLocks noGrp="1"/>
          </p:cNvSpPr>
          <p:nvPr>
            <p:ph type="dt" sz="half" idx="10"/>
          </p:nvPr>
        </p:nvSpPr>
        <p:spPr/>
        <p:txBody>
          <a:bodyPr/>
          <a:lstStyle/>
          <a:p>
            <a:fld id="{D81B16DB-9686-447D-9D68-9652B275986F}" type="datetime1">
              <a:rPr lang="zh-TW" altLang="en-US" smtClean="0"/>
              <a:t>2025/2/11</a:t>
            </a:fld>
            <a:endParaRPr lang="zh-TW" altLang="en-US"/>
          </a:p>
        </p:txBody>
      </p:sp>
      <p:sp>
        <p:nvSpPr>
          <p:cNvPr id="6" name="頁尾版面配置區 5">
            <a:extLst>
              <a:ext uri="{FF2B5EF4-FFF2-40B4-BE49-F238E27FC236}">
                <a16:creationId xmlns:a16="http://schemas.microsoft.com/office/drawing/2014/main" id="{F165FF51-855C-82B4-240E-D1AF02540302}"/>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02CF40C-AF6C-C9FF-89A1-58A1B03B6C4B}"/>
              </a:ext>
            </a:extLst>
          </p:cNvPr>
          <p:cNvSpPr>
            <a:spLocks noGrp="1"/>
          </p:cNvSpPr>
          <p:nvPr>
            <p:ph type="sldNum" sz="quarter" idx="12"/>
          </p:nvPr>
        </p:nvSpPr>
        <p:spPr/>
        <p:txBody>
          <a:body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349678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9A69BABF-6143-6E99-0B49-97D885BD7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7B1DF635-42A0-B056-4EB4-97F7B309A0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7B49324-9375-D069-B743-3683D64388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FCC5AE-261C-4E50-A59B-D2A2B1270A69}" type="datetime1">
              <a:rPr lang="zh-TW" altLang="en-US" smtClean="0"/>
              <a:t>2025/2/11</a:t>
            </a:fld>
            <a:endParaRPr lang="zh-TW" altLang="en-US"/>
          </a:p>
        </p:txBody>
      </p:sp>
      <p:sp>
        <p:nvSpPr>
          <p:cNvPr id="5" name="頁尾版面配置區 4">
            <a:extLst>
              <a:ext uri="{FF2B5EF4-FFF2-40B4-BE49-F238E27FC236}">
                <a16:creationId xmlns:a16="http://schemas.microsoft.com/office/drawing/2014/main" id="{28584CA7-762E-3A5A-304E-1EAAB6D161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A5B41FD-5E7A-AF87-9639-CB9054602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EC03B-316C-4507-8207-D997BB28EB64}" type="slidenum">
              <a:rPr lang="zh-TW" altLang="en-US" smtClean="0"/>
              <a:t>‹#›</a:t>
            </a:fld>
            <a:endParaRPr lang="zh-TW" altLang="en-US"/>
          </a:p>
        </p:txBody>
      </p:sp>
    </p:spTree>
    <p:extLst>
      <p:ext uri="{BB962C8B-B14F-4D97-AF65-F5344CB8AC3E}">
        <p14:creationId xmlns:p14="http://schemas.microsoft.com/office/powerpoint/2010/main" val="428976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optuna.readthedocs.io/en/stable/reference/visualization/generated/optuna.visualization.plot_pareto_front.html" TargetMode="External"/><Relationship Id="rId2" Type="http://schemas.openxmlformats.org/officeDocument/2006/relationships/hyperlink" Target="https://optuna.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5D6ECA-8C9F-6ADC-F8D7-2A82572058E8}"/>
              </a:ext>
            </a:extLst>
          </p:cNvPr>
          <p:cNvSpPr>
            <a:spLocks noGrp="1"/>
          </p:cNvSpPr>
          <p:nvPr>
            <p:ph type="ctrTitle"/>
          </p:nvPr>
        </p:nvSpPr>
        <p:spPr>
          <a:xfrm>
            <a:off x="681162" y="763535"/>
            <a:ext cx="10829676" cy="2387600"/>
          </a:xfrm>
        </p:spPr>
        <p:txBody>
          <a:bodyPr>
            <a:noAutofit/>
          </a:bodyPr>
          <a:lstStyle/>
          <a:p>
            <a:r>
              <a:rPr lang="en-US" altLang="zh-TW" sz="4800" dirty="0">
                <a:latin typeface="Times New Roman" panose="02020603050405020304" pitchFamily="18" charset="0"/>
                <a:cs typeface="Times New Roman" panose="02020603050405020304" pitchFamily="18" charset="0"/>
              </a:rPr>
              <a:t>A</a:t>
            </a:r>
            <a:r>
              <a:rPr lang="zh-TW" altLang="en-US" sz="4800" dirty="0">
                <a:latin typeface="Times New Roman" panose="02020603050405020304" pitchFamily="18" charset="0"/>
                <a:cs typeface="Times New Roman" panose="02020603050405020304" pitchFamily="18" charset="0"/>
              </a:rPr>
              <a:t> </a:t>
            </a:r>
            <a:r>
              <a:rPr lang="en-US" altLang="zh-TW" sz="4800" dirty="0">
                <a:latin typeface="Times New Roman" panose="02020603050405020304" pitchFamily="18" charset="0"/>
                <a:cs typeface="Times New Roman" panose="02020603050405020304" pitchFamily="18" charset="0"/>
              </a:rPr>
              <a:t>dynamic threshold decision system for stock trading signal detection</a:t>
            </a:r>
            <a:endParaRPr lang="en-US" altLang="zh-TW" sz="4800" b="0" i="0" dirty="0">
              <a:solidFill>
                <a:srgbClr val="1F1F1F"/>
              </a:solidFill>
              <a:effectLst/>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B6739F88-A29A-4C56-52FA-D407B32738E9}"/>
              </a:ext>
            </a:extLst>
          </p:cNvPr>
          <p:cNvSpPr>
            <a:spLocks noGrp="1"/>
          </p:cNvSpPr>
          <p:nvPr>
            <p:ph type="subTitle" idx="1"/>
          </p:nvPr>
        </p:nvSpPr>
        <p:spPr>
          <a:xfrm>
            <a:off x="1524000" y="3372388"/>
            <a:ext cx="9144000" cy="1655762"/>
          </a:xfrm>
        </p:spPr>
        <p:txBody>
          <a:bodyPr/>
          <a:lstStyle/>
          <a:p>
            <a:r>
              <a:rPr lang="en-US" altLang="zh-TW" b="0" i="0" dirty="0">
                <a:solidFill>
                  <a:srgbClr val="222222"/>
                </a:solidFill>
                <a:effectLst/>
                <a:latin typeface="Arial" panose="020B0604020202020204" pitchFamily="34" charset="0"/>
              </a:rPr>
              <a:t>Chang, P. C., Liao, T. W., Lin, J. J., &amp; Fan, C. Y. (2011)</a:t>
            </a:r>
          </a:p>
          <a:p>
            <a:r>
              <a:rPr lang="en-US" altLang="zh-TW" b="0" i="1" dirty="0">
                <a:solidFill>
                  <a:srgbClr val="222222"/>
                </a:solidFill>
                <a:effectLst/>
                <a:latin typeface="Arial" panose="020B0604020202020204" pitchFamily="34" charset="0"/>
              </a:rPr>
              <a:t>Applied soft computing</a:t>
            </a:r>
            <a:r>
              <a:rPr lang="en-US" altLang="zh-TW" b="0" i="0" dirty="0">
                <a:solidFill>
                  <a:srgbClr val="222222"/>
                </a:solidFill>
                <a:effectLst/>
                <a:latin typeface="Arial" panose="020B0604020202020204" pitchFamily="34" charset="0"/>
              </a:rPr>
              <a:t>, </a:t>
            </a:r>
            <a:r>
              <a:rPr lang="en-US" altLang="zh-TW" b="0" i="1" dirty="0">
                <a:solidFill>
                  <a:srgbClr val="222222"/>
                </a:solidFill>
                <a:effectLst/>
                <a:latin typeface="Arial" panose="020B0604020202020204" pitchFamily="34" charset="0"/>
              </a:rPr>
              <a:t>11</a:t>
            </a:r>
            <a:r>
              <a:rPr lang="en-US" altLang="zh-TW" b="0" i="0" dirty="0">
                <a:solidFill>
                  <a:srgbClr val="222222"/>
                </a:solidFill>
                <a:effectLst/>
                <a:latin typeface="Arial" panose="020B0604020202020204" pitchFamily="34" charset="0"/>
              </a:rPr>
              <a:t>(5), 3998-4010.</a:t>
            </a:r>
            <a:endParaRPr lang="zh-TW" altLang="en-US" dirty="0">
              <a:solidFill>
                <a:srgbClr val="333333"/>
              </a:solidFill>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D6BC2F8A-F57D-93E1-25E0-DACED7728107}"/>
              </a:ext>
            </a:extLst>
          </p:cNvPr>
          <p:cNvSpPr txBox="1"/>
          <p:nvPr/>
        </p:nvSpPr>
        <p:spPr>
          <a:xfrm>
            <a:off x="8410112" y="5913844"/>
            <a:ext cx="3657600" cy="830997"/>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Presenter : Jing-Xiang</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Yang</a:t>
            </a:r>
          </a:p>
          <a:p>
            <a:r>
              <a:rPr lang="en-US" altLang="zh-TW" sz="2400" dirty="0">
                <a:latin typeface="Times New Roman" panose="02020603050405020304" pitchFamily="18" charset="0"/>
                <a:cs typeface="Times New Roman" panose="02020603050405020304" pitchFamily="18" charset="0"/>
              </a:rPr>
              <a:t>Date : </a:t>
            </a:r>
            <a:r>
              <a:rPr lang="en-US" altLang="zh-TW" sz="2400" dirty="0">
                <a:solidFill>
                  <a:srgbClr val="202124"/>
                </a:solidFill>
                <a:latin typeface="Times New Roman" panose="02020603050405020304" pitchFamily="18" charset="0"/>
                <a:cs typeface="Times New Roman" panose="02020603050405020304" pitchFamily="18" charset="0"/>
              </a:rPr>
              <a:t>Feb.</a:t>
            </a:r>
            <a:r>
              <a:rPr lang="en-US" altLang="zh-TW" sz="2400" b="0" i="0" dirty="0">
                <a:solidFill>
                  <a:srgbClr val="202124"/>
                </a:solidFill>
                <a:effectLst/>
                <a:latin typeface="Times New Roman" panose="02020603050405020304" pitchFamily="18" charset="0"/>
                <a:cs typeface="Times New Roman" panose="02020603050405020304" pitchFamily="18" charset="0"/>
              </a:rPr>
              <a:t> 11, </a:t>
            </a:r>
            <a:r>
              <a:rPr lang="en-US" altLang="zh-TW" sz="2400" dirty="0">
                <a:latin typeface="Times New Roman" panose="02020603050405020304" pitchFamily="18" charset="0"/>
                <a:cs typeface="Times New Roman" panose="02020603050405020304" pitchFamily="18" charset="0"/>
              </a:rPr>
              <a:t>2025</a:t>
            </a:r>
            <a:endParaRPr lang="zh-TW" altLang="en-US" sz="2400" dirty="0">
              <a:latin typeface="Times New Roman" panose="02020603050405020304" pitchFamily="18" charset="0"/>
              <a:cs typeface="Times New Roman" panose="02020603050405020304" pitchFamily="18" charset="0"/>
            </a:endParaRPr>
          </a:p>
        </p:txBody>
      </p:sp>
      <p:sp>
        <p:nvSpPr>
          <p:cNvPr id="5" name="投影片編號版面配置區 4">
            <a:extLst>
              <a:ext uri="{FF2B5EF4-FFF2-40B4-BE49-F238E27FC236}">
                <a16:creationId xmlns:a16="http://schemas.microsoft.com/office/drawing/2014/main" id="{FCE74A8C-340A-9F93-5512-3E18A247C87B}"/>
              </a:ext>
            </a:extLst>
          </p:cNvPr>
          <p:cNvSpPr>
            <a:spLocks noGrp="1"/>
          </p:cNvSpPr>
          <p:nvPr>
            <p:ph type="sldNum" sz="quarter" idx="12"/>
          </p:nvPr>
        </p:nvSpPr>
        <p:spPr/>
        <p:txBody>
          <a:bodyPr/>
          <a:lstStyle/>
          <a:p>
            <a:fld id="{EFAEC03B-316C-4507-8207-D997BB28EB64}" type="slidenum">
              <a:rPr lang="zh-TW" altLang="en-US" smtClean="0"/>
              <a:t>1</a:t>
            </a:fld>
            <a:endParaRPr lang="zh-TW" altLang="en-US" dirty="0"/>
          </a:p>
        </p:txBody>
      </p:sp>
    </p:spTree>
    <p:extLst>
      <p:ext uri="{BB962C8B-B14F-4D97-AF65-F5344CB8AC3E}">
        <p14:creationId xmlns:p14="http://schemas.microsoft.com/office/powerpoint/2010/main" val="1694615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0098-283D-042F-62A5-F1E0297A7C01}"/>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F706301-3799-1C74-3CF0-E08EA09D8EB1}"/>
              </a:ext>
            </a:extLst>
          </p:cNvPr>
          <p:cNvSpPr>
            <a:spLocks noGrp="1"/>
          </p:cNvSpPr>
          <p:nvPr>
            <p:ph type="sldNum" sz="quarter" idx="12"/>
          </p:nvPr>
        </p:nvSpPr>
        <p:spPr/>
        <p:txBody>
          <a:bodyPr/>
          <a:lstStyle/>
          <a:p>
            <a:fld id="{EFAEC03B-316C-4507-8207-D997BB28EB64}" type="slidenum">
              <a:rPr lang="zh-TW" altLang="en-US" smtClean="0"/>
              <a:t>10</a:t>
            </a:fld>
            <a:endParaRPr lang="zh-TW" altLang="en-US"/>
          </a:p>
        </p:txBody>
      </p:sp>
      <p:sp>
        <p:nvSpPr>
          <p:cNvPr id="5" name="標題 1">
            <a:extLst>
              <a:ext uri="{FF2B5EF4-FFF2-40B4-BE49-F238E27FC236}">
                <a16:creationId xmlns:a16="http://schemas.microsoft.com/office/drawing/2014/main" id="{5589BB44-BFF8-B2DE-BE23-A33CF53990CE}"/>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ANN</a:t>
            </a:r>
            <a:r>
              <a:rPr lang="zh-TW" altLang="en-US" sz="4800" dirty="0">
                <a:latin typeface="Times New Roman" panose="02020603050405020304" pitchFamily="18" charset="0"/>
                <a:cs typeface="Times New Roman" panose="02020603050405020304" pitchFamily="18" charset="0"/>
              </a:rPr>
              <a:t> </a:t>
            </a:r>
            <a:r>
              <a:rPr lang="en-US" altLang="zh-TW" sz="4800" dirty="0">
                <a:latin typeface="Times New Roman" panose="02020603050405020304" pitchFamily="18" charset="0"/>
                <a:cs typeface="Times New Roman" panose="02020603050405020304" pitchFamily="18" charset="0"/>
              </a:rPr>
              <a:t>+</a:t>
            </a:r>
            <a:r>
              <a:rPr lang="zh-TW" altLang="en-US" sz="4800" dirty="0">
                <a:latin typeface="Times New Roman" panose="02020603050405020304" pitchFamily="18" charset="0"/>
                <a:cs typeface="Times New Roman" panose="02020603050405020304" pitchFamily="18" charset="0"/>
              </a:rPr>
              <a:t> </a:t>
            </a:r>
            <a:r>
              <a:rPr lang="en-US" altLang="zh-TW" sz="4800" dirty="0">
                <a:latin typeface="Times New Roman" panose="02020603050405020304" pitchFamily="18" charset="0"/>
                <a:cs typeface="Times New Roman" panose="02020603050405020304" pitchFamily="18" charset="0"/>
              </a:rPr>
              <a:t>Dynamic threshold bounds</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A442C50B-F51A-D8E7-12FA-8896BDE12D27}"/>
              </a:ext>
            </a:extLst>
          </p:cNvPr>
          <p:cNvSpPr txBox="1">
            <a:spLocks/>
          </p:cNvSpPr>
          <p:nvPr/>
        </p:nvSpPr>
        <p:spPr>
          <a:xfrm>
            <a:off x="838200" y="147208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altLang="zh-TW" sz="2400" dirty="0">
              <a:latin typeface="Times New Roman" panose="02020603050405020304" pitchFamily="18" charset="0"/>
              <a:cs typeface="Times New Roman" panose="02020603050405020304" pitchFamily="18" charset="0"/>
            </a:endParaRPr>
          </a:p>
        </p:txBody>
      </p:sp>
      <p:pic>
        <p:nvPicPr>
          <p:cNvPr id="9" name="圖片 8">
            <a:extLst>
              <a:ext uri="{FF2B5EF4-FFF2-40B4-BE49-F238E27FC236}">
                <a16:creationId xmlns:a16="http://schemas.microsoft.com/office/drawing/2014/main" id="{3D5BF0D5-A2D3-82C2-B414-79F4BCE9375B}"/>
              </a:ext>
            </a:extLst>
          </p:cNvPr>
          <p:cNvPicPr>
            <a:picLocks noChangeAspect="1"/>
          </p:cNvPicPr>
          <p:nvPr/>
        </p:nvPicPr>
        <p:blipFill>
          <a:blip r:embed="rId3"/>
          <a:stretch>
            <a:fillRect/>
          </a:stretch>
        </p:blipFill>
        <p:spPr>
          <a:xfrm>
            <a:off x="0" y="1931388"/>
            <a:ext cx="5979578" cy="3454523"/>
          </a:xfrm>
          <a:prstGeom prst="rect">
            <a:avLst/>
          </a:prstGeom>
        </p:spPr>
      </p:pic>
      <p:pic>
        <p:nvPicPr>
          <p:cNvPr id="11" name="圖片 10">
            <a:extLst>
              <a:ext uri="{FF2B5EF4-FFF2-40B4-BE49-F238E27FC236}">
                <a16:creationId xmlns:a16="http://schemas.microsoft.com/office/drawing/2014/main" id="{1AE008AA-FC99-5B01-0D3A-DC995EE3142C}"/>
              </a:ext>
            </a:extLst>
          </p:cNvPr>
          <p:cNvPicPr>
            <a:picLocks noChangeAspect="1"/>
          </p:cNvPicPr>
          <p:nvPr/>
        </p:nvPicPr>
        <p:blipFill>
          <a:blip r:embed="rId4"/>
          <a:stretch>
            <a:fillRect/>
          </a:stretch>
        </p:blipFill>
        <p:spPr>
          <a:xfrm>
            <a:off x="6003229" y="1929378"/>
            <a:ext cx="6188771" cy="3452513"/>
          </a:xfrm>
          <a:prstGeom prst="rect">
            <a:avLst/>
          </a:prstGeom>
        </p:spPr>
      </p:pic>
      <p:cxnSp>
        <p:nvCxnSpPr>
          <p:cNvPr id="12" name="直線單箭頭接點 11">
            <a:extLst>
              <a:ext uri="{FF2B5EF4-FFF2-40B4-BE49-F238E27FC236}">
                <a16:creationId xmlns:a16="http://schemas.microsoft.com/office/drawing/2014/main" id="{AF2D9BC5-5F2C-9011-8D95-D0C0F3302C5A}"/>
              </a:ext>
            </a:extLst>
          </p:cNvPr>
          <p:cNvCxnSpPr>
            <a:cxnSpLocks/>
          </p:cNvCxnSpPr>
          <p:nvPr/>
        </p:nvCxnSpPr>
        <p:spPr>
          <a:xfrm>
            <a:off x="3871609" y="2891610"/>
            <a:ext cx="0" cy="2789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D2E7F10E-CFA8-5DC3-9944-6569EC52DDB6}"/>
              </a:ext>
            </a:extLst>
          </p:cNvPr>
          <p:cNvSpPr txBox="1"/>
          <p:nvPr/>
        </p:nvSpPr>
        <p:spPr>
          <a:xfrm>
            <a:off x="3047223" y="5752211"/>
            <a:ext cx="6097554" cy="461665"/>
          </a:xfrm>
          <a:prstGeom prst="rect">
            <a:avLst/>
          </a:prstGeom>
          <a:noFill/>
        </p:spPr>
        <p:txBody>
          <a:bodyPr wrap="square">
            <a:spAutoFit/>
          </a:bodyPr>
          <a:lstStyle/>
          <a:p>
            <a:r>
              <a:rPr lang="en-US" altLang="zh-TW" sz="2400" dirty="0">
                <a:latin typeface="Times New Roman" panose="02020603050405020304" pitchFamily="18" charset="0"/>
                <a:cs typeface="Times New Roman" panose="02020603050405020304" pitchFamily="18" charset="0"/>
              </a:rPr>
              <a:t>ANN</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Predict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81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48EA3641-2E03-D9B6-ABB0-0667E6F6677D}"/>
              </a:ext>
            </a:extLst>
          </p:cNvPr>
          <p:cNvSpPr>
            <a:spLocks noGrp="1"/>
          </p:cNvSpPr>
          <p:nvPr>
            <p:ph type="sldNum" sz="quarter" idx="12"/>
          </p:nvPr>
        </p:nvSpPr>
        <p:spPr/>
        <p:txBody>
          <a:bodyPr/>
          <a:lstStyle/>
          <a:p>
            <a:fld id="{EFAEC03B-316C-4507-8207-D997BB28EB64}" type="slidenum">
              <a:rPr lang="zh-TW" altLang="en-US" smtClean="0"/>
              <a:t>11</a:t>
            </a:fld>
            <a:endParaRPr lang="zh-TW" altLang="en-US"/>
          </a:p>
        </p:txBody>
      </p:sp>
      <p:sp>
        <p:nvSpPr>
          <p:cNvPr id="4" name="標題 1">
            <a:extLst>
              <a:ext uri="{FF2B5EF4-FFF2-40B4-BE49-F238E27FC236}">
                <a16:creationId xmlns:a16="http://schemas.microsoft.com/office/drawing/2014/main" id="{C65689AD-8A6A-C565-207C-B5C3F27F5F43}"/>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7C4652AD-48D8-6FF8-B4F3-6FD9AA8D8667}"/>
              </a:ext>
            </a:extLst>
          </p:cNvPr>
          <p:cNvGraphicFramePr>
            <a:graphicFrameLocks noGrp="1"/>
          </p:cNvGraphicFramePr>
          <p:nvPr>
            <p:extLst>
              <p:ext uri="{D42A27DB-BD31-4B8C-83A1-F6EECF244321}">
                <p14:modId xmlns:p14="http://schemas.microsoft.com/office/powerpoint/2010/main" val="2523521169"/>
              </p:ext>
            </p:extLst>
          </p:nvPr>
        </p:nvGraphicFramePr>
        <p:xfrm>
          <a:off x="1802613" y="2048958"/>
          <a:ext cx="8586773" cy="1325562"/>
        </p:xfrm>
        <a:graphic>
          <a:graphicData uri="http://schemas.openxmlformats.org/drawingml/2006/table">
            <a:tbl>
              <a:tblPr firstRow="1" bandRow="1">
                <a:tableStyleId>{5C22544A-7EE6-4342-B048-85BDC9FD1C3A}</a:tableStyleId>
              </a:tblPr>
              <a:tblGrid>
                <a:gridCol w="2872033">
                  <a:extLst>
                    <a:ext uri="{9D8B030D-6E8A-4147-A177-3AD203B41FA5}">
                      <a16:colId xmlns:a16="http://schemas.microsoft.com/office/drawing/2014/main" val="394767622"/>
                    </a:ext>
                  </a:extLst>
                </a:gridCol>
                <a:gridCol w="2857370">
                  <a:extLst>
                    <a:ext uri="{9D8B030D-6E8A-4147-A177-3AD203B41FA5}">
                      <a16:colId xmlns:a16="http://schemas.microsoft.com/office/drawing/2014/main" val="3078908901"/>
                    </a:ext>
                  </a:extLst>
                </a:gridCol>
                <a:gridCol w="2857370">
                  <a:extLst>
                    <a:ext uri="{9D8B030D-6E8A-4147-A177-3AD203B41FA5}">
                      <a16:colId xmlns:a16="http://schemas.microsoft.com/office/drawing/2014/main" val="866651284"/>
                    </a:ext>
                  </a:extLst>
                </a:gridCol>
              </a:tblGrid>
              <a:tr h="441854">
                <a:tc>
                  <a:txBody>
                    <a:bodyPr/>
                    <a:lstStyle/>
                    <a:p>
                      <a:r>
                        <a:rPr lang="en-US" altLang="zh-TW" sz="2000" b="0" kern="1200" dirty="0">
                          <a:solidFill>
                            <a:schemeClr val="dk1"/>
                          </a:solidFill>
                          <a:latin typeface="Times New Roman" panose="02020603050405020304" pitchFamily="18" charset="0"/>
                          <a:ea typeface="+mn-ea"/>
                          <a:cs typeface="Times New Roman" panose="02020603050405020304" pitchFamily="18" charset="0"/>
                        </a:rPr>
                        <a:t>Apple</a:t>
                      </a:r>
                      <a:endParaRPr lang="zh-TW" altLang="en-US" sz="2000" b="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b="0" kern="1200" dirty="0">
                          <a:solidFill>
                            <a:schemeClr val="dk1"/>
                          </a:solidFill>
                          <a:latin typeface="Times New Roman" panose="02020603050405020304" pitchFamily="18" charset="0"/>
                          <a:ea typeface="+mn-ea"/>
                          <a:cs typeface="Times New Roman" panose="02020603050405020304" pitchFamily="18" charset="0"/>
                        </a:rPr>
                        <a:t>2008/01/02 to 2008/12/30</a:t>
                      </a:r>
                      <a:endParaRPr lang="zh-TW" altLang="en-US" sz="2000" b="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b="0" kern="1200" dirty="0">
                          <a:solidFill>
                            <a:schemeClr val="dk1"/>
                          </a:solidFill>
                          <a:latin typeface="Times New Roman" panose="02020603050405020304" pitchFamily="18" charset="0"/>
                          <a:ea typeface="+mn-ea"/>
                          <a:cs typeface="Times New Roman" panose="02020603050405020304" pitchFamily="18" charset="0"/>
                        </a:rPr>
                        <a:t>2009/1/2to2009/6/30</a:t>
                      </a:r>
                      <a:endParaRPr lang="zh-TW" altLang="en-US" sz="2000" b="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25269"/>
                  </a:ext>
                </a:extLst>
              </a:tr>
              <a:tr h="441854">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Boeing Aerospace</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2008/01/02 to 2008/12/30</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2009/1/2 to 2009/6/30</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193299"/>
                  </a:ext>
                </a:extLst>
              </a:tr>
              <a:tr h="441854">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Verizon Communications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2008/01/02 to 2008/12/30</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2009/1/2 to 2009/6/30</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416711"/>
                  </a:ext>
                </a:extLst>
              </a:tr>
            </a:tbl>
          </a:graphicData>
        </a:graphic>
      </p:graphicFrame>
      <p:sp>
        <p:nvSpPr>
          <p:cNvPr id="5" name="文字方塊 4">
            <a:extLst>
              <a:ext uri="{FF2B5EF4-FFF2-40B4-BE49-F238E27FC236}">
                <a16:creationId xmlns:a16="http://schemas.microsoft.com/office/drawing/2014/main" id="{BF85163B-B6ED-E9F3-C6CD-58BE07DD826D}"/>
              </a:ext>
            </a:extLst>
          </p:cNvPr>
          <p:cNvSpPr txBox="1"/>
          <p:nvPr/>
        </p:nvSpPr>
        <p:spPr>
          <a:xfrm>
            <a:off x="5013856" y="1518682"/>
            <a:ext cx="6097554" cy="461665"/>
          </a:xfrm>
          <a:prstGeom prst="rect">
            <a:avLst/>
          </a:prstGeom>
          <a:noFill/>
        </p:spPr>
        <p:txBody>
          <a:bodyPr wrap="square">
            <a:spAutoFit/>
          </a:bodyPr>
          <a:lstStyle/>
          <a:p>
            <a:r>
              <a:rPr lang="en-US" altLang="zh-TW" sz="2400" dirty="0">
                <a:latin typeface="Times New Roman" panose="02020603050405020304" pitchFamily="18" charset="0"/>
                <a:cs typeface="Times New Roman" panose="02020603050405020304" pitchFamily="18" charset="0"/>
              </a:rPr>
              <a:t>Training Period</a:t>
            </a:r>
            <a:endParaRPr lang="zh-TW" altLang="en-US" sz="2400"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763453A5-AFD8-3102-0662-1CA6E3D1F719}"/>
              </a:ext>
            </a:extLst>
          </p:cNvPr>
          <p:cNvSpPr txBox="1"/>
          <p:nvPr/>
        </p:nvSpPr>
        <p:spPr>
          <a:xfrm>
            <a:off x="7877701" y="1518683"/>
            <a:ext cx="6097554" cy="461665"/>
          </a:xfrm>
          <a:prstGeom prst="rect">
            <a:avLst/>
          </a:prstGeom>
          <a:noFill/>
        </p:spPr>
        <p:txBody>
          <a:bodyPr wrap="square">
            <a:spAutoFit/>
          </a:bodyPr>
          <a:lstStyle/>
          <a:p>
            <a:r>
              <a:rPr lang="en-US" altLang="zh-TW" sz="2400" dirty="0">
                <a:latin typeface="Times New Roman" panose="02020603050405020304" pitchFamily="18" charset="0"/>
                <a:cs typeface="Times New Roman" panose="02020603050405020304" pitchFamily="18" charset="0"/>
              </a:rPr>
              <a:t>Testing Period</a:t>
            </a:r>
            <a:endParaRPr lang="zh-TW" altLang="en-US" sz="2400" dirty="0">
              <a:latin typeface="Times New Roman" panose="02020603050405020304" pitchFamily="18" charset="0"/>
              <a:cs typeface="Times New Roman" panose="02020603050405020304" pitchFamily="18" charset="0"/>
            </a:endParaRPr>
          </a:p>
        </p:txBody>
      </p:sp>
      <p:graphicFrame>
        <p:nvGraphicFramePr>
          <p:cNvPr id="9" name="表格 8">
            <a:extLst>
              <a:ext uri="{FF2B5EF4-FFF2-40B4-BE49-F238E27FC236}">
                <a16:creationId xmlns:a16="http://schemas.microsoft.com/office/drawing/2014/main" id="{230FB9B0-0CB1-1562-6D7C-F3959C77293D}"/>
              </a:ext>
            </a:extLst>
          </p:cNvPr>
          <p:cNvGraphicFramePr>
            <a:graphicFrameLocks noGrp="1"/>
          </p:cNvGraphicFramePr>
          <p:nvPr>
            <p:extLst>
              <p:ext uri="{D42A27DB-BD31-4B8C-83A1-F6EECF244321}">
                <p14:modId xmlns:p14="http://schemas.microsoft.com/office/powerpoint/2010/main" val="427621975"/>
              </p:ext>
            </p:extLst>
          </p:nvPr>
        </p:nvGraphicFramePr>
        <p:xfrm>
          <a:off x="1802612" y="4828520"/>
          <a:ext cx="8586773" cy="1325562"/>
        </p:xfrm>
        <a:graphic>
          <a:graphicData uri="http://schemas.openxmlformats.org/drawingml/2006/table">
            <a:tbl>
              <a:tblPr firstRow="1" bandRow="1">
                <a:tableStyleId>{5C22544A-7EE6-4342-B048-85BDC9FD1C3A}</a:tableStyleId>
              </a:tblPr>
              <a:tblGrid>
                <a:gridCol w="2872033">
                  <a:extLst>
                    <a:ext uri="{9D8B030D-6E8A-4147-A177-3AD203B41FA5}">
                      <a16:colId xmlns:a16="http://schemas.microsoft.com/office/drawing/2014/main" val="394767622"/>
                    </a:ext>
                  </a:extLst>
                </a:gridCol>
                <a:gridCol w="2850037">
                  <a:extLst>
                    <a:ext uri="{9D8B030D-6E8A-4147-A177-3AD203B41FA5}">
                      <a16:colId xmlns:a16="http://schemas.microsoft.com/office/drawing/2014/main" val="3078908901"/>
                    </a:ext>
                  </a:extLst>
                </a:gridCol>
                <a:gridCol w="2864703">
                  <a:extLst>
                    <a:ext uri="{9D8B030D-6E8A-4147-A177-3AD203B41FA5}">
                      <a16:colId xmlns:a16="http://schemas.microsoft.com/office/drawing/2014/main" val="866651284"/>
                    </a:ext>
                  </a:extLst>
                </a:gridCol>
              </a:tblGrid>
              <a:tr h="441854">
                <a:tc>
                  <a:txBody>
                    <a:bodyPr/>
                    <a:lstStyle/>
                    <a:p>
                      <a:r>
                        <a:rPr lang="en-US" altLang="zh-TW" sz="2000" b="0" kern="1200" dirty="0">
                          <a:solidFill>
                            <a:schemeClr val="dk1"/>
                          </a:solidFill>
                          <a:latin typeface="Times New Roman" panose="02020603050405020304" pitchFamily="18" charset="0"/>
                          <a:ea typeface="+mn-ea"/>
                          <a:cs typeface="Times New Roman" panose="02020603050405020304" pitchFamily="18" charset="0"/>
                        </a:rPr>
                        <a:t>AUO</a:t>
                      </a:r>
                      <a:endParaRPr lang="zh-TW" altLang="en-US" sz="2000" b="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b="0" kern="1200" dirty="0">
                          <a:solidFill>
                            <a:schemeClr val="dk1"/>
                          </a:solidFill>
                          <a:latin typeface="Times New Roman" panose="02020603050405020304" pitchFamily="18" charset="0"/>
                          <a:ea typeface="+mn-ea"/>
                          <a:cs typeface="Times New Roman" panose="02020603050405020304" pitchFamily="18" charset="0"/>
                        </a:rPr>
                        <a:t>2006/1/2 to 2008/10/14</a:t>
                      </a:r>
                      <a:endParaRPr lang="zh-TW" altLang="en-US" sz="2000" b="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b="0" kern="1200" dirty="0">
                          <a:solidFill>
                            <a:schemeClr val="dk1"/>
                          </a:solidFill>
                          <a:latin typeface="Times New Roman" panose="02020603050405020304" pitchFamily="18" charset="0"/>
                          <a:ea typeface="+mn-ea"/>
                          <a:cs typeface="Times New Roman" panose="02020603050405020304" pitchFamily="18" charset="0"/>
                        </a:rPr>
                        <a:t>2008/10/15 to 2009/4/9</a:t>
                      </a:r>
                      <a:endParaRPr lang="zh-TW" altLang="en-US" sz="2000" b="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4525269"/>
                  </a:ext>
                </a:extLst>
              </a:tr>
              <a:tr h="441854">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EPISTAR</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2006/1/2 to 2008/10/14</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2008/10/15 to 2009/4/9</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193299"/>
                  </a:ext>
                </a:extLst>
              </a:tr>
              <a:tr h="441854">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UMC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2006/1/2 to 2008/10/14</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000" kern="1200" dirty="0">
                          <a:solidFill>
                            <a:schemeClr val="dk1"/>
                          </a:solidFill>
                          <a:latin typeface="Times New Roman" panose="02020603050405020304" pitchFamily="18" charset="0"/>
                          <a:ea typeface="+mn-ea"/>
                          <a:cs typeface="Times New Roman" panose="02020603050405020304" pitchFamily="18" charset="0"/>
                        </a:rPr>
                        <a:t>2008/10/15 to 2009/4/9</a:t>
                      </a:r>
                      <a:endParaRPr lang="zh-TW" altLang="en-US" sz="2000" kern="1200" dirty="0">
                        <a:solidFill>
                          <a:schemeClr val="dk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2416711"/>
                  </a:ext>
                </a:extLst>
              </a:tr>
            </a:tbl>
          </a:graphicData>
        </a:graphic>
      </p:graphicFrame>
      <p:sp>
        <p:nvSpPr>
          <p:cNvPr id="11" name="文字方塊 10">
            <a:extLst>
              <a:ext uri="{FF2B5EF4-FFF2-40B4-BE49-F238E27FC236}">
                <a16:creationId xmlns:a16="http://schemas.microsoft.com/office/drawing/2014/main" id="{9F078C9D-BFCD-0081-2753-B45B4AFF31A6}"/>
              </a:ext>
            </a:extLst>
          </p:cNvPr>
          <p:cNvSpPr txBox="1"/>
          <p:nvPr/>
        </p:nvSpPr>
        <p:spPr>
          <a:xfrm>
            <a:off x="5013856" y="4366854"/>
            <a:ext cx="6097554" cy="461665"/>
          </a:xfrm>
          <a:prstGeom prst="rect">
            <a:avLst/>
          </a:prstGeom>
          <a:noFill/>
        </p:spPr>
        <p:txBody>
          <a:bodyPr wrap="square">
            <a:spAutoFit/>
          </a:bodyPr>
          <a:lstStyle/>
          <a:p>
            <a:r>
              <a:rPr lang="en-US" altLang="zh-TW" sz="2400" dirty="0">
                <a:latin typeface="Times New Roman" panose="02020603050405020304" pitchFamily="18" charset="0"/>
                <a:cs typeface="Times New Roman" panose="02020603050405020304" pitchFamily="18" charset="0"/>
              </a:rPr>
              <a:t>Training Period</a:t>
            </a:r>
            <a:endParaRPr lang="zh-TW" altLang="en-US" sz="24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4AEA20F5-4F80-38E8-9E31-51825F58E6C4}"/>
              </a:ext>
            </a:extLst>
          </p:cNvPr>
          <p:cNvSpPr txBox="1"/>
          <p:nvPr/>
        </p:nvSpPr>
        <p:spPr>
          <a:xfrm>
            <a:off x="7877701" y="4366855"/>
            <a:ext cx="6097554" cy="461665"/>
          </a:xfrm>
          <a:prstGeom prst="rect">
            <a:avLst/>
          </a:prstGeom>
          <a:noFill/>
        </p:spPr>
        <p:txBody>
          <a:bodyPr wrap="square">
            <a:spAutoFit/>
          </a:bodyPr>
          <a:lstStyle/>
          <a:p>
            <a:r>
              <a:rPr lang="en-US" altLang="zh-TW" sz="2400" dirty="0">
                <a:latin typeface="Times New Roman" panose="02020603050405020304" pitchFamily="18" charset="0"/>
                <a:cs typeface="Times New Roman" panose="02020603050405020304" pitchFamily="18" charset="0"/>
              </a:rPr>
              <a:t>Testing Period</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646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C1A78-53A9-D78D-A008-643FDAA3C8B1}"/>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60817CA-1953-5E74-55D1-61059E074EA0}"/>
              </a:ext>
            </a:extLst>
          </p:cNvPr>
          <p:cNvSpPr>
            <a:spLocks noGrp="1"/>
          </p:cNvSpPr>
          <p:nvPr>
            <p:ph type="sldNum" sz="quarter" idx="12"/>
          </p:nvPr>
        </p:nvSpPr>
        <p:spPr/>
        <p:txBody>
          <a:bodyPr/>
          <a:lstStyle/>
          <a:p>
            <a:fld id="{EFAEC03B-316C-4507-8207-D997BB28EB64}" type="slidenum">
              <a:rPr lang="zh-TW" altLang="en-US" smtClean="0"/>
              <a:t>12</a:t>
            </a:fld>
            <a:endParaRPr lang="zh-TW" altLang="en-US"/>
          </a:p>
        </p:txBody>
      </p:sp>
      <p:sp>
        <p:nvSpPr>
          <p:cNvPr id="4" name="標題 1">
            <a:extLst>
              <a:ext uri="{FF2B5EF4-FFF2-40B4-BE49-F238E27FC236}">
                <a16:creationId xmlns:a16="http://schemas.microsoft.com/office/drawing/2014/main" id="{973878E3-EFA6-2BD1-B7D7-15E4B10CB664}"/>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BD643744-9B68-50C6-6C20-A52AC4118AD5}"/>
              </a:ext>
            </a:extLst>
          </p:cNvPr>
          <p:cNvPicPr>
            <a:picLocks noChangeAspect="1"/>
          </p:cNvPicPr>
          <p:nvPr/>
        </p:nvPicPr>
        <p:blipFill>
          <a:blip r:embed="rId2"/>
          <a:stretch>
            <a:fillRect/>
          </a:stretch>
        </p:blipFill>
        <p:spPr>
          <a:xfrm>
            <a:off x="6081115" y="2262432"/>
            <a:ext cx="5956133" cy="3148553"/>
          </a:xfrm>
          <a:prstGeom prst="rect">
            <a:avLst/>
          </a:prstGeom>
        </p:spPr>
      </p:pic>
      <p:pic>
        <p:nvPicPr>
          <p:cNvPr id="9" name="圖片 8">
            <a:extLst>
              <a:ext uri="{FF2B5EF4-FFF2-40B4-BE49-F238E27FC236}">
                <a16:creationId xmlns:a16="http://schemas.microsoft.com/office/drawing/2014/main" id="{0F34DAA5-E342-A5ED-7137-E0AEB0B56A65}"/>
              </a:ext>
            </a:extLst>
          </p:cNvPr>
          <p:cNvPicPr>
            <a:picLocks noChangeAspect="1"/>
          </p:cNvPicPr>
          <p:nvPr/>
        </p:nvPicPr>
        <p:blipFill>
          <a:blip r:embed="rId3"/>
          <a:stretch>
            <a:fillRect/>
          </a:stretch>
        </p:blipFill>
        <p:spPr>
          <a:xfrm>
            <a:off x="92692" y="2262433"/>
            <a:ext cx="5711802" cy="3282154"/>
          </a:xfrm>
          <a:prstGeom prst="rect">
            <a:avLst/>
          </a:prstGeom>
        </p:spPr>
      </p:pic>
    </p:spTree>
    <p:extLst>
      <p:ext uri="{BB962C8B-B14F-4D97-AF65-F5344CB8AC3E}">
        <p14:creationId xmlns:p14="http://schemas.microsoft.com/office/powerpoint/2010/main" val="471784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04A9B-6090-A187-C09C-182D3CDA5F2F}"/>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CB61E25C-2CE9-F9BC-B349-EBA4DB1BFAB6}"/>
              </a:ext>
            </a:extLst>
          </p:cNvPr>
          <p:cNvSpPr>
            <a:spLocks noGrp="1"/>
          </p:cNvSpPr>
          <p:nvPr>
            <p:ph type="sldNum" sz="quarter" idx="12"/>
          </p:nvPr>
        </p:nvSpPr>
        <p:spPr/>
        <p:txBody>
          <a:bodyPr/>
          <a:lstStyle/>
          <a:p>
            <a:fld id="{EFAEC03B-316C-4507-8207-D997BB28EB64}" type="slidenum">
              <a:rPr lang="zh-TW" altLang="en-US" smtClean="0"/>
              <a:t>13</a:t>
            </a:fld>
            <a:endParaRPr lang="zh-TW" altLang="en-US"/>
          </a:p>
        </p:txBody>
      </p:sp>
      <p:sp>
        <p:nvSpPr>
          <p:cNvPr id="4" name="標題 1">
            <a:extLst>
              <a:ext uri="{FF2B5EF4-FFF2-40B4-BE49-F238E27FC236}">
                <a16:creationId xmlns:a16="http://schemas.microsoft.com/office/drawing/2014/main" id="{0CC7E39E-1BAA-2F4C-2DB3-61D269B2C9B8}"/>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E05BA4DE-DE75-769C-4507-80642A9D7C1A}"/>
              </a:ext>
            </a:extLst>
          </p:cNvPr>
          <p:cNvPicPr>
            <a:picLocks noChangeAspect="1"/>
          </p:cNvPicPr>
          <p:nvPr/>
        </p:nvPicPr>
        <p:blipFill>
          <a:blip r:embed="rId2"/>
          <a:stretch>
            <a:fillRect/>
          </a:stretch>
        </p:blipFill>
        <p:spPr>
          <a:xfrm>
            <a:off x="6280403" y="2264462"/>
            <a:ext cx="5708337" cy="3089963"/>
          </a:xfrm>
          <a:prstGeom prst="rect">
            <a:avLst/>
          </a:prstGeom>
        </p:spPr>
      </p:pic>
      <p:pic>
        <p:nvPicPr>
          <p:cNvPr id="8" name="圖片 7">
            <a:extLst>
              <a:ext uri="{FF2B5EF4-FFF2-40B4-BE49-F238E27FC236}">
                <a16:creationId xmlns:a16="http://schemas.microsoft.com/office/drawing/2014/main" id="{1373DECC-F3BF-BFF1-F05A-5D01648F6195}"/>
              </a:ext>
            </a:extLst>
          </p:cNvPr>
          <p:cNvPicPr>
            <a:picLocks noChangeAspect="1"/>
          </p:cNvPicPr>
          <p:nvPr/>
        </p:nvPicPr>
        <p:blipFill>
          <a:blip r:embed="rId3"/>
          <a:stretch>
            <a:fillRect/>
          </a:stretch>
        </p:blipFill>
        <p:spPr>
          <a:xfrm>
            <a:off x="37729" y="2129480"/>
            <a:ext cx="6058271" cy="3359925"/>
          </a:xfrm>
          <a:prstGeom prst="rect">
            <a:avLst/>
          </a:prstGeom>
        </p:spPr>
      </p:pic>
    </p:spTree>
    <p:extLst>
      <p:ext uri="{BB962C8B-B14F-4D97-AF65-F5344CB8AC3E}">
        <p14:creationId xmlns:p14="http://schemas.microsoft.com/office/powerpoint/2010/main" val="441981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E7BD5-C335-2534-6565-ABE70C263796}"/>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1BA98876-E2F9-F3D2-09B6-1E766AEEFC83}"/>
              </a:ext>
            </a:extLst>
          </p:cNvPr>
          <p:cNvSpPr>
            <a:spLocks noGrp="1"/>
          </p:cNvSpPr>
          <p:nvPr>
            <p:ph type="sldNum" sz="quarter" idx="12"/>
          </p:nvPr>
        </p:nvSpPr>
        <p:spPr/>
        <p:txBody>
          <a:bodyPr/>
          <a:lstStyle/>
          <a:p>
            <a:fld id="{EFAEC03B-316C-4507-8207-D997BB28EB64}" type="slidenum">
              <a:rPr lang="zh-TW" altLang="en-US" smtClean="0"/>
              <a:t>14</a:t>
            </a:fld>
            <a:endParaRPr lang="zh-TW" altLang="en-US"/>
          </a:p>
        </p:txBody>
      </p:sp>
      <p:sp>
        <p:nvSpPr>
          <p:cNvPr id="4" name="標題 1">
            <a:extLst>
              <a:ext uri="{FF2B5EF4-FFF2-40B4-BE49-F238E27FC236}">
                <a16:creationId xmlns:a16="http://schemas.microsoft.com/office/drawing/2014/main" id="{7F95E2B1-4702-AAA5-F4FC-93132FB79925}"/>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13EE3BE0-33B6-4A9A-710D-3E523DD0543E}"/>
              </a:ext>
            </a:extLst>
          </p:cNvPr>
          <p:cNvPicPr>
            <a:picLocks noChangeAspect="1"/>
          </p:cNvPicPr>
          <p:nvPr/>
        </p:nvPicPr>
        <p:blipFill>
          <a:blip r:embed="rId2"/>
          <a:stretch>
            <a:fillRect/>
          </a:stretch>
        </p:blipFill>
        <p:spPr>
          <a:xfrm>
            <a:off x="6096000" y="2155469"/>
            <a:ext cx="5861875" cy="3149237"/>
          </a:xfrm>
          <a:prstGeom prst="rect">
            <a:avLst/>
          </a:prstGeom>
        </p:spPr>
      </p:pic>
      <p:pic>
        <p:nvPicPr>
          <p:cNvPr id="9" name="圖片 8">
            <a:extLst>
              <a:ext uri="{FF2B5EF4-FFF2-40B4-BE49-F238E27FC236}">
                <a16:creationId xmlns:a16="http://schemas.microsoft.com/office/drawing/2014/main" id="{C821F574-0358-D86F-B6B2-01401D095118}"/>
              </a:ext>
            </a:extLst>
          </p:cNvPr>
          <p:cNvPicPr>
            <a:picLocks noChangeAspect="1"/>
          </p:cNvPicPr>
          <p:nvPr/>
        </p:nvPicPr>
        <p:blipFill>
          <a:blip r:embed="rId3"/>
          <a:stretch>
            <a:fillRect/>
          </a:stretch>
        </p:blipFill>
        <p:spPr>
          <a:xfrm>
            <a:off x="123904" y="2155469"/>
            <a:ext cx="5625767" cy="3303335"/>
          </a:xfrm>
          <a:prstGeom prst="rect">
            <a:avLst/>
          </a:prstGeom>
        </p:spPr>
      </p:pic>
    </p:spTree>
    <p:extLst>
      <p:ext uri="{BB962C8B-B14F-4D97-AF65-F5344CB8AC3E}">
        <p14:creationId xmlns:p14="http://schemas.microsoft.com/office/powerpoint/2010/main" val="2222825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3565A-83CB-6FED-209E-7BBCE4B12FEF}"/>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6A909EA7-13B3-57F2-C57B-0AEF3A9D4541}"/>
              </a:ext>
            </a:extLst>
          </p:cNvPr>
          <p:cNvSpPr>
            <a:spLocks noGrp="1"/>
          </p:cNvSpPr>
          <p:nvPr>
            <p:ph type="sldNum" sz="quarter" idx="12"/>
          </p:nvPr>
        </p:nvSpPr>
        <p:spPr/>
        <p:txBody>
          <a:bodyPr/>
          <a:lstStyle/>
          <a:p>
            <a:fld id="{EFAEC03B-316C-4507-8207-D997BB28EB64}" type="slidenum">
              <a:rPr lang="zh-TW" altLang="en-US" smtClean="0"/>
              <a:t>15</a:t>
            </a:fld>
            <a:endParaRPr lang="zh-TW" altLang="en-US"/>
          </a:p>
        </p:txBody>
      </p:sp>
      <p:sp>
        <p:nvSpPr>
          <p:cNvPr id="4" name="標題 1">
            <a:extLst>
              <a:ext uri="{FF2B5EF4-FFF2-40B4-BE49-F238E27FC236}">
                <a16:creationId xmlns:a16="http://schemas.microsoft.com/office/drawing/2014/main" id="{E1CE391C-3F2F-1D2A-D539-818C8C65AA73}"/>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Experiment</a:t>
            </a:r>
            <a:endParaRPr lang="zh-TW" altLang="en-US" sz="48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E18C0BD5-0B70-87BC-5938-909208A98621}"/>
              </a:ext>
            </a:extLst>
          </p:cNvPr>
          <p:cNvPicPr>
            <a:picLocks noChangeAspect="1"/>
          </p:cNvPicPr>
          <p:nvPr/>
        </p:nvPicPr>
        <p:blipFill>
          <a:blip r:embed="rId2"/>
          <a:stretch>
            <a:fillRect/>
          </a:stretch>
        </p:blipFill>
        <p:spPr>
          <a:xfrm>
            <a:off x="0" y="2416641"/>
            <a:ext cx="12192000" cy="2024717"/>
          </a:xfrm>
          <a:prstGeom prst="rect">
            <a:avLst/>
          </a:prstGeom>
        </p:spPr>
      </p:pic>
    </p:spTree>
    <p:extLst>
      <p:ext uri="{BB962C8B-B14F-4D97-AF65-F5344CB8AC3E}">
        <p14:creationId xmlns:p14="http://schemas.microsoft.com/office/powerpoint/2010/main" val="2017992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96A7B-21BE-8993-0CFA-BB0FAE90708B}"/>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96475C1E-4E2B-975B-C892-E2CBCE974060}"/>
              </a:ext>
            </a:extLst>
          </p:cNvPr>
          <p:cNvSpPr>
            <a:spLocks noGrp="1"/>
          </p:cNvSpPr>
          <p:nvPr>
            <p:ph type="sldNum" sz="quarter" idx="12"/>
          </p:nvPr>
        </p:nvSpPr>
        <p:spPr/>
        <p:txBody>
          <a:bodyPr/>
          <a:lstStyle/>
          <a:p>
            <a:fld id="{EFAEC03B-316C-4507-8207-D997BB28EB64}" type="slidenum">
              <a:rPr lang="zh-TW" altLang="en-US" smtClean="0"/>
              <a:t>16</a:t>
            </a:fld>
            <a:endParaRPr lang="zh-TW" altLang="en-US"/>
          </a:p>
        </p:txBody>
      </p:sp>
      <p:sp>
        <p:nvSpPr>
          <p:cNvPr id="4" name="標題 1">
            <a:extLst>
              <a:ext uri="{FF2B5EF4-FFF2-40B4-BE49-F238E27FC236}">
                <a16:creationId xmlns:a16="http://schemas.microsoft.com/office/drawing/2014/main" id="{B5EADA29-D267-4D3A-7B31-B5A4925C76F9}"/>
              </a:ext>
            </a:extLst>
          </p:cNvPr>
          <p:cNvSpPr txBox="1">
            <a:spLocks/>
          </p:cNvSpPr>
          <p:nvPr/>
        </p:nvSpPr>
        <p:spPr>
          <a:xfrm>
            <a:off x="274782" y="396198"/>
            <a:ext cx="11289145"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1350"/>
              </a:spcBef>
              <a:spcAft>
                <a:spcPts val="225"/>
              </a:spcAft>
            </a:pPr>
            <a:r>
              <a:rPr lang="en-US" altLang="zh-TW" sz="2000" b="0" i="0" u="none" strike="noStrike" dirty="0">
                <a:effectLst/>
                <a:latin typeface="Arial" panose="020B0604020202020204" pitchFamily="34" charset="0"/>
                <a:hlinkClick r:id="rId2"/>
              </a:rPr>
              <a:t> </a:t>
            </a:r>
            <a:r>
              <a:rPr lang="en-US" altLang="zh-TW" sz="4800" dirty="0">
                <a:latin typeface="Times New Roman" panose="02020603050405020304" pitchFamily="18" charset="0"/>
                <a:cs typeface="Times New Roman" panose="02020603050405020304" pitchFamily="18" charset="0"/>
              </a:rPr>
              <a:t>A hyperparameter optimization framework</a:t>
            </a:r>
            <a:endParaRPr lang="en-US" altLang="zh-TW" sz="48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p:txBody>
      </p:sp>
      <p:sp>
        <p:nvSpPr>
          <p:cNvPr id="3" name="文字方塊 2">
            <a:hlinkClick r:id="rId3"/>
            <a:extLst>
              <a:ext uri="{FF2B5EF4-FFF2-40B4-BE49-F238E27FC236}">
                <a16:creationId xmlns:a16="http://schemas.microsoft.com/office/drawing/2014/main" id="{B772554D-1753-CED7-BCAB-7EF41A40E44E}"/>
              </a:ext>
            </a:extLst>
          </p:cNvPr>
          <p:cNvSpPr txBox="1"/>
          <p:nvPr/>
        </p:nvSpPr>
        <p:spPr>
          <a:xfrm>
            <a:off x="1057922" y="1846555"/>
            <a:ext cx="10076156" cy="461665"/>
          </a:xfrm>
          <a:prstGeom prst="rect">
            <a:avLst/>
          </a:prstGeom>
          <a:noFill/>
        </p:spPr>
        <p:txBody>
          <a:bodyPr wrap="square" rtlCol="0">
            <a:spAutoFit/>
          </a:bodyPr>
          <a:lstStyle/>
          <a:p>
            <a:r>
              <a:rPr lang="en-US" altLang="zh-TW" sz="2400" dirty="0" err="1">
                <a:latin typeface="Times New Roman" panose="02020603050405020304" pitchFamily="18" charset="0"/>
                <a:cs typeface="Times New Roman" panose="02020603050405020304" pitchFamily="18" charset="0"/>
              </a:rPr>
              <a:t>Optuna</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951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C1E6732-26AB-25E9-233F-66AD325391FC}"/>
              </a:ext>
            </a:extLst>
          </p:cNvPr>
          <p:cNvSpPr>
            <a:spLocks noGrp="1"/>
          </p:cNvSpPr>
          <p:nvPr>
            <p:ph type="sldNum" sz="quarter" idx="12"/>
          </p:nvPr>
        </p:nvSpPr>
        <p:spPr/>
        <p:txBody>
          <a:bodyPr/>
          <a:lstStyle/>
          <a:p>
            <a:fld id="{EFAEC03B-316C-4507-8207-D997BB28EB64}" type="slidenum">
              <a:rPr lang="zh-TW" altLang="en-US" smtClean="0"/>
              <a:t>17</a:t>
            </a:fld>
            <a:endParaRPr lang="zh-TW" altLang="en-US"/>
          </a:p>
        </p:txBody>
      </p:sp>
      <p:sp>
        <p:nvSpPr>
          <p:cNvPr id="3" name="文字方塊 2">
            <a:extLst>
              <a:ext uri="{FF2B5EF4-FFF2-40B4-BE49-F238E27FC236}">
                <a16:creationId xmlns:a16="http://schemas.microsoft.com/office/drawing/2014/main" id="{614C6CA9-168D-F29C-FA1F-A046A0C4930D}"/>
              </a:ext>
            </a:extLst>
          </p:cNvPr>
          <p:cNvSpPr txBox="1"/>
          <p:nvPr/>
        </p:nvSpPr>
        <p:spPr>
          <a:xfrm>
            <a:off x="4915949" y="2598003"/>
            <a:ext cx="6761526" cy="830997"/>
          </a:xfrm>
          <a:prstGeom prst="rect">
            <a:avLst/>
          </a:prstGeom>
          <a:noFill/>
        </p:spPr>
        <p:txBody>
          <a:bodyPr wrap="square" rtlCol="0">
            <a:spAutoFit/>
          </a:bodyPr>
          <a:lstStyle/>
          <a:p>
            <a:r>
              <a:rPr lang="en-US" altLang="zh-TW" sz="4800" dirty="0">
                <a:solidFill>
                  <a:srgbClr val="1F1F1F"/>
                </a:solidFill>
                <a:latin typeface="Times New Roman" panose="02020603050405020304" pitchFamily="18" charset="0"/>
                <a:ea typeface="+mj-ea"/>
                <a:cs typeface="Times New Roman" panose="02020603050405020304" pitchFamily="18" charset="0"/>
              </a:rPr>
              <a:t>Thanks</a:t>
            </a:r>
            <a:endParaRPr lang="zh-TW" altLang="en-US" sz="4800" dirty="0">
              <a:solidFill>
                <a:srgbClr val="1F1F1F"/>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990259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86FCF2-9C67-4E71-A2AE-11F3068C8104}"/>
              </a:ext>
            </a:extLst>
          </p:cNvPr>
          <p:cNvSpPr>
            <a:spLocks noGrp="1"/>
          </p:cNvSpPr>
          <p:nvPr>
            <p:ph type="title"/>
          </p:nvPr>
        </p:nvSpPr>
        <p:spPr>
          <a:xfrm>
            <a:off x="838200" y="0"/>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ABSTRACT </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E295AD0F-78B0-3EC9-0878-946F93F0535E}"/>
              </a:ext>
            </a:extLst>
          </p:cNvPr>
          <p:cNvSpPr>
            <a:spLocks noGrp="1"/>
          </p:cNvSpPr>
          <p:nvPr>
            <p:ph idx="1"/>
          </p:nvPr>
        </p:nvSpPr>
        <p:spPr>
          <a:xfrm>
            <a:off x="838200" y="1325563"/>
            <a:ext cx="10515600" cy="4351338"/>
          </a:xfrm>
        </p:spPr>
        <p:txBody>
          <a:bodyPr>
            <a:noAutofit/>
          </a:bodyPr>
          <a:lstStyle/>
          <a:p>
            <a:pPr marL="0" indent="0" algn="dist">
              <a:buNone/>
            </a:pPr>
            <a:r>
              <a:rPr lang="en-US" altLang="zh-TW" sz="2400" dirty="0">
                <a:latin typeface="Times New Roman" panose="02020603050405020304" pitchFamily="18" charset="0"/>
                <a:cs typeface="Times New Roman" panose="02020603050405020304" pitchFamily="18" charset="0"/>
              </a:rPr>
              <a:t>Trading signal detection has become a very popular research topic in the financial investment area. This paper develops a model using the Piecewise Linear Representations (PLR) and Artificial Neural Networks (ANNs) to analyze the nonlinear relationships between the stock closed price and various technical indexes, and uncovering the knowledge of trading signals hidden in historical data. Piecewise Linear Representation tools are applied to find the best stock turning points (trading signals) based on the historical data. These turning points represent short-term trading signals for selling or buying stocks from the market. This study further applies an Artificial Neural Network model to learn the connection weights from these historical turning points, and afterwards, an exponential smoothing-based dynamic threshold model is used to forecast the future trading signals. The stock trading signal is predicted using the neural network on a daily basis. The dynamic threshold bounds generated provide a guide for triggering a buy or sell decision when the ANN-predicted trading signal goes above or under the threshold </a:t>
            </a:r>
            <a:r>
              <a:rPr lang="en-US" altLang="zh-TW" sz="2400" dirty="0" err="1">
                <a:latin typeface="Times New Roman" panose="02020603050405020304" pitchFamily="18" charset="0"/>
                <a:cs typeface="Times New Roman" panose="02020603050405020304" pitchFamily="18" charset="0"/>
              </a:rPr>
              <a:t>bounds.Through</a:t>
            </a:r>
            <a:r>
              <a:rPr lang="en-US" altLang="zh-TW" sz="2400" dirty="0">
                <a:latin typeface="Times New Roman" panose="02020603050405020304" pitchFamily="18" charset="0"/>
                <a:cs typeface="Times New Roman" panose="02020603050405020304" pitchFamily="18" charset="0"/>
              </a:rPr>
              <a:t> a series of experiments, this research shows superior results than our previous research (Chang et al., 2009 [1]) and other benchmark researches.</a:t>
            </a:r>
          </a:p>
          <a:p>
            <a:pPr marL="0" indent="0" algn="di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441EABE3-FE2B-DB6E-974D-8180EF68BD5E}"/>
              </a:ext>
            </a:extLst>
          </p:cNvPr>
          <p:cNvSpPr>
            <a:spLocks noGrp="1"/>
          </p:cNvSpPr>
          <p:nvPr>
            <p:ph type="sldNum" sz="quarter" idx="12"/>
          </p:nvPr>
        </p:nvSpPr>
        <p:spPr/>
        <p:txBody>
          <a:bodyPr/>
          <a:lstStyle/>
          <a:p>
            <a:fld id="{EFAEC03B-316C-4507-8207-D997BB28EB64}" type="slidenum">
              <a:rPr lang="zh-TW" altLang="en-US" smtClean="0"/>
              <a:t>2</a:t>
            </a:fld>
            <a:endParaRPr lang="zh-TW" altLang="en-US"/>
          </a:p>
        </p:txBody>
      </p:sp>
    </p:spTree>
    <p:extLst>
      <p:ext uri="{BB962C8B-B14F-4D97-AF65-F5344CB8AC3E}">
        <p14:creationId xmlns:p14="http://schemas.microsoft.com/office/powerpoint/2010/main" val="1272369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100CF-A005-C9BE-DF15-8A493CD2135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36014CE8-1F0E-0B3E-8632-404AC7E3BAE7}"/>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Contribution</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240C1D6E-33BA-9451-668B-E7420503DB3F}"/>
              </a:ext>
            </a:extLst>
          </p:cNvPr>
          <p:cNvSpPr>
            <a:spLocks noGrp="1"/>
          </p:cNvSpPr>
          <p:nvPr>
            <p:ph idx="1"/>
          </p:nvPr>
        </p:nvSpPr>
        <p:spPr>
          <a:xfrm>
            <a:off x="838200" y="1472089"/>
            <a:ext cx="10515600" cy="4351338"/>
          </a:xfrm>
        </p:spPr>
        <p:txBody>
          <a:bodyPr>
            <a:noAutofit/>
          </a:bodyPr>
          <a:lstStyle/>
          <a:p>
            <a:pPr algn="just"/>
            <a:r>
              <a:rPr lang="en-US" altLang="zh-TW" sz="2400" dirty="0">
                <a:latin typeface="Times New Roman" panose="02020603050405020304" pitchFamily="18" charset="0"/>
                <a:cs typeface="Times New Roman" panose="02020603050405020304" pitchFamily="18" charset="0"/>
              </a:rPr>
              <a:t>Exponential smoothing-based dynamic threshold as a filter for ANN-predicted output to produce better trading signals.       </a:t>
            </a:r>
          </a:p>
          <a:p>
            <a:pPr marL="0" indent="0" algn="just">
              <a:buNone/>
            </a:pPr>
            <a:endParaRPr lang="en-US" altLang="zh-TW" sz="2400" dirty="0">
              <a:latin typeface="Times New Roman" panose="02020603050405020304" pitchFamily="18" charset="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A709D371-DD86-7076-E2FB-96A08967F740}"/>
              </a:ext>
            </a:extLst>
          </p:cNvPr>
          <p:cNvSpPr>
            <a:spLocks noGrp="1"/>
          </p:cNvSpPr>
          <p:nvPr>
            <p:ph type="sldNum" sz="quarter" idx="12"/>
          </p:nvPr>
        </p:nvSpPr>
        <p:spPr/>
        <p:txBody>
          <a:bodyPr/>
          <a:lstStyle/>
          <a:p>
            <a:fld id="{EFAEC03B-316C-4507-8207-D997BB28EB64}" type="slidenum">
              <a:rPr lang="zh-TW" altLang="en-US" smtClean="0"/>
              <a:t>3</a:t>
            </a:fld>
            <a:endParaRPr lang="zh-TW" altLang="en-US"/>
          </a:p>
        </p:txBody>
      </p:sp>
      <p:sp>
        <p:nvSpPr>
          <p:cNvPr id="5" name="矩形: 圓角 4">
            <a:extLst>
              <a:ext uri="{FF2B5EF4-FFF2-40B4-BE49-F238E27FC236}">
                <a16:creationId xmlns:a16="http://schemas.microsoft.com/office/drawing/2014/main" id="{71CBF2B5-8DEE-1867-6BC2-1F03F64052D5}"/>
              </a:ext>
            </a:extLst>
          </p:cNvPr>
          <p:cNvSpPr/>
          <p:nvPr/>
        </p:nvSpPr>
        <p:spPr>
          <a:xfrm>
            <a:off x="599882" y="3481727"/>
            <a:ext cx="2509934" cy="10356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latin typeface="Times New Roman" panose="02020603050405020304" pitchFamily="18" charset="0"/>
                <a:cs typeface="Times New Roman" panose="02020603050405020304" pitchFamily="18" charset="0"/>
              </a:rPr>
              <a:t>ANN</a:t>
            </a:r>
            <a:endParaRPr lang="zh-TW" altLang="en-US" sz="2400" dirty="0">
              <a:latin typeface="Times New Roman" panose="02020603050405020304" pitchFamily="18" charset="0"/>
              <a:cs typeface="Times New Roman" panose="02020603050405020304" pitchFamily="18" charset="0"/>
            </a:endParaRPr>
          </a:p>
        </p:txBody>
      </p:sp>
      <p:cxnSp>
        <p:nvCxnSpPr>
          <p:cNvPr id="8" name="直線單箭頭接點 7">
            <a:extLst>
              <a:ext uri="{FF2B5EF4-FFF2-40B4-BE49-F238E27FC236}">
                <a16:creationId xmlns:a16="http://schemas.microsoft.com/office/drawing/2014/main" id="{E17C7E32-D167-CE2A-88EE-89BE5BECB98C}"/>
              </a:ext>
            </a:extLst>
          </p:cNvPr>
          <p:cNvCxnSpPr/>
          <p:nvPr/>
        </p:nvCxnSpPr>
        <p:spPr>
          <a:xfrm>
            <a:off x="3303037" y="4026160"/>
            <a:ext cx="1492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文字方塊 9">
            <a:extLst>
              <a:ext uri="{FF2B5EF4-FFF2-40B4-BE49-F238E27FC236}">
                <a16:creationId xmlns:a16="http://schemas.microsoft.com/office/drawing/2014/main" id="{75918F8F-27FB-4C84-BD25-F3E228D69F7E}"/>
              </a:ext>
            </a:extLst>
          </p:cNvPr>
          <p:cNvSpPr txBox="1"/>
          <p:nvPr/>
        </p:nvSpPr>
        <p:spPr>
          <a:xfrm>
            <a:off x="3622222" y="3463766"/>
            <a:ext cx="2584579"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signal</a:t>
            </a:r>
            <a:endParaRPr lang="zh-TW" altLang="en-US" sz="2400" dirty="0">
              <a:latin typeface="Times New Roman" panose="02020603050405020304" pitchFamily="18" charset="0"/>
              <a:cs typeface="Times New Roman" panose="02020603050405020304" pitchFamily="18" charset="0"/>
            </a:endParaRPr>
          </a:p>
        </p:txBody>
      </p:sp>
      <p:sp>
        <p:nvSpPr>
          <p:cNvPr id="11" name="矩形: 圓角 10">
            <a:extLst>
              <a:ext uri="{FF2B5EF4-FFF2-40B4-BE49-F238E27FC236}">
                <a16:creationId xmlns:a16="http://schemas.microsoft.com/office/drawing/2014/main" id="{EF4EEB0A-0055-3D07-828C-3F7DE46E9273}"/>
              </a:ext>
            </a:extLst>
          </p:cNvPr>
          <p:cNvSpPr/>
          <p:nvPr/>
        </p:nvSpPr>
        <p:spPr>
          <a:xfrm>
            <a:off x="5190152" y="3463766"/>
            <a:ext cx="2509934" cy="103569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TW" sz="2400" dirty="0">
                <a:latin typeface="Times New Roman" panose="02020603050405020304" pitchFamily="18" charset="0"/>
                <a:cs typeface="Times New Roman" panose="02020603050405020304" pitchFamily="18" charset="0"/>
              </a:rPr>
              <a:t>Filter</a:t>
            </a:r>
            <a:endParaRPr lang="zh-TW" altLang="en-US" sz="24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7CD676EB-9473-0FF6-AC20-62A29B311D88}"/>
              </a:ext>
            </a:extLst>
          </p:cNvPr>
          <p:cNvSpPr txBox="1"/>
          <p:nvPr/>
        </p:nvSpPr>
        <p:spPr>
          <a:xfrm>
            <a:off x="4982547" y="4535407"/>
            <a:ext cx="3558851"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Exponential smoothing</a:t>
            </a:r>
            <a:endParaRPr lang="zh-TW" altLang="en-US" sz="2400" dirty="0">
              <a:latin typeface="Times New Roman" panose="02020603050405020304" pitchFamily="18" charset="0"/>
              <a:cs typeface="Times New Roman" panose="02020603050405020304" pitchFamily="18" charset="0"/>
            </a:endParaRPr>
          </a:p>
        </p:txBody>
      </p:sp>
      <p:cxnSp>
        <p:nvCxnSpPr>
          <p:cNvPr id="13" name="直線單箭頭接點 12">
            <a:extLst>
              <a:ext uri="{FF2B5EF4-FFF2-40B4-BE49-F238E27FC236}">
                <a16:creationId xmlns:a16="http://schemas.microsoft.com/office/drawing/2014/main" id="{DFF92DF6-995A-B416-84B9-D0C428AAC409}"/>
              </a:ext>
            </a:extLst>
          </p:cNvPr>
          <p:cNvCxnSpPr/>
          <p:nvPr/>
        </p:nvCxnSpPr>
        <p:spPr>
          <a:xfrm>
            <a:off x="7966788" y="4026160"/>
            <a:ext cx="1492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文字方塊 13">
            <a:extLst>
              <a:ext uri="{FF2B5EF4-FFF2-40B4-BE49-F238E27FC236}">
                <a16:creationId xmlns:a16="http://schemas.microsoft.com/office/drawing/2014/main" id="{FA0D48D6-A96B-A352-D10A-9FE888341167}"/>
              </a:ext>
            </a:extLst>
          </p:cNvPr>
          <p:cNvSpPr txBox="1"/>
          <p:nvPr/>
        </p:nvSpPr>
        <p:spPr>
          <a:xfrm>
            <a:off x="8130071" y="3463765"/>
            <a:ext cx="2584579"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trigger</a:t>
            </a:r>
            <a:endParaRPr lang="zh-TW" altLang="en-US" sz="2400" dirty="0">
              <a:latin typeface="Times New Roman" panose="02020603050405020304" pitchFamily="18" charset="0"/>
              <a:cs typeface="Times New Roman" panose="02020603050405020304" pitchFamily="18" charset="0"/>
            </a:endParaRPr>
          </a:p>
        </p:txBody>
      </p:sp>
      <p:cxnSp>
        <p:nvCxnSpPr>
          <p:cNvPr id="15" name="直線單箭頭接點 14">
            <a:extLst>
              <a:ext uri="{FF2B5EF4-FFF2-40B4-BE49-F238E27FC236}">
                <a16:creationId xmlns:a16="http://schemas.microsoft.com/office/drawing/2014/main" id="{7137A377-8AB2-7F60-E25F-BE5EBA8BD5C2}"/>
              </a:ext>
            </a:extLst>
          </p:cNvPr>
          <p:cNvCxnSpPr/>
          <p:nvPr/>
        </p:nvCxnSpPr>
        <p:spPr>
          <a:xfrm>
            <a:off x="9736494" y="4150568"/>
            <a:ext cx="1492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60BCA61E-F040-42C7-EC84-409A60019CEE}"/>
              </a:ext>
            </a:extLst>
          </p:cNvPr>
          <p:cNvCxnSpPr>
            <a:cxnSpLocks/>
          </p:cNvCxnSpPr>
          <p:nvPr/>
        </p:nvCxnSpPr>
        <p:spPr>
          <a:xfrm>
            <a:off x="9612086" y="4339114"/>
            <a:ext cx="1617306" cy="578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單箭頭接點 16">
            <a:extLst>
              <a:ext uri="{FF2B5EF4-FFF2-40B4-BE49-F238E27FC236}">
                <a16:creationId xmlns:a16="http://schemas.microsoft.com/office/drawing/2014/main" id="{5486D79B-1390-D3B0-EED2-D45B7CC52699}"/>
              </a:ext>
            </a:extLst>
          </p:cNvPr>
          <p:cNvCxnSpPr>
            <a:cxnSpLocks/>
          </p:cNvCxnSpPr>
          <p:nvPr/>
        </p:nvCxnSpPr>
        <p:spPr>
          <a:xfrm flipV="1">
            <a:off x="9612086" y="3394235"/>
            <a:ext cx="1617306" cy="531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F25D8B56-DB60-A19B-CE27-5ACE6908B6EE}"/>
              </a:ext>
            </a:extLst>
          </p:cNvPr>
          <p:cNvSpPr txBox="1"/>
          <p:nvPr/>
        </p:nvSpPr>
        <p:spPr>
          <a:xfrm>
            <a:off x="11293538" y="4766239"/>
            <a:ext cx="2584579"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hold</a:t>
            </a:r>
            <a:endParaRPr lang="zh-TW" altLang="en-US" sz="2400" dirty="0">
              <a:latin typeface="Times New Roman" panose="02020603050405020304" pitchFamily="18" charset="0"/>
              <a:cs typeface="Times New Roman" panose="02020603050405020304" pitchFamily="18" charset="0"/>
            </a:endParaRPr>
          </a:p>
        </p:txBody>
      </p:sp>
      <p:sp>
        <p:nvSpPr>
          <p:cNvPr id="23" name="文字方塊 22">
            <a:extLst>
              <a:ext uri="{FF2B5EF4-FFF2-40B4-BE49-F238E27FC236}">
                <a16:creationId xmlns:a16="http://schemas.microsoft.com/office/drawing/2014/main" id="{D260A867-AB53-EAE2-E159-DBFC38C12A5D}"/>
              </a:ext>
            </a:extLst>
          </p:cNvPr>
          <p:cNvSpPr txBox="1"/>
          <p:nvPr/>
        </p:nvSpPr>
        <p:spPr>
          <a:xfrm>
            <a:off x="11293540" y="3935676"/>
            <a:ext cx="2584579"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sell</a:t>
            </a:r>
            <a:endParaRPr lang="zh-TW" altLang="en-US" sz="2400" dirty="0">
              <a:latin typeface="Times New Roman" panose="02020603050405020304" pitchFamily="18" charset="0"/>
              <a:cs typeface="Times New Roman" panose="02020603050405020304" pitchFamily="18" charset="0"/>
            </a:endParaRPr>
          </a:p>
        </p:txBody>
      </p:sp>
      <p:sp>
        <p:nvSpPr>
          <p:cNvPr id="24" name="文字方塊 23">
            <a:extLst>
              <a:ext uri="{FF2B5EF4-FFF2-40B4-BE49-F238E27FC236}">
                <a16:creationId xmlns:a16="http://schemas.microsoft.com/office/drawing/2014/main" id="{5680DA28-8BF4-F838-ABE5-D3198143CF6C}"/>
              </a:ext>
            </a:extLst>
          </p:cNvPr>
          <p:cNvSpPr txBox="1"/>
          <p:nvPr/>
        </p:nvSpPr>
        <p:spPr>
          <a:xfrm>
            <a:off x="11293539" y="3163402"/>
            <a:ext cx="2584579" cy="461665"/>
          </a:xfrm>
          <a:prstGeom prst="rect">
            <a:avLst/>
          </a:prstGeom>
          <a:noFill/>
        </p:spPr>
        <p:txBody>
          <a:bodyPr wrap="square" rtlCol="0">
            <a:spAutoFit/>
          </a:bodyPr>
          <a:lstStyle/>
          <a:p>
            <a:r>
              <a:rPr lang="en-US" altLang="zh-TW" sz="2400" dirty="0">
                <a:latin typeface="Times New Roman" panose="02020603050405020304" pitchFamily="18" charset="0"/>
                <a:cs typeface="Times New Roman" panose="02020603050405020304" pitchFamily="18" charset="0"/>
              </a:rPr>
              <a:t>buy</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68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48304-F095-0C08-F73A-0231AC4C2EAB}"/>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B0F46CDB-7589-52EC-803F-DC24398F3687}"/>
              </a:ext>
            </a:extLst>
          </p:cNvPr>
          <p:cNvSpPr>
            <a:spLocks noGrp="1"/>
          </p:cNvSpPr>
          <p:nvPr>
            <p:ph type="title"/>
          </p:nvPr>
        </p:nvSpPr>
        <p:spPr>
          <a:xfrm>
            <a:off x="838200" y="-2137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Model Training</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89BE4748-AA39-7A26-1F6A-E68A351A03E3}"/>
              </a:ext>
            </a:extLst>
          </p:cNvPr>
          <p:cNvSpPr>
            <a:spLocks noGrp="1"/>
          </p:cNvSpPr>
          <p:nvPr>
            <p:ph idx="1"/>
          </p:nvPr>
        </p:nvSpPr>
        <p:spPr>
          <a:xfrm>
            <a:off x="838200" y="1472089"/>
            <a:ext cx="10515600" cy="4351338"/>
          </a:xfrm>
        </p:spPr>
        <p:txBody>
          <a:bodyPr>
            <a:noAutofit/>
          </a:bodyPr>
          <a:lstStyle/>
          <a:p>
            <a:pPr algn="just"/>
            <a:r>
              <a:rPr lang="en-US" altLang="zh-TW" sz="2400" dirty="0">
                <a:latin typeface="Times New Roman" panose="02020603050405020304" pitchFamily="18" charset="0"/>
                <a:cs typeface="Times New Roman" panose="02020603050405020304" pitchFamily="18" charset="0"/>
              </a:rPr>
              <a:t>Regression ANN</a:t>
            </a:r>
          </a:p>
        </p:txBody>
      </p:sp>
      <p:sp>
        <p:nvSpPr>
          <p:cNvPr id="4" name="投影片編號版面配置區 3">
            <a:extLst>
              <a:ext uri="{FF2B5EF4-FFF2-40B4-BE49-F238E27FC236}">
                <a16:creationId xmlns:a16="http://schemas.microsoft.com/office/drawing/2014/main" id="{EED166D5-7C82-A384-76DF-01272812DB11}"/>
              </a:ext>
            </a:extLst>
          </p:cNvPr>
          <p:cNvSpPr>
            <a:spLocks noGrp="1"/>
          </p:cNvSpPr>
          <p:nvPr>
            <p:ph type="sldNum" sz="quarter" idx="12"/>
          </p:nvPr>
        </p:nvSpPr>
        <p:spPr/>
        <p:txBody>
          <a:bodyPr/>
          <a:lstStyle/>
          <a:p>
            <a:fld id="{EFAEC03B-316C-4507-8207-D997BB28EB64}" type="slidenum">
              <a:rPr lang="zh-TW" altLang="en-US" smtClean="0"/>
              <a:t>4</a:t>
            </a:fld>
            <a:endParaRPr lang="zh-TW" altLang="en-US"/>
          </a:p>
        </p:txBody>
      </p:sp>
      <p:pic>
        <p:nvPicPr>
          <p:cNvPr id="1026" name="Picture 2" descr="Three Layer Artificial neural network (ANN) Logistic Regression: It is... |  Download Scientific Diagram">
            <a:extLst>
              <a:ext uri="{FF2B5EF4-FFF2-40B4-BE49-F238E27FC236}">
                <a16:creationId xmlns:a16="http://schemas.microsoft.com/office/drawing/2014/main" id="{D49F7BBB-5977-03C9-746F-7BC84E3F18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199" y="1392265"/>
            <a:ext cx="3599470" cy="3599470"/>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a:extLst>
              <a:ext uri="{FF2B5EF4-FFF2-40B4-BE49-F238E27FC236}">
                <a16:creationId xmlns:a16="http://schemas.microsoft.com/office/drawing/2014/main" id="{08F2F7F3-D844-84C1-F997-1125AF228F5C}"/>
              </a:ext>
            </a:extLst>
          </p:cNvPr>
          <p:cNvPicPr>
            <a:picLocks noChangeAspect="1"/>
          </p:cNvPicPr>
          <p:nvPr/>
        </p:nvPicPr>
        <p:blipFill>
          <a:blip r:embed="rId3"/>
          <a:stretch>
            <a:fillRect/>
          </a:stretch>
        </p:blipFill>
        <p:spPr>
          <a:xfrm>
            <a:off x="0" y="5067050"/>
            <a:ext cx="7859222" cy="1790950"/>
          </a:xfrm>
          <a:prstGeom prst="rect">
            <a:avLst/>
          </a:prstGeom>
        </p:spPr>
      </p:pic>
    </p:spTree>
    <p:extLst>
      <p:ext uri="{BB962C8B-B14F-4D97-AF65-F5344CB8AC3E}">
        <p14:creationId xmlns:p14="http://schemas.microsoft.com/office/powerpoint/2010/main" val="291915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A3E8E-814E-04E5-8113-811BC4BE6D06}"/>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F738DE25-5ABC-CBAC-C9F9-BCE837C222BC}"/>
              </a:ext>
            </a:extLst>
          </p:cNvPr>
          <p:cNvSpPr>
            <a:spLocks noGrp="1"/>
          </p:cNvSpPr>
          <p:nvPr>
            <p:ph type="title"/>
          </p:nvPr>
        </p:nvSpPr>
        <p:spPr>
          <a:xfrm>
            <a:off x="838200" y="-21378"/>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Feature</a:t>
            </a:r>
            <a:endParaRPr lang="zh-TW" altLang="en-US" sz="4800" dirty="0">
              <a:latin typeface="Times New Roman" panose="02020603050405020304" pitchFamily="18" charset="0"/>
              <a:cs typeface="Times New Roman" panose="02020603050405020304" pitchFamily="18" charset="0"/>
            </a:endParaRPr>
          </a:p>
        </p:txBody>
      </p:sp>
      <p:pic>
        <p:nvPicPr>
          <p:cNvPr id="6" name="內容版面配置區 5">
            <a:extLst>
              <a:ext uri="{FF2B5EF4-FFF2-40B4-BE49-F238E27FC236}">
                <a16:creationId xmlns:a16="http://schemas.microsoft.com/office/drawing/2014/main" id="{50113A03-6564-119E-3F3D-D99CCBAC9E50}"/>
              </a:ext>
            </a:extLst>
          </p:cNvPr>
          <p:cNvPicPr>
            <a:picLocks noGrp="1" noChangeAspect="1"/>
          </p:cNvPicPr>
          <p:nvPr>
            <p:ph idx="1"/>
          </p:nvPr>
        </p:nvPicPr>
        <p:blipFill>
          <a:blip r:embed="rId2"/>
          <a:stretch>
            <a:fillRect/>
          </a:stretch>
        </p:blipFill>
        <p:spPr>
          <a:xfrm>
            <a:off x="2983978" y="1304185"/>
            <a:ext cx="6224044" cy="5353103"/>
          </a:xfrm>
        </p:spPr>
      </p:pic>
      <p:sp>
        <p:nvSpPr>
          <p:cNvPr id="4" name="投影片編號版面配置區 3">
            <a:extLst>
              <a:ext uri="{FF2B5EF4-FFF2-40B4-BE49-F238E27FC236}">
                <a16:creationId xmlns:a16="http://schemas.microsoft.com/office/drawing/2014/main" id="{1C51E591-51A5-64D0-0CC3-E96B93F6AC68}"/>
              </a:ext>
            </a:extLst>
          </p:cNvPr>
          <p:cNvSpPr>
            <a:spLocks noGrp="1"/>
          </p:cNvSpPr>
          <p:nvPr>
            <p:ph type="sldNum" sz="quarter" idx="12"/>
          </p:nvPr>
        </p:nvSpPr>
        <p:spPr/>
        <p:txBody>
          <a:bodyPr/>
          <a:lstStyle/>
          <a:p>
            <a:fld id="{EFAEC03B-316C-4507-8207-D997BB28EB64}" type="slidenum">
              <a:rPr lang="zh-TW" altLang="en-US" smtClean="0"/>
              <a:t>5</a:t>
            </a:fld>
            <a:endParaRPr lang="zh-TW" altLang="en-US"/>
          </a:p>
        </p:txBody>
      </p:sp>
    </p:spTree>
    <p:extLst>
      <p:ext uri="{BB962C8B-B14F-4D97-AF65-F5344CB8AC3E}">
        <p14:creationId xmlns:p14="http://schemas.microsoft.com/office/powerpoint/2010/main" val="411512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A7703-D167-C07F-ADAF-13F25E6CBCB3}"/>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00458CA4-9BA7-BF18-B2F8-0BAC2E4F7B5C}"/>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Labeling Method</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96A7304F-24F6-EB8D-F71E-475F49D29502}"/>
              </a:ext>
            </a:extLst>
          </p:cNvPr>
          <p:cNvSpPr>
            <a:spLocks noGrp="1"/>
          </p:cNvSpPr>
          <p:nvPr>
            <p:ph idx="1"/>
          </p:nvPr>
        </p:nvSpPr>
        <p:spPr>
          <a:xfrm>
            <a:off x="679579" y="1360121"/>
            <a:ext cx="10515600" cy="4351338"/>
          </a:xfrm>
        </p:spPr>
        <p:txBody>
          <a:bodyPr>
            <a:noAutofit/>
          </a:bodyPr>
          <a:lstStyle/>
          <a:p>
            <a:pPr algn="just"/>
            <a:r>
              <a:rPr lang="en-US" altLang="zh-TW" sz="2400" dirty="0">
                <a:latin typeface="Times New Roman" panose="02020603050405020304" pitchFamily="18" charset="0"/>
                <a:cs typeface="Times New Roman" panose="02020603050405020304" pitchFamily="18" charset="0"/>
              </a:rPr>
              <a:t>Piecewise Linear Representations (PLR)</a:t>
            </a:r>
          </a:p>
        </p:txBody>
      </p:sp>
      <p:sp>
        <p:nvSpPr>
          <p:cNvPr id="4" name="投影片編號版面配置區 3">
            <a:extLst>
              <a:ext uri="{FF2B5EF4-FFF2-40B4-BE49-F238E27FC236}">
                <a16:creationId xmlns:a16="http://schemas.microsoft.com/office/drawing/2014/main" id="{9156A7B0-FF10-A7DA-3308-17BBE8176409}"/>
              </a:ext>
            </a:extLst>
          </p:cNvPr>
          <p:cNvSpPr>
            <a:spLocks noGrp="1"/>
          </p:cNvSpPr>
          <p:nvPr>
            <p:ph type="sldNum" sz="quarter" idx="12"/>
          </p:nvPr>
        </p:nvSpPr>
        <p:spPr/>
        <p:txBody>
          <a:bodyPr/>
          <a:lstStyle/>
          <a:p>
            <a:fld id="{EFAEC03B-316C-4507-8207-D997BB28EB64}" type="slidenum">
              <a:rPr lang="zh-TW" altLang="en-US" smtClean="0"/>
              <a:t>6</a:t>
            </a:fld>
            <a:endParaRPr lang="zh-TW" altLang="en-US"/>
          </a:p>
        </p:txBody>
      </p:sp>
      <p:pic>
        <p:nvPicPr>
          <p:cNvPr id="6" name="圖片 5">
            <a:extLst>
              <a:ext uri="{FF2B5EF4-FFF2-40B4-BE49-F238E27FC236}">
                <a16:creationId xmlns:a16="http://schemas.microsoft.com/office/drawing/2014/main" id="{F5FF44E2-7B83-B1AE-79ED-BC49A3435EB4}"/>
              </a:ext>
            </a:extLst>
          </p:cNvPr>
          <p:cNvPicPr>
            <a:picLocks noChangeAspect="1"/>
          </p:cNvPicPr>
          <p:nvPr/>
        </p:nvPicPr>
        <p:blipFill>
          <a:blip r:embed="rId2"/>
          <a:stretch>
            <a:fillRect/>
          </a:stretch>
        </p:blipFill>
        <p:spPr>
          <a:xfrm>
            <a:off x="575156" y="1970993"/>
            <a:ext cx="4715533" cy="4887007"/>
          </a:xfrm>
          <a:prstGeom prst="rect">
            <a:avLst/>
          </a:prstGeom>
        </p:spPr>
      </p:pic>
      <p:pic>
        <p:nvPicPr>
          <p:cNvPr id="8" name="圖片 7">
            <a:extLst>
              <a:ext uri="{FF2B5EF4-FFF2-40B4-BE49-F238E27FC236}">
                <a16:creationId xmlns:a16="http://schemas.microsoft.com/office/drawing/2014/main" id="{83928D9F-2CE8-8ABF-D4CF-E766E609BDEB}"/>
              </a:ext>
            </a:extLst>
          </p:cNvPr>
          <p:cNvPicPr>
            <a:picLocks noChangeAspect="1"/>
          </p:cNvPicPr>
          <p:nvPr/>
        </p:nvPicPr>
        <p:blipFill>
          <a:blip r:embed="rId3"/>
          <a:stretch>
            <a:fillRect/>
          </a:stretch>
        </p:blipFill>
        <p:spPr>
          <a:xfrm>
            <a:off x="5290689" y="2594581"/>
            <a:ext cx="6796364" cy="3238847"/>
          </a:xfrm>
          <a:prstGeom prst="rect">
            <a:avLst/>
          </a:prstGeom>
        </p:spPr>
      </p:pic>
      <p:sp>
        <p:nvSpPr>
          <p:cNvPr id="9" name="橢圓 8">
            <a:extLst>
              <a:ext uri="{FF2B5EF4-FFF2-40B4-BE49-F238E27FC236}">
                <a16:creationId xmlns:a16="http://schemas.microsoft.com/office/drawing/2014/main" id="{10F943B2-1D8C-3CD0-F1C7-3FB4C8D33B2E}"/>
              </a:ext>
            </a:extLst>
          </p:cNvPr>
          <p:cNvSpPr/>
          <p:nvPr/>
        </p:nvSpPr>
        <p:spPr>
          <a:xfrm>
            <a:off x="1567543" y="4414496"/>
            <a:ext cx="821094" cy="40010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AA7FAB78-51B4-03BE-4CEF-1E09AFC3D06C}"/>
              </a:ext>
            </a:extLst>
          </p:cNvPr>
          <p:cNvSpPr txBox="1"/>
          <p:nvPr/>
        </p:nvSpPr>
        <p:spPr>
          <a:xfrm>
            <a:off x="5368214" y="6227284"/>
            <a:ext cx="6097554" cy="461665"/>
          </a:xfrm>
          <a:prstGeom prst="rect">
            <a:avLst/>
          </a:prstGeom>
          <a:noFill/>
        </p:spPr>
        <p:txBody>
          <a:bodyPr wrap="square">
            <a:spAutoFit/>
          </a:bodyPr>
          <a:lstStyle/>
          <a:p>
            <a:r>
              <a:rPr lang="en-US" altLang="zh-TW" sz="2400" dirty="0">
                <a:latin typeface="Times New Roman" panose="02020603050405020304" pitchFamily="18" charset="0"/>
                <a:cs typeface="Times New Roman" panose="02020603050405020304" pitchFamily="18" charset="0"/>
              </a:rPr>
              <a:t>Larger will create long trend patterns</a:t>
            </a:r>
            <a:endParaRPr lang="zh-TW" altLang="en-US" sz="2400" dirty="0">
              <a:latin typeface="Times New Roman" panose="02020603050405020304" pitchFamily="18" charset="0"/>
              <a:cs typeface="Times New Roman" panose="02020603050405020304" pitchFamily="18" charset="0"/>
            </a:endParaRPr>
          </a:p>
        </p:txBody>
      </p:sp>
      <p:cxnSp>
        <p:nvCxnSpPr>
          <p:cNvPr id="13" name="直線單箭頭接點 12">
            <a:extLst>
              <a:ext uri="{FF2B5EF4-FFF2-40B4-BE49-F238E27FC236}">
                <a16:creationId xmlns:a16="http://schemas.microsoft.com/office/drawing/2014/main" id="{97C7AEF3-CB35-2BFD-0142-DD7C8455F43E}"/>
              </a:ext>
            </a:extLst>
          </p:cNvPr>
          <p:cNvCxnSpPr>
            <a:stCxn id="9" idx="5"/>
            <a:endCxn id="11" idx="1"/>
          </p:cNvCxnSpPr>
          <p:nvPr/>
        </p:nvCxnSpPr>
        <p:spPr>
          <a:xfrm>
            <a:off x="2268391" y="4756003"/>
            <a:ext cx="3099823" cy="1702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428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F6C7E-8052-E672-AFE4-B9A830BE7CFC}"/>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C49E56E4-EDFD-6EC8-0093-4AFAA1328D4C}"/>
              </a:ext>
            </a:extLst>
          </p:cNvPr>
          <p:cNvSpPr>
            <a:spLocks noGrp="1"/>
          </p:cNvSpPr>
          <p:nvPr>
            <p:ph type="title"/>
          </p:nvPr>
        </p:nvSpPr>
        <p:spPr>
          <a:xfrm>
            <a:off x="838200" y="136525"/>
            <a:ext cx="10515600" cy="1325563"/>
          </a:xfrm>
        </p:spPr>
        <p:txBody>
          <a:bodyPr/>
          <a:lstStyle/>
          <a:p>
            <a:pPr algn="ctr"/>
            <a:r>
              <a:rPr lang="en-US" altLang="zh-TW" sz="4800" dirty="0">
                <a:latin typeface="Times New Roman" panose="02020603050405020304" pitchFamily="18" charset="0"/>
                <a:cs typeface="Times New Roman" panose="02020603050405020304" pitchFamily="18" charset="0"/>
              </a:rPr>
              <a:t>Labeling Method</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602E1255-775C-E943-1915-2CE877BBAB2B}"/>
              </a:ext>
            </a:extLst>
          </p:cNvPr>
          <p:cNvSpPr>
            <a:spLocks noGrp="1"/>
          </p:cNvSpPr>
          <p:nvPr>
            <p:ph idx="1"/>
          </p:nvPr>
        </p:nvSpPr>
        <p:spPr>
          <a:xfrm>
            <a:off x="679579" y="1360121"/>
            <a:ext cx="10515600" cy="4351338"/>
          </a:xfrm>
        </p:spPr>
        <p:txBody>
          <a:bodyPr>
            <a:noAutofit/>
          </a:bodyPr>
          <a:lstStyle/>
          <a:p>
            <a:pPr algn="just"/>
            <a:r>
              <a:rPr lang="en-US" altLang="zh-TW" sz="2400" dirty="0">
                <a:latin typeface="Times New Roman" panose="02020603050405020304" pitchFamily="18" charset="0"/>
                <a:cs typeface="Times New Roman" panose="02020603050405020304" pitchFamily="18" charset="0"/>
              </a:rPr>
              <a:t>Generate trading signals from PLR</a:t>
            </a:r>
          </a:p>
        </p:txBody>
      </p:sp>
      <p:sp>
        <p:nvSpPr>
          <p:cNvPr id="4" name="投影片編號版面配置區 3">
            <a:extLst>
              <a:ext uri="{FF2B5EF4-FFF2-40B4-BE49-F238E27FC236}">
                <a16:creationId xmlns:a16="http://schemas.microsoft.com/office/drawing/2014/main" id="{0FF148F1-8861-81D0-BF41-577286D262F6}"/>
              </a:ext>
            </a:extLst>
          </p:cNvPr>
          <p:cNvSpPr>
            <a:spLocks noGrp="1"/>
          </p:cNvSpPr>
          <p:nvPr>
            <p:ph type="sldNum" sz="quarter" idx="12"/>
          </p:nvPr>
        </p:nvSpPr>
        <p:spPr/>
        <p:txBody>
          <a:bodyPr/>
          <a:lstStyle/>
          <a:p>
            <a:fld id="{EFAEC03B-316C-4507-8207-D997BB28EB64}" type="slidenum">
              <a:rPr lang="zh-TW" altLang="en-US" smtClean="0"/>
              <a:t>7</a:t>
            </a:fld>
            <a:endParaRPr lang="zh-TW" altLang="en-US"/>
          </a:p>
        </p:txBody>
      </p:sp>
      <p:pic>
        <p:nvPicPr>
          <p:cNvPr id="7" name="圖片 6">
            <a:extLst>
              <a:ext uri="{FF2B5EF4-FFF2-40B4-BE49-F238E27FC236}">
                <a16:creationId xmlns:a16="http://schemas.microsoft.com/office/drawing/2014/main" id="{4B892CD1-54CD-83EF-7119-0EE5A8E92E18}"/>
              </a:ext>
            </a:extLst>
          </p:cNvPr>
          <p:cNvPicPr>
            <a:picLocks noChangeAspect="1"/>
          </p:cNvPicPr>
          <p:nvPr/>
        </p:nvPicPr>
        <p:blipFill>
          <a:blip r:embed="rId2"/>
          <a:stretch>
            <a:fillRect/>
          </a:stretch>
        </p:blipFill>
        <p:spPr>
          <a:xfrm>
            <a:off x="7025074" y="1774671"/>
            <a:ext cx="4976086" cy="1880118"/>
          </a:xfrm>
          <a:prstGeom prst="rect">
            <a:avLst/>
          </a:prstGeom>
        </p:spPr>
      </p:pic>
      <p:pic>
        <p:nvPicPr>
          <p:cNvPr id="12" name="圖片 11">
            <a:extLst>
              <a:ext uri="{FF2B5EF4-FFF2-40B4-BE49-F238E27FC236}">
                <a16:creationId xmlns:a16="http://schemas.microsoft.com/office/drawing/2014/main" id="{23AFA1B0-6329-86D4-CFC0-15B828B62373}"/>
              </a:ext>
            </a:extLst>
          </p:cNvPr>
          <p:cNvPicPr>
            <a:picLocks noChangeAspect="1"/>
          </p:cNvPicPr>
          <p:nvPr/>
        </p:nvPicPr>
        <p:blipFill>
          <a:blip r:embed="rId3"/>
          <a:stretch>
            <a:fillRect/>
          </a:stretch>
        </p:blipFill>
        <p:spPr>
          <a:xfrm>
            <a:off x="0" y="2506662"/>
            <a:ext cx="6908718" cy="4384750"/>
          </a:xfrm>
          <a:prstGeom prst="rect">
            <a:avLst/>
          </a:prstGeom>
        </p:spPr>
      </p:pic>
      <p:pic>
        <p:nvPicPr>
          <p:cNvPr id="15" name="圖片 14">
            <a:extLst>
              <a:ext uri="{FF2B5EF4-FFF2-40B4-BE49-F238E27FC236}">
                <a16:creationId xmlns:a16="http://schemas.microsoft.com/office/drawing/2014/main" id="{B3DF886C-A1BF-6067-03BC-C63CB9B5824B}"/>
              </a:ext>
            </a:extLst>
          </p:cNvPr>
          <p:cNvPicPr>
            <a:picLocks noChangeAspect="1"/>
          </p:cNvPicPr>
          <p:nvPr/>
        </p:nvPicPr>
        <p:blipFill>
          <a:blip r:embed="rId4"/>
          <a:stretch>
            <a:fillRect/>
          </a:stretch>
        </p:blipFill>
        <p:spPr>
          <a:xfrm>
            <a:off x="7025074" y="3928603"/>
            <a:ext cx="4723282" cy="2595678"/>
          </a:xfrm>
          <a:prstGeom prst="rect">
            <a:avLst/>
          </a:prstGeom>
        </p:spPr>
      </p:pic>
      <p:sp>
        <p:nvSpPr>
          <p:cNvPr id="16" name="橢圓 15">
            <a:extLst>
              <a:ext uri="{FF2B5EF4-FFF2-40B4-BE49-F238E27FC236}">
                <a16:creationId xmlns:a16="http://schemas.microsoft.com/office/drawing/2014/main" id="{258AE61C-315E-9FDB-1339-E5BCAE441C89}"/>
              </a:ext>
            </a:extLst>
          </p:cNvPr>
          <p:cNvSpPr/>
          <p:nvPr/>
        </p:nvSpPr>
        <p:spPr>
          <a:xfrm>
            <a:off x="7233573" y="2388967"/>
            <a:ext cx="177281" cy="3063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a:extLst>
              <a:ext uri="{FF2B5EF4-FFF2-40B4-BE49-F238E27FC236}">
                <a16:creationId xmlns:a16="http://schemas.microsoft.com/office/drawing/2014/main" id="{1CA3315B-B2C5-7E66-2247-09198FDECAB0}"/>
              </a:ext>
            </a:extLst>
          </p:cNvPr>
          <p:cNvSpPr/>
          <p:nvPr/>
        </p:nvSpPr>
        <p:spPr>
          <a:xfrm>
            <a:off x="8433319" y="1953790"/>
            <a:ext cx="177281" cy="30637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接點 18">
            <a:extLst>
              <a:ext uri="{FF2B5EF4-FFF2-40B4-BE49-F238E27FC236}">
                <a16:creationId xmlns:a16="http://schemas.microsoft.com/office/drawing/2014/main" id="{27FAA97B-AE0A-51CD-DA78-1AE5B2DBD5A4}"/>
              </a:ext>
            </a:extLst>
          </p:cNvPr>
          <p:cNvCxnSpPr/>
          <p:nvPr/>
        </p:nvCxnSpPr>
        <p:spPr>
          <a:xfrm>
            <a:off x="7324531" y="2714730"/>
            <a:ext cx="111967" cy="2445099"/>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線接點 20">
            <a:extLst>
              <a:ext uri="{FF2B5EF4-FFF2-40B4-BE49-F238E27FC236}">
                <a16:creationId xmlns:a16="http://schemas.microsoft.com/office/drawing/2014/main" id="{2F052143-6AF9-667A-95A9-2FD96D888D55}"/>
              </a:ext>
            </a:extLst>
          </p:cNvPr>
          <p:cNvCxnSpPr>
            <a:cxnSpLocks/>
            <a:stCxn id="17" idx="4"/>
          </p:cNvCxnSpPr>
          <p:nvPr/>
        </p:nvCxnSpPr>
        <p:spPr>
          <a:xfrm flipH="1">
            <a:off x="8521959" y="2260168"/>
            <a:ext cx="1" cy="2953351"/>
          </a:xfrm>
          <a:prstGeom prst="line">
            <a:avLst/>
          </a:prstGeom>
          <a:ln w="38100">
            <a:solidFill>
              <a:srgbClr val="FFC00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96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2FA69435-5450-39C5-FC80-6254F7716FF5}"/>
              </a:ext>
            </a:extLst>
          </p:cNvPr>
          <p:cNvSpPr>
            <a:spLocks noGrp="1"/>
          </p:cNvSpPr>
          <p:nvPr>
            <p:ph type="sldNum" sz="quarter" idx="12"/>
          </p:nvPr>
        </p:nvSpPr>
        <p:spPr/>
        <p:txBody>
          <a:bodyPr/>
          <a:lstStyle/>
          <a:p>
            <a:fld id="{EFAEC03B-316C-4507-8207-D997BB28EB64}" type="slidenum">
              <a:rPr lang="zh-TW" altLang="en-US" smtClean="0"/>
              <a:t>8</a:t>
            </a:fld>
            <a:endParaRPr lang="zh-TW" altLang="en-US"/>
          </a:p>
        </p:txBody>
      </p:sp>
      <p:sp>
        <p:nvSpPr>
          <p:cNvPr id="5" name="標題 1">
            <a:extLst>
              <a:ext uri="{FF2B5EF4-FFF2-40B4-BE49-F238E27FC236}">
                <a16:creationId xmlns:a16="http://schemas.microsoft.com/office/drawing/2014/main" id="{E012FB0E-68CC-40AC-A238-B4DDE66E0286}"/>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Dynamic threshold bounds</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32AD4256-1853-9C20-FF47-D954F55D5978}"/>
              </a:ext>
            </a:extLst>
          </p:cNvPr>
          <p:cNvSpPr txBox="1">
            <a:spLocks/>
          </p:cNvSpPr>
          <p:nvPr/>
        </p:nvSpPr>
        <p:spPr>
          <a:xfrm>
            <a:off x="838200" y="147208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altLang="zh-TW" sz="2400" dirty="0">
                <a:latin typeface="Times New Roman" panose="02020603050405020304" pitchFamily="18" charset="0"/>
                <a:cs typeface="Times New Roman" panose="02020603050405020304" pitchFamily="18" charset="0"/>
              </a:rPr>
              <a:t>Use Exponential Smoothing</a:t>
            </a:r>
          </a:p>
        </p:txBody>
      </p:sp>
      <p:pic>
        <p:nvPicPr>
          <p:cNvPr id="7" name="圖片 6">
            <a:extLst>
              <a:ext uri="{FF2B5EF4-FFF2-40B4-BE49-F238E27FC236}">
                <a16:creationId xmlns:a16="http://schemas.microsoft.com/office/drawing/2014/main" id="{07318AF0-1412-8D63-87C8-3A0FAF5E75FD}"/>
              </a:ext>
            </a:extLst>
          </p:cNvPr>
          <p:cNvPicPr>
            <a:picLocks noChangeAspect="1"/>
          </p:cNvPicPr>
          <p:nvPr/>
        </p:nvPicPr>
        <p:blipFill>
          <a:blip r:embed="rId2"/>
          <a:stretch>
            <a:fillRect/>
          </a:stretch>
        </p:blipFill>
        <p:spPr>
          <a:xfrm>
            <a:off x="838200" y="3170092"/>
            <a:ext cx="6424504" cy="525343"/>
          </a:xfrm>
          <a:prstGeom prst="rect">
            <a:avLst/>
          </a:prstGeom>
        </p:spPr>
      </p:pic>
      <p:sp>
        <p:nvSpPr>
          <p:cNvPr id="8" name="橢圓 7">
            <a:extLst>
              <a:ext uri="{FF2B5EF4-FFF2-40B4-BE49-F238E27FC236}">
                <a16:creationId xmlns:a16="http://schemas.microsoft.com/office/drawing/2014/main" id="{FCB64D8E-2EA9-03F2-60DD-114431A22646}"/>
              </a:ext>
            </a:extLst>
          </p:cNvPr>
          <p:cNvSpPr/>
          <p:nvPr/>
        </p:nvSpPr>
        <p:spPr>
          <a:xfrm>
            <a:off x="606490" y="3152663"/>
            <a:ext cx="979715" cy="5332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a:extLst>
              <a:ext uri="{FF2B5EF4-FFF2-40B4-BE49-F238E27FC236}">
                <a16:creationId xmlns:a16="http://schemas.microsoft.com/office/drawing/2014/main" id="{A1A270AA-EB81-FFEA-37AA-270047453237}"/>
              </a:ext>
            </a:extLst>
          </p:cNvPr>
          <p:cNvSpPr/>
          <p:nvPr/>
        </p:nvSpPr>
        <p:spPr>
          <a:xfrm>
            <a:off x="2532579" y="3079713"/>
            <a:ext cx="782217" cy="613166"/>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 name="直線單箭頭接點 9">
            <a:extLst>
              <a:ext uri="{FF2B5EF4-FFF2-40B4-BE49-F238E27FC236}">
                <a16:creationId xmlns:a16="http://schemas.microsoft.com/office/drawing/2014/main" id="{7201839A-17CC-7A1B-BC1B-6A98BEC3EF43}"/>
              </a:ext>
            </a:extLst>
          </p:cNvPr>
          <p:cNvCxnSpPr>
            <a:cxnSpLocks/>
            <a:stCxn id="8" idx="4"/>
          </p:cNvCxnSpPr>
          <p:nvPr/>
        </p:nvCxnSpPr>
        <p:spPr>
          <a:xfrm flipH="1">
            <a:off x="1091083" y="3685881"/>
            <a:ext cx="5265" cy="1369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C5C9A297-C3DC-495D-DA99-FDF3E9311556}"/>
              </a:ext>
            </a:extLst>
          </p:cNvPr>
          <p:cNvCxnSpPr>
            <a:cxnSpLocks/>
            <a:stCxn id="9" idx="4"/>
          </p:cNvCxnSpPr>
          <p:nvPr/>
        </p:nvCxnSpPr>
        <p:spPr>
          <a:xfrm flipH="1">
            <a:off x="2923687" y="3692879"/>
            <a:ext cx="1" cy="1289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文字方塊 17">
            <a:extLst>
              <a:ext uri="{FF2B5EF4-FFF2-40B4-BE49-F238E27FC236}">
                <a16:creationId xmlns:a16="http://schemas.microsoft.com/office/drawing/2014/main" id="{F429CB8C-7F5D-C020-EC45-48B478ADF777}"/>
              </a:ext>
            </a:extLst>
          </p:cNvPr>
          <p:cNvSpPr txBox="1"/>
          <p:nvPr/>
        </p:nvSpPr>
        <p:spPr>
          <a:xfrm>
            <a:off x="375555" y="5083509"/>
            <a:ext cx="6097554" cy="461665"/>
          </a:xfrm>
          <a:prstGeom prst="rect">
            <a:avLst/>
          </a:prstGeom>
          <a:noFill/>
        </p:spPr>
        <p:txBody>
          <a:bodyPr wrap="square">
            <a:spAutoFit/>
          </a:bodyPr>
          <a:lstStyle/>
          <a:p>
            <a:r>
              <a:rPr lang="en-US" altLang="zh-TW" sz="2400" dirty="0">
                <a:latin typeface="Times New Roman" panose="02020603050405020304" pitchFamily="18" charset="0"/>
                <a:cs typeface="Times New Roman" panose="02020603050405020304" pitchFamily="18" charset="0"/>
              </a:rPr>
              <a:t>Predict Value</a:t>
            </a:r>
            <a:endParaRPr lang="zh-TW" altLang="en-US" sz="2400" dirty="0">
              <a:latin typeface="Times New Roman" panose="02020603050405020304" pitchFamily="18" charset="0"/>
              <a:cs typeface="Times New Roman" panose="02020603050405020304" pitchFamily="18" charset="0"/>
            </a:endParaRPr>
          </a:p>
        </p:txBody>
      </p:sp>
      <p:sp>
        <p:nvSpPr>
          <p:cNvPr id="19" name="文字方塊 18">
            <a:extLst>
              <a:ext uri="{FF2B5EF4-FFF2-40B4-BE49-F238E27FC236}">
                <a16:creationId xmlns:a16="http://schemas.microsoft.com/office/drawing/2014/main" id="{8116643F-2B5B-AB63-CD30-EA01513C171E}"/>
              </a:ext>
            </a:extLst>
          </p:cNvPr>
          <p:cNvSpPr txBox="1"/>
          <p:nvPr/>
        </p:nvSpPr>
        <p:spPr>
          <a:xfrm>
            <a:off x="2184917" y="5083509"/>
            <a:ext cx="6097554" cy="461665"/>
          </a:xfrm>
          <a:prstGeom prst="rect">
            <a:avLst/>
          </a:prstGeom>
          <a:noFill/>
        </p:spPr>
        <p:txBody>
          <a:bodyPr wrap="square">
            <a:spAutoFit/>
          </a:bodyPr>
          <a:lstStyle/>
          <a:p>
            <a:r>
              <a:rPr lang="en-US" altLang="zh-TW" sz="2400" dirty="0">
                <a:latin typeface="Times New Roman" panose="02020603050405020304" pitchFamily="18" charset="0"/>
                <a:cs typeface="Times New Roman" panose="02020603050405020304" pitchFamily="18" charset="0"/>
              </a:rPr>
              <a:t>Actual Value</a:t>
            </a:r>
            <a:endParaRPr lang="zh-TW" altLang="en-US" sz="2400" dirty="0">
              <a:latin typeface="Times New Roman" panose="02020603050405020304" pitchFamily="18" charset="0"/>
              <a:cs typeface="Times New Roman" panose="02020603050405020304" pitchFamily="18" charset="0"/>
            </a:endParaRPr>
          </a:p>
        </p:txBody>
      </p:sp>
      <p:pic>
        <p:nvPicPr>
          <p:cNvPr id="20" name="圖片 19">
            <a:extLst>
              <a:ext uri="{FF2B5EF4-FFF2-40B4-BE49-F238E27FC236}">
                <a16:creationId xmlns:a16="http://schemas.microsoft.com/office/drawing/2014/main" id="{93818644-99C6-04A4-B3EC-BC07E0CA7C7F}"/>
              </a:ext>
            </a:extLst>
          </p:cNvPr>
          <p:cNvPicPr>
            <a:picLocks noChangeAspect="1"/>
          </p:cNvPicPr>
          <p:nvPr/>
        </p:nvPicPr>
        <p:blipFill>
          <a:blip r:embed="rId3"/>
          <a:stretch>
            <a:fillRect/>
          </a:stretch>
        </p:blipFill>
        <p:spPr>
          <a:xfrm>
            <a:off x="6096000" y="1097834"/>
            <a:ext cx="6091054" cy="1945232"/>
          </a:xfrm>
          <a:prstGeom prst="rect">
            <a:avLst/>
          </a:prstGeom>
        </p:spPr>
      </p:pic>
      <p:pic>
        <p:nvPicPr>
          <p:cNvPr id="21" name="圖片 20">
            <a:extLst>
              <a:ext uri="{FF2B5EF4-FFF2-40B4-BE49-F238E27FC236}">
                <a16:creationId xmlns:a16="http://schemas.microsoft.com/office/drawing/2014/main" id="{C50D534B-E816-DE7C-6E92-B38AF1BF0608}"/>
              </a:ext>
            </a:extLst>
          </p:cNvPr>
          <p:cNvPicPr>
            <a:picLocks noChangeAspect="1"/>
          </p:cNvPicPr>
          <p:nvPr/>
        </p:nvPicPr>
        <p:blipFill>
          <a:blip r:embed="rId4"/>
          <a:stretch>
            <a:fillRect/>
          </a:stretch>
        </p:blipFill>
        <p:spPr>
          <a:xfrm>
            <a:off x="6691598" y="3910826"/>
            <a:ext cx="5372338" cy="2373217"/>
          </a:xfrm>
          <a:prstGeom prst="rect">
            <a:avLst/>
          </a:prstGeom>
        </p:spPr>
      </p:pic>
    </p:spTree>
    <p:extLst>
      <p:ext uri="{BB962C8B-B14F-4D97-AF65-F5344CB8AC3E}">
        <p14:creationId xmlns:p14="http://schemas.microsoft.com/office/powerpoint/2010/main" val="195231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2BA89-B2B2-21BA-34A0-E4AC2AE093A8}"/>
            </a:ext>
          </a:extLst>
        </p:cNvPr>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6ED1D1D-519F-DC1F-EAFD-691065DD8E8E}"/>
              </a:ext>
            </a:extLst>
          </p:cNvPr>
          <p:cNvSpPr>
            <a:spLocks noGrp="1"/>
          </p:cNvSpPr>
          <p:nvPr>
            <p:ph type="sldNum" sz="quarter" idx="12"/>
          </p:nvPr>
        </p:nvSpPr>
        <p:spPr/>
        <p:txBody>
          <a:bodyPr/>
          <a:lstStyle/>
          <a:p>
            <a:fld id="{EFAEC03B-316C-4507-8207-D997BB28EB64}" type="slidenum">
              <a:rPr lang="zh-TW" altLang="en-US" smtClean="0"/>
              <a:t>9</a:t>
            </a:fld>
            <a:endParaRPr lang="zh-TW" altLang="en-US"/>
          </a:p>
        </p:txBody>
      </p:sp>
      <p:sp>
        <p:nvSpPr>
          <p:cNvPr id="5" name="標題 1">
            <a:extLst>
              <a:ext uri="{FF2B5EF4-FFF2-40B4-BE49-F238E27FC236}">
                <a16:creationId xmlns:a16="http://schemas.microsoft.com/office/drawing/2014/main" id="{267D2213-D9C9-E611-DA06-3FC25A37BBEF}"/>
              </a:ext>
            </a:extLst>
          </p:cNvPr>
          <p:cNvSpPr txBox="1">
            <a:spLocks/>
          </p:cNvSpPr>
          <p:nvPr/>
        </p:nvSpPr>
        <p:spPr>
          <a:xfrm>
            <a:off x="838200" y="136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TW" sz="4800" dirty="0">
                <a:latin typeface="Times New Roman" panose="02020603050405020304" pitchFamily="18" charset="0"/>
                <a:cs typeface="Times New Roman" panose="02020603050405020304" pitchFamily="18" charset="0"/>
              </a:rPr>
              <a:t>Dynamic threshold bounds</a:t>
            </a:r>
            <a:endParaRPr lang="zh-TW" altLang="en-US" sz="4800" dirty="0">
              <a:latin typeface="Times New Roman" panose="02020603050405020304" pitchFamily="18" charset="0"/>
              <a:cs typeface="Times New Roman" panose="02020603050405020304" pitchFamily="18" charset="0"/>
            </a:endParaRPr>
          </a:p>
        </p:txBody>
      </p:sp>
      <p:sp>
        <p:nvSpPr>
          <p:cNvPr id="3" name="內容版面配置區 2">
            <a:extLst>
              <a:ext uri="{FF2B5EF4-FFF2-40B4-BE49-F238E27FC236}">
                <a16:creationId xmlns:a16="http://schemas.microsoft.com/office/drawing/2014/main" id="{3DB8EA36-F05D-2F89-9B3E-21806FAD731E}"/>
              </a:ext>
            </a:extLst>
          </p:cNvPr>
          <p:cNvSpPr txBox="1">
            <a:spLocks/>
          </p:cNvSpPr>
          <p:nvPr/>
        </p:nvSpPr>
        <p:spPr>
          <a:xfrm>
            <a:off x="838200" y="1472089"/>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US" altLang="zh-TW" sz="2400" dirty="0">
              <a:latin typeface="Times New Roman" panose="02020603050405020304" pitchFamily="18" charset="0"/>
              <a:cs typeface="Times New Roman" panose="02020603050405020304" pitchFamily="18" charset="0"/>
            </a:endParaRPr>
          </a:p>
        </p:txBody>
      </p:sp>
      <p:pic>
        <p:nvPicPr>
          <p:cNvPr id="15" name="圖片 14">
            <a:extLst>
              <a:ext uri="{FF2B5EF4-FFF2-40B4-BE49-F238E27FC236}">
                <a16:creationId xmlns:a16="http://schemas.microsoft.com/office/drawing/2014/main" id="{A96F6CE9-AE16-D199-24ED-D1447C0CF558}"/>
              </a:ext>
            </a:extLst>
          </p:cNvPr>
          <p:cNvPicPr>
            <a:picLocks noChangeAspect="1"/>
          </p:cNvPicPr>
          <p:nvPr/>
        </p:nvPicPr>
        <p:blipFill>
          <a:blip r:embed="rId3"/>
          <a:stretch>
            <a:fillRect/>
          </a:stretch>
        </p:blipFill>
        <p:spPr>
          <a:xfrm>
            <a:off x="838200" y="2754556"/>
            <a:ext cx="4248743" cy="990738"/>
          </a:xfrm>
          <a:prstGeom prst="rect">
            <a:avLst/>
          </a:prstGeom>
        </p:spPr>
      </p:pic>
      <p:pic>
        <p:nvPicPr>
          <p:cNvPr id="17" name="圖片 16">
            <a:extLst>
              <a:ext uri="{FF2B5EF4-FFF2-40B4-BE49-F238E27FC236}">
                <a16:creationId xmlns:a16="http://schemas.microsoft.com/office/drawing/2014/main" id="{DEF67529-68EF-0C7D-9ECB-A397DB85D1FA}"/>
              </a:ext>
            </a:extLst>
          </p:cNvPr>
          <p:cNvPicPr>
            <a:picLocks noChangeAspect="1"/>
          </p:cNvPicPr>
          <p:nvPr/>
        </p:nvPicPr>
        <p:blipFill>
          <a:blip r:embed="rId4"/>
          <a:stretch>
            <a:fillRect/>
          </a:stretch>
        </p:blipFill>
        <p:spPr>
          <a:xfrm>
            <a:off x="5570376" y="3745294"/>
            <a:ext cx="6013181" cy="3112706"/>
          </a:xfrm>
          <a:prstGeom prst="rect">
            <a:avLst/>
          </a:prstGeom>
        </p:spPr>
      </p:pic>
      <p:pic>
        <p:nvPicPr>
          <p:cNvPr id="21" name="圖片 20">
            <a:extLst>
              <a:ext uri="{FF2B5EF4-FFF2-40B4-BE49-F238E27FC236}">
                <a16:creationId xmlns:a16="http://schemas.microsoft.com/office/drawing/2014/main" id="{9867C036-18C9-B589-CF7E-5730320FD839}"/>
              </a:ext>
            </a:extLst>
          </p:cNvPr>
          <p:cNvPicPr>
            <a:picLocks noChangeAspect="1"/>
          </p:cNvPicPr>
          <p:nvPr/>
        </p:nvPicPr>
        <p:blipFill>
          <a:blip r:embed="rId5"/>
          <a:stretch>
            <a:fillRect/>
          </a:stretch>
        </p:blipFill>
        <p:spPr>
          <a:xfrm>
            <a:off x="5828677" y="799306"/>
            <a:ext cx="5525123" cy="3065642"/>
          </a:xfrm>
          <a:prstGeom prst="rect">
            <a:avLst/>
          </a:prstGeom>
        </p:spPr>
      </p:pic>
      <p:cxnSp>
        <p:nvCxnSpPr>
          <p:cNvPr id="22" name="直線單箭頭接點 21">
            <a:extLst>
              <a:ext uri="{FF2B5EF4-FFF2-40B4-BE49-F238E27FC236}">
                <a16:creationId xmlns:a16="http://schemas.microsoft.com/office/drawing/2014/main" id="{0ABA4621-07C2-7573-3A81-CFE66A2CB14F}"/>
              </a:ext>
            </a:extLst>
          </p:cNvPr>
          <p:cNvCxnSpPr>
            <a:cxnSpLocks/>
          </p:cNvCxnSpPr>
          <p:nvPr/>
        </p:nvCxnSpPr>
        <p:spPr>
          <a:xfrm flipV="1">
            <a:off x="2144590" y="1212980"/>
            <a:ext cx="4526798" cy="16992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單箭頭接點 24">
            <a:extLst>
              <a:ext uri="{FF2B5EF4-FFF2-40B4-BE49-F238E27FC236}">
                <a16:creationId xmlns:a16="http://schemas.microsoft.com/office/drawing/2014/main" id="{C605F61E-CE1A-4B29-4EB3-5B88714D7E34}"/>
              </a:ext>
            </a:extLst>
          </p:cNvPr>
          <p:cNvCxnSpPr>
            <a:cxnSpLocks/>
          </p:cNvCxnSpPr>
          <p:nvPr/>
        </p:nvCxnSpPr>
        <p:spPr>
          <a:xfrm flipV="1">
            <a:off x="2259469" y="1899924"/>
            <a:ext cx="4570539" cy="1479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77212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10989</TotalTime>
  <Words>453</Words>
  <Application>Microsoft Office PowerPoint</Application>
  <PresentationFormat>寬螢幕</PresentationFormat>
  <Paragraphs>83</Paragraphs>
  <Slides>17</Slides>
  <Notes>2</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17</vt:i4>
      </vt:variant>
    </vt:vector>
  </HeadingPairs>
  <TitlesOfParts>
    <vt:vector size="22" baseType="lpstr">
      <vt:lpstr>Arial</vt:lpstr>
      <vt:lpstr>Calibri</vt:lpstr>
      <vt:lpstr>Calibri Light</vt:lpstr>
      <vt:lpstr>Times New Roman</vt:lpstr>
      <vt:lpstr>Office 佈景主題</vt:lpstr>
      <vt:lpstr>A dynamic threshold decision system for stock trading signal detection</vt:lpstr>
      <vt:lpstr>ABSTRACT </vt:lpstr>
      <vt:lpstr>Contribution</vt:lpstr>
      <vt:lpstr>Model Training</vt:lpstr>
      <vt:lpstr>Feature</vt:lpstr>
      <vt:lpstr>Labeling Method</vt:lpstr>
      <vt:lpstr>Labeling Method</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Stock Prediction Based on Genetic Algorithm Feature Selection and Long Short-Term Memory Neural Network </dc:title>
  <dc:creator>楊景翔</dc:creator>
  <cp:lastModifiedBy>楊景翔</cp:lastModifiedBy>
  <cp:revision>57</cp:revision>
  <dcterms:created xsi:type="dcterms:W3CDTF">2023-09-05T08:57:34Z</dcterms:created>
  <dcterms:modified xsi:type="dcterms:W3CDTF">2025-02-11T06:36:49Z</dcterms:modified>
</cp:coreProperties>
</file>