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8" r:id="rId4"/>
    <p:sldId id="279" r:id="rId5"/>
    <p:sldId id="280" r:id="rId6"/>
    <p:sldId id="281" r:id="rId7"/>
    <p:sldId id="282" r:id="rId8"/>
    <p:sldId id="283" r:id="rId9"/>
    <p:sldId id="284" r:id="rId10"/>
    <p:sldId id="285" r:id="rId11"/>
    <p:sldId id="287" r:id="rId12"/>
    <p:sldId id="286" r:id="rId13"/>
    <p:sldId id="288" r:id="rId14"/>
    <p:sldId id="289" r:id="rId15"/>
    <p:sldId id="276" r:id="rId16"/>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等深淺樣式 4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03" autoAdjust="0"/>
    <p:restoredTop sz="94660"/>
  </p:normalViewPr>
  <p:slideViewPr>
    <p:cSldViewPr snapToGrid="0">
      <p:cViewPr varScale="1">
        <p:scale>
          <a:sx n="112" d="100"/>
          <a:sy n="112" d="100"/>
        </p:scale>
        <p:origin x="102" y="192"/>
      </p:cViewPr>
      <p:guideLst/>
    </p:cSldViewPr>
  </p:slideViewPr>
  <p:notesTextViewPr>
    <p:cViewPr>
      <p:scale>
        <a:sx n="1" d="1"/>
        <a:sy n="1" d="1"/>
      </p:scale>
      <p:origin x="0" y="0"/>
    </p:cViewPr>
  </p:notesTextViewPr>
  <p:sorterViewPr>
    <p:cViewPr>
      <p:scale>
        <a:sx n="100" d="100"/>
        <a:sy n="100" d="100"/>
      </p:scale>
      <p:origin x="0" y="-75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18C126B-9AE2-DE2D-E8F0-75512D8EAB81}"/>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A4AC94E3-596C-BFB8-97D8-0223B71FF5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54705288-B99A-8B31-37B0-D9826163AC90}"/>
              </a:ext>
            </a:extLst>
          </p:cNvPr>
          <p:cNvSpPr>
            <a:spLocks noGrp="1"/>
          </p:cNvSpPr>
          <p:nvPr>
            <p:ph type="dt" sz="half" idx="10"/>
          </p:nvPr>
        </p:nvSpPr>
        <p:spPr/>
        <p:txBody>
          <a:bodyPr/>
          <a:lstStyle/>
          <a:p>
            <a:fld id="{E903E714-1857-4665-A1D6-49F905F51C45}" type="datetimeFigureOut">
              <a:rPr lang="zh-TW" altLang="en-US" smtClean="0"/>
              <a:t>2025/2/18</a:t>
            </a:fld>
            <a:endParaRPr lang="zh-TW" altLang="en-US"/>
          </a:p>
        </p:txBody>
      </p:sp>
      <p:sp>
        <p:nvSpPr>
          <p:cNvPr id="5" name="頁尾版面配置區 4">
            <a:extLst>
              <a:ext uri="{FF2B5EF4-FFF2-40B4-BE49-F238E27FC236}">
                <a16:creationId xmlns:a16="http://schemas.microsoft.com/office/drawing/2014/main" id="{A60C5B33-DAE2-6C4D-6532-7CA0BA9D719B}"/>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221241E-083A-02C0-3E6F-A07097A9DFED}"/>
              </a:ext>
            </a:extLst>
          </p:cNvPr>
          <p:cNvSpPr>
            <a:spLocks noGrp="1"/>
          </p:cNvSpPr>
          <p:nvPr>
            <p:ph type="sldNum" sz="quarter" idx="12"/>
          </p:nvPr>
        </p:nvSpPr>
        <p:spPr/>
        <p:txBody>
          <a:bodyPr/>
          <a:lstStyle/>
          <a:p>
            <a:fld id="{359077AD-BEFE-4454-9471-9074A214B54F}" type="slidenum">
              <a:rPr lang="zh-TW" altLang="en-US" smtClean="0"/>
              <a:t>‹#›</a:t>
            </a:fld>
            <a:endParaRPr lang="zh-TW" altLang="en-US"/>
          </a:p>
        </p:txBody>
      </p:sp>
    </p:spTree>
    <p:extLst>
      <p:ext uri="{BB962C8B-B14F-4D97-AF65-F5344CB8AC3E}">
        <p14:creationId xmlns:p14="http://schemas.microsoft.com/office/powerpoint/2010/main" val="96910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923C1AC-DBAD-2C0A-CE61-E9502DFB78CC}"/>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D84D5D40-0740-B599-3D12-DF4C6739B897}"/>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775E1070-E680-0B1A-B5E6-C7889FEDB033}"/>
              </a:ext>
            </a:extLst>
          </p:cNvPr>
          <p:cNvSpPr>
            <a:spLocks noGrp="1"/>
          </p:cNvSpPr>
          <p:nvPr>
            <p:ph type="dt" sz="half" idx="10"/>
          </p:nvPr>
        </p:nvSpPr>
        <p:spPr/>
        <p:txBody>
          <a:bodyPr/>
          <a:lstStyle/>
          <a:p>
            <a:fld id="{E903E714-1857-4665-A1D6-49F905F51C45}" type="datetimeFigureOut">
              <a:rPr lang="zh-TW" altLang="en-US" smtClean="0"/>
              <a:t>2025/2/18</a:t>
            </a:fld>
            <a:endParaRPr lang="zh-TW" altLang="en-US"/>
          </a:p>
        </p:txBody>
      </p:sp>
      <p:sp>
        <p:nvSpPr>
          <p:cNvPr id="5" name="頁尾版面配置區 4">
            <a:extLst>
              <a:ext uri="{FF2B5EF4-FFF2-40B4-BE49-F238E27FC236}">
                <a16:creationId xmlns:a16="http://schemas.microsoft.com/office/drawing/2014/main" id="{F419272D-DF23-A66F-BE04-09FEAAF6B65E}"/>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B6F4229-7CC5-F79D-EE1F-3EB1FA716872}"/>
              </a:ext>
            </a:extLst>
          </p:cNvPr>
          <p:cNvSpPr>
            <a:spLocks noGrp="1"/>
          </p:cNvSpPr>
          <p:nvPr>
            <p:ph type="sldNum" sz="quarter" idx="12"/>
          </p:nvPr>
        </p:nvSpPr>
        <p:spPr/>
        <p:txBody>
          <a:bodyPr/>
          <a:lstStyle/>
          <a:p>
            <a:fld id="{359077AD-BEFE-4454-9471-9074A214B54F}" type="slidenum">
              <a:rPr lang="zh-TW" altLang="en-US" smtClean="0"/>
              <a:t>‹#›</a:t>
            </a:fld>
            <a:endParaRPr lang="zh-TW" altLang="en-US"/>
          </a:p>
        </p:txBody>
      </p:sp>
    </p:spTree>
    <p:extLst>
      <p:ext uri="{BB962C8B-B14F-4D97-AF65-F5344CB8AC3E}">
        <p14:creationId xmlns:p14="http://schemas.microsoft.com/office/powerpoint/2010/main" val="1208514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B17228B9-FD2D-BBB2-F1D6-1F0F79F091CB}"/>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EF466F1A-94CF-4F29-B0E9-5DDFC13BD496}"/>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8A507F02-815C-1B78-BC96-445863E5E50D}"/>
              </a:ext>
            </a:extLst>
          </p:cNvPr>
          <p:cNvSpPr>
            <a:spLocks noGrp="1"/>
          </p:cNvSpPr>
          <p:nvPr>
            <p:ph type="dt" sz="half" idx="10"/>
          </p:nvPr>
        </p:nvSpPr>
        <p:spPr/>
        <p:txBody>
          <a:bodyPr/>
          <a:lstStyle/>
          <a:p>
            <a:fld id="{E903E714-1857-4665-A1D6-49F905F51C45}" type="datetimeFigureOut">
              <a:rPr lang="zh-TW" altLang="en-US" smtClean="0"/>
              <a:t>2025/2/18</a:t>
            </a:fld>
            <a:endParaRPr lang="zh-TW" altLang="en-US"/>
          </a:p>
        </p:txBody>
      </p:sp>
      <p:sp>
        <p:nvSpPr>
          <p:cNvPr id="5" name="頁尾版面配置區 4">
            <a:extLst>
              <a:ext uri="{FF2B5EF4-FFF2-40B4-BE49-F238E27FC236}">
                <a16:creationId xmlns:a16="http://schemas.microsoft.com/office/drawing/2014/main" id="{332C0FA9-2AAC-0B99-4D4D-D62A49DB62A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8F741274-75CE-8EBC-7C74-F7069D4F7751}"/>
              </a:ext>
            </a:extLst>
          </p:cNvPr>
          <p:cNvSpPr>
            <a:spLocks noGrp="1"/>
          </p:cNvSpPr>
          <p:nvPr>
            <p:ph type="sldNum" sz="quarter" idx="12"/>
          </p:nvPr>
        </p:nvSpPr>
        <p:spPr/>
        <p:txBody>
          <a:bodyPr/>
          <a:lstStyle/>
          <a:p>
            <a:fld id="{359077AD-BEFE-4454-9471-9074A214B54F}" type="slidenum">
              <a:rPr lang="zh-TW" altLang="en-US" smtClean="0"/>
              <a:t>‹#›</a:t>
            </a:fld>
            <a:endParaRPr lang="zh-TW" altLang="en-US"/>
          </a:p>
        </p:txBody>
      </p:sp>
    </p:spTree>
    <p:extLst>
      <p:ext uri="{BB962C8B-B14F-4D97-AF65-F5344CB8AC3E}">
        <p14:creationId xmlns:p14="http://schemas.microsoft.com/office/powerpoint/2010/main" val="1090811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693D543-FBF7-44D9-1723-EDCDA8F4895A}"/>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91FE4A5C-A802-C384-470F-07968E2445C0}"/>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795DE572-4F2C-5D1F-43FF-EE9F5D6314F9}"/>
              </a:ext>
            </a:extLst>
          </p:cNvPr>
          <p:cNvSpPr>
            <a:spLocks noGrp="1"/>
          </p:cNvSpPr>
          <p:nvPr>
            <p:ph type="dt" sz="half" idx="10"/>
          </p:nvPr>
        </p:nvSpPr>
        <p:spPr/>
        <p:txBody>
          <a:bodyPr/>
          <a:lstStyle/>
          <a:p>
            <a:fld id="{E903E714-1857-4665-A1D6-49F905F51C45}" type="datetimeFigureOut">
              <a:rPr lang="zh-TW" altLang="en-US" smtClean="0"/>
              <a:t>2025/2/18</a:t>
            </a:fld>
            <a:endParaRPr lang="zh-TW" altLang="en-US"/>
          </a:p>
        </p:txBody>
      </p:sp>
      <p:sp>
        <p:nvSpPr>
          <p:cNvPr id="5" name="頁尾版面配置區 4">
            <a:extLst>
              <a:ext uri="{FF2B5EF4-FFF2-40B4-BE49-F238E27FC236}">
                <a16:creationId xmlns:a16="http://schemas.microsoft.com/office/drawing/2014/main" id="{0DD46828-DB69-E289-3E4F-76B11C6BA14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D6CA7D5-7078-5386-F8BD-8BD1B6FFFA27}"/>
              </a:ext>
            </a:extLst>
          </p:cNvPr>
          <p:cNvSpPr>
            <a:spLocks noGrp="1"/>
          </p:cNvSpPr>
          <p:nvPr>
            <p:ph type="sldNum" sz="quarter" idx="12"/>
          </p:nvPr>
        </p:nvSpPr>
        <p:spPr/>
        <p:txBody>
          <a:bodyPr/>
          <a:lstStyle/>
          <a:p>
            <a:fld id="{359077AD-BEFE-4454-9471-9074A214B54F}" type="slidenum">
              <a:rPr lang="zh-TW" altLang="en-US" smtClean="0"/>
              <a:t>‹#›</a:t>
            </a:fld>
            <a:endParaRPr lang="zh-TW" altLang="en-US"/>
          </a:p>
        </p:txBody>
      </p:sp>
    </p:spTree>
    <p:extLst>
      <p:ext uri="{BB962C8B-B14F-4D97-AF65-F5344CB8AC3E}">
        <p14:creationId xmlns:p14="http://schemas.microsoft.com/office/powerpoint/2010/main" val="2421787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CEE1DEE-C52D-85A4-049E-A88FF9C63558}"/>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1FF19220-4CBA-2469-87BF-A33C46B3B78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D7434C4D-F3F9-56B3-BBBC-BE62AF924F70}"/>
              </a:ext>
            </a:extLst>
          </p:cNvPr>
          <p:cNvSpPr>
            <a:spLocks noGrp="1"/>
          </p:cNvSpPr>
          <p:nvPr>
            <p:ph type="dt" sz="half" idx="10"/>
          </p:nvPr>
        </p:nvSpPr>
        <p:spPr/>
        <p:txBody>
          <a:bodyPr/>
          <a:lstStyle/>
          <a:p>
            <a:fld id="{E903E714-1857-4665-A1D6-49F905F51C45}" type="datetimeFigureOut">
              <a:rPr lang="zh-TW" altLang="en-US" smtClean="0"/>
              <a:t>2025/2/18</a:t>
            </a:fld>
            <a:endParaRPr lang="zh-TW" altLang="en-US"/>
          </a:p>
        </p:txBody>
      </p:sp>
      <p:sp>
        <p:nvSpPr>
          <p:cNvPr id="5" name="頁尾版面配置區 4">
            <a:extLst>
              <a:ext uri="{FF2B5EF4-FFF2-40B4-BE49-F238E27FC236}">
                <a16:creationId xmlns:a16="http://schemas.microsoft.com/office/drawing/2014/main" id="{02126062-D28C-E1F5-787B-498614C61B4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EE69EAF6-B20F-11A0-6E7E-58BC8E174CC4}"/>
              </a:ext>
            </a:extLst>
          </p:cNvPr>
          <p:cNvSpPr>
            <a:spLocks noGrp="1"/>
          </p:cNvSpPr>
          <p:nvPr>
            <p:ph type="sldNum" sz="quarter" idx="12"/>
          </p:nvPr>
        </p:nvSpPr>
        <p:spPr/>
        <p:txBody>
          <a:bodyPr/>
          <a:lstStyle/>
          <a:p>
            <a:fld id="{359077AD-BEFE-4454-9471-9074A214B54F}" type="slidenum">
              <a:rPr lang="zh-TW" altLang="en-US" smtClean="0"/>
              <a:t>‹#›</a:t>
            </a:fld>
            <a:endParaRPr lang="zh-TW" altLang="en-US"/>
          </a:p>
        </p:txBody>
      </p:sp>
    </p:spTree>
    <p:extLst>
      <p:ext uri="{BB962C8B-B14F-4D97-AF65-F5344CB8AC3E}">
        <p14:creationId xmlns:p14="http://schemas.microsoft.com/office/powerpoint/2010/main" val="2058335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7C9ACD-72EF-8886-8747-B3DB7BB3D25F}"/>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457BAE00-DB51-8C5F-C0D2-EB683F8DD4A4}"/>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3DC5E0C0-789D-A488-76D3-1F03C6E4B51B}"/>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C93534FE-BEFE-967A-5663-B6027ACBA20D}"/>
              </a:ext>
            </a:extLst>
          </p:cNvPr>
          <p:cNvSpPr>
            <a:spLocks noGrp="1"/>
          </p:cNvSpPr>
          <p:nvPr>
            <p:ph type="dt" sz="half" idx="10"/>
          </p:nvPr>
        </p:nvSpPr>
        <p:spPr/>
        <p:txBody>
          <a:bodyPr/>
          <a:lstStyle/>
          <a:p>
            <a:fld id="{E903E714-1857-4665-A1D6-49F905F51C45}" type="datetimeFigureOut">
              <a:rPr lang="zh-TW" altLang="en-US" smtClean="0"/>
              <a:t>2025/2/18</a:t>
            </a:fld>
            <a:endParaRPr lang="zh-TW" altLang="en-US"/>
          </a:p>
        </p:txBody>
      </p:sp>
      <p:sp>
        <p:nvSpPr>
          <p:cNvPr id="6" name="頁尾版面配置區 5">
            <a:extLst>
              <a:ext uri="{FF2B5EF4-FFF2-40B4-BE49-F238E27FC236}">
                <a16:creationId xmlns:a16="http://schemas.microsoft.com/office/drawing/2014/main" id="{A1A4BB9E-BA8F-52E3-D0EC-DB143BB2E35C}"/>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13291824-E5F6-2B50-AB6A-8EB65685CE89}"/>
              </a:ext>
            </a:extLst>
          </p:cNvPr>
          <p:cNvSpPr>
            <a:spLocks noGrp="1"/>
          </p:cNvSpPr>
          <p:nvPr>
            <p:ph type="sldNum" sz="quarter" idx="12"/>
          </p:nvPr>
        </p:nvSpPr>
        <p:spPr/>
        <p:txBody>
          <a:bodyPr/>
          <a:lstStyle/>
          <a:p>
            <a:fld id="{359077AD-BEFE-4454-9471-9074A214B54F}" type="slidenum">
              <a:rPr lang="zh-TW" altLang="en-US" smtClean="0"/>
              <a:t>‹#›</a:t>
            </a:fld>
            <a:endParaRPr lang="zh-TW" altLang="en-US"/>
          </a:p>
        </p:txBody>
      </p:sp>
    </p:spTree>
    <p:extLst>
      <p:ext uri="{BB962C8B-B14F-4D97-AF65-F5344CB8AC3E}">
        <p14:creationId xmlns:p14="http://schemas.microsoft.com/office/powerpoint/2010/main" val="3702988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17827B-2165-9757-D300-C6C5343BED6F}"/>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6B6884DA-42FD-88ED-E8D4-FE3C95612F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B2632793-7BA4-6B87-90E3-6861381E48ED}"/>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514D1680-2BB5-25AE-D3A3-BAFB626842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AB0B2124-FBAC-AD43-CBE4-12E57406EC94}"/>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86A43E21-A138-7526-B32E-DE5FC0AAF581}"/>
              </a:ext>
            </a:extLst>
          </p:cNvPr>
          <p:cNvSpPr>
            <a:spLocks noGrp="1"/>
          </p:cNvSpPr>
          <p:nvPr>
            <p:ph type="dt" sz="half" idx="10"/>
          </p:nvPr>
        </p:nvSpPr>
        <p:spPr/>
        <p:txBody>
          <a:bodyPr/>
          <a:lstStyle/>
          <a:p>
            <a:fld id="{E903E714-1857-4665-A1D6-49F905F51C45}" type="datetimeFigureOut">
              <a:rPr lang="zh-TW" altLang="en-US" smtClean="0"/>
              <a:t>2025/2/18</a:t>
            </a:fld>
            <a:endParaRPr lang="zh-TW" altLang="en-US"/>
          </a:p>
        </p:txBody>
      </p:sp>
      <p:sp>
        <p:nvSpPr>
          <p:cNvPr id="8" name="頁尾版面配置區 7">
            <a:extLst>
              <a:ext uri="{FF2B5EF4-FFF2-40B4-BE49-F238E27FC236}">
                <a16:creationId xmlns:a16="http://schemas.microsoft.com/office/drawing/2014/main" id="{AE793F8D-5BAF-07C1-DFB4-4351C43979A0}"/>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50810A4E-70D2-C7EF-BA40-30AE2CD388A3}"/>
              </a:ext>
            </a:extLst>
          </p:cNvPr>
          <p:cNvSpPr>
            <a:spLocks noGrp="1"/>
          </p:cNvSpPr>
          <p:nvPr>
            <p:ph type="sldNum" sz="quarter" idx="12"/>
          </p:nvPr>
        </p:nvSpPr>
        <p:spPr/>
        <p:txBody>
          <a:bodyPr/>
          <a:lstStyle/>
          <a:p>
            <a:fld id="{359077AD-BEFE-4454-9471-9074A214B54F}" type="slidenum">
              <a:rPr lang="zh-TW" altLang="en-US" smtClean="0"/>
              <a:t>‹#›</a:t>
            </a:fld>
            <a:endParaRPr lang="zh-TW" altLang="en-US"/>
          </a:p>
        </p:txBody>
      </p:sp>
    </p:spTree>
    <p:extLst>
      <p:ext uri="{BB962C8B-B14F-4D97-AF65-F5344CB8AC3E}">
        <p14:creationId xmlns:p14="http://schemas.microsoft.com/office/powerpoint/2010/main" val="3203885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3752603-FB70-B1DA-CD7C-DD4D25FA094C}"/>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69C23119-A350-D9C2-249B-A7740D37BFE8}"/>
              </a:ext>
            </a:extLst>
          </p:cNvPr>
          <p:cNvSpPr>
            <a:spLocks noGrp="1"/>
          </p:cNvSpPr>
          <p:nvPr>
            <p:ph type="dt" sz="half" idx="10"/>
          </p:nvPr>
        </p:nvSpPr>
        <p:spPr/>
        <p:txBody>
          <a:bodyPr/>
          <a:lstStyle/>
          <a:p>
            <a:fld id="{E903E714-1857-4665-A1D6-49F905F51C45}" type="datetimeFigureOut">
              <a:rPr lang="zh-TW" altLang="en-US" smtClean="0"/>
              <a:t>2025/2/18</a:t>
            </a:fld>
            <a:endParaRPr lang="zh-TW" altLang="en-US"/>
          </a:p>
        </p:txBody>
      </p:sp>
      <p:sp>
        <p:nvSpPr>
          <p:cNvPr id="4" name="頁尾版面配置區 3">
            <a:extLst>
              <a:ext uri="{FF2B5EF4-FFF2-40B4-BE49-F238E27FC236}">
                <a16:creationId xmlns:a16="http://schemas.microsoft.com/office/drawing/2014/main" id="{8906A8C2-C6C7-CDCC-EE2A-E9514FB52CA0}"/>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D0DB9C44-B25D-D386-E7B3-A96BDCA0CA41}"/>
              </a:ext>
            </a:extLst>
          </p:cNvPr>
          <p:cNvSpPr>
            <a:spLocks noGrp="1"/>
          </p:cNvSpPr>
          <p:nvPr>
            <p:ph type="sldNum" sz="quarter" idx="12"/>
          </p:nvPr>
        </p:nvSpPr>
        <p:spPr/>
        <p:txBody>
          <a:bodyPr/>
          <a:lstStyle/>
          <a:p>
            <a:fld id="{359077AD-BEFE-4454-9471-9074A214B54F}" type="slidenum">
              <a:rPr lang="zh-TW" altLang="en-US" smtClean="0"/>
              <a:t>‹#›</a:t>
            </a:fld>
            <a:endParaRPr lang="zh-TW" altLang="en-US"/>
          </a:p>
        </p:txBody>
      </p:sp>
    </p:spTree>
    <p:extLst>
      <p:ext uri="{BB962C8B-B14F-4D97-AF65-F5344CB8AC3E}">
        <p14:creationId xmlns:p14="http://schemas.microsoft.com/office/powerpoint/2010/main" val="1448030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2AB07D02-CD73-0215-DFFA-B0FF6D00AEC9}"/>
              </a:ext>
            </a:extLst>
          </p:cNvPr>
          <p:cNvSpPr>
            <a:spLocks noGrp="1"/>
          </p:cNvSpPr>
          <p:nvPr>
            <p:ph type="dt" sz="half" idx="10"/>
          </p:nvPr>
        </p:nvSpPr>
        <p:spPr/>
        <p:txBody>
          <a:bodyPr/>
          <a:lstStyle/>
          <a:p>
            <a:fld id="{E903E714-1857-4665-A1D6-49F905F51C45}" type="datetimeFigureOut">
              <a:rPr lang="zh-TW" altLang="en-US" smtClean="0"/>
              <a:t>2025/2/18</a:t>
            </a:fld>
            <a:endParaRPr lang="zh-TW" altLang="en-US"/>
          </a:p>
        </p:txBody>
      </p:sp>
      <p:sp>
        <p:nvSpPr>
          <p:cNvPr id="3" name="頁尾版面配置區 2">
            <a:extLst>
              <a:ext uri="{FF2B5EF4-FFF2-40B4-BE49-F238E27FC236}">
                <a16:creationId xmlns:a16="http://schemas.microsoft.com/office/drawing/2014/main" id="{78D4F759-D01C-8C87-86CE-C3C6A63486BF}"/>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54C47620-794B-531D-A764-18508FABEA68}"/>
              </a:ext>
            </a:extLst>
          </p:cNvPr>
          <p:cNvSpPr>
            <a:spLocks noGrp="1"/>
          </p:cNvSpPr>
          <p:nvPr>
            <p:ph type="sldNum" sz="quarter" idx="12"/>
          </p:nvPr>
        </p:nvSpPr>
        <p:spPr/>
        <p:txBody>
          <a:bodyPr/>
          <a:lstStyle/>
          <a:p>
            <a:fld id="{359077AD-BEFE-4454-9471-9074A214B54F}" type="slidenum">
              <a:rPr lang="zh-TW" altLang="en-US" smtClean="0"/>
              <a:t>‹#›</a:t>
            </a:fld>
            <a:endParaRPr lang="zh-TW" altLang="en-US"/>
          </a:p>
        </p:txBody>
      </p:sp>
    </p:spTree>
    <p:extLst>
      <p:ext uri="{BB962C8B-B14F-4D97-AF65-F5344CB8AC3E}">
        <p14:creationId xmlns:p14="http://schemas.microsoft.com/office/powerpoint/2010/main" val="3046866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81E30E4-7B4C-1F29-55BB-05E0F808F61D}"/>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CC1F5149-C861-E1F8-64BF-DE85AEE2CB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85FA3568-BD26-5039-8996-7EB091CC5B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84BF21F2-B830-CFCC-EE9F-80B049A1C72B}"/>
              </a:ext>
            </a:extLst>
          </p:cNvPr>
          <p:cNvSpPr>
            <a:spLocks noGrp="1"/>
          </p:cNvSpPr>
          <p:nvPr>
            <p:ph type="dt" sz="half" idx="10"/>
          </p:nvPr>
        </p:nvSpPr>
        <p:spPr/>
        <p:txBody>
          <a:bodyPr/>
          <a:lstStyle/>
          <a:p>
            <a:fld id="{E903E714-1857-4665-A1D6-49F905F51C45}" type="datetimeFigureOut">
              <a:rPr lang="zh-TW" altLang="en-US" smtClean="0"/>
              <a:t>2025/2/18</a:t>
            </a:fld>
            <a:endParaRPr lang="zh-TW" altLang="en-US"/>
          </a:p>
        </p:txBody>
      </p:sp>
      <p:sp>
        <p:nvSpPr>
          <p:cNvPr id="6" name="頁尾版面配置區 5">
            <a:extLst>
              <a:ext uri="{FF2B5EF4-FFF2-40B4-BE49-F238E27FC236}">
                <a16:creationId xmlns:a16="http://schemas.microsoft.com/office/drawing/2014/main" id="{A8F672A6-AB69-F430-D9CE-912553C0A74A}"/>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8C96FDC4-D661-0163-E0C1-4B77C5CECC86}"/>
              </a:ext>
            </a:extLst>
          </p:cNvPr>
          <p:cNvSpPr>
            <a:spLocks noGrp="1"/>
          </p:cNvSpPr>
          <p:nvPr>
            <p:ph type="sldNum" sz="quarter" idx="12"/>
          </p:nvPr>
        </p:nvSpPr>
        <p:spPr/>
        <p:txBody>
          <a:bodyPr/>
          <a:lstStyle/>
          <a:p>
            <a:fld id="{359077AD-BEFE-4454-9471-9074A214B54F}" type="slidenum">
              <a:rPr lang="zh-TW" altLang="en-US" smtClean="0"/>
              <a:t>‹#›</a:t>
            </a:fld>
            <a:endParaRPr lang="zh-TW" altLang="en-US"/>
          </a:p>
        </p:txBody>
      </p:sp>
    </p:spTree>
    <p:extLst>
      <p:ext uri="{BB962C8B-B14F-4D97-AF65-F5344CB8AC3E}">
        <p14:creationId xmlns:p14="http://schemas.microsoft.com/office/powerpoint/2010/main" val="1619453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552E04D-273F-4044-5FA7-6C2F7E47346D}"/>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CE03069E-A49D-E5E6-69A8-9939E8D045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447F2C00-E15F-AE02-A000-8DCB8B25F7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666785BE-5096-5832-4F7D-E54D55078CD7}"/>
              </a:ext>
            </a:extLst>
          </p:cNvPr>
          <p:cNvSpPr>
            <a:spLocks noGrp="1"/>
          </p:cNvSpPr>
          <p:nvPr>
            <p:ph type="dt" sz="half" idx="10"/>
          </p:nvPr>
        </p:nvSpPr>
        <p:spPr/>
        <p:txBody>
          <a:bodyPr/>
          <a:lstStyle/>
          <a:p>
            <a:fld id="{E903E714-1857-4665-A1D6-49F905F51C45}" type="datetimeFigureOut">
              <a:rPr lang="zh-TW" altLang="en-US" smtClean="0"/>
              <a:t>2025/2/18</a:t>
            </a:fld>
            <a:endParaRPr lang="zh-TW" altLang="en-US"/>
          </a:p>
        </p:txBody>
      </p:sp>
      <p:sp>
        <p:nvSpPr>
          <p:cNvPr id="6" name="頁尾版面配置區 5">
            <a:extLst>
              <a:ext uri="{FF2B5EF4-FFF2-40B4-BE49-F238E27FC236}">
                <a16:creationId xmlns:a16="http://schemas.microsoft.com/office/drawing/2014/main" id="{2429AE65-590B-1127-B01E-B82A4918A098}"/>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F15BAD80-D4AE-4DBB-0A63-C8F2DB1DD17D}"/>
              </a:ext>
            </a:extLst>
          </p:cNvPr>
          <p:cNvSpPr>
            <a:spLocks noGrp="1"/>
          </p:cNvSpPr>
          <p:nvPr>
            <p:ph type="sldNum" sz="quarter" idx="12"/>
          </p:nvPr>
        </p:nvSpPr>
        <p:spPr/>
        <p:txBody>
          <a:bodyPr/>
          <a:lstStyle/>
          <a:p>
            <a:fld id="{359077AD-BEFE-4454-9471-9074A214B54F}" type="slidenum">
              <a:rPr lang="zh-TW" altLang="en-US" smtClean="0"/>
              <a:t>‹#›</a:t>
            </a:fld>
            <a:endParaRPr lang="zh-TW" altLang="en-US"/>
          </a:p>
        </p:txBody>
      </p:sp>
    </p:spTree>
    <p:extLst>
      <p:ext uri="{BB962C8B-B14F-4D97-AF65-F5344CB8AC3E}">
        <p14:creationId xmlns:p14="http://schemas.microsoft.com/office/powerpoint/2010/main" val="1633866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0710233E-36AB-ED3C-EFA5-66CDD7827B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BE9548A6-97A4-DF36-09C8-87BD0F649A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DF46DF84-C0CE-5EA1-B0FC-3815EF58F9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903E714-1857-4665-A1D6-49F905F51C45}" type="datetimeFigureOut">
              <a:rPr lang="zh-TW" altLang="en-US" smtClean="0"/>
              <a:t>2025/2/18</a:t>
            </a:fld>
            <a:endParaRPr lang="zh-TW" altLang="en-US"/>
          </a:p>
        </p:txBody>
      </p:sp>
      <p:sp>
        <p:nvSpPr>
          <p:cNvPr id="5" name="頁尾版面配置區 4">
            <a:extLst>
              <a:ext uri="{FF2B5EF4-FFF2-40B4-BE49-F238E27FC236}">
                <a16:creationId xmlns:a16="http://schemas.microsoft.com/office/drawing/2014/main" id="{C29E19DD-C417-A2E0-EAC6-46A68B2B3C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A813459C-EBF0-5E65-67E6-F098316521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59077AD-BEFE-4454-9471-9074A214B54F}" type="slidenum">
              <a:rPr lang="zh-TW" altLang="en-US" smtClean="0"/>
              <a:t>‹#›</a:t>
            </a:fld>
            <a:endParaRPr lang="zh-TW" altLang="en-US"/>
          </a:p>
        </p:txBody>
      </p:sp>
    </p:spTree>
    <p:extLst>
      <p:ext uri="{BB962C8B-B14F-4D97-AF65-F5344CB8AC3E}">
        <p14:creationId xmlns:p14="http://schemas.microsoft.com/office/powerpoint/2010/main" val="3209473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a:extLst>
              <a:ext uri="{FF2B5EF4-FFF2-40B4-BE49-F238E27FC236}">
                <a16:creationId xmlns:a16="http://schemas.microsoft.com/office/drawing/2014/main" id="{9C83FF95-0947-8964-210E-535F252CC3D4}"/>
              </a:ext>
            </a:extLst>
          </p:cNvPr>
          <p:cNvSpPr>
            <a:spLocks noGrp="1"/>
          </p:cNvSpPr>
          <p:nvPr>
            <p:ph type="ctrTitle"/>
          </p:nvPr>
        </p:nvSpPr>
        <p:spPr/>
        <p:txBody>
          <a:bodyPr>
            <a:normAutofit/>
          </a:bodyPr>
          <a:lstStyle/>
          <a:p>
            <a:r>
              <a:rPr lang="en-US" altLang="zh-TW" sz="4400" dirty="0" err="1">
                <a:latin typeface="Times New Roman" panose="02020603050405020304" pitchFamily="18" charset="0"/>
                <a:cs typeface="Times New Roman" panose="02020603050405020304" pitchFamily="18" charset="0"/>
              </a:rPr>
              <a:t>CCFinder</a:t>
            </a:r>
            <a:r>
              <a:rPr lang="en-US" altLang="zh-TW" sz="4400" dirty="0">
                <a:latin typeface="Times New Roman" panose="02020603050405020304" pitchFamily="18" charset="0"/>
                <a:cs typeface="Times New Roman" panose="02020603050405020304" pitchFamily="18" charset="0"/>
              </a:rPr>
              <a:t>: A Multilinguistic Token-Based Code Clone Detection System for Large Scale Source Code</a:t>
            </a:r>
            <a:endParaRPr lang="zh-TW" altLang="en-US" sz="4400" dirty="0">
              <a:latin typeface="Times New Roman" panose="02020603050405020304" pitchFamily="18" charset="0"/>
              <a:cs typeface="Times New Roman" panose="02020603050405020304" pitchFamily="18" charset="0"/>
            </a:endParaRPr>
          </a:p>
        </p:txBody>
      </p:sp>
      <p:sp>
        <p:nvSpPr>
          <p:cNvPr id="6" name="Google Shape;91;p1">
            <a:extLst>
              <a:ext uri="{FF2B5EF4-FFF2-40B4-BE49-F238E27FC236}">
                <a16:creationId xmlns:a16="http://schemas.microsoft.com/office/drawing/2014/main" id="{24223299-51E6-7440-3841-B34F2F112726}"/>
              </a:ext>
            </a:extLst>
          </p:cNvPr>
          <p:cNvSpPr txBox="1"/>
          <p:nvPr/>
        </p:nvSpPr>
        <p:spPr>
          <a:xfrm>
            <a:off x="8022150" y="5870448"/>
            <a:ext cx="3920100" cy="800400"/>
          </a:xfrm>
          <a:prstGeom prst="rect">
            <a:avLst/>
          </a:prstGeom>
          <a:noFill/>
          <a:ln>
            <a:noFill/>
          </a:ln>
        </p:spPr>
        <p:txBody>
          <a:bodyPr spcFirstLastPara="1" wrap="square" lIns="91425" tIns="91425" rIns="91425" bIns="91425"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r" rtl="0">
              <a:spcBef>
                <a:spcPts val="0"/>
              </a:spcBef>
              <a:spcAft>
                <a:spcPts val="0"/>
              </a:spcAft>
              <a:buClr>
                <a:schemeClr val="dk1"/>
              </a:buClr>
              <a:buSzPts val="2000"/>
              <a:buFont typeface="Times New Roman"/>
              <a:buNone/>
            </a:pPr>
            <a:r>
              <a:rPr lang="en-US" sz="2000" b="0" i="0" u="none" strike="noStrike" cap="none" dirty="0">
                <a:solidFill>
                  <a:schemeClr val="dk1"/>
                </a:solidFill>
                <a:latin typeface="Times New Roman"/>
                <a:ea typeface="Times New Roman"/>
                <a:cs typeface="Times New Roman"/>
                <a:sym typeface="Times New Roman"/>
              </a:rPr>
              <a:t>Presenter: Yu-Lin Chen</a:t>
            </a:r>
            <a:endParaRPr sz="2000" b="0" i="0" u="none" strike="noStrike" cap="none" dirty="0">
              <a:solidFill>
                <a:schemeClr val="dk1"/>
              </a:solidFill>
              <a:latin typeface="Times New Roman"/>
              <a:ea typeface="Times New Roman"/>
              <a:cs typeface="Times New Roman"/>
              <a:sym typeface="Times New Roman"/>
            </a:endParaRPr>
          </a:p>
          <a:p>
            <a:pPr marL="0" marR="0" lvl="0" indent="0" algn="r" rtl="0">
              <a:spcBef>
                <a:spcPts val="0"/>
              </a:spcBef>
              <a:spcAft>
                <a:spcPts val="0"/>
              </a:spcAft>
              <a:buClr>
                <a:schemeClr val="dk1"/>
              </a:buClr>
              <a:buSzPts val="2000"/>
              <a:buFont typeface="Times New Roman"/>
              <a:buNone/>
            </a:pPr>
            <a:r>
              <a:rPr lang="en-US" sz="2000" b="0" i="0" u="none" strike="noStrike" cap="none" dirty="0">
                <a:solidFill>
                  <a:schemeClr val="dk1"/>
                </a:solidFill>
                <a:latin typeface="Times New Roman"/>
                <a:ea typeface="Times New Roman"/>
                <a:cs typeface="Times New Roman"/>
                <a:sym typeface="Times New Roman"/>
              </a:rPr>
              <a:t>Date: </a:t>
            </a:r>
            <a:r>
              <a:rPr lang="en-US" altLang="zh-TW" sz="2000" dirty="0">
                <a:solidFill>
                  <a:schemeClr val="dk1"/>
                </a:solidFill>
                <a:latin typeface="Times New Roman"/>
                <a:ea typeface="Times New Roman"/>
                <a:cs typeface="Times New Roman"/>
                <a:sym typeface="Times New Roman"/>
              </a:rPr>
              <a:t>Feb</a:t>
            </a:r>
            <a:r>
              <a:rPr lang="en-US" sz="2000" dirty="0">
                <a:solidFill>
                  <a:schemeClr val="dk1"/>
                </a:solidFill>
                <a:latin typeface="Times New Roman"/>
                <a:ea typeface="Times New Roman"/>
                <a:cs typeface="Times New Roman"/>
                <a:sym typeface="Times New Roman"/>
              </a:rPr>
              <a:t>.</a:t>
            </a:r>
            <a:r>
              <a:rPr lang="en-US" sz="2000" b="0" i="0" u="none" strike="noStrike" cap="none" dirty="0">
                <a:solidFill>
                  <a:schemeClr val="dk1"/>
                </a:solidFill>
                <a:latin typeface="Times New Roman"/>
                <a:ea typeface="Times New Roman"/>
                <a:cs typeface="Times New Roman"/>
                <a:sym typeface="Times New Roman"/>
              </a:rPr>
              <a:t> 1</a:t>
            </a:r>
            <a:r>
              <a:rPr lang="en-US" altLang="zh-TW" sz="2000" b="0" i="0" u="none" strike="noStrike" cap="none" dirty="0">
                <a:solidFill>
                  <a:schemeClr val="dk1"/>
                </a:solidFill>
                <a:latin typeface="Times New Roman"/>
                <a:ea typeface="Times New Roman"/>
                <a:cs typeface="Times New Roman"/>
                <a:sym typeface="Times New Roman"/>
              </a:rPr>
              <a:t>8</a:t>
            </a:r>
            <a:r>
              <a:rPr lang="en-US" sz="2000" b="0" i="0" u="none" strike="noStrike" cap="none" dirty="0">
                <a:solidFill>
                  <a:schemeClr val="dk1"/>
                </a:solidFill>
                <a:latin typeface="Times New Roman"/>
                <a:ea typeface="Times New Roman"/>
                <a:cs typeface="Times New Roman"/>
                <a:sym typeface="Times New Roman"/>
              </a:rPr>
              <a:t>, 202</a:t>
            </a:r>
            <a:r>
              <a:rPr lang="en-US" altLang="zh-TW" sz="2000" b="0" i="0" u="none" strike="noStrike" cap="none" dirty="0">
                <a:solidFill>
                  <a:schemeClr val="dk1"/>
                </a:solidFill>
                <a:latin typeface="Times New Roman"/>
                <a:ea typeface="Times New Roman"/>
                <a:cs typeface="Times New Roman"/>
                <a:sym typeface="Times New Roman"/>
              </a:rPr>
              <a:t>5</a:t>
            </a:r>
            <a:endParaRPr sz="2000" b="0" i="0" u="none" strike="noStrike" cap="none" dirty="0">
              <a:solidFill>
                <a:schemeClr val="dk1"/>
              </a:solidFill>
              <a:latin typeface="Times New Roman"/>
              <a:ea typeface="Times New Roman"/>
              <a:cs typeface="Times New Roman"/>
              <a:sym typeface="Times New Roman"/>
            </a:endParaRPr>
          </a:p>
        </p:txBody>
      </p:sp>
      <p:sp>
        <p:nvSpPr>
          <p:cNvPr id="8" name="副標題 7">
            <a:extLst>
              <a:ext uri="{FF2B5EF4-FFF2-40B4-BE49-F238E27FC236}">
                <a16:creationId xmlns:a16="http://schemas.microsoft.com/office/drawing/2014/main" id="{519543E0-9E91-9096-AAC8-C38C465A7119}"/>
              </a:ext>
            </a:extLst>
          </p:cNvPr>
          <p:cNvSpPr>
            <a:spLocks noGrp="1"/>
          </p:cNvSpPr>
          <p:nvPr>
            <p:ph type="subTitle" idx="1"/>
          </p:nvPr>
        </p:nvSpPr>
        <p:spPr/>
        <p:txBody>
          <a:bodyPr/>
          <a:lstStyle/>
          <a:p>
            <a:r>
              <a:rPr lang="en-US" altLang="zh-TW" dirty="0">
                <a:latin typeface="Times New Roman" panose="02020603050405020304" pitchFamily="18" charset="0"/>
                <a:cs typeface="Times New Roman" panose="02020603050405020304" pitchFamily="18" charset="0"/>
              </a:rPr>
              <a:t>Toshihiro Kamiya, Shinji </a:t>
            </a:r>
            <a:r>
              <a:rPr lang="en-US" altLang="zh-TW" dirty="0" err="1">
                <a:latin typeface="Times New Roman" panose="02020603050405020304" pitchFamily="18" charset="0"/>
                <a:cs typeface="Times New Roman" panose="02020603050405020304" pitchFamily="18" charset="0"/>
              </a:rPr>
              <a:t>Kusumoto</a:t>
            </a:r>
            <a:r>
              <a:rPr lang="en-US" altLang="zh-TW" dirty="0">
                <a:latin typeface="Times New Roman" panose="02020603050405020304" pitchFamily="18" charset="0"/>
                <a:cs typeface="Times New Roman" panose="02020603050405020304" pitchFamily="18" charset="0"/>
              </a:rPr>
              <a:t>,, and </a:t>
            </a:r>
            <a:r>
              <a:rPr lang="en-US" altLang="zh-TW" dirty="0" err="1">
                <a:latin typeface="Times New Roman" panose="02020603050405020304" pitchFamily="18" charset="0"/>
                <a:cs typeface="Times New Roman" panose="02020603050405020304" pitchFamily="18" charset="0"/>
              </a:rPr>
              <a:t>Katsuro</a:t>
            </a:r>
            <a:r>
              <a:rPr lang="en-US" altLang="zh-TW" dirty="0">
                <a:latin typeface="Times New Roman" panose="02020603050405020304" pitchFamily="18" charset="0"/>
                <a:cs typeface="Times New Roman" panose="02020603050405020304" pitchFamily="18" charset="0"/>
              </a:rPr>
              <a:t> Inoue</a:t>
            </a:r>
          </a:p>
          <a:p>
            <a:r>
              <a:rPr lang="en-US" altLang="zh-TW" dirty="0">
                <a:latin typeface="Times New Roman" panose="02020603050405020304" pitchFamily="18" charset="0"/>
                <a:cs typeface="Times New Roman" panose="02020603050405020304" pitchFamily="18" charset="0"/>
              </a:rPr>
              <a:t>IEEE TRANSACTIONS ON SOFTWARE ENGINEERING, VOL. 28, NO. 7, JULY 2002, pp. 654-670</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8127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4">
            <a:extLst>
              <a:ext uri="{FF2B5EF4-FFF2-40B4-BE49-F238E27FC236}">
                <a16:creationId xmlns:a16="http://schemas.microsoft.com/office/drawing/2014/main" id="{AE706933-2F4A-A748-8034-8E2E9F5DA13E}"/>
              </a:ext>
            </a:extLst>
          </p:cNvPr>
          <p:cNvSpPr>
            <a:spLocks noGrp="1"/>
          </p:cNvSpPr>
          <p:nvPr>
            <p:ph idx="1"/>
          </p:nvPr>
        </p:nvSpPr>
        <p:spPr/>
        <p:txBody>
          <a:bodyPr>
            <a:normAutofit/>
          </a:bodyPr>
          <a:lstStyle/>
          <a:p>
            <a:pPr marL="0" indent="0">
              <a:buNone/>
            </a:pPr>
            <a:r>
              <a:rPr lang="en-US" altLang="zh-TW" sz="2400" dirty="0">
                <a:latin typeface="Times New Roman" panose="02020603050405020304" pitchFamily="18" charset="0"/>
                <a:cs typeface="Times New Roman" panose="02020603050405020304" pitchFamily="18" charset="0"/>
              </a:rPr>
              <a:t>LEN(p) is the length of a code portion of p</a:t>
            </a:r>
          </a:p>
          <a:p>
            <a:pPr marL="0" indent="0">
              <a:buNone/>
            </a:pPr>
            <a:r>
              <a:rPr lang="en-US" altLang="zh-TW" sz="2400" dirty="0">
                <a:latin typeface="Times New Roman" panose="02020603050405020304" pitchFamily="18" charset="0"/>
                <a:cs typeface="Times New Roman" panose="02020603050405020304" pitchFamily="18" charset="0"/>
              </a:rPr>
              <a:t>LEN(C) for clone class C is the maximum LEN(p) for each p in C</a:t>
            </a:r>
          </a:p>
          <a:p>
            <a:pPr marL="0" indent="0">
              <a:buNone/>
            </a:pPr>
            <a:r>
              <a:rPr lang="en-US" altLang="zh-TW" sz="2400" dirty="0">
                <a:latin typeface="Times New Roman" panose="02020603050405020304" pitchFamily="18" charset="0"/>
                <a:cs typeface="Times New Roman" panose="02020603050405020304" pitchFamily="18" charset="0"/>
              </a:rPr>
              <a:t>LOC (the number of lines, including null and comment lines)</a:t>
            </a:r>
          </a:p>
          <a:p>
            <a:pPr marL="0" indent="0">
              <a:buNone/>
            </a:pPr>
            <a:r>
              <a:rPr lang="en-US" altLang="zh-TW" sz="2400" dirty="0">
                <a:latin typeface="Times New Roman" panose="02020603050405020304" pitchFamily="18" charset="0"/>
                <a:cs typeface="Times New Roman" panose="02020603050405020304" pitchFamily="18" charset="0"/>
              </a:rPr>
              <a:t>SLOC (the number of lines, except null or comment lines)</a:t>
            </a:r>
          </a:p>
          <a:p>
            <a:pPr marL="0" indent="0">
              <a:buNone/>
            </a:pPr>
            <a:r>
              <a:rPr lang="en-US" altLang="zh-TW" sz="2400" dirty="0">
                <a:latin typeface="Times New Roman" panose="02020603050405020304" pitchFamily="18" charset="0"/>
                <a:cs typeface="Times New Roman" panose="02020603050405020304" pitchFamily="18" charset="0"/>
              </a:rPr>
              <a:t>POP(C) is the number of elements of a given clone class C</a:t>
            </a:r>
          </a:p>
          <a:p>
            <a:pPr marL="0" indent="0">
              <a:buNone/>
            </a:pPr>
            <a:r>
              <a:rPr lang="en-US" altLang="zh-TW" sz="2400" dirty="0">
                <a:latin typeface="Times New Roman" panose="02020603050405020304" pitchFamily="18" charset="0"/>
                <a:cs typeface="Times New Roman" panose="02020603050405020304" pitchFamily="18" charset="0"/>
              </a:rPr>
              <a:t>USELEN(C) amount of unique code in clone class C</a:t>
            </a:r>
          </a:p>
          <a:p>
            <a:pPr marL="0" indent="0">
              <a:buNone/>
            </a:pPr>
            <a:r>
              <a:rPr lang="en-US" altLang="zh-TW" sz="2400" dirty="0">
                <a:latin typeface="Times New Roman" panose="02020603050405020304" pitchFamily="18" charset="0"/>
                <a:cs typeface="Times New Roman" panose="02020603050405020304" pitchFamily="18" charset="0"/>
              </a:rPr>
              <a:t>DFL(C) amount of duplicated code in clone class C</a:t>
            </a:r>
          </a:p>
          <a:p>
            <a:pPr marL="0" indent="0">
              <a:buNone/>
            </a:pPr>
            <a:r>
              <a:rPr lang="en-US" altLang="zh-TW" sz="2400" dirty="0">
                <a:latin typeface="Times New Roman" panose="02020603050405020304" pitchFamily="18" charset="0"/>
                <a:cs typeface="Times New Roman" panose="02020603050405020304" pitchFamily="18" charset="0"/>
              </a:rPr>
              <a:t>old LOC total lines of code for clone class C before refactoring</a:t>
            </a:r>
          </a:p>
          <a:p>
            <a:pPr marL="0" indent="0">
              <a:buNone/>
            </a:pPr>
            <a:r>
              <a:rPr lang="en-US" altLang="zh-TW" sz="2400" dirty="0">
                <a:latin typeface="Times New Roman" panose="02020603050405020304" pitchFamily="18" charset="0"/>
                <a:cs typeface="Times New Roman" panose="02020603050405020304" pitchFamily="18" charset="0"/>
              </a:rPr>
              <a:t>new LOC total lines of code for clone class C after refactoring,</a:t>
            </a:r>
            <a:endParaRPr lang="zh-TW" altLang="en-US" sz="2400" dirty="0">
              <a:latin typeface="Times New Roman" panose="02020603050405020304" pitchFamily="18" charset="0"/>
              <a:cs typeface="Times New Roman" panose="02020603050405020304" pitchFamily="18" charset="0"/>
            </a:endParaRPr>
          </a:p>
        </p:txBody>
      </p:sp>
      <p:sp>
        <p:nvSpPr>
          <p:cNvPr id="7" name="標題 6">
            <a:extLst>
              <a:ext uri="{FF2B5EF4-FFF2-40B4-BE49-F238E27FC236}">
                <a16:creationId xmlns:a16="http://schemas.microsoft.com/office/drawing/2014/main" id="{6191C781-9955-6BF4-7771-A731CC81C92D}"/>
              </a:ext>
            </a:extLst>
          </p:cNvPr>
          <p:cNvSpPr>
            <a:spLocks noGrp="1"/>
          </p:cNvSpPr>
          <p:nvPr>
            <p:ph type="title"/>
          </p:nvPr>
        </p:nvSpPr>
        <p:spPr>
          <a:xfrm>
            <a:off x="838200" y="365125"/>
            <a:ext cx="10801172" cy="1325563"/>
          </a:xfrm>
        </p:spPr>
        <p:txBody>
          <a:bodyPr/>
          <a:lstStyle/>
          <a:p>
            <a:r>
              <a:rPr lang="en-US" altLang="zh-TW" dirty="0">
                <a:latin typeface="Times New Roman" panose="02020603050405020304" pitchFamily="18" charset="0"/>
                <a:cs typeface="Times New Roman" panose="02020603050405020304" pitchFamily="18" charset="0"/>
              </a:rPr>
              <a:t>Metrics for Evaluating Clone Pairs and Classes</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9061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5DBC882-CCD5-E585-6CA0-FA17C5768825}"/>
              </a:ext>
            </a:extLst>
          </p:cNvPr>
          <p:cNvSpPr>
            <a:spLocks noGrp="1"/>
          </p:cNvSpPr>
          <p:nvPr>
            <p:ph type="title"/>
          </p:nvPr>
        </p:nvSpPr>
        <p:spPr>
          <a:xfrm>
            <a:off x="838199" y="365125"/>
            <a:ext cx="10826809" cy="1325563"/>
          </a:xfrm>
        </p:spPr>
        <p:txBody>
          <a:bodyPr/>
          <a:lstStyle/>
          <a:p>
            <a:r>
              <a:rPr lang="en-US" altLang="zh-TW" dirty="0">
                <a:latin typeface="Times New Roman" panose="02020603050405020304" pitchFamily="18" charset="0"/>
                <a:cs typeface="Times New Roman" panose="02020603050405020304" pitchFamily="18" charset="0"/>
              </a:rPr>
              <a:t>Metrics for Evaluating Clone Pairs and Classes</a:t>
            </a:r>
            <a:endParaRPr lang="zh-TW" altLang="en-US" dirty="0"/>
          </a:p>
        </p:txBody>
      </p:sp>
      <p:sp>
        <p:nvSpPr>
          <p:cNvPr id="3" name="內容版面配置區 2">
            <a:extLst>
              <a:ext uri="{FF2B5EF4-FFF2-40B4-BE49-F238E27FC236}">
                <a16:creationId xmlns:a16="http://schemas.microsoft.com/office/drawing/2014/main" id="{890EA580-AB81-343F-4706-847AD95664DA}"/>
              </a:ext>
            </a:extLst>
          </p:cNvPr>
          <p:cNvSpPr>
            <a:spLocks noGrp="1"/>
          </p:cNvSpPr>
          <p:nvPr>
            <p:ph idx="1"/>
          </p:nvPr>
        </p:nvSpPr>
        <p:spPr/>
        <p:txBody>
          <a:bodyPr>
            <a:normAutofit/>
          </a:bodyPr>
          <a:lstStyle/>
          <a:p>
            <a:pPr marL="0" indent="0">
              <a:buNone/>
            </a:pPr>
            <a:r>
              <a:rPr lang="en-US" altLang="zh-TW" sz="2400" dirty="0">
                <a:latin typeface="Times New Roman" panose="02020603050405020304" pitchFamily="18" charset="0"/>
                <a:cs typeface="Times New Roman" panose="02020603050405020304" pitchFamily="18" charset="0"/>
              </a:rPr>
              <a:t>DFL measures an impact in size of reduction of each clone class</a:t>
            </a:r>
          </a:p>
          <a:p>
            <a:pPr marL="0" indent="0">
              <a:buNone/>
            </a:pPr>
            <a:endParaRPr lang="en-US" altLang="zh-TW" sz="2400" dirty="0">
              <a:latin typeface="Times New Roman" panose="02020603050405020304" pitchFamily="18" charset="0"/>
              <a:cs typeface="Times New Roman" panose="02020603050405020304" pitchFamily="18" charset="0"/>
            </a:endParaRPr>
          </a:p>
          <a:p>
            <a:pPr marL="0" indent="0">
              <a:buNone/>
            </a:pPr>
            <a:r>
              <a:rPr lang="en-US" altLang="zh-TW" sz="2400" dirty="0">
                <a:latin typeface="Times New Roman" panose="02020603050405020304" pitchFamily="18" charset="0"/>
                <a:cs typeface="Times New Roman" panose="02020603050405020304" pitchFamily="18" charset="0"/>
              </a:rPr>
              <a:t>COVERAGE (% LOC) is the percentage of lines that include any portion of clone</a:t>
            </a:r>
          </a:p>
          <a:p>
            <a:pPr marL="0" indent="0">
              <a:buNone/>
            </a:pPr>
            <a:endParaRPr lang="en-US" altLang="zh-TW" sz="2400" dirty="0">
              <a:latin typeface="Times New Roman" panose="02020603050405020304" pitchFamily="18" charset="0"/>
              <a:cs typeface="Times New Roman" panose="02020603050405020304" pitchFamily="18" charset="0"/>
            </a:endParaRPr>
          </a:p>
          <a:p>
            <a:pPr marL="0" indent="0">
              <a:buNone/>
            </a:pPr>
            <a:r>
              <a:rPr lang="en-US" altLang="zh-TW" sz="2400" dirty="0">
                <a:latin typeface="Times New Roman" panose="02020603050405020304" pitchFamily="18" charset="0"/>
                <a:cs typeface="Times New Roman" panose="02020603050405020304" pitchFamily="18" charset="0"/>
              </a:rPr>
              <a:t>COVERAGE (% FILE) is the percentage of files that include any clones</a:t>
            </a:r>
          </a:p>
          <a:p>
            <a:pPr marL="0" indent="0">
              <a:buNone/>
            </a:pPr>
            <a:endParaRPr lang="en-US" altLang="zh-TW" sz="2400" dirty="0">
              <a:latin typeface="Times New Roman" panose="02020603050405020304" pitchFamily="18" charset="0"/>
              <a:cs typeface="Times New Roman" panose="02020603050405020304" pitchFamily="18" charset="0"/>
            </a:endParaRPr>
          </a:p>
          <a:p>
            <a:pPr marL="0" indent="0">
              <a:buNone/>
            </a:pPr>
            <a:r>
              <a:rPr lang="en-US" altLang="zh-TW" sz="2400" dirty="0">
                <a:latin typeface="Times New Roman" panose="02020603050405020304" pitchFamily="18" charset="0"/>
                <a:cs typeface="Times New Roman" panose="02020603050405020304" pitchFamily="18" charset="0"/>
              </a:rPr>
              <a:t>RAD(C) as the maximum length of path from each file F to the lowest common ancestor directory of all files in F</a:t>
            </a:r>
            <a:endParaRPr lang="zh-TW"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5507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6E750DB-CA98-292A-020E-CCE59B51620F}"/>
              </a:ext>
            </a:extLst>
          </p:cNvPr>
          <p:cNvSpPr>
            <a:spLocks noGrp="1"/>
          </p:cNvSpPr>
          <p:nvPr>
            <p:ph type="title"/>
          </p:nvPr>
        </p:nvSpPr>
        <p:spPr>
          <a:xfrm>
            <a:off x="838199" y="365125"/>
            <a:ext cx="10784081" cy="1325563"/>
          </a:xfrm>
        </p:spPr>
        <p:txBody>
          <a:bodyPr/>
          <a:lstStyle/>
          <a:p>
            <a:r>
              <a:rPr lang="en-US" altLang="zh-TW" dirty="0">
                <a:latin typeface="Times New Roman" panose="02020603050405020304" pitchFamily="18" charset="0"/>
                <a:cs typeface="Times New Roman" panose="02020603050405020304" pitchFamily="18" charset="0"/>
              </a:rPr>
              <a:t>Metrics for Evaluating Clone Pairs and Classes</a:t>
            </a:r>
            <a:endParaRPr lang="zh-TW" altLang="en-US" dirty="0"/>
          </a:p>
        </p:txBody>
      </p:sp>
      <p:sp>
        <p:nvSpPr>
          <p:cNvPr id="3" name="內容版面配置區 2">
            <a:extLst>
              <a:ext uri="{FF2B5EF4-FFF2-40B4-BE49-F238E27FC236}">
                <a16:creationId xmlns:a16="http://schemas.microsoft.com/office/drawing/2014/main" id="{26AAC47E-3AF2-5CE6-51E2-29E3F5B38F77}"/>
              </a:ext>
            </a:extLst>
          </p:cNvPr>
          <p:cNvSpPr>
            <a:spLocks noGrp="1"/>
          </p:cNvSpPr>
          <p:nvPr>
            <p:ph idx="1"/>
          </p:nvPr>
        </p:nvSpPr>
        <p:spPr/>
        <p:txBody>
          <a:bodyPr/>
          <a:lstStyle/>
          <a:p>
            <a:pPr marL="0" indent="0">
              <a:buNone/>
            </a:pPr>
            <a:r>
              <a:rPr lang="en-US" altLang="zh-TW" dirty="0">
                <a:latin typeface="Times New Roman" panose="02020603050405020304" pitchFamily="18" charset="0"/>
                <a:cs typeface="Times New Roman" panose="02020603050405020304" pitchFamily="18" charset="0"/>
              </a:rPr>
              <a:t>DFL(C) = (old LOC related to C) - (new LOC related to C)</a:t>
            </a:r>
          </a:p>
          <a:p>
            <a:pPr marL="0" indent="0">
              <a:buNone/>
            </a:pPr>
            <a:r>
              <a:rPr lang="en-US" altLang="zh-TW" dirty="0">
                <a:latin typeface="Times New Roman" panose="02020603050405020304" pitchFamily="18" charset="0"/>
                <a:cs typeface="Times New Roman" panose="02020603050405020304" pitchFamily="18" charset="0"/>
              </a:rPr>
              <a:t>	    = </a:t>
            </a:r>
            <a:r>
              <a:rPr lang="nb-NO" altLang="zh-TW" dirty="0">
                <a:latin typeface="Times New Roman" panose="02020603050405020304" pitchFamily="18" charset="0"/>
                <a:cs typeface="Times New Roman" panose="02020603050405020304" pitchFamily="18" charset="0"/>
              </a:rPr>
              <a:t>LEN(C) x POP(C) - (USELEN(C) x POP(C) + LEN(C))</a:t>
            </a:r>
          </a:p>
          <a:p>
            <a:pPr marL="0" indent="0">
              <a:buNone/>
            </a:pPr>
            <a:endParaRPr lang="nb-NO" altLang="zh-TW" dirty="0">
              <a:latin typeface="Times New Roman" panose="02020603050405020304" pitchFamily="18" charset="0"/>
              <a:cs typeface="Times New Roman" panose="02020603050405020304" pitchFamily="18" charset="0"/>
            </a:endParaRPr>
          </a:p>
          <a:p>
            <a:pPr marL="0" indent="0">
              <a:buNone/>
            </a:pPr>
            <a:r>
              <a:rPr lang="en-US" altLang="zh-TW" sz="2800" dirty="0">
                <a:latin typeface="Times New Roman" panose="02020603050405020304" pitchFamily="18" charset="0"/>
                <a:cs typeface="Times New Roman" panose="02020603050405020304" pitchFamily="18" charset="0"/>
              </a:rPr>
              <a:t>COVERAGE (% LOC)</a:t>
            </a:r>
            <a:r>
              <a:rPr lang="nb-NO" altLang="zh-TW" sz="2800" dirty="0">
                <a:latin typeface="Times New Roman" panose="02020603050405020304" pitchFamily="18" charset="0"/>
                <a:cs typeface="Times New Roman" panose="02020603050405020304" pitchFamily="18" charset="0"/>
              </a:rPr>
              <a:t> = (</a:t>
            </a:r>
            <a:r>
              <a:rPr lang="en-US" altLang="zh-TW" dirty="0">
                <a:latin typeface="Times New Roman" panose="02020603050405020304" pitchFamily="18" charset="0"/>
                <a:cs typeface="Times New Roman" panose="02020603050405020304" pitchFamily="18" charset="0"/>
              </a:rPr>
              <a:t>Clone LOC  / Total LOC) x 100%</a:t>
            </a:r>
          </a:p>
          <a:p>
            <a:pPr marL="0" indent="0">
              <a:buNone/>
            </a:pPr>
            <a:endParaRPr lang="en-US" altLang="zh-TW" dirty="0">
              <a:latin typeface="Times New Roman" panose="02020603050405020304" pitchFamily="18" charset="0"/>
              <a:cs typeface="Times New Roman" panose="02020603050405020304" pitchFamily="18" charset="0"/>
            </a:endParaRPr>
          </a:p>
          <a:p>
            <a:pPr marL="0" indent="0">
              <a:buNone/>
            </a:pPr>
            <a:r>
              <a:rPr lang="en-US" altLang="zh-TW" dirty="0">
                <a:latin typeface="Times New Roman" panose="02020603050405020304" pitchFamily="18" charset="0"/>
                <a:cs typeface="Times New Roman" panose="02020603050405020304" pitchFamily="18" charset="0"/>
              </a:rPr>
              <a:t>RAD(C) = max(End)−min(Begin)</a:t>
            </a:r>
            <a:endParaRPr lang="nb-NO" altLang="zh-TW"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1189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F0A30BD-2964-3541-5E00-AF3B34D337A8}"/>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Implementation Techniques of Tool </a:t>
            </a:r>
            <a:r>
              <a:rPr lang="en-US" altLang="zh-TW" dirty="0" err="1">
                <a:latin typeface="Times New Roman" panose="02020603050405020304" pitchFamily="18" charset="0"/>
                <a:cs typeface="Times New Roman" panose="02020603050405020304" pitchFamily="18" charset="0"/>
              </a:rPr>
              <a:t>CCFinder</a:t>
            </a:r>
            <a:endParaRPr lang="zh-TW" altLang="en-US" dirty="0">
              <a:latin typeface="Times New Roman" panose="02020603050405020304" pitchFamily="18" charset="0"/>
              <a:cs typeface="Times New Roman" panose="02020603050405020304" pitchFamily="18" charset="0"/>
            </a:endParaRPr>
          </a:p>
        </p:txBody>
      </p:sp>
      <p:pic>
        <p:nvPicPr>
          <p:cNvPr id="5" name="圖片 4">
            <a:extLst>
              <a:ext uri="{FF2B5EF4-FFF2-40B4-BE49-F238E27FC236}">
                <a16:creationId xmlns:a16="http://schemas.microsoft.com/office/drawing/2014/main" id="{8BE43138-3EC8-BE76-A802-B9652D0ACC32}"/>
              </a:ext>
            </a:extLst>
          </p:cNvPr>
          <p:cNvPicPr>
            <a:picLocks noChangeAspect="1"/>
          </p:cNvPicPr>
          <p:nvPr/>
        </p:nvPicPr>
        <p:blipFill>
          <a:blip r:embed="rId2"/>
          <a:stretch>
            <a:fillRect/>
          </a:stretch>
        </p:blipFill>
        <p:spPr>
          <a:xfrm>
            <a:off x="686505" y="1650095"/>
            <a:ext cx="10818990" cy="4297592"/>
          </a:xfrm>
          <a:prstGeom prst="rect">
            <a:avLst/>
          </a:prstGeom>
        </p:spPr>
      </p:pic>
    </p:spTree>
    <p:extLst>
      <p:ext uri="{BB962C8B-B14F-4D97-AF65-F5344CB8AC3E}">
        <p14:creationId xmlns:p14="http://schemas.microsoft.com/office/powerpoint/2010/main" val="3529427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D279AB4-69E8-0410-BECF-D056246A2AD6}"/>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CASE STUDIES</a:t>
            </a:r>
            <a:endParaRPr lang="zh-TW" altLang="en-US" dirty="0">
              <a:latin typeface="Times New Roman" panose="02020603050405020304" pitchFamily="18" charset="0"/>
              <a:cs typeface="Times New Roman" panose="02020603050405020304" pitchFamily="18" charset="0"/>
            </a:endParaRPr>
          </a:p>
        </p:txBody>
      </p:sp>
      <p:pic>
        <p:nvPicPr>
          <p:cNvPr id="5" name="圖片 4">
            <a:extLst>
              <a:ext uri="{FF2B5EF4-FFF2-40B4-BE49-F238E27FC236}">
                <a16:creationId xmlns:a16="http://schemas.microsoft.com/office/drawing/2014/main" id="{2F341B6C-3754-D8AD-1739-7FB67B649733}"/>
              </a:ext>
            </a:extLst>
          </p:cNvPr>
          <p:cNvPicPr>
            <a:picLocks noChangeAspect="1"/>
          </p:cNvPicPr>
          <p:nvPr/>
        </p:nvPicPr>
        <p:blipFill>
          <a:blip r:embed="rId2"/>
          <a:stretch>
            <a:fillRect/>
          </a:stretch>
        </p:blipFill>
        <p:spPr>
          <a:xfrm>
            <a:off x="5819685" y="534212"/>
            <a:ext cx="6052645" cy="5836994"/>
          </a:xfrm>
          <a:prstGeom prst="rect">
            <a:avLst/>
          </a:prstGeom>
        </p:spPr>
      </p:pic>
      <p:sp>
        <p:nvSpPr>
          <p:cNvPr id="7" name="文字方塊 6">
            <a:extLst>
              <a:ext uri="{FF2B5EF4-FFF2-40B4-BE49-F238E27FC236}">
                <a16:creationId xmlns:a16="http://schemas.microsoft.com/office/drawing/2014/main" id="{C2A049D8-C8FE-D0D0-1777-F14DCEAA7CAB}"/>
              </a:ext>
            </a:extLst>
          </p:cNvPr>
          <p:cNvSpPr txBox="1"/>
          <p:nvPr/>
        </p:nvSpPr>
        <p:spPr>
          <a:xfrm>
            <a:off x="838200" y="1690688"/>
            <a:ext cx="4870391" cy="1384995"/>
          </a:xfrm>
          <a:prstGeom prst="rect">
            <a:avLst/>
          </a:prstGeom>
          <a:noFill/>
        </p:spPr>
        <p:txBody>
          <a:bodyPr wrap="square">
            <a:spAutoFit/>
          </a:bodyPr>
          <a:lstStyle/>
          <a:p>
            <a:r>
              <a:rPr lang="en-US" altLang="zh-TW" sz="2800" dirty="0">
                <a:latin typeface="Times New Roman" panose="02020603050405020304" pitchFamily="18" charset="0"/>
                <a:cs typeface="Times New Roman" panose="02020603050405020304" pitchFamily="18" charset="0"/>
              </a:rPr>
              <a:t>Scatter plot of clones over 30 token among three operating systems.</a:t>
            </a:r>
            <a:endParaRPr lang="zh-TW" altLang="en-US" sz="2800" dirty="0">
              <a:latin typeface="Times New Roman" panose="02020603050405020304" pitchFamily="18" charset="0"/>
              <a:cs typeface="Times New Roman" panose="02020603050405020304" pitchFamily="18" charset="0"/>
            </a:endParaRPr>
          </a:p>
        </p:txBody>
      </p:sp>
      <p:pic>
        <p:nvPicPr>
          <p:cNvPr id="9" name="圖片 8">
            <a:extLst>
              <a:ext uri="{FF2B5EF4-FFF2-40B4-BE49-F238E27FC236}">
                <a16:creationId xmlns:a16="http://schemas.microsoft.com/office/drawing/2014/main" id="{70844F34-95B8-C676-9E0C-A45C1C84413A}"/>
              </a:ext>
            </a:extLst>
          </p:cNvPr>
          <p:cNvPicPr>
            <a:picLocks noChangeAspect="1"/>
          </p:cNvPicPr>
          <p:nvPr/>
        </p:nvPicPr>
        <p:blipFill>
          <a:blip r:embed="rId3"/>
          <a:stretch>
            <a:fillRect/>
          </a:stretch>
        </p:blipFill>
        <p:spPr>
          <a:xfrm>
            <a:off x="838200" y="4742872"/>
            <a:ext cx="4734695" cy="1628334"/>
          </a:xfrm>
          <a:prstGeom prst="rect">
            <a:avLst/>
          </a:prstGeom>
        </p:spPr>
      </p:pic>
    </p:spTree>
    <p:extLst>
      <p:ext uri="{BB962C8B-B14F-4D97-AF65-F5344CB8AC3E}">
        <p14:creationId xmlns:p14="http://schemas.microsoft.com/office/powerpoint/2010/main" val="671974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6F7B796-2C32-313A-3164-F385810C13CD}"/>
              </a:ext>
            </a:extLst>
          </p:cNvPr>
          <p:cNvSpPr>
            <a:spLocks noGrp="1"/>
          </p:cNvSpPr>
          <p:nvPr>
            <p:ph type="ctrTitle"/>
          </p:nvPr>
        </p:nvSpPr>
        <p:spPr/>
        <p:txBody>
          <a:bodyPr/>
          <a:lstStyle/>
          <a:p>
            <a:r>
              <a:rPr lang="en-US" altLang="zh-TW" dirty="0">
                <a:latin typeface="Times New Roman" panose="02020603050405020304" pitchFamily="18" charset="0"/>
                <a:cs typeface="Times New Roman" panose="02020603050405020304" pitchFamily="18" charset="0"/>
              </a:rPr>
              <a:t>Thanks</a:t>
            </a:r>
            <a:endParaRPr lang="zh-TW" altLang="en-US" dirty="0">
              <a:latin typeface="Times New Roman" panose="02020603050405020304" pitchFamily="18" charset="0"/>
              <a:cs typeface="Times New Roman" panose="02020603050405020304" pitchFamily="18" charset="0"/>
            </a:endParaRPr>
          </a:p>
        </p:txBody>
      </p:sp>
      <p:sp>
        <p:nvSpPr>
          <p:cNvPr id="3" name="副標題 2">
            <a:extLst>
              <a:ext uri="{FF2B5EF4-FFF2-40B4-BE49-F238E27FC236}">
                <a16:creationId xmlns:a16="http://schemas.microsoft.com/office/drawing/2014/main" id="{6260938F-02AD-9273-DE20-508EADA1BA48}"/>
              </a:ext>
            </a:extLst>
          </p:cNvPr>
          <p:cNvSpPr>
            <a:spLocks noGrp="1"/>
          </p:cNvSpPr>
          <p:nvPr>
            <p:ph type="subTitle" idx="1"/>
          </p:nvPr>
        </p:nvSpPr>
        <p:spPr/>
        <p:txBody>
          <a:bodyPr/>
          <a:lstStyle/>
          <a:p>
            <a:endParaRPr lang="zh-TW" altLang="en-US" dirty="0"/>
          </a:p>
        </p:txBody>
      </p:sp>
    </p:spTree>
    <p:extLst>
      <p:ext uri="{BB962C8B-B14F-4D97-AF65-F5344CB8AC3E}">
        <p14:creationId xmlns:p14="http://schemas.microsoft.com/office/powerpoint/2010/main" val="1203633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E694996-6EAB-03EA-D360-59A5A315B12D}"/>
              </a:ext>
            </a:extLst>
          </p:cNvPr>
          <p:cNvSpPr>
            <a:spLocks noGrp="1"/>
          </p:cNvSpPr>
          <p:nvPr>
            <p:ph type="title"/>
          </p:nvPr>
        </p:nvSpPr>
        <p:spPr/>
        <p:txBody>
          <a:bodyPr/>
          <a:lstStyle/>
          <a:p>
            <a:r>
              <a:rPr lang="en-US" altLang="zh-TW" b="1" dirty="0">
                <a:latin typeface="Times New Roman"/>
                <a:ea typeface="Times New Roman"/>
                <a:cs typeface="Times New Roman"/>
                <a:sym typeface="Times New Roman"/>
              </a:rPr>
              <a:t>Abstract(1/2)</a:t>
            </a:r>
            <a:endParaRPr lang="zh-TW" altLang="en-US" dirty="0"/>
          </a:p>
        </p:txBody>
      </p:sp>
      <p:sp>
        <p:nvSpPr>
          <p:cNvPr id="3" name="內容版面配置區 2">
            <a:extLst>
              <a:ext uri="{FF2B5EF4-FFF2-40B4-BE49-F238E27FC236}">
                <a16:creationId xmlns:a16="http://schemas.microsoft.com/office/drawing/2014/main" id="{BFDF0C84-E16B-2B3B-338F-17CF592C8241}"/>
              </a:ext>
            </a:extLst>
          </p:cNvPr>
          <p:cNvSpPr>
            <a:spLocks noGrp="1"/>
          </p:cNvSpPr>
          <p:nvPr>
            <p:ph idx="1"/>
          </p:nvPr>
        </p:nvSpPr>
        <p:spPr/>
        <p:txBody>
          <a:bodyPr>
            <a:normAutofit/>
          </a:bodyPr>
          <a:lstStyle/>
          <a:p>
            <a:pPr marL="0" indent="0">
              <a:buNone/>
            </a:pPr>
            <a:r>
              <a:rPr lang="en-US" altLang="zh-TW" dirty="0">
                <a:latin typeface="Times New Roman" panose="02020603050405020304" pitchFamily="18" charset="0"/>
                <a:cs typeface="Times New Roman" panose="02020603050405020304" pitchFamily="18" charset="0"/>
              </a:rPr>
              <a:t>A code clone is a code portion in source files that is identical or similar to another. Since code clones are believed to reduce the maintainability of software, several code clone detection techniques and tools have been proposed. This paper proposes a new clone detection technique, which consists of the transformation of input source text and a token-by-token comparison. For its implementation with several useful optimization techniques, we have developed a tool, named </a:t>
            </a:r>
            <a:r>
              <a:rPr lang="en-US" altLang="zh-TW" dirty="0" err="1">
                <a:latin typeface="Times New Roman" panose="02020603050405020304" pitchFamily="18" charset="0"/>
                <a:cs typeface="Times New Roman" panose="02020603050405020304" pitchFamily="18" charset="0"/>
              </a:rPr>
              <a:t>CCFinder</a:t>
            </a:r>
            <a:r>
              <a:rPr lang="en-US" altLang="zh-TW" dirty="0">
                <a:latin typeface="Times New Roman" panose="02020603050405020304" pitchFamily="18" charset="0"/>
                <a:cs typeface="Times New Roman" panose="02020603050405020304" pitchFamily="18" charset="0"/>
              </a:rPr>
              <a:t>, which extracts code clones in C, C++, Java, COBOL, and other source files. As well, metrics for the code clones have been developed. </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4889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DDE3577-AD7C-6443-DE32-45DCF2911BC4}"/>
              </a:ext>
            </a:extLst>
          </p:cNvPr>
          <p:cNvSpPr>
            <a:spLocks noGrp="1"/>
          </p:cNvSpPr>
          <p:nvPr>
            <p:ph type="title"/>
          </p:nvPr>
        </p:nvSpPr>
        <p:spPr/>
        <p:txBody>
          <a:bodyPr/>
          <a:lstStyle/>
          <a:p>
            <a:r>
              <a:rPr lang="en-US" altLang="zh-TW" b="1" dirty="0">
                <a:latin typeface="Times New Roman"/>
                <a:ea typeface="Times New Roman"/>
                <a:cs typeface="Times New Roman"/>
                <a:sym typeface="Times New Roman"/>
              </a:rPr>
              <a:t>Abstract(2/2)</a:t>
            </a:r>
            <a:endParaRPr lang="zh-TW" altLang="en-US" dirty="0"/>
          </a:p>
        </p:txBody>
      </p:sp>
      <p:sp>
        <p:nvSpPr>
          <p:cNvPr id="3" name="內容版面配置區 2">
            <a:extLst>
              <a:ext uri="{FF2B5EF4-FFF2-40B4-BE49-F238E27FC236}">
                <a16:creationId xmlns:a16="http://schemas.microsoft.com/office/drawing/2014/main" id="{E909BEA2-A2EA-4D15-FE92-C07ADE279456}"/>
              </a:ext>
            </a:extLst>
          </p:cNvPr>
          <p:cNvSpPr>
            <a:spLocks noGrp="1"/>
          </p:cNvSpPr>
          <p:nvPr>
            <p:ph idx="1"/>
          </p:nvPr>
        </p:nvSpPr>
        <p:spPr/>
        <p:txBody>
          <a:bodyPr/>
          <a:lstStyle/>
          <a:p>
            <a:pPr marL="0" indent="0">
              <a:buNone/>
            </a:pPr>
            <a:r>
              <a:rPr lang="en-US" altLang="zh-TW" dirty="0">
                <a:latin typeface="Times New Roman" panose="02020603050405020304" pitchFamily="18" charset="0"/>
                <a:cs typeface="Times New Roman" panose="02020603050405020304" pitchFamily="18" charset="0"/>
              </a:rPr>
              <a:t>In order to evaluate the usefulness of </a:t>
            </a:r>
            <a:r>
              <a:rPr lang="en-US" altLang="zh-TW" dirty="0" err="1">
                <a:latin typeface="Times New Roman" panose="02020603050405020304" pitchFamily="18" charset="0"/>
                <a:cs typeface="Times New Roman" panose="02020603050405020304" pitchFamily="18" charset="0"/>
              </a:rPr>
              <a:t>CCFinder</a:t>
            </a:r>
            <a:r>
              <a:rPr lang="en-US" altLang="zh-TW" dirty="0">
                <a:latin typeface="Times New Roman" panose="02020603050405020304" pitchFamily="18" charset="0"/>
                <a:cs typeface="Times New Roman" panose="02020603050405020304" pitchFamily="18" charset="0"/>
              </a:rPr>
              <a:t> and metrics, we conducted several case studies where we applied the new tool to the source code of JDK, FreeBSD, NetBSD, Linux, and many other systems. As a result, </a:t>
            </a:r>
            <a:r>
              <a:rPr lang="en-US" altLang="zh-TW" dirty="0" err="1">
                <a:latin typeface="Times New Roman" panose="02020603050405020304" pitchFamily="18" charset="0"/>
                <a:cs typeface="Times New Roman" panose="02020603050405020304" pitchFamily="18" charset="0"/>
              </a:rPr>
              <a:t>CCFinder</a:t>
            </a:r>
            <a:r>
              <a:rPr lang="en-US" altLang="zh-TW" dirty="0">
                <a:latin typeface="Times New Roman" panose="02020603050405020304" pitchFamily="18" charset="0"/>
                <a:cs typeface="Times New Roman" panose="02020603050405020304" pitchFamily="18" charset="0"/>
              </a:rPr>
              <a:t> has effectively found clones and the metrics have been able to effectively identify the characteristics of the systems. In addition, we have compared the proposed technique with other clone detection techniques.</a:t>
            </a:r>
            <a:endParaRPr lang="zh-TW" altLang="en-US" dirty="0"/>
          </a:p>
        </p:txBody>
      </p:sp>
    </p:spTree>
    <p:extLst>
      <p:ext uri="{BB962C8B-B14F-4D97-AF65-F5344CB8AC3E}">
        <p14:creationId xmlns:p14="http://schemas.microsoft.com/office/powerpoint/2010/main" val="2375465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C6281C3-010A-BDD4-1BFC-960EE737CA2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Clone relation defined</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57F85156-5A93-7606-2520-55C1FA61E8B1}"/>
              </a:ext>
            </a:extLst>
          </p:cNvPr>
          <p:cNvSpPr>
            <a:spLocks noGrp="1"/>
          </p:cNvSpPr>
          <p:nvPr>
            <p:ph idx="1"/>
          </p:nvPr>
        </p:nvSpPr>
        <p:spPr/>
        <p:txBody>
          <a:bodyPr/>
          <a:lstStyle/>
          <a:p>
            <a:pPr marL="514350" indent="-514350">
              <a:buFont typeface="+mj-lt"/>
              <a:buAutoNum type="arabicPeriod"/>
            </a:pPr>
            <a:r>
              <a:rPr lang="en-US" altLang="zh-TW" dirty="0">
                <a:latin typeface="Times New Roman" panose="02020603050405020304" pitchFamily="18" charset="0"/>
                <a:cs typeface="Times New Roman" panose="02020603050405020304" pitchFamily="18" charset="0"/>
              </a:rPr>
              <a:t>A clone relation holds between two code portions if (and only if) they are the same sequences.</a:t>
            </a:r>
          </a:p>
          <a:p>
            <a:pPr marL="514350" indent="-514350">
              <a:buFont typeface="+mj-lt"/>
              <a:buAutoNum type="arabicPeriod"/>
            </a:pPr>
            <a:r>
              <a:rPr lang="en-US" altLang="zh-TW" dirty="0">
                <a:latin typeface="Times New Roman" panose="02020603050405020304" pitchFamily="18" charset="0"/>
                <a:cs typeface="Times New Roman" panose="02020603050405020304" pitchFamily="18" charset="0"/>
              </a:rPr>
              <a:t>For a given clone relation, a pair of code portions is called clone pair if the clone relation holds between the portions.</a:t>
            </a:r>
          </a:p>
          <a:p>
            <a:pPr marL="514350" indent="-514350">
              <a:buFont typeface="+mj-lt"/>
              <a:buAutoNum type="arabicPeriod"/>
            </a:pPr>
            <a:r>
              <a:rPr lang="en-US" altLang="zh-TW" dirty="0">
                <a:latin typeface="Times New Roman" panose="02020603050405020304" pitchFamily="18" charset="0"/>
                <a:cs typeface="Times New Roman" panose="02020603050405020304" pitchFamily="18" charset="0"/>
              </a:rPr>
              <a:t>a clone class is a maximal set of code portions in which a clone relation holds between any pair of code portions</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2912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D1357F9-A4EE-9C3A-98A6-9709BFF9FE9D}"/>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Clone detecting process</a:t>
            </a:r>
            <a:endParaRPr lang="zh-TW" altLang="en-US" dirty="0">
              <a:latin typeface="Times New Roman" panose="02020603050405020304" pitchFamily="18" charset="0"/>
              <a:cs typeface="Times New Roman" panose="02020603050405020304" pitchFamily="18" charset="0"/>
            </a:endParaRPr>
          </a:p>
        </p:txBody>
      </p:sp>
      <p:pic>
        <p:nvPicPr>
          <p:cNvPr id="5" name="圖片 4">
            <a:extLst>
              <a:ext uri="{FF2B5EF4-FFF2-40B4-BE49-F238E27FC236}">
                <a16:creationId xmlns:a16="http://schemas.microsoft.com/office/drawing/2014/main" id="{8170540A-3262-3E14-33C9-66E7C68F1E2A}"/>
              </a:ext>
            </a:extLst>
          </p:cNvPr>
          <p:cNvPicPr>
            <a:picLocks noChangeAspect="1"/>
          </p:cNvPicPr>
          <p:nvPr/>
        </p:nvPicPr>
        <p:blipFill>
          <a:blip r:embed="rId2"/>
          <a:stretch>
            <a:fillRect/>
          </a:stretch>
        </p:blipFill>
        <p:spPr>
          <a:xfrm>
            <a:off x="1587587" y="1547690"/>
            <a:ext cx="9016825" cy="5074032"/>
          </a:xfrm>
          <a:prstGeom prst="rect">
            <a:avLst/>
          </a:prstGeom>
        </p:spPr>
      </p:pic>
    </p:spTree>
    <p:extLst>
      <p:ext uri="{BB962C8B-B14F-4D97-AF65-F5344CB8AC3E}">
        <p14:creationId xmlns:p14="http://schemas.microsoft.com/office/powerpoint/2010/main" val="1950962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78F247D-C6BF-5D74-B619-4A10C2C8F067}"/>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Lexical Analysis</a:t>
            </a:r>
            <a:endParaRPr lang="zh-TW" altLang="en-US" dirty="0">
              <a:latin typeface="Times New Roman" panose="02020603050405020304" pitchFamily="18" charset="0"/>
              <a:cs typeface="Times New Roman" panose="02020603050405020304" pitchFamily="18" charset="0"/>
            </a:endParaRPr>
          </a:p>
        </p:txBody>
      </p:sp>
      <p:sp>
        <p:nvSpPr>
          <p:cNvPr id="6" name="內容版面配置區 5">
            <a:extLst>
              <a:ext uri="{FF2B5EF4-FFF2-40B4-BE49-F238E27FC236}">
                <a16:creationId xmlns:a16="http://schemas.microsoft.com/office/drawing/2014/main" id="{4921A42A-FFDD-61A9-3676-4AB671FADDC8}"/>
              </a:ext>
            </a:extLst>
          </p:cNvPr>
          <p:cNvSpPr>
            <a:spLocks noGrp="1"/>
          </p:cNvSpPr>
          <p:nvPr>
            <p:ph idx="1"/>
          </p:nvPr>
        </p:nvSpPr>
        <p:spPr/>
        <p:txBody>
          <a:bodyPr/>
          <a:lstStyle/>
          <a:p>
            <a:pPr marL="0" indent="0">
              <a:buNone/>
            </a:pPr>
            <a:r>
              <a:rPr lang="en-US" altLang="zh-TW" dirty="0">
                <a:latin typeface="Times New Roman" panose="02020603050405020304" pitchFamily="18" charset="0"/>
                <a:cs typeface="Times New Roman" panose="02020603050405020304" pitchFamily="18" charset="0"/>
              </a:rPr>
              <a:t>Each line of source files is divided into tokens corresponding to a lexical rule of the programming language.</a:t>
            </a:r>
          </a:p>
          <a:p>
            <a:pPr marL="0" indent="0">
              <a:buNone/>
            </a:pPr>
            <a:endParaRPr lang="en-US" altLang="zh-TW" dirty="0">
              <a:latin typeface="Times New Roman" panose="02020603050405020304" pitchFamily="18" charset="0"/>
              <a:cs typeface="Times New Roman" panose="02020603050405020304" pitchFamily="18" charset="0"/>
            </a:endParaRPr>
          </a:p>
          <a:p>
            <a:pPr marL="0" indent="0">
              <a:buNone/>
            </a:pPr>
            <a:r>
              <a:rPr lang="en-US" altLang="zh-TW" dirty="0">
                <a:latin typeface="Times New Roman" panose="02020603050405020304" pitchFamily="18" charset="0"/>
                <a:cs typeface="Times New Roman" panose="02020603050405020304" pitchFamily="18" charset="0"/>
              </a:rPr>
              <a:t>The white spaces (including \n and \t and comments) between tokens are removed from the token sequence</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8345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B8F353E-E035-7E48-0636-2EBFE768A86D}"/>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Transformation(Rules for C++)</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E93004CD-D0C2-A104-6352-4265A6BC7A75}"/>
              </a:ext>
            </a:extLst>
          </p:cNvPr>
          <p:cNvSpPr>
            <a:spLocks noGrp="1"/>
          </p:cNvSpPr>
          <p:nvPr>
            <p:ph idx="1"/>
          </p:nvPr>
        </p:nvSpPr>
        <p:spPr/>
        <p:txBody>
          <a:bodyPr/>
          <a:lstStyle/>
          <a:p>
            <a:endParaRPr lang="zh-TW" altLang="en-US"/>
          </a:p>
        </p:txBody>
      </p:sp>
      <p:graphicFrame>
        <p:nvGraphicFramePr>
          <p:cNvPr id="4" name="內容版面配置區 3">
            <a:extLst>
              <a:ext uri="{FF2B5EF4-FFF2-40B4-BE49-F238E27FC236}">
                <a16:creationId xmlns:a16="http://schemas.microsoft.com/office/drawing/2014/main" id="{8FDF0A3E-75D5-357E-962A-96AE00DAD0E3}"/>
              </a:ext>
            </a:extLst>
          </p:cNvPr>
          <p:cNvGraphicFramePr>
            <a:graphicFrameLocks/>
          </p:cNvGraphicFramePr>
          <p:nvPr>
            <p:extLst>
              <p:ext uri="{D42A27DB-BD31-4B8C-83A1-F6EECF244321}">
                <p14:modId xmlns:p14="http://schemas.microsoft.com/office/powerpoint/2010/main" val="352884632"/>
              </p:ext>
            </p:extLst>
          </p:nvPr>
        </p:nvGraphicFramePr>
        <p:xfrm>
          <a:off x="838200" y="1645596"/>
          <a:ext cx="10515600" cy="4711395"/>
        </p:xfrm>
        <a:graphic>
          <a:graphicData uri="http://schemas.openxmlformats.org/drawingml/2006/table">
            <a:tbl>
              <a:tblPr firstRow="1" bandRow="1">
                <a:tableStyleId>{073A0DAA-6AF3-43AB-8588-CEC1D06C72B9}</a:tableStyleId>
              </a:tblPr>
              <a:tblGrid>
                <a:gridCol w="3484418">
                  <a:extLst>
                    <a:ext uri="{9D8B030D-6E8A-4147-A177-3AD203B41FA5}">
                      <a16:colId xmlns:a16="http://schemas.microsoft.com/office/drawing/2014/main" val="2589025606"/>
                    </a:ext>
                  </a:extLst>
                </a:gridCol>
                <a:gridCol w="7031182">
                  <a:extLst>
                    <a:ext uri="{9D8B030D-6E8A-4147-A177-3AD203B41FA5}">
                      <a16:colId xmlns:a16="http://schemas.microsoft.com/office/drawing/2014/main" val="4113382821"/>
                    </a:ext>
                  </a:extLst>
                </a:gridCol>
              </a:tblGrid>
              <a:tr h="596595">
                <a:tc>
                  <a:txBody>
                    <a:bodyPr/>
                    <a:lstStyle/>
                    <a:p>
                      <a:r>
                        <a:rPr lang="en-US" altLang="zh-TW" u="none" dirty="0">
                          <a:latin typeface="Times New Roman" panose="02020603050405020304" pitchFamily="18" charset="0"/>
                          <a:cs typeface="Times New Roman" panose="02020603050405020304" pitchFamily="18" charset="0"/>
                        </a:rPr>
                        <a:t>Rule</a:t>
                      </a:r>
                      <a:endParaRPr lang="zh-TW" altLang="en-US" u="none" dirty="0">
                        <a:latin typeface="Times New Roman" panose="02020603050405020304" pitchFamily="18" charset="0"/>
                        <a:cs typeface="Times New Roman" panose="02020603050405020304" pitchFamily="18" charset="0"/>
                      </a:endParaRPr>
                    </a:p>
                  </a:txBody>
                  <a:tcPr/>
                </a:tc>
                <a:tc>
                  <a:txBody>
                    <a:bodyPr/>
                    <a:lstStyle/>
                    <a:p>
                      <a:r>
                        <a:rPr lang="en-US" altLang="zh-TW" u="none" dirty="0">
                          <a:latin typeface="Times New Roman" panose="02020603050405020304" pitchFamily="18" charset="0"/>
                          <a:cs typeface="Times New Roman" panose="02020603050405020304" pitchFamily="18" charset="0"/>
                        </a:rPr>
                        <a:t>Rule description</a:t>
                      </a:r>
                      <a:endParaRPr lang="zh-TW" altLang="en-US" u="none"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84100443"/>
                  </a:ext>
                </a:extLst>
              </a:tr>
              <a:tr h="596595">
                <a:tc>
                  <a:txBody>
                    <a:bodyPr/>
                    <a:lstStyle/>
                    <a:p>
                      <a:r>
                        <a:rPr lang="en-US" altLang="zh-TW" u="none">
                          <a:latin typeface="Times New Roman" panose="02020603050405020304" pitchFamily="18" charset="0"/>
                          <a:cs typeface="Times New Roman" panose="02020603050405020304" pitchFamily="18" charset="0"/>
                        </a:rPr>
                        <a:t>Remove  namespace  arrtibution</a:t>
                      </a:r>
                      <a:endParaRPr lang="zh-TW" altLang="en-US" u="none" dirty="0">
                        <a:latin typeface="Times New Roman" panose="02020603050405020304" pitchFamily="18" charset="0"/>
                        <a:cs typeface="Times New Roman" panose="02020603050405020304" pitchFamily="18" charset="0"/>
                      </a:endParaRPr>
                    </a:p>
                  </a:txBody>
                  <a:tcPr/>
                </a:tc>
                <a:tc>
                  <a:txBody>
                    <a:bodyPr/>
                    <a:lstStyle/>
                    <a:p>
                      <a:r>
                        <a:rPr lang="en-US" altLang="zh-TW" u="none" dirty="0">
                          <a:latin typeface="Times New Roman" panose="02020603050405020304" pitchFamily="18" charset="0"/>
                          <a:cs typeface="Times New Roman" panose="02020603050405020304" pitchFamily="18" charset="0"/>
                        </a:rPr>
                        <a:t>(Name '::')+ Name2 → Name2</a:t>
                      </a:r>
                    </a:p>
                    <a:p>
                      <a:r>
                        <a:rPr lang="en-US" altLang="zh-TW" u="none" dirty="0">
                          <a:latin typeface="Times New Roman" panose="02020603050405020304" pitchFamily="18" charset="0"/>
                          <a:cs typeface="Times New Roman" panose="02020603050405020304" pitchFamily="18" charset="0"/>
                        </a:rPr>
                        <a:t>Ex:</a:t>
                      </a:r>
                      <a:r>
                        <a:rPr lang="zh-TW" altLang="en-US" b="1" u="none" dirty="0">
                          <a:latin typeface="Times New Roman" panose="02020603050405020304" pitchFamily="18" charset="0"/>
                          <a:cs typeface="Times New Roman" panose="02020603050405020304" pitchFamily="18" charset="0"/>
                        </a:rPr>
                        <a:t> </a:t>
                      </a:r>
                      <a:r>
                        <a:rPr lang="en-US" altLang="zh-TW" u="none" dirty="0">
                          <a:latin typeface="Times New Roman" panose="02020603050405020304" pitchFamily="18" charset="0"/>
                          <a:cs typeface="Times New Roman" panose="02020603050405020304" pitchFamily="18" charset="0"/>
                        </a:rPr>
                        <a:t>std::</a:t>
                      </a:r>
                      <a:r>
                        <a:rPr lang="en-US" altLang="zh-TW" u="none" dirty="0" err="1">
                          <a:latin typeface="Times New Roman" panose="02020603050405020304" pitchFamily="18" charset="0"/>
                          <a:cs typeface="Times New Roman" panose="02020603050405020304" pitchFamily="18" charset="0"/>
                        </a:rPr>
                        <a:t>ios_base</a:t>
                      </a:r>
                      <a:r>
                        <a:rPr lang="en-US" altLang="zh-TW" u="none" dirty="0">
                          <a:latin typeface="Times New Roman" panose="02020603050405020304" pitchFamily="18" charset="0"/>
                          <a:cs typeface="Times New Roman" panose="02020603050405020304" pitchFamily="18" charset="0"/>
                        </a:rPr>
                        <a:t>::hex  is transformed into </a:t>
                      </a:r>
                      <a:r>
                        <a:rPr lang="zh-TW" altLang="en-US" u="none" dirty="0">
                          <a:latin typeface="Times New Roman" panose="02020603050405020304" pitchFamily="18" charset="0"/>
                          <a:cs typeface="Times New Roman" panose="02020603050405020304" pitchFamily="18" charset="0"/>
                        </a:rPr>
                        <a:t> </a:t>
                      </a:r>
                      <a:r>
                        <a:rPr lang="en-US" altLang="zh-TW" u="none" dirty="0">
                          <a:latin typeface="Times New Roman" panose="02020603050405020304" pitchFamily="18" charset="0"/>
                          <a:cs typeface="Times New Roman" panose="02020603050405020304" pitchFamily="18" charset="0"/>
                        </a:rPr>
                        <a:t>hex</a:t>
                      </a:r>
                      <a:endParaRPr lang="zh-TW" altLang="en-US" u="none"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90882099"/>
                  </a:ext>
                </a:extLst>
              </a:tr>
              <a:tr h="596595">
                <a:tc>
                  <a:txBody>
                    <a:bodyPr/>
                    <a:lstStyle/>
                    <a:p>
                      <a:r>
                        <a:rPr lang="en-US" altLang="zh-TW" u="none">
                          <a:latin typeface="Times New Roman" panose="02020603050405020304" pitchFamily="18" charset="0"/>
                          <a:cs typeface="Times New Roman" panose="02020603050405020304" pitchFamily="18" charset="0"/>
                        </a:rPr>
                        <a:t>Remove  template parameters</a:t>
                      </a:r>
                      <a:endParaRPr lang="zh-TW" altLang="en-US" u="none" dirty="0">
                        <a:latin typeface="Times New Roman" panose="02020603050405020304" pitchFamily="18" charset="0"/>
                        <a:cs typeface="Times New Roman" panose="02020603050405020304" pitchFamily="18" charset="0"/>
                      </a:endParaRPr>
                    </a:p>
                  </a:txBody>
                  <a:tcPr/>
                </a:tc>
                <a:tc>
                  <a:txBody>
                    <a:bodyPr/>
                    <a:lstStyle/>
                    <a:p>
                      <a:r>
                        <a:rPr lang="en-US" altLang="zh-TW" u="none" dirty="0">
                          <a:latin typeface="Times New Roman" panose="02020603050405020304" pitchFamily="18" charset="0"/>
                          <a:cs typeface="Times New Roman" panose="02020603050405020304" pitchFamily="18" charset="0"/>
                        </a:rPr>
                        <a:t>Name '&lt;' </a:t>
                      </a:r>
                      <a:r>
                        <a:rPr lang="en-US" altLang="zh-TW" u="none" dirty="0" err="1">
                          <a:latin typeface="Times New Roman" panose="02020603050405020304" pitchFamily="18" charset="0"/>
                          <a:cs typeface="Times New Roman" panose="02020603050405020304" pitchFamily="18" charset="0"/>
                        </a:rPr>
                        <a:t>ParameterList</a:t>
                      </a:r>
                      <a:r>
                        <a:rPr lang="en-US" altLang="zh-TW" u="none" dirty="0">
                          <a:latin typeface="Times New Roman" panose="02020603050405020304" pitchFamily="18" charset="0"/>
                          <a:cs typeface="Times New Roman" panose="02020603050405020304" pitchFamily="18" charset="0"/>
                        </a:rPr>
                        <a:t> '&gt;' → Name</a:t>
                      </a:r>
                    </a:p>
                    <a:p>
                      <a:r>
                        <a:rPr lang="en-US" altLang="zh-TW" u="none" dirty="0">
                          <a:latin typeface="Times New Roman" panose="02020603050405020304" pitchFamily="18" charset="0"/>
                          <a:cs typeface="Times New Roman" panose="02020603050405020304" pitchFamily="18" charset="0"/>
                        </a:rPr>
                        <a:t>Ex: sort&lt;int&gt;  is transformed into</a:t>
                      </a:r>
                      <a:r>
                        <a:rPr lang="zh-TW" altLang="en-US" u="none" dirty="0">
                          <a:latin typeface="Times New Roman" panose="02020603050405020304" pitchFamily="18" charset="0"/>
                          <a:cs typeface="Times New Roman" panose="02020603050405020304" pitchFamily="18" charset="0"/>
                        </a:rPr>
                        <a:t> </a:t>
                      </a:r>
                      <a:r>
                        <a:rPr lang="en-US" altLang="zh-TW" u="none" dirty="0">
                          <a:latin typeface="Times New Roman" panose="02020603050405020304" pitchFamily="18" charset="0"/>
                          <a:cs typeface="Times New Roman" panose="02020603050405020304" pitchFamily="18" charset="0"/>
                        </a:rPr>
                        <a:t>sort</a:t>
                      </a:r>
                      <a:endParaRPr lang="zh-TW" altLang="en-US" u="none"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75874768"/>
                  </a:ext>
                </a:extLst>
              </a:tr>
              <a:tr h="596595">
                <a:tc>
                  <a:txBody>
                    <a:bodyPr/>
                    <a:lstStyle/>
                    <a:p>
                      <a:r>
                        <a:rPr lang="en-US" altLang="zh-TW" u="none" dirty="0">
                          <a:latin typeface="Times New Roman" panose="02020603050405020304" pitchFamily="18" charset="0"/>
                          <a:cs typeface="Times New Roman" panose="02020603050405020304" pitchFamily="18" charset="0"/>
                        </a:rPr>
                        <a:t>Remove  initialization  lists</a:t>
                      </a:r>
                      <a:endParaRPr lang="zh-TW" altLang="en-US" u="none" dirty="0">
                        <a:latin typeface="Times New Roman" panose="02020603050405020304" pitchFamily="18" charset="0"/>
                        <a:cs typeface="Times New Roman" panose="02020603050405020304" pitchFamily="18" charset="0"/>
                      </a:endParaRPr>
                    </a:p>
                  </a:txBody>
                  <a:tcPr/>
                </a:tc>
                <a:tc>
                  <a:txBody>
                    <a:bodyPr/>
                    <a:lstStyle/>
                    <a:p>
                      <a:r>
                        <a:rPr lang="en-US" altLang="zh-TW" u="none" dirty="0">
                          <a:latin typeface="Times New Roman" panose="02020603050405020304" pitchFamily="18" charset="0"/>
                          <a:cs typeface="Times New Roman" panose="02020603050405020304" pitchFamily="18" charset="0"/>
                        </a:rPr>
                        <a:t>'=' '{' </a:t>
                      </a:r>
                      <a:r>
                        <a:rPr lang="en-US" altLang="zh-TW" u="none" dirty="0" err="1">
                          <a:latin typeface="Times New Roman" panose="02020603050405020304" pitchFamily="18" charset="0"/>
                          <a:cs typeface="Times New Roman" panose="02020603050405020304" pitchFamily="18" charset="0"/>
                        </a:rPr>
                        <a:t>InitializationList</a:t>
                      </a:r>
                      <a:r>
                        <a:rPr lang="en-US" altLang="zh-TW" u="none" dirty="0">
                          <a:latin typeface="Times New Roman" panose="02020603050405020304" pitchFamily="18" charset="0"/>
                          <a:cs typeface="Times New Roman" panose="02020603050405020304" pitchFamily="18" charset="0"/>
                        </a:rPr>
                        <a:t>, '}' → '=' '{' </a:t>
                      </a:r>
                      <a:r>
                        <a:rPr lang="en-US" altLang="zh-TW" u="none" dirty="0" err="1">
                          <a:latin typeface="Times New Roman" panose="02020603050405020304" pitchFamily="18" charset="0"/>
                          <a:cs typeface="Times New Roman" panose="02020603050405020304" pitchFamily="18" charset="0"/>
                        </a:rPr>
                        <a:t>UniqueIdentifier</a:t>
                      </a:r>
                      <a:r>
                        <a:rPr lang="en-US" altLang="zh-TW" u="none" dirty="0">
                          <a:latin typeface="Times New Roman" panose="02020603050405020304" pitchFamily="18" charset="0"/>
                          <a:cs typeface="Times New Roman" panose="02020603050405020304" pitchFamily="18" charset="0"/>
                        </a:rPr>
                        <a:t> '}'</a:t>
                      </a:r>
                    </a:p>
                    <a:p>
                      <a:r>
                        <a:rPr lang="en-US" altLang="zh-TW" u="none" dirty="0">
                          <a:latin typeface="Times New Roman" panose="02020603050405020304" pitchFamily="18" charset="0"/>
                          <a:cs typeface="Times New Roman" panose="02020603050405020304" pitchFamily="18" charset="0"/>
                        </a:rPr>
                        <a:t>Ex: = {1, 2, 3} is transformed into</a:t>
                      </a:r>
                      <a:r>
                        <a:rPr lang="zh-TW" altLang="en-US" u="none" dirty="0">
                          <a:latin typeface="Times New Roman" panose="02020603050405020304" pitchFamily="18" charset="0"/>
                          <a:cs typeface="Times New Roman" panose="02020603050405020304" pitchFamily="18" charset="0"/>
                        </a:rPr>
                        <a:t> </a:t>
                      </a:r>
                      <a:r>
                        <a:rPr lang="en-US" altLang="zh-TW" u="none" dirty="0">
                          <a:latin typeface="Times New Roman" panose="02020603050405020304" pitchFamily="18" charset="0"/>
                          <a:cs typeface="Times New Roman" panose="02020603050405020304" pitchFamily="18" charset="0"/>
                        </a:rPr>
                        <a:t>= {</a:t>
                      </a:r>
                      <a:r>
                        <a:rPr lang="en-US" altLang="zh-TW" u="none" dirty="0" err="1">
                          <a:latin typeface="Times New Roman" panose="02020603050405020304" pitchFamily="18" charset="0"/>
                          <a:cs typeface="Times New Roman" panose="02020603050405020304" pitchFamily="18" charset="0"/>
                        </a:rPr>
                        <a:t>UniqueIdentifier</a:t>
                      </a:r>
                      <a:r>
                        <a:rPr lang="en-US" altLang="zh-TW" u="none" dirty="0">
                          <a:latin typeface="Times New Roman" panose="02020603050405020304" pitchFamily="18" charset="0"/>
                          <a:cs typeface="Times New Roman" panose="02020603050405020304" pitchFamily="18" charset="0"/>
                        </a:rPr>
                        <a:t>}</a:t>
                      </a:r>
                      <a:endParaRPr lang="zh-TW" altLang="en-US" u="none"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62518078"/>
                  </a:ext>
                </a:extLst>
              </a:tr>
              <a:tr h="596595">
                <a:tc>
                  <a:txBody>
                    <a:bodyPr/>
                    <a:lstStyle/>
                    <a:p>
                      <a:r>
                        <a:rPr lang="en-US" altLang="zh-TW" u="none" dirty="0">
                          <a:latin typeface="Times New Roman" panose="02020603050405020304" pitchFamily="18" charset="0"/>
                          <a:cs typeface="Times New Roman" panose="02020603050405020304" pitchFamily="18" charset="0"/>
                        </a:rPr>
                        <a:t>Separate  function  definitions</a:t>
                      </a:r>
                      <a:endParaRPr lang="zh-TW" altLang="en-US" u="none" dirty="0">
                        <a:latin typeface="Times New Roman" panose="02020603050405020304" pitchFamily="18" charset="0"/>
                        <a:cs typeface="Times New Roman" panose="02020603050405020304" pitchFamily="18" charset="0"/>
                      </a:endParaRPr>
                    </a:p>
                  </a:txBody>
                  <a:tcPr/>
                </a:tc>
                <a:tc>
                  <a:txBody>
                    <a:bodyPr/>
                    <a:lstStyle/>
                    <a:p>
                      <a:r>
                        <a:rPr lang="en-US" altLang="zh-TW" dirty="0">
                          <a:latin typeface="Times New Roman" panose="02020603050405020304" pitchFamily="18" charset="0"/>
                          <a:cs typeface="Times New Roman" panose="02020603050405020304" pitchFamily="18" charset="0"/>
                        </a:rPr>
                        <a:t>Insert </a:t>
                      </a:r>
                      <a:r>
                        <a:rPr lang="en-US" altLang="zh-TW" dirty="0" err="1">
                          <a:latin typeface="Times New Roman" panose="02020603050405020304" pitchFamily="18" charset="0"/>
                          <a:cs typeface="Times New Roman" panose="02020603050405020304" pitchFamily="18" charset="0"/>
                        </a:rPr>
                        <a:t>UniqueIdentifier</a:t>
                      </a:r>
                      <a:r>
                        <a:rPr lang="en-US" altLang="zh-TW" dirty="0">
                          <a:latin typeface="Times New Roman" panose="02020603050405020304" pitchFamily="18" charset="0"/>
                          <a:cs typeface="Times New Roman" panose="02020603050405020304" pitchFamily="18" charset="0"/>
                        </a:rPr>
                        <a:t> at the end of each top-level definition and declaration.</a:t>
                      </a:r>
                      <a:endParaRPr lang="zh-TW" altLang="en-US" u="none"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80920762"/>
                  </a:ext>
                </a:extLst>
              </a:tr>
              <a:tr h="596595">
                <a:tc>
                  <a:txBody>
                    <a:bodyPr/>
                    <a:lstStyle/>
                    <a:p>
                      <a:r>
                        <a:rPr lang="en-US" altLang="zh-TW" u="none">
                          <a:latin typeface="Times New Roman" panose="02020603050405020304" pitchFamily="18" charset="0"/>
                          <a:cs typeface="Times New Roman" panose="02020603050405020304" pitchFamily="18" charset="0"/>
                        </a:rPr>
                        <a:t>Remove  accessibility  keywords</a:t>
                      </a:r>
                      <a:endParaRPr lang="zh-TW" altLang="en-US" u="none" dirty="0">
                        <a:latin typeface="Times New Roman" panose="02020603050405020304" pitchFamily="18" charset="0"/>
                        <a:cs typeface="Times New Roman" panose="02020603050405020304" pitchFamily="18" charset="0"/>
                      </a:endParaRPr>
                    </a:p>
                  </a:txBody>
                  <a:tcPr/>
                </a:tc>
                <a:tc>
                  <a:txBody>
                    <a:bodyPr/>
                    <a:lstStyle/>
                    <a:p>
                      <a:r>
                        <a:rPr lang="en-US" altLang="zh-TW" u="none" dirty="0" err="1">
                          <a:latin typeface="Times New Roman" panose="02020603050405020304" pitchFamily="18" charset="0"/>
                          <a:cs typeface="Times New Roman" panose="02020603050405020304" pitchFamily="18" charset="0"/>
                        </a:rPr>
                        <a:t>AccessibilityKeyword</a:t>
                      </a:r>
                      <a:r>
                        <a:rPr lang="en-US" altLang="zh-TW" u="none" dirty="0">
                          <a:latin typeface="Times New Roman" panose="02020603050405020304" pitchFamily="18" charset="0"/>
                          <a:cs typeface="Times New Roman" panose="02020603050405020304" pitchFamily="18" charset="0"/>
                        </a:rPr>
                        <a:t> → ∅ (where ∅ represents a null sequence)</a:t>
                      </a:r>
                    </a:p>
                    <a:p>
                      <a:r>
                        <a:rPr lang="en-US" altLang="zh-TW" u="none" dirty="0">
                          <a:latin typeface="Times New Roman" panose="02020603050405020304" pitchFamily="18" charset="0"/>
                          <a:cs typeface="Times New Roman" panose="02020603050405020304" pitchFamily="18" charset="0"/>
                        </a:rPr>
                        <a:t>Ex: protected: void foo(); is transformed into void foo();</a:t>
                      </a:r>
                      <a:endParaRPr lang="zh-TW" altLang="en-US" u="none"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44740308"/>
                  </a:ext>
                </a:extLst>
              </a:tr>
              <a:tr h="596595">
                <a:tc>
                  <a:txBody>
                    <a:bodyPr/>
                    <a:lstStyle/>
                    <a:p>
                      <a:r>
                        <a:rPr lang="en-US" altLang="zh-TW" u="none">
                          <a:latin typeface="Times New Roman" panose="02020603050405020304" pitchFamily="18" charset="0"/>
                          <a:cs typeface="Times New Roman" panose="02020603050405020304" pitchFamily="18" charset="0"/>
                        </a:rPr>
                        <a:t>Convert  to  compound  block</a:t>
                      </a:r>
                      <a:endParaRPr lang="zh-TW" altLang="en-US" u="none" dirty="0">
                        <a:latin typeface="Times New Roman" panose="02020603050405020304" pitchFamily="18" charset="0"/>
                        <a:cs typeface="Times New Roman" panose="02020603050405020304" pitchFamily="18" charset="0"/>
                      </a:endParaRPr>
                    </a:p>
                  </a:txBody>
                  <a:tcPr/>
                </a:tc>
                <a:tc>
                  <a:txBody>
                    <a:bodyPr/>
                    <a:lstStyle/>
                    <a:p>
                      <a:r>
                        <a:rPr lang="en-US" altLang="zh-TW" u="none" dirty="0">
                          <a:latin typeface="Times New Roman" panose="02020603050405020304" pitchFamily="18" charset="0"/>
                          <a:cs typeface="Times New Roman" panose="02020603050405020304" pitchFamily="18" charset="0"/>
                        </a:rPr>
                        <a:t>Each single statement after if(), do, else, for(), and while() is transformed to a compound block.</a:t>
                      </a:r>
                    </a:p>
                    <a:p>
                      <a:r>
                        <a:rPr lang="en-US" altLang="zh-TW" u="none" dirty="0">
                          <a:latin typeface="Times New Roman" panose="02020603050405020304" pitchFamily="18" charset="0"/>
                          <a:cs typeface="Times New Roman" panose="02020603050405020304" pitchFamily="18" charset="0"/>
                        </a:rPr>
                        <a:t>Ex: </a:t>
                      </a:r>
                      <a:r>
                        <a:rPr lang="en-US" altLang="zh-TW" dirty="0">
                          <a:latin typeface="Times New Roman" panose="02020603050405020304" pitchFamily="18" charset="0"/>
                          <a:cs typeface="Times New Roman" panose="02020603050405020304" pitchFamily="18" charset="0"/>
                        </a:rPr>
                        <a:t>if (a == 1) b = 2; is transformed into if (a == 1) { b = 2; }</a:t>
                      </a:r>
                      <a:endParaRPr lang="zh-TW" altLang="en-US" u="none"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31626068"/>
                  </a:ext>
                </a:extLst>
              </a:tr>
            </a:tbl>
          </a:graphicData>
        </a:graphic>
      </p:graphicFrame>
    </p:spTree>
    <p:extLst>
      <p:ext uri="{BB962C8B-B14F-4D97-AF65-F5344CB8AC3E}">
        <p14:creationId xmlns:p14="http://schemas.microsoft.com/office/powerpoint/2010/main" val="2291094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C9E4901-6EB3-C4BF-86FC-D87C65DFC082}"/>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Example</a:t>
            </a:r>
            <a:endParaRPr lang="zh-TW" altLang="en-US" dirty="0">
              <a:latin typeface="Times New Roman" panose="02020603050405020304" pitchFamily="18" charset="0"/>
              <a:cs typeface="Times New Roman" panose="02020603050405020304" pitchFamily="18" charset="0"/>
            </a:endParaRPr>
          </a:p>
        </p:txBody>
      </p:sp>
      <p:pic>
        <p:nvPicPr>
          <p:cNvPr id="10" name="圖片 9">
            <a:extLst>
              <a:ext uri="{FF2B5EF4-FFF2-40B4-BE49-F238E27FC236}">
                <a16:creationId xmlns:a16="http://schemas.microsoft.com/office/drawing/2014/main" id="{1997982A-7132-C89A-5471-533C5BDFD336}"/>
              </a:ext>
            </a:extLst>
          </p:cNvPr>
          <p:cNvPicPr>
            <a:picLocks noChangeAspect="1"/>
          </p:cNvPicPr>
          <p:nvPr/>
        </p:nvPicPr>
        <p:blipFill>
          <a:blip r:embed="rId2"/>
          <a:stretch>
            <a:fillRect/>
          </a:stretch>
        </p:blipFill>
        <p:spPr>
          <a:xfrm>
            <a:off x="838200" y="1583694"/>
            <a:ext cx="5804824" cy="4419156"/>
          </a:xfrm>
          <a:prstGeom prst="rect">
            <a:avLst/>
          </a:prstGeom>
          <a:ln>
            <a:solidFill>
              <a:schemeClr val="tx1"/>
            </a:solidFill>
          </a:ln>
        </p:spPr>
      </p:pic>
      <p:pic>
        <p:nvPicPr>
          <p:cNvPr id="12" name="圖片 11">
            <a:extLst>
              <a:ext uri="{FF2B5EF4-FFF2-40B4-BE49-F238E27FC236}">
                <a16:creationId xmlns:a16="http://schemas.microsoft.com/office/drawing/2014/main" id="{F74F9E8E-A318-FF0C-4507-D8281CCCC8ED}"/>
              </a:ext>
            </a:extLst>
          </p:cNvPr>
          <p:cNvPicPr>
            <a:picLocks noChangeAspect="1"/>
          </p:cNvPicPr>
          <p:nvPr/>
        </p:nvPicPr>
        <p:blipFill>
          <a:blip r:embed="rId3"/>
          <a:stretch>
            <a:fillRect/>
          </a:stretch>
        </p:blipFill>
        <p:spPr>
          <a:xfrm>
            <a:off x="6942858" y="1583694"/>
            <a:ext cx="4410942" cy="4419156"/>
          </a:xfrm>
          <a:prstGeom prst="rect">
            <a:avLst/>
          </a:prstGeom>
          <a:ln>
            <a:solidFill>
              <a:schemeClr val="tx1"/>
            </a:solidFill>
          </a:ln>
        </p:spPr>
      </p:pic>
      <p:sp>
        <p:nvSpPr>
          <p:cNvPr id="14" name="文字方塊 13">
            <a:extLst>
              <a:ext uri="{FF2B5EF4-FFF2-40B4-BE49-F238E27FC236}">
                <a16:creationId xmlns:a16="http://schemas.microsoft.com/office/drawing/2014/main" id="{92C9B501-E2D0-63CD-2892-BAFD9E4EDD61}"/>
              </a:ext>
            </a:extLst>
          </p:cNvPr>
          <p:cNvSpPr txBox="1"/>
          <p:nvPr/>
        </p:nvSpPr>
        <p:spPr>
          <a:xfrm>
            <a:off x="2783792" y="6062672"/>
            <a:ext cx="1625838" cy="369332"/>
          </a:xfrm>
          <a:prstGeom prst="rect">
            <a:avLst/>
          </a:prstGeom>
          <a:noFill/>
        </p:spPr>
        <p:txBody>
          <a:bodyPr wrap="square">
            <a:spAutoFit/>
          </a:bodyPr>
          <a:lstStyle/>
          <a:p>
            <a:pPr algn="ctr"/>
            <a:r>
              <a:rPr lang="en-US" altLang="zh-TW" dirty="0">
                <a:latin typeface="Times New Roman" panose="02020603050405020304" pitchFamily="18" charset="0"/>
                <a:cs typeface="Times New Roman" panose="02020603050405020304" pitchFamily="18" charset="0"/>
              </a:rPr>
              <a:t>Sample code.</a:t>
            </a:r>
            <a:endParaRPr lang="zh-TW" altLang="en-US" dirty="0">
              <a:latin typeface="Times New Roman" panose="02020603050405020304" pitchFamily="18" charset="0"/>
              <a:cs typeface="Times New Roman" panose="02020603050405020304" pitchFamily="18" charset="0"/>
            </a:endParaRPr>
          </a:p>
        </p:txBody>
      </p:sp>
      <p:sp>
        <p:nvSpPr>
          <p:cNvPr id="16" name="文字方塊 15">
            <a:extLst>
              <a:ext uri="{FF2B5EF4-FFF2-40B4-BE49-F238E27FC236}">
                <a16:creationId xmlns:a16="http://schemas.microsoft.com/office/drawing/2014/main" id="{2B0A7A75-3820-931C-71F8-7805111DAFFD}"/>
              </a:ext>
            </a:extLst>
          </p:cNvPr>
          <p:cNvSpPr txBox="1"/>
          <p:nvPr/>
        </p:nvSpPr>
        <p:spPr>
          <a:xfrm>
            <a:off x="6703163" y="6062672"/>
            <a:ext cx="4890331" cy="369332"/>
          </a:xfrm>
          <a:prstGeom prst="rect">
            <a:avLst/>
          </a:prstGeom>
          <a:noFill/>
        </p:spPr>
        <p:txBody>
          <a:bodyPr wrap="square">
            <a:spAutoFit/>
          </a:bodyPr>
          <a:lstStyle/>
          <a:p>
            <a:pPr algn="ctr"/>
            <a:r>
              <a:rPr lang="en-US" altLang="zh-TW" dirty="0">
                <a:latin typeface="Times New Roman" panose="02020603050405020304" pitchFamily="18" charset="0"/>
                <a:cs typeface="Times New Roman" panose="02020603050405020304" pitchFamily="18" charset="0"/>
              </a:rPr>
              <a:t>The transformed code by the transformation rules.</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4649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8AE7496-2B8D-7BFE-7992-388BFA2E36AE}"/>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Match Detection</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5B95208F-298F-5AE3-62D8-B7C35A19B92A}"/>
              </a:ext>
            </a:extLst>
          </p:cNvPr>
          <p:cNvSpPr>
            <a:spLocks noGrp="1"/>
          </p:cNvSpPr>
          <p:nvPr>
            <p:ph idx="1"/>
          </p:nvPr>
        </p:nvSpPr>
        <p:spPr/>
        <p:txBody>
          <a:bodyPr/>
          <a:lstStyle/>
          <a:p>
            <a:pPr marL="0" indent="0">
              <a:buNone/>
            </a:pPr>
            <a:r>
              <a:rPr lang="en-US" altLang="zh-TW" dirty="0">
                <a:latin typeface="Times New Roman" panose="02020603050405020304" pitchFamily="18" charset="0"/>
                <a:cs typeface="Times New Roman" panose="02020603050405020304" pitchFamily="18" charset="0"/>
              </a:rPr>
              <a:t>From all the substrings on the transformed token sequence, equivalent pairs are detected as clone pairs.</a:t>
            </a:r>
          </a:p>
          <a:p>
            <a:pPr marL="0" indent="0">
              <a:buNone/>
            </a:pPr>
            <a:r>
              <a:rPr lang="en-US" altLang="zh-TW" dirty="0">
                <a:latin typeface="Times New Roman" panose="02020603050405020304" pitchFamily="18" charset="0"/>
                <a:cs typeface="Times New Roman" panose="02020603050405020304" pitchFamily="18" charset="0"/>
              </a:rPr>
              <a:t>Each clone pair is represented as a quadruplet (</a:t>
            </a:r>
            <a:r>
              <a:rPr lang="en-US" altLang="zh-TW" dirty="0" err="1">
                <a:latin typeface="Times New Roman" panose="02020603050405020304" pitchFamily="18" charset="0"/>
                <a:cs typeface="Times New Roman" panose="02020603050405020304" pitchFamily="18" charset="0"/>
              </a:rPr>
              <a:t>LeftBegin</a:t>
            </a:r>
            <a:r>
              <a:rPr lang="en-US" altLang="zh-TW" dirty="0">
                <a:latin typeface="Times New Roman" panose="02020603050405020304" pitchFamily="18" charset="0"/>
                <a:cs typeface="Times New Roman" panose="02020603050405020304" pitchFamily="18" charset="0"/>
              </a:rPr>
              <a:t>, </a:t>
            </a:r>
            <a:r>
              <a:rPr lang="en-US" altLang="zh-TW" dirty="0" err="1">
                <a:latin typeface="Times New Roman" panose="02020603050405020304" pitchFamily="18" charset="0"/>
                <a:cs typeface="Times New Roman" panose="02020603050405020304" pitchFamily="18" charset="0"/>
              </a:rPr>
              <a:t>LeftEnd</a:t>
            </a:r>
            <a:r>
              <a:rPr lang="en-US" altLang="zh-TW" dirty="0">
                <a:latin typeface="Times New Roman" panose="02020603050405020304" pitchFamily="18" charset="0"/>
                <a:cs typeface="Times New Roman" panose="02020603050405020304" pitchFamily="18" charset="0"/>
              </a:rPr>
              <a:t>, </a:t>
            </a:r>
            <a:r>
              <a:rPr lang="en-US" altLang="zh-TW" dirty="0" err="1">
                <a:latin typeface="Times New Roman" panose="02020603050405020304" pitchFamily="18" charset="0"/>
                <a:cs typeface="Times New Roman" panose="02020603050405020304" pitchFamily="18" charset="0"/>
              </a:rPr>
              <a:t>RightBegin</a:t>
            </a:r>
            <a:r>
              <a:rPr lang="en-US" altLang="zh-TW" dirty="0">
                <a:latin typeface="Times New Roman" panose="02020603050405020304" pitchFamily="18" charset="0"/>
                <a:cs typeface="Times New Roman" panose="02020603050405020304" pitchFamily="18" charset="0"/>
              </a:rPr>
              <a:t>, </a:t>
            </a:r>
            <a:r>
              <a:rPr lang="en-US" altLang="zh-TW" dirty="0" err="1">
                <a:latin typeface="Times New Roman" panose="02020603050405020304" pitchFamily="18" charset="0"/>
                <a:cs typeface="Times New Roman" panose="02020603050405020304" pitchFamily="18" charset="0"/>
              </a:rPr>
              <a:t>RightEnd</a:t>
            </a:r>
            <a:r>
              <a:rPr lang="en-US" altLang="zh-TW" dirty="0">
                <a:latin typeface="Times New Roman" panose="02020603050405020304" pitchFamily="18" charset="0"/>
                <a:cs typeface="Times New Roman" panose="02020603050405020304" pitchFamily="18" charset="0"/>
              </a:rPr>
              <a:t>), where </a:t>
            </a:r>
            <a:r>
              <a:rPr lang="en-US" altLang="zh-TW" dirty="0" err="1">
                <a:latin typeface="Times New Roman" panose="02020603050405020304" pitchFamily="18" charset="0"/>
                <a:cs typeface="Times New Roman" panose="02020603050405020304" pitchFamily="18" charset="0"/>
              </a:rPr>
              <a:t>LeftBegin</a:t>
            </a:r>
            <a:r>
              <a:rPr lang="en-US" altLang="zh-TW" dirty="0">
                <a:latin typeface="Times New Roman" panose="02020603050405020304" pitchFamily="18" charset="0"/>
                <a:cs typeface="Times New Roman" panose="02020603050405020304" pitchFamily="18" charset="0"/>
              </a:rPr>
              <a:t> and </a:t>
            </a:r>
            <a:r>
              <a:rPr lang="en-US" altLang="zh-TW" dirty="0" err="1">
                <a:latin typeface="Times New Roman" panose="02020603050405020304" pitchFamily="18" charset="0"/>
                <a:cs typeface="Times New Roman" panose="02020603050405020304" pitchFamily="18" charset="0"/>
              </a:rPr>
              <a:t>LeftEnd</a:t>
            </a:r>
            <a:r>
              <a:rPr lang="en-US" altLang="zh-TW" dirty="0">
                <a:latin typeface="Times New Roman" panose="02020603050405020304" pitchFamily="18" charset="0"/>
                <a:cs typeface="Times New Roman" panose="02020603050405020304" pitchFamily="18" charset="0"/>
              </a:rPr>
              <a:t> are the beginning and termination positions (indices in the token sequence) of a leading clone, and </a:t>
            </a:r>
            <a:r>
              <a:rPr lang="en-US" altLang="zh-TW" dirty="0" err="1">
                <a:latin typeface="Times New Roman" panose="02020603050405020304" pitchFamily="18" charset="0"/>
                <a:cs typeface="Times New Roman" panose="02020603050405020304" pitchFamily="18" charset="0"/>
              </a:rPr>
              <a:t>RightBegin</a:t>
            </a:r>
            <a:r>
              <a:rPr lang="en-US" altLang="zh-TW" dirty="0">
                <a:latin typeface="Times New Roman" panose="02020603050405020304" pitchFamily="18" charset="0"/>
                <a:cs typeface="Times New Roman" panose="02020603050405020304" pitchFamily="18" charset="0"/>
              </a:rPr>
              <a:t> and </a:t>
            </a:r>
            <a:r>
              <a:rPr lang="en-US" altLang="zh-TW" dirty="0" err="1">
                <a:latin typeface="Times New Roman" panose="02020603050405020304" pitchFamily="18" charset="0"/>
                <a:cs typeface="Times New Roman" panose="02020603050405020304" pitchFamily="18" charset="0"/>
              </a:rPr>
              <a:t>RightEnd</a:t>
            </a:r>
            <a:r>
              <a:rPr lang="en-US" altLang="zh-TW" dirty="0">
                <a:latin typeface="Times New Roman" panose="02020603050405020304" pitchFamily="18" charset="0"/>
                <a:cs typeface="Times New Roman" panose="02020603050405020304" pitchFamily="18" charset="0"/>
              </a:rPr>
              <a:t> belong to another following clone for a clone pair.</a:t>
            </a:r>
          </a:p>
          <a:p>
            <a:pPr marL="0" indent="0">
              <a:buNone/>
            </a:pPr>
            <a:r>
              <a:rPr lang="en-US" altLang="zh-TW" dirty="0">
                <a:latin typeface="Times New Roman" panose="02020603050405020304" pitchFamily="18" charset="0"/>
                <a:cs typeface="Times New Roman" panose="02020603050405020304" pitchFamily="18" charset="0"/>
              </a:rPr>
              <a:t>Ex: (1, 3, 5, 7)</a:t>
            </a:r>
            <a:r>
              <a:rPr lang="zh-TW" altLang="en-US" dirty="0">
                <a:latin typeface="Times New Roman" panose="02020603050405020304" pitchFamily="18" charset="0"/>
                <a:cs typeface="Times New Roman" panose="02020603050405020304" pitchFamily="18" charset="0"/>
              </a:rPr>
              <a:t>、</a:t>
            </a:r>
            <a:r>
              <a:rPr lang="en-US" altLang="zh-TW" dirty="0">
                <a:latin typeface="Times New Roman" panose="02020603050405020304" pitchFamily="18" charset="0"/>
                <a:cs typeface="Times New Roman" panose="02020603050405020304" pitchFamily="18" charset="0"/>
              </a:rPr>
              <a:t>(1, 3, 12, 14)</a:t>
            </a:r>
            <a:r>
              <a:rPr lang="zh-TW" altLang="en-US" dirty="0">
                <a:latin typeface="Times New Roman" panose="02020603050405020304" pitchFamily="18" charset="0"/>
                <a:cs typeface="Times New Roman" panose="02020603050405020304" pitchFamily="18" charset="0"/>
              </a:rPr>
              <a:t>、</a:t>
            </a:r>
            <a:r>
              <a:rPr lang="en-US" altLang="zh-TW" dirty="0">
                <a:latin typeface="Times New Roman" panose="02020603050405020304" pitchFamily="18" charset="0"/>
                <a:cs typeface="Times New Roman" panose="02020603050405020304" pitchFamily="18" charset="0"/>
              </a:rPr>
              <a:t>(5, 7, 12, 14)</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9667993"/>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932</TotalTime>
  <Words>963</Words>
  <Application>Microsoft Office PowerPoint</Application>
  <PresentationFormat>寬螢幕</PresentationFormat>
  <Paragraphs>74</Paragraphs>
  <Slides>15</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15</vt:i4>
      </vt:variant>
    </vt:vector>
  </HeadingPairs>
  <TitlesOfParts>
    <vt:vector size="20" baseType="lpstr">
      <vt:lpstr>Aptos</vt:lpstr>
      <vt:lpstr>Aptos Display</vt:lpstr>
      <vt:lpstr>Arial</vt:lpstr>
      <vt:lpstr>Times New Roman</vt:lpstr>
      <vt:lpstr>Office 佈景主題</vt:lpstr>
      <vt:lpstr>CCFinder: A Multilinguistic Token-Based Code Clone Detection System for Large Scale Source Code</vt:lpstr>
      <vt:lpstr>Abstract(1/2)</vt:lpstr>
      <vt:lpstr>Abstract(2/2)</vt:lpstr>
      <vt:lpstr>Clone relation defined</vt:lpstr>
      <vt:lpstr>Clone detecting process</vt:lpstr>
      <vt:lpstr>Lexical Analysis</vt:lpstr>
      <vt:lpstr>Transformation(Rules for C++)</vt:lpstr>
      <vt:lpstr>Example</vt:lpstr>
      <vt:lpstr>Match Detection</vt:lpstr>
      <vt:lpstr>Metrics for Evaluating Clone Pairs and Classes</vt:lpstr>
      <vt:lpstr>Metrics for Evaluating Clone Pairs and Classes</vt:lpstr>
      <vt:lpstr>Metrics for Evaluating Clone Pairs and Classes</vt:lpstr>
      <vt:lpstr>Implementation Techniques of Tool CCFinder</vt:lpstr>
      <vt:lpstr>CASE STUDIES</vt:lpstr>
      <vt:lpstr>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Algorithms and Tools for Detecting Plagiarism in Text and Code</dc:title>
  <dc:creator>育霖 陳</dc:creator>
  <cp:lastModifiedBy>育霖 陳</cp:lastModifiedBy>
  <cp:revision>210</cp:revision>
  <dcterms:created xsi:type="dcterms:W3CDTF">2024-11-12T05:18:59Z</dcterms:created>
  <dcterms:modified xsi:type="dcterms:W3CDTF">2025-02-17T16:36:44Z</dcterms:modified>
</cp:coreProperties>
</file>