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90" r:id="rId4"/>
    <p:sldId id="292" r:id="rId5"/>
    <p:sldId id="293" r:id="rId6"/>
    <p:sldId id="295" r:id="rId7"/>
    <p:sldId id="302" r:id="rId8"/>
    <p:sldId id="303" r:id="rId9"/>
    <p:sldId id="294" r:id="rId10"/>
    <p:sldId id="300" r:id="rId11"/>
    <p:sldId id="286" r:id="rId12"/>
    <p:sldId id="263" r:id="rId13"/>
    <p:sldId id="291" r:id="rId14"/>
    <p:sldId id="301" r:id="rId15"/>
    <p:sldId id="296" r:id="rId16"/>
    <p:sldId id="297" r:id="rId17"/>
    <p:sldId id="298" r:id="rId18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預設章節" id="{24AD9410-0A1C-47A0-BD03-A2EE64A138FE}">
          <p14:sldIdLst>
            <p14:sldId id="256"/>
            <p14:sldId id="257"/>
            <p14:sldId id="290"/>
            <p14:sldId id="292"/>
            <p14:sldId id="293"/>
            <p14:sldId id="295"/>
            <p14:sldId id="302"/>
            <p14:sldId id="303"/>
            <p14:sldId id="294"/>
            <p14:sldId id="300"/>
            <p14:sldId id="286"/>
            <p14:sldId id="263"/>
          </p14:sldIdLst>
        </p14:section>
        <p14:section name="模板" id="{CC466A6E-155D-4F27-893A-C0740DE98E1A}">
          <p14:sldIdLst>
            <p14:sldId id="291"/>
            <p14:sldId id="301"/>
            <p14:sldId id="296"/>
            <p14:sldId id="297"/>
            <p14:sldId id="298"/>
          </p14:sldIdLst>
        </p14:section>
      </p14:sectionLst>
    </p:ex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2" roundtripDataSignature="AMtx7mjeTilq5NutPlNu3ZIpsQbcDZRtZ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127" autoAdjust="0"/>
    <p:restoredTop sz="89161" autoAdjust="0"/>
  </p:normalViewPr>
  <p:slideViewPr>
    <p:cSldViewPr snapToGrid="0">
      <p:cViewPr varScale="1">
        <p:scale>
          <a:sx n="42" d="100"/>
          <a:sy n="42" d="100"/>
        </p:scale>
        <p:origin x="103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altLang="zh-TW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Conference: Combinatorial Pattern Matching, 12th Annual Symposium, CPM 2001 Jerusalem, Israel, July 1-4, 2001 Proceedings</a:t>
            </a:r>
          </a:p>
          <a:p>
            <a:endParaRPr lang="en-US" altLang="zh-TW" sz="1200" b="0" i="0" u="none" strike="noStrike" cap="none" dirty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  <a:p>
            <a:r>
              <a:rPr lang="en-US" altLang="zh-TW" dirty="0"/>
              <a:t>Department of Informatics, Kyushu University Fukuoka 812-8581, Japan {</a:t>
            </a:r>
            <a:r>
              <a:rPr lang="en-US" altLang="zh-TW" dirty="0" err="1"/>
              <a:t>arim,arikawa</a:t>
            </a:r>
            <a:r>
              <a:rPr lang="en-US" altLang="zh-TW" dirty="0"/>
              <a:t>}@i.kyushu-u.ac.jp 2 School of Computer Science and Engineering Seoul National University, Seoul 151-742, Korea {</a:t>
            </a:r>
            <a:r>
              <a:rPr lang="en-US" altLang="zh-TW" dirty="0" err="1"/>
              <a:t>ghlee,kpark</a:t>
            </a:r>
            <a:r>
              <a:rPr lang="en-US" altLang="zh-TW" dirty="0"/>
              <a:t>}@theory.snu.ac.kr 3 PRESTO, Japan Science and Technology Corporation, Japan </a:t>
            </a:r>
            <a:endParaRPr lang="en-US" altLang="zh-TW" sz="1200" b="0" i="0" u="none" strike="noStrike" cap="none" dirty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5" name="Google Shape;135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zh-TW" altLang="en-US" sz="1200" b="1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接著作者提出了一個方法去實現一顆</a:t>
            </a:r>
            <a:r>
              <a:rPr lang="en-US" altLang="zh-TW" sz="1200" b="1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suffix tree</a:t>
            </a:r>
            <a:r>
              <a:rPr lang="zh-TW" altLang="en-US" sz="1200" b="1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的</a:t>
            </a:r>
            <a:r>
              <a:rPr lang="en-US" altLang="zh-TW" sz="1200" b="1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post-order traversal</a:t>
            </a:r>
            <a:r>
              <a:rPr lang="zh-TW" altLang="en-US" sz="1200" b="1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。</a:t>
            </a:r>
            <a:endParaRPr lang="en-US" altLang="zh-TW" sz="1200" b="0" i="0" u="none" strike="noStrike" cap="none" dirty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US" altLang="zh-TW" sz="1200" b="0" i="0" u="none" strike="noStrike" cap="none" dirty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altLang="zh-TW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Input</a:t>
            </a:r>
            <a:r>
              <a:rPr lang="zh-TW" alt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的部分是剛才提到的</a:t>
            </a:r>
            <a:r>
              <a:rPr lang="en-US" altLang="zh-TW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height array</a:t>
            </a:r>
            <a:r>
              <a:rPr lang="zh-TW" alt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跟</a:t>
            </a:r>
            <a:r>
              <a:rPr lang="en-US" altLang="zh-TW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suffix array</a:t>
            </a:r>
            <a:r>
              <a:rPr lang="zh-TW" alt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。</a:t>
            </a:r>
            <a:endParaRPr lang="en-US" altLang="zh-TW" sz="1200" b="0" i="0" u="none" strike="noStrike" cap="none" dirty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zh-TW" alt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為的是要模擬後綴樹的</a:t>
            </a:r>
            <a:r>
              <a:rPr lang="en-US" altLang="zh-TW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post order</a:t>
            </a:r>
            <a:r>
              <a:rPr lang="en-US" altLang="zh-TW" sz="1200" b="0" i="0" u="none" strike="noStrike" cap="none" baseline="0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traversal</a:t>
            </a:r>
            <a:r>
              <a:rPr lang="zh-TW" altLang="en-US" sz="1200" b="0" i="0" u="none" strike="noStrike" cap="none" baseline="0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，並找到所有</a:t>
            </a:r>
            <a:r>
              <a:rPr lang="en-US" altLang="zh-TW" sz="1200" b="0" i="0" u="none" strike="noStrike" cap="none" baseline="0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branching substring</a:t>
            </a:r>
            <a:r>
              <a:rPr lang="zh-TW" altLang="en-US" sz="1200" b="0" i="0" u="none" strike="noStrike" cap="none" baseline="0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的位置資訊。</a:t>
            </a:r>
            <a:endParaRPr lang="en-US" altLang="zh-TW" sz="1200" b="0" i="0" u="none" strike="noStrike" cap="none" baseline="0" dirty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zh-TW" altLang="en-US" sz="1200" b="0" i="0" u="none" strike="noStrike" cap="none" baseline="0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而</a:t>
            </a:r>
            <a:r>
              <a:rPr lang="en-US" altLang="zh-TW" sz="1200" b="0" i="0" u="none" strike="noStrike" cap="none" baseline="0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post order</a:t>
            </a:r>
            <a:r>
              <a:rPr lang="zh-TW" altLang="en-US" sz="1200" b="0" i="0" u="none" strike="noStrike" cap="none" baseline="0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拜訪一棵樹的順序是，左右中，他會先拜訪完所有子節點後，再去看上一層的節點。</a:t>
            </a:r>
            <a:endParaRPr lang="en-US" altLang="zh-TW" sz="1200" b="0" i="0" u="none" strike="noStrike" cap="none" baseline="0" dirty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US" altLang="zh-TW" sz="1200" b="0" i="0" u="none" strike="noStrike" cap="none" baseline="0" dirty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zh-TW" altLang="en-US" dirty="0"/>
              <a:t>先來講一下會用到的一個觀念，最低</a:t>
            </a:r>
            <a:r>
              <a:rPr lang="zh-TW" altLang="en-US" sz="1200" b="0" i="0" u="none" strike="noStrike" cap="none" baseline="0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共同祖先，從這兩個葉節點來看，他們的最低共同祖先就是這個，</a:t>
            </a:r>
            <a:r>
              <a:rPr lang="en-US" altLang="zh-TW" sz="1200" b="0" i="0" u="none" strike="noStrike" cap="none" baseline="0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lca</a:t>
            </a:r>
            <a:r>
              <a:rPr lang="zh-TW" altLang="en-US" sz="1200" b="0" i="0" u="none" strike="noStrike" cap="none" baseline="0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在後面的操作可以用來避免訪問到重複的節點。</a:t>
            </a:r>
            <a:endParaRPr lang="en-US" altLang="zh-TW" sz="1200" b="0" i="0" u="none" strike="noStrike" cap="none" baseline="0" dirty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US" altLang="zh-TW" sz="1200" b="0" i="0" u="none" strike="noStrike" cap="none" baseline="0" dirty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altLang="zh-TW" sz="1200" b="0" i="0" u="none" strike="noStrike" cap="none" baseline="0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Llca</a:t>
            </a:r>
            <a:r>
              <a:rPr lang="zh-TW" altLang="en-US" sz="1200" b="0" i="0" u="none" strike="noStrike" cap="none" baseline="0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是指當前最低共同祖先的左邊界，假設</a:t>
            </a:r>
            <a:r>
              <a:rPr lang="en-US" altLang="zh-TW" sz="1200" b="0" i="0" u="none" strike="noStrike" cap="none" baseline="0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ana</a:t>
            </a:r>
            <a:r>
              <a:rPr lang="zh-TW" altLang="en-US" sz="1200" b="0" i="0" u="none" strike="noStrike" cap="none" baseline="0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是一個祖先節點，他的</a:t>
            </a:r>
            <a:r>
              <a:rPr lang="en-US" altLang="zh-TW" sz="1200" b="0" i="0" u="none" strike="noStrike" cap="none" baseline="0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Llca</a:t>
            </a:r>
            <a:r>
              <a:rPr lang="zh-TW" altLang="en-US" sz="1200" b="0" i="0" u="none" strike="noStrike" cap="none" baseline="0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就是</a:t>
            </a:r>
            <a:r>
              <a:rPr lang="en-US" altLang="zh-TW" sz="1200" b="0" i="0" u="none" strike="noStrike" cap="none" baseline="0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zh-TW" altLang="en-US" sz="1200" b="0" i="0" u="none" strike="noStrike" cap="none" baseline="0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，右邊界是</a:t>
            </a:r>
            <a:r>
              <a:rPr lang="en-US" altLang="zh-TW" sz="1200" b="0" i="0" u="none" strike="noStrike" cap="none" baseline="0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4</a:t>
            </a:r>
            <a:r>
              <a:rPr lang="zh-TW" altLang="en-US" sz="1200" b="0" i="0" u="none" strike="noStrike" cap="none" baseline="0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，長度為</a:t>
            </a:r>
            <a:r>
              <a:rPr lang="en-US" altLang="zh-TW" sz="1200" b="0" i="0" u="none" strike="noStrike" cap="none" baseline="0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lang="zh-TW" altLang="en-US" sz="1200" b="0" i="0" u="none" strike="noStrike" cap="none" baseline="0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，也就是他第一次出現的起始位置。</a:t>
            </a:r>
            <a:endParaRPr lang="en-US" altLang="zh-TW" sz="1200" b="0" i="0" u="none" strike="noStrike" cap="none" baseline="0" dirty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altLang="zh-TW" sz="1200" b="0" i="0" u="none" strike="noStrike" cap="none" baseline="0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Hlca</a:t>
            </a:r>
            <a:r>
              <a:rPr lang="zh-TW" altLang="en-US" sz="1200" b="0" i="0" u="none" strike="noStrike" cap="none" baseline="0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是指最低共同祖先節點的深度，也就是這個</a:t>
            </a:r>
            <a:r>
              <a:rPr lang="en-US" altLang="zh-TW" sz="1200" b="0" i="0" u="none" strike="noStrike" cap="none" baseline="0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substring</a:t>
            </a:r>
            <a:r>
              <a:rPr lang="zh-TW" altLang="en-US" sz="1200" b="0" i="0" u="none" strike="noStrike" cap="none" baseline="0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的長度，可以直接從</a:t>
            </a:r>
            <a:r>
              <a:rPr lang="en-US" altLang="zh-TW" sz="1200" b="0" i="0" u="none" strike="noStrike" cap="none" baseline="0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height</a:t>
            </a:r>
            <a:r>
              <a:rPr lang="zh-TW" altLang="en-US" sz="1200" b="0" i="0" u="none" strike="noStrike" cap="none" baseline="0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得知，因為</a:t>
            </a:r>
            <a:r>
              <a:rPr lang="en-US" altLang="zh-TW" sz="1200" b="0" i="0" u="none" strike="noStrike" cap="none" baseline="0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height</a:t>
            </a:r>
            <a:r>
              <a:rPr lang="zh-TW" altLang="en-US" sz="1200" b="0" i="0" u="none" strike="noStrike" cap="none" baseline="0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存的是相鄰後綴的最常公共前綴，所以</a:t>
            </a:r>
            <a:r>
              <a:rPr lang="en-US" altLang="zh-TW" sz="1200" b="0" i="0" u="none" strike="noStrike" cap="none" baseline="0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Height[k]</a:t>
            </a:r>
            <a:r>
              <a:rPr lang="zh-TW" altLang="en-US" sz="1200" b="0" i="0" u="none" strike="noStrike" cap="none" baseline="0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就會是當前的葉節點跟前一個葉節點的</a:t>
            </a:r>
            <a:r>
              <a:rPr lang="en-US" altLang="zh-TW" sz="1200" b="0" i="0" u="none" strike="noStrike" cap="none" baseline="0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LCP</a:t>
            </a:r>
            <a:r>
              <a:rPr lang="zh-TW" altLang="en-US" sz="1200" b="0" i="0" u="none" strike="noStrike" cap="none" baseline="0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長度。</a:t>
            </a:r>
            <a:endParaRPr lang="en-US" altLang="zh-TW" sz="1200" b="0" i="0" u="none" strike="noStrike" cap="none" baseline="0" dirty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US" altLang="zh-TW" sz="1200" b="0" i="0" u="none" strike="noStrike" cap="none" baseline="0" dirty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altLang="zh-TW" sz="1200" b="0" i="0" u="none" strike="noStrike" cap="none" baseline="0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L</a:t>
            </a:r>
            <a:r>
              <a:rPr lang="zh-TW" altLang="en-US" sz="1200" b="0" i="0" u="none" strike="noStrike" cap="none" baseline="0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、</a:t>
            </a:r>
            <a:r>
              <a:rPr lang="en-US" altLang="zh-TW" sz="1200" b="0" i="0" u="none" strike="noStrike" cap="none" baseline="0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H</a:t>
            </a:r>
            <a:r>
              <a:rPr lang="zh-TW" altLang="en-US" sz="1200" b="0" i="0" u="none" strike="noStrike" cap="none" baseline="0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這兩個的用途是要判斷節點的高度，決定要怎麼處理</a:t>
            </a:r>
            <a:r>
              <a:rPr lang="en-US" altLang="zh-TW" sz="1200" b="0" i="0" u="none" strike="noStrike" cap="none" baseline="0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stack</a:t>
            </a:r>
            <a:r>
              <a:rPr lang="zh-TW" altLang="en-US" sz="1200" b="0" i="0" u="none" strike="noStrike" cap="none" baseline="0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。</a:t>
            </a:r>
            <a:endParaRPr lang="en-US" altLang="zh-TW" sz="1200" b="0" i="0" u="none" strike="noStrike" cap="none" baseline="0" dirty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zh-TW" altLang="en-US" sz="1200" b="0" i="0" u="none" strike="noStrike" cap="none" baseline="0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具體來說，一開始我們有一個初始化的</a:t>
            </a:r>
            <a:r>
              <a:rPr lang="en-US" altLang="zh-TW" sz="1200" b="0" i="0" u="none" strike="noStrike" cap="none" baseline="0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stack</a:t>
            </a:r>
            <a:r>
              <a:rPr lang="zh-TW" altLang="en-US" sz="1200" b="0" i="0" u="none" strike="noStrike" cap="none" baseline="0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，要把結點一個一個推進去模擬</a:t>
            </a:r>
            <a:r>
              <a:rPr lang="en-US" altLang="zh-TW" sz="1200" b="0" i="0" u="none" strike="noStrike" cap="none" baseline="0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post order</a:t>
            </a:r>
            <a:r>
              <a:rPr lang="zh-TW" altLang="en-US" sz="1200" b="0" i="0" u="none" strike="noStrike" cap="none" baseline="0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，當</a:t>
            </a:r>
            <a:r>
              <a:rPr lang="en-US" altLang="zh-TW" sz="1200" b="0" i="0" u="none" strike="noStrike" cap="none" baseline="0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stack top</a:t>
            </a:r>
            <a:r>
              <a:rPr lang="zh-TW" altLang="en-US" sz="1200" b="0" i="0" u="none" strike="noStrike" cap="none" baseline="0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的高度比當前處理的共同祖先的高度高時，代表他的</a:t>
            </a:r>
            <a:r>
              <a:rPr lang="en-US" altLang="zh-TW" sz="1200" b="0" i="0" u="none" strike="noStrike" cap="none" baseline="0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LCP</a:t>
            </a:r>
            <a:r>
              <a:rPr lang="zh-TW" altLang="en-US" sz="1200" b="0" i="0" u="none" strike="noStrike" cap="none" baseline="0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值比祖先節點大，也就是他比祖先節點深，應該先進行輸出，順序才不會錯誤。</a:t>
            </a:r>
            <a:endParaRPr lang="en-US" altLang="zh-TW" sz="1200" b="0" i="0" u="none" strike="noStrike" cap="none" baseline="0" dirty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US" altLang="zh-TW" sz="1200" b="0" i="0" u="none" strike="noStrike" cap="none" baseline="0" dirty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zh-TW" altLang="en-US" sz="1200" b="0" i="0" u="none" strike="noStrike" cap="none" baseline="0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當</a:t>
            </a:r>
            <a:r>
              <a:rPr lang="en-US" altLang="zh-TW" sz="1200" b="0" i="0" u="none" strike="noStrike" cap="none" baseline="0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stack top</a:t>
            </a:r>
            <a:r>
              <a:rPr lang="zh-TW" altLang="en-US" sz="1200" b="0" i="0" u="none" strike="noStrike" cap="none" baseline="0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比祖先深度小的時候，代表祖先的</a:t>
            </a:r>
            <a:r>
              <a:rPr lang="en-US" altLang="zh-TW" sz="1200" b="0" i="0" u="none" strike="noStrike" cap="none" baseline="0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LCP</a:t>
            </a:r>
            <a:r>
              <a:rPr lang="zh-TW" altLang="en-US" sz="1200" b="0" i="0" u="none" strike="noStrike" cap="none" baseline="0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比較大，所以要把祖先</a:t>
            </a:r>
            <a:r>
              <a:rPr lang="en-US" altLang="zh-TW" sz="1200" b="0" i="0" u="none" strike="noStrike" cap="none" baseline="0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push</a:t>
            </a:r>
            <a:r>
              <a:rPr lang="zh-TW" altLang="en-US" sz="1200" b="0" i="0" u="none" strike="noStrike" cap="none" baseline="0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進</a:t>
            </a:r>
            <a:r>
              <a:rPr lang="en-US" altLang="zh-TW" sz="1200" b="0" i="0" u="none" strike="noStrike" cap="none" baseline="0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stack</a:t>
            </a:r>
            <a:r>
              <a:rPr lang="zh-TW" altLang="en-US" sz="1200" b="0" i="0" u="none" strike="noStrike" cap="none" baseline="0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。</a:t>
            </a:r>
            <a:endParaRPr lang="en-US" altLang="zh-TW" sz="1200" b="0" i="0" u="none" strike="noStrike" cap="none" baseline="0" dirty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US" altLang="zh-TW" sz="1200" b="0" i="0" u="none" strike="noStrike" cap="none" baseline="0" dirty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zh-TW" altLang="en-US" sz="1200" b="0" i="0" u="none" strike="noStrike" cap="none" baseline="0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總結來說，</a:t>
            </a:r>
            <a:r>
              <a:rPr lang="en-US" altLang="zh-TW" sz="1200" b="0" i="0" u="none" strike="noStrike" cap="none" baseline="0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suffix array</a:t>
            </a:r>
            <a:r>
              <a:rPr lang="zh-TW" altLang="en-US" sz="1200" b="0" i="0" u="none" strike="noStrike" cap="none" baseline="0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是後綴字典序順序，等同於是</a:t>
            </a:r>
            <a:r>
              <a:rPr lang="zh-TW" altLang="en-US" dirty="0"/>
              <a:t>葉節點的順序</a:t>
            </a:r>
            <a:r>
              <a:rPr lang="zh-TW" altLang="en-US" sz="1200" b="0" i="0" u="none" strike="noStrike" cap="none" baseline="0" dirty="0">
                <a:solidFill>
                  <a:schemeClr val="dk1"/>
                </a:solidFill>
                <a:effectLst/>
                <a:latin typeface="Calibri"/>
                <a:cs typeface="Calibri"/>
                <a:sym typeface="Calibri"/>
              </a:rPr>
              <a:t>。</a:t>
            </a:r>
            <a:r>
              <a:rPr lang="en-US" altLang="zh-TW" sz="1200" b="0" i="0" u="none" strike="noStrike" cap="none" baseline="0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Height array</a:t>
            </a:r>
            <a:r>
              <a:rPr lang="zh-TW" altLang="en-US" sz="1200" b="0" i="0" u="none" strike="noStrike" cap="none" baseline="0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則是提供了相鄰後綴的最長共同前綴，讓我們可以知道內部節點的深度。這樣就可以透過</a:t>
            </a:r>
            <a:r>
              <a:rPr lang="en-US" altLang="zh-TW" sz="1200" b="0" i="0" u="none" strike="noStrike" cap="none" baseline="0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stack</a:t>
            </a:r>
            <a:r>
              <a:rPr lang="zh-TW" altLang="en-US" sz="1200" b="0" i="0" u="none" strike="noStrike" cap="none" baseline="0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來模擬後綴樹的遍歷，而不需要實際去建一個後綴樹，就可以找到所有的</a:t>
            </a:r>
            <a:r>
              <a:rPr lang="en-US" altLang="zh-TW" sz="1200" b="0" i="0" u="none" strike="noStrike" cap="none" baseline="0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branching substring</a:t>
            </a:r>
            <a:r>
              <a:rPr lang="zh-TW" altLang="en-US" sz="1200" b="0" i="0" u="none" strike="noStrike" cap="none" baseline="0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了。</a:t>
            </a:r>
            <a:endParaRPr lang="en-US" altLang="zh-TW" sz="1200" b="0" i="0" u="none" strike="noStrike" cap="none" baseline="0" dirty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US" altLang="zh-TW" sz="1200" b="0" i="0" u="none" strike="noStrike" cap="none" baseline="0" dirty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US" altLang="zh-TW" sz="1200" b="0" i="0" u="none" strike="noStrike" cap="none" baseline="0" dirty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US" altLang="zh-TW" sz="1200" b="0" i="0" u="none" strike="noStrike" cap="none" baseline="0" dirty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altLang="zh-TW" sz="1200" b="0" i="0" u="none" strike="noStrike" cap="none" baseline="0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------------------------------------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altLang="zh-TW" sz="1200" b="0" i="0" u="none" strike="noStrike" cap="none" baseline="0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L</a:t>
            </a:r>
            <a:r>
              <a:rPr lang="zh-TW" altLang="en-US" sz="1200" b="0" i="0" u="none" strike="noStrike" cap="none" baseline="0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是</a:t>
            </a:r>
            <a:endParaRPr lang="en-US" altLang="zh-TW" sz="1200" b="0" i="0" u="none" strike="noStrike" cap="none" dirty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US" altLang="zh-TW" sz="1200" b="0" i="0" u="none" strike="noStrike" cap="none" dirty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zh-TW" alt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使用剛才所得到的</a:t>
            </a:r>
            <a:r>
              <a:rPr lang="en-US" altLang="zh-TW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Height</a:t>
            </a:r>
            <a:r>
              <a:rPr lang="zh-TW" alt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zh-TW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array</a:t>
            </a:r>
            <a:r>
              <a:rPr lang="zh-TW" alt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，來找到所有</a:t>
            </a:r>
            <a:r>
              <a:rPr lang="en-US" altLang="zh-TW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branching substring</a:t>
            </a:r>
            <a:r>
              <a:rPr lang="zh-TW" alt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。</a:t>
            </a:r>
            <a:endParaRPr lang="en-US" altLang="zh-TW" sz="1200" b="0" i="0" u="none" strike="noStrike" cap="none" dirty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zh-TW" alt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會使用到</a:t>
            </a:r>
            <a:r>
              <a:rPr lang="en-US" altLang="zh-TW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Height</a:t>
            </a:r>
            <a:r>
              <a:rPr lang="zh-TW" alt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是因為他存了相鄰後綴的</a:t>
            </a:r>
            <a:r>
              <a:rPr lang="en-US" altLang="zh-TW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LCP</a:t>
            </a:r>
            <a:r>
              <a:rPr lang="zh-TW" alt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，可以用來重建</a:t>
            </a:r>
            <a:r>
              <a:rPr lang="en-US" altLang="zh-TW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suffix tree</a:t>
            </a:r>
            <a:r>
              <a:rPr lang="zh-TW" alt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的結構。</a:t>
            </a:r>
            <a:endParaRPr lang="en-US" altLang="zh-TW" sz="1200" b="0" i="0" u="none" strike="noStrike" cap="none" dirty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zh-TW" altLang="en-US" sz="1200" b="0" i="0" u="none" strike="noStrike" cap="none" baseline="0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找到的</a:t>
            </a:r>
            <a:r>
              <a:rPr lang="en-US" altLang="zh-TW" sz="1200" b="0" i="0" u="none" strike="noStrike" cap="none" baseline="0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branching substring</a:t>
            </a:r>
            <a:r>
              <a:rPr lang="zh-TW" altLang="en-US" sz="1200" b="0" i="0" u="none" strike="noStrike" cap="none" baseline="0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會儲存成這個樣子。</a:t>
            </a:r>
            <a:endParaRPr lang="en-US" altLang="zh-TW" sz="1200" b="0" i="0" u="none" strike="noStrike" cap="none" baseline="0" dirty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zh-TW" altLang="en-US" dirty="0"/>
              <a:t>個是</a:t>
            </a:r>
            <a:r>
              <a:rPr lang="en-US" altLang="zh-TW" dirty="0"/>
              <a:t>Rightmost Branches</a:t>
            </a:r>
            <a:r>
              <a:rPr lang="zh-TW" altLang="en-US" dirty="0"/>
              <a:t>，</a:t>
            </a:r>
            <a:endParaRPr lang="en-US" altLang="zh-TW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zh-TW" altLang="en-US" dirty="0"/>
              <a:t>是指從葉節點到</a:t>
            </a:r>
            <a:r>
              <a:rPr lang="en-US" altLang="zh-TW" dirty="0"/>
              <a:t>root</a:t>
            </a:r>
            <a:r>
              <a:rPr lang="zh-TW" altLang="en-US" dirty="0"/>
              <a:t>的路徑，但只包含最右側的節點。</a:t>
            </a:r>
            <a:endParaRPr lang="en-US" altLang="zh-TW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US" altLang="zh-TW" sz="1200" b="0" i="0" u="none" strike="noStrike" cap="none" baseline="0" dirty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681775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5" name="Google Shape;135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zh-TW" altLang="en-US" sz="1200" b="0" i="0" u="none" strike="noStrike" cap="none" baseline="0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最後是實驗結果的部分，在建立</a:t>
            </a:r>
            <a:r>
              <a:rPr lang="en-US" altLang="zh-TW" sz="1200" b="0" i="0" u="none" strike="noStrike" cap="none" baseline="0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height</a:t>
            </a:r>
            <a:r>
              <a:rPr lang="zh-TW" altLang="en-US" sz="1200" b="0" i="0" u="none" strike="noStrike" cap="none" baseline="0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，也就是</a:t>
            </a:r>
            <a:r>
              <a:rPr lang="en-US" altLang="zh-TW" sz="1200" b="0" i="0" u="none" strike="noStrike" cap="none" baseline="0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LCP</a:t>
            </a:r>
            <a:r>
              <a:rPr lang="zh-TW" altLang="en-US" sz="1200" b="0" i="0" u="none" strike="noStrike" cap="none" baseline="0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的部分，作者的方法能夠更快的找到</a:t>
            </a:r>
            <a:r>
              <a:rPr lang="en-US" altLang="zh-TW" sz="1200" b="0" i="0" u="none" strike="noStrike" cap="none" baseline="0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LCP</a:t>
            </a:r>
            <a:r>
              <a:rPr lang="zh-TW" altLang="en-US" sz="1200" b="0" i="0" u="none" strike="noStrike" cap="none" baseline="0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。</a:t>
            </a:r>
            <a:endParaRPr lang="en-US" altLang="zh-TW" sz="1200" b="0" i="0" u="none" strike="noStrike" cap="none" baseline="0" dirty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altLang="zh-TW" sz="1200" b="0" i="0" u="none" strike="noStrike" cap="none" baseline="0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Substring traversal</a:t>
            </a:r>
            <a:r>
              <a:rPr lang="zh-TW" altLang="en-US" sz="1200" b="0" i="0" u="none" strike="noStrike" cap="none" baseline="0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的部分也是，透過</a:t>
            </a:r>
            <a:r>
              <a:rPr lang="en-US" altLang="zh-TW" sz="1200" b="0" i="0" u="none" strike="noStrike" cap="none" baseline="0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suffix array</a:t>
            </a:r>
            <a:r>
              <a:rPr lang="zh-TW" altLang="en-US" sz="1200" b="0" i="0" u="none" strike="noStrike" cap="none" baseline="0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跟</a:t>
            </a:r>
            <a:r>
              <a:rPr lang="en-US" altLang="zh-TW" sz="1200" b="0" i="0" u="none" strike="noStrike" cap="none" baseline="0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height array</a:t>
            </a:r>
            <a:r>
              <a:rPr lang="zh-TW" altLang="en-US" sz="1200" b="0" i="0" u="none" strike="noStrike" cap="none" baseline="0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，速度也比傳統方法快。</a:t>
            </a:r>
            <a:endParaRPr lang="en-US" altLang="zh-TW" sz="1200" b="0" i="0" u="none" strike="noStrike" cap="none" baseline="0" dirty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728846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3" name="Google Shape;143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4" name="Google Shape;144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542396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5" name="Google Shape;135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zh-TW" altLang="en-US" sz="1200" b="1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接著作者提出了一個</a:t>
            </a:r>
            <a:r>
              <a:rPr lang="en-US" altLang="zh-TW" sz="1200" b="1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BottomUp</a:t>
            </a:r>
            <a:r>
              <a:rPr lang="zh-TW" altLang="en-US" sz="1200" b="1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的方法去遍歷一個</a:t>
            </a:r>
            <a:r>
              <a:rPr lang="en-US" altLang="zh-TW" sz="1200" b="1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suffix tree</a:t>
            </a:r>
            <a:r>
              <a:rPr lang="zh-TW" altLang="en-US" sz="1200" b="1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，找出所有</a:t>
            </a:r>
            <a:r>
              <a:rPr lang="en-US" altLang="zh-TW" sz="1200" b="1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branching substring</a:t>
            </a:r>
            <a:r>
              <a:rPr lang="zh-TW" altLang="en-US" sz="1200" b="1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。</a:t>
            </a:r>
            <a:endParaRPr lang="en-US" altLang="zh-TW" sz="1200" b="0" i="0" u="none" strike="noStrike" cap="none" dirty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zh-TW" alt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找到的</a:t>
            </a:r>
            <a:r>
              <a:rPr lang="en-US" altLang="zh-TW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branching</a:t>
            </a:r>
            <a:r>
              <a:rPr lang="en-US" altLang="zh-TW" sz="1200" b="0" i="0" u="none" strike="noStrike" cap="none" baseline="0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substring</a:t>
            </a:r>
            <a:r>
              <a:rPr lang="zh-TW" altLang="en-US" sz="1200" b="0" i="0" u="none" strike="noStrike" cap="none" baseline="0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會存成一個</a:t>
            </a:r>
            <a:r>
              <a:rPr lang="en-US" altLang="zh-TW" sz="1200" b="0" i="0" u="none" strike="noStrike" cap="none" baseline="0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tuple</a:t>
            </a:r>
            <a:r>
              <a:rPr lang="zh-TW" altLang="en-US" sz="1200" b="0" i="0" u="none" strike="noStrike" cap="none" baseline="0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。分別是一個後綴的起始位置，結束位置，以及該後綴的長度。</a:t>
            </a:r>
            <a:endParaRPr lang="en-US" altLang="zh-TW" sz="1200" b="0" i="0" u="none" strike="noStrike" cap="none" baseline="0" dirty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US" altLang="zh-TW" sz="1200" b="0" i="0" u="none" strike="noStrike" cap="none" baseline="0" dirty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zh-TW" altLang="en-US" dirty="0"/>
              <a:t>先來講一下會用到的兩個觀念，一個是</a:t>
            </a:r>
            <a:r>
              <a:rPr lang="en-US" altLang="zh-TW" dirty="0"/>
              <a:t>Rightmost Branches</a:t>
            </a:r>
            <a:r>
              <a:rPr lang="zh-TW" altLang="en-US" dirty="0"/>
              <a:t>，是指從葉節點到</a:t>
            </a:r>
            <a:r>
              <a:rPr lang="en-US" altLang="zh-TW" dirty="0"/>
              <a:t>root</a:t>
            </a:r>
            <a:r>
              <a:rPr lang="zh-TW" altLang="en-US" dirty="0"/>
              <a:t>的路徑，且只包含最右側的節點。</a:t>
            </a:r>
            <a:endParaRPr lang="en-US" altLang="zh-TW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zh-TW" altLang="en-US" sz="1200" b="0" i="0" u="none" strike="noStrike" cap="none" baseline="0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第二個會用到的是共同祖先，從這兩個葉節點來看，他們的共同祖先就是這個，</a:t>
            </a:r>
            <a:r>
              <a:rPr lang="en-US" altLang="zh-TW" sz="1200" b="0" i="0" u="none" strike="noStrike" cap="none" baseline="0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lca</a:t>
            </a:r>
            <a:r>
              <a:rPr lang="zh-TW" altLang="en-US" sz="1200" b="0" i="0" u="none" strike="noStrike" cap="none" baseline="0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可以用來避免訪問到重複的節點。</a:t>
            </a:r>
            <a:endParaRPr lang="en-US" altLang="zh-TW" sz="1200" b="0" i="0" u="none" strike="noStrike" cap="none" baseline="0" dirty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US" altLang="zh-TW" sz="1200" b="0" i="0" u="none" strike="noStrike" cap="none" baseline="0" dirty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zh-TW" alt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那作者的做法是，先初始化一個</a:t>
            </a:r>
            <a:r>
              <a:rPr lang="en-US" altLang="zh-TW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stack</a:t>
            </a:r>
            <a:r>
              <a:rPr lang="zh-TW" alt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，從左到右去對每個葉節點做處理，假設當前業節點為</a:t>
            </a:r>
            <a:r>
              <a:rPr lang="en-US" altLang="zh-TW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lk</a:t>
            </a:r>
            <a:r>
              <a:rPr lang="zh-TW" alt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，首先要找到</a:t>
            </a:r>
            <a:r>
              <a:rPr lang="en-US" altLang="zh-TW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lk</a:t>
            </a:r>
            <a:r>
              <a:rPr lang="zh-TW" alt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跟前一個葉節點的最低共同祖先。</a:t>
            </a:r>
            <a:endParaRPr lang="en-US" altLang="zh-TW" sz="1200" b="0" i="0" u="none" strike="noStrike" cap="none" dirty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US" altLang="zh-TW" sz="1200" b="0" i="0" u="none" strike="noStrike" cap="none" dirty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zh-TW" alt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如果</a:t>
            </a:r>
            <a:r>
              <a:rPr lang="en-US" altLang="zh-TW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stack</a:t>
            </a:r>
            <a:r>
              <a:rPr lang="zh-TW" alt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zh-TW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top</a:t>
            </a:r>
            <a:r>
              <a:rPr lang="zh-TW" alt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深度大於他們兩個的共同祖先的深度時，代表所有子節點都被處理完，就</a:t>
            </a:r>
            <a:r>
              <a:rPr lang="en-US" altLang="zh-TW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pop</a:t>
            </a:r>
            <a:r>
              <a:rPr lang="zh-TW" alt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出節果並產生一個</a:t>
            </a:r>
            <a:r>
              <a:rPr lang="en-US" altLang="zh-TW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tuple</a:t>
            </a:r>
            <a:r>
              <a:rPr lang="zh-TW" alt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，代表找到了一個</a:t>
            </a:r>
            <a:r>
              <a:rPr lang="en-US" altLang="zh-TW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branching substring</a:t>
            </a:r>
            <a:r>
              <a:rPr lang="zh-TW" alt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。</a:t>
            </a:r>
            <a:endParaRPr lang="en-US" altLang="zh-TW" sz="1200" b="0" i="0" u="none" strike="noStrike" cap="none" dirty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zh-TW" alt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小於他們倆個共同祖先就把他們的共同祖先</a:t>
            </a:r>
            <a:r>
              <a:rPr lang="en-US" altLang="zh-TW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push</a:t>
            </a:r>
            <a:r>
              <a:rPr lang="zh-TW" alt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進去。</a:t>
            </a:r>
            <a:endParaRPr lang="en-US" altLang="zh-TW" sz="1200" b="0" i="0" u="none" strike="noStrike" cap="none" dirty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zh-TW" alt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最後把當前的葉節點放進</a:t>
            </a:r>
            <a:r>
              <a:rPr lang="en-US" altLang="zh-TW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stack</a:t>
            </a:r>
            <a:r>
              <a:rPr lang="zh-TW" alt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。</a:t>
            </a:r>
            <a:endParaRPr lang="en-US" altLang="zh-TW" sz="1200" b="0" i="0" u="none" strike="noStrike" cap="none" dirty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673679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5" name="Google Shape;135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zh-TW" alt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也是一樣先從範例看，等一下再說明他的特性。</a:t>
            </a:r>
            <a:endParaRPr lang="en-US" altLang="zh-TW" sz="1200" b="0" i="0" u="none" strike="noStrike" cap="none" dirty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zh-TW" alt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從左到右掃描</a:t>
            </a:r>
            <a:r>
              <a:rPr lang="en-US" altLang="zh-TW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text</a:t>
            </a:r>
            <a:r>
              <a:rPr lang="zh-TW" alt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 </a:t>
            </a:r>
            <a:r>
              <a:rPr lang="en-US" altLang="zh-TW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zh-TW" alt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，對於每個位置 </a:t>
            </a:r>
            <a:r>
              <a:rPr lang="en-US" altLang="zh-TW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zh-TW" alt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，計算後綴 </a:t>
            </a:r>
            <a:r>
              <a:rPr lang="en-US" altLang="zh-TW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zh-TW" alt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與其相鄰後綴的 </a:t>
            </a:r>
            <a:r>
              <a:rPr lang="en-US" altLang="zh-TW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LCP</a:t>
            </a:r>
            <a:r>
              <a:rPr lang="zh-TW" alt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。</a:t>
            </a:r>
            <a:endParaRPr lang="en-US" altLang="zh-TW" sz="1200" b="0" i="0" u="none" strike="noStrike" cap="none" dirty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zh-TW" alt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也就是從已知的 </a:t>
            </a:r>
            <a:r>
              <a:rPr lang="en-US" altLang="zh-TW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LCP </a:t>
            </a:r>
            <a:r>
              <a:rPr lang="zh-TW" alt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值開始比較，避免從頭開始比較所有的</a:t>
            </a:r>
            <a:r>
              <a:rPr lang="en-US" altLang="zh-TW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LCP</a:t>
            </a:r>
            <a:r>
              <a:rPr lang="zh-TW" alt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，從而減少比較次數。</a:t>
            </a:r>
            <a:endParaRPr lang="en-US" altLang="zh-TW" sz="1200" b="0" i="0" u="none" strike="noStrike" cap="none" dirty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US" altLang="zh-TW" sz="1200" b="0" i="0" u="none" strike="noStrike" cap="none" baseline="0" dirty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zh-TW" altLang="en-US" sz="1200" b="0" i="0" u="none" strike="noStrike" cap="none" baseline="0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這是因為</a:t>
            </a:r>
            <a:r>
              <a:rPr lang="en-US" altLang="zh-TW" sz="1200" b="0" i="0" u="none" strike="noStrike" cap="none" baseline="0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lcp</a:t>
            </a:r>
            <a:r>
              <a:rPr lang="zh-TW" altLang="en-US" sz="1200" b="0" i="0" u="none" strike="noStrike" cap="none" baseline="0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有兩個特性，第一個特性是，</a:t>
            </a:r>
            <a:endParaRPr lang="en-US" altLang="zh-TW" sz="1200" b="0" i="0" u="none" strike="noStrike" cap="none" baseline="0" dirty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zh-TW" alt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如果兩個相鄰後綴的 </a:t>
            </a:r>
            <a:r>
              <a:rPr lang="en-US" altLang="zh-TW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LCP </a:t>
            </a:r>
            <a:r>
              <a:rPr lang="zh-TW" alt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大於 </a:t>
            </a:r>
            <a:r>
              <a:rPr lang="en-US" altLang="zh-TW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lang="zh-TW" alt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，那麼刪除它們的第一個字母後，新的</a:t>
            </a:r>
            <a:r>
              <a:rPr lang="en-US" altLang="zh-TW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LCP </a:t>
            </a:r>
            <a:r>
              <a:rPr lang="zh-TW" alt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會比原本的 </a:t>
            </a:r>
            <a:r>
              <a:rPr lang="en-US" altLang="zh-TW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LCP </a:t>
            </a:r>
            <a:r>
              <a:rPr lang="zh-TW" alt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少 </a:t>
            </a:r>
            <a:r>
              <a:rPr lang="en-US" altLang="zh-TW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lang="zh-TW" alt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。</a:t>
            </a:r>
            <a:endParaRPr lang="en-US" altLang="zh-TW" sz="1200" b="0" i="0" u="none" strike="noStrike" cap="none" dirty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US" altLang="zh-TW" sz="1200" b="0" i="0" u="none" strike="noStrike" cap="none" dirty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zh-TW" alt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另一個特性是兩個後綴的</a:t>
            </a:r>
            <a:r>
              <a:rPr lang="en-US" altLang="zh-TW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LCP</a:t>
            </a:r>
            <a:r>
              <a:rPr lang="zh-TW" alt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是他們之間所有相鄰後綴的</a:t>
            </a:r>
            <a:r>
              <a:rPr lang="en-US" altLang="zh-TW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LCP</a:t>
            </a:r>
            <a:r>
              <a:rPr lang="zh-TW" alt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最小值。</a:t>
            </a:r>
            <a:endParaRPr lang="en-US" altLang="zh-TW" sz="1200" b="0" i="0" u="none" strike="noStrike" cap="none" dirty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zh-TW" alt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假設要找</a:t>
            </a:r>
            <a:r>
              <a:rPr lang="en-US" altLang="zh-TW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zh-TW" alt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跟</a:t>
            </a:r>
            <a:r>
              <a:rPr lang="en-US" altLang="zh-TW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anana</a:t>
            </a:r>
            <a:r>
              <a:rPr lang="zh-TW" alt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的</a:t>
            </a:r>
            <a:r>
              <a:rPr lang="en-US" altLang="zh-TW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LCP</a:t>
            </a:r>
            <a:r>
              <a:rPr lang="zh-TW" alt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，可以透過相鄰的直接去算出來。</a:t>
            </a:r>
            <a:r>
              <a:rPr lang="en-US" altLang="zh-TW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zh-TW" alt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跟</a:t>
            </a:r>
            <a:r>
              <a:rPr lang="en-US" altLang="zh-TW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ana</a:t>
            </a:r>
            <a:r>
              <a:rPr lang="zh-TW" alt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是</a:t>
            </a:r>
            <a:r>
              <a:rPr lang="en-US" altLang="zh-TW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lang="zh-TW" alt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，</a:t>
            </a:r>
            <a:r>
              <a:rPr lang="en-US" altLang="zh-TW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ana</a:t>
            </a:r>
            <a:r>
              <a:rPr lang="zh-TW" alt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跟</a:t>
            </a:r>
            <a:r>
              <a:rPr lang="en-US" altLang="zh-TW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anana</a:t>
            </a:r>
            <a:r>
              <a:rPr lang="zh-TW" alt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是</a:t>
            </a:r>
            <a:r>
              <a:rPr lang="en-US" altLang="zh-TW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lang="zh-TW" alt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，</a:t>
            </a:r>
            <a:endParaRPr lang="en-US" altLang="zh-TW" sz="1200" b="0" i="0" u="none" strike="noStrike" cap="none" dirty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zh-TW" alt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那我們的後綴會取相鄰的最小值，也就是</a:t>
            </a:r>
            <a:r>
              <a:rPr lang="en-US" altLang="zh-TW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lang="zh-TW" alt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。</a:t>
            </a:r>
            <a:endParaRPr lang="en-US" altLang="zh-TW" sz="1200" b="0" i="0" u="none" strike="noStrike" cap="none" dirty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US" altLang="zh-TW" sz="1200" b="0" i="0" u="none" strike="noStrike" cap="none" dirty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zh-TW" alt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但這樣我們還要知道那些後綴是相鄰的，要找到相鄰的後綴就可以用剛剛提到的</a:t>
            </a:r>
            <a:r>
              <a:rPr lang="en-US" altLang="zh-TW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rank</a:t>
            </a:r>
            <a:r>
              <a:rPr lang="zh-TW" alt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，</a:t>
            </a:r>
            <a:endParaRPr lang="en-US" altLang="zh-TW" sz="1200" b="0" i="0" u="none" strike="noStrike" cap="none" dirty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altLang="zh-TW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Rank</a:t>
            </a:r>
            <a:r>
              <a:rPr lang="zh-TW" alt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存的東西表示後綴 </a:t>
            </a:r>
            <a:r>
              <a:rPr lang="en-US" altLang="zh-TW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zh-TW" alt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 在所有後綴中字典序的排名</a:t>
            </a:r>
            <a:r>
              <a:rPr lang="zh-TW" altLang="en-US" sz="1200" b="0" i="0" u="none" strike="noStrike" cap="none" baseline="0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。</a:t>
            </a:r>
            <a:endParaRPr lang="en-US" altLang="zh-TW" sz="1200" b="0" i="0" u="none" strike="noStrike" cap="none" baseline="0" dirty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816143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5" name="Google Shape;135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zh-TW" altLang="en-US" sz="1200" b="0" i="0" u="none" strike="noStrike" cap="none" baseline="0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做到最後</a:t>
            </a:r>
            <a:r>
              <a:rPr lang="en-US" altLang="zh-TW" sz="1200" b="0" i="0" u="none" strike="noStrike" cap="none" baseline="0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rank = 1</a:t>
            </a:r>
            <a:r>
              <a:rPr lang="zh-TW" altLang="en-US" sz="1200" b="0" i="0" u="none" strike="noStrike" cap="none" baseline="0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的時候，發現</a:t>
            </a:r>
            <a:r>
              <a:rPr lang="en-US" altLang="zh-TW" sz="1200" b="0" i="0" u="none" strike="noStrike" cap="none" baseline="0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7</a:t>
            </a:r>
            <a:r>
              <a:rPr lang="zh-TW" altLang="en-US" sz="1200" b="0" i="0" u="none" strike="noStrike" cap="none" baseline="0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他是</a:t>
            </a:r>
            <a:r>
              <a:rPr lang="en-US" altLang="zh-TW" sz="1200" b="0" i="0" u="none" strike="noStrike" cap="none" baseline="0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dollar sign</a:t>
            </a:r>
            <a:r>
              <a:rPr lang="zh-TW" altLang="en-US" sz="1200" b="0" i="0" u="none" strike="noStrike" cap="none" baseline="0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就跳出，最後得到我們的</a:t>
            </a:r>
            <a:r>
              <a:rPr lang="en-US" altLang="zh-TW" sz="1200" b="0" i="0" u="none" strike="noStrike" cap="none" baseline="0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height</a:t>
            </a:r>
            <a:r>
              <a:rPr lang="zh-TW" altLang="en-US" sz="1200" b="0" i="0" u="none" strike="noStrike" cap="none" baseline="0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，也就是</a:t>
            </a:r>
            <a:r>
              <a:rPr lang="en-US" altLang="zh-TW" sz="1200" b="0" i="0" u="none" strike="noStrike" cap="none" baseline="0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LCP</a:t>
            </a:r>
            <a:r>
              <a:rPr lang="zh-TW" altLang="en-US" sz="1200" b="0" i="0" u="none" strike="noStrike" cap="none" baseline="0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。</a:t>
            </a:r>
            <a:endParaRPr lang="en-US" altLang="zh-TW" sz="1200" b="0" i="0" u="none" strike="noStrike" cap="none" baseline="0" dirty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US" altLang="zh-TW" sz="1200" b="0" i="0" u="none" strike="noStrike" cap="none" baseline="0" dirty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0617461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5" name="Google Shape;135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US" altLang="zh-TW" sz="1200" b="0" i="0" u="none" strike="noStrike" cap="none" baseline="0" dirty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731734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5" name="Google Shape;135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>
              <a:buSzPts val="2800"/>
            </a:pP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首先是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suffix array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，我先從範例開始，等一下再說明它的意義。</a:t>
            </a:r>
            <a:endParaRPr lang="en-US" altLang="zh-TW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  <a:sym typeface="Times New Roman"/>
            </a:endParaRPr>
          </a:p>
          <a:p>
            <a:pPr marL="228600" lvl="0" indent="-228600">
              <a:buSzPts val="2800"/>
            </a:pP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現在我們有一個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text banana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。我們把它依序構建出一個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suffix tree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，從最後一個字開始看，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a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，所以在這邊新增節點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a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，加上終止符，再來是</a:t>
            </a:r>
            <a:r>
              <a:rPr lang="en-US" altLang="zh-TW" dirty="0" err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na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，新創一個節點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n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，然後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a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，再來是</a:t>
            </a:r>
            <a:r>
              <a:rPr lang="en-US" altLang="zh-TW" dirty="0" err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ana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。</a:t>
            </a:r>
            <a:endParaRPr lang="en-US" altLang="zh-TW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  <a:sym typeface="Times New Roman"/>
            </a:endParaRPr>
          </a:p>
          <a:p>
            <a:pPr marL="228600" lvl="0" indent="-228600">
              <a:buSzPts val="2800"/>
            </a:pP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構建完成後會得到這棵樹，我們在底下標上他們在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text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中的起始位置，像是</a:t>
            </a:r>
            <a:r>
              <a:rPr lang="en-US" altLang="zh-TW" dirty="0" err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anana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底下寫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2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，代表這個後綴的索引從第二個開始到最後。</a:t>
            </a:r>
            <a:endParaRPr lang="en-US" altLang="zh-TW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  <a:sym typeface="Times New Roman"/>
            </a:endParaRPr>
          </a:p>
          <a:p>
            <a:pPr marL="228600" lvl="0" indent="-228600">
              <a:buSzPts val="2800"/>
            </a:pPr>
            <a:endParaRPr lang="en-US" altLang="zh-TW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  <a:sym typeface="Times New Roman"/>
            </a:endParaRPr>
          </a:p>
          <a:p>
            <a:pPr marL="228600" lvl="0" indent="-228600">
              <a:buSzPts val="2800"/>
            </a:pP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接著是找到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Suffix array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的部分，右邊已經先寫好所有後綴了，把這些後綴按照字典續排序。對照每個候綴的起始位置，就可以得到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suffix array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了。</a:t>
            </a:r>
            <a:endParaRPr lang="en-US" altLang="zh-TW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  <a:sym typeface="Times New Roman"/>
            </a:endParaRPr>
          </a:p>
          <a:p>
            <a:pPr marL="228600" lvl="0" indent="-228600">
              <a:buSzPts val="2800"/>
            </a:pP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像是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banana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，他在所有後綴的字典序排序中，占地五個位置，所以她的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suffix array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會排在第五個。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1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代表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banana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的起始位置。</a:t>
            </a:r>
            <a:endParaRPr lang="en-US" altLang="zh-TW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  <a:sym typeface="Times New Roman"/>
            </a:endParaRPr>
          </a:p>
          <a:p>
            <a:pPr marL="228600" lvl="0" indent="-228600">
              <a:buSzPts val="2800"/>
            </a:pP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得到的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suffix array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altLang="zh-TW" dirty="0" err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Pos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[k] = I 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代表的意義是，所有後綴中，第 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k 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個位置的後綴是從索引 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I 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開始，到最後的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substring.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US" altLang="zh-TW" sz="1200" b="0" i="0" u="none" strike="noStrike" cap="none" baseline="0" dirty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787413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5" name="Google Shape;135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zh-TW" altLang="en-US" sz="1200" b="0" i="0" u="none" strike="noStrike" cap="none" baseline="0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建造這個</a:t>
            </a:r>
            <a:r>
              <a:rPr lang="en-US" altLang="zh-TW" sz="1200" b="0" i="0" u="none" strike="noStrike" cap="none" baseline="0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suffix array</a:t>
            </a:r>
            <a:r>
              <a:rPr lang="zh-TW" altLang="en-US" sz="1200" b="0" i="0" u="none" strike="noStrike" cap="none" baseline="0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會花費</a:t>
            </a:r>
            <a:r>
              <a:rPr lang="en-US" altLang="zh-TW" sz="1200" b="0" i="0" u="none" strike="noStrike" cap="none" baseline="0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n log n </a:t>
            </a:r>
            <a:r>
              <a:rPr lang="zh-TW" altLang="en-US" sz="1200" b="0" i="0" u="none" strike="noStrike" cap="none" baseline="0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，要從這裏面用</a:t>
            </a:r>
            <a:r>
              <a:rPr lang="en-US" altLang="zh-TW" sz="1200" b="0" i="0" u="none" strike="noStrike" cap="none" baseline="0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binary search</a:t>
            </a:r>
            <a:r>
              <a:rPr lang="zh-TW" altLang="en-US" sz="1200" b="0" i="0" u="none" strike="noStrike" cap="none" baseline="0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找一個</a:t>
            </a:r>
            <a:r>
              <a:rPr lang="en-US" altLang="zh-TW" sz="1200" b="0" i="0" u="none" strike="noStrike" cap="none" baseline="0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pattern</a:t>
            </a:r>
            <a:r>
              <a:rPr lang="zh-TW" altLang="en-US" sz="1200" b="0" i="0" u="none" strike="noStrike" cap="none" baseline="0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則需要</a:t>
            </a:r>
            <a:r>
              <a:rPr lang="en-US" altLang="zh-TW" sz="1200" b="0" i="0" u="none" strike="noStrike" cap="none" baseline="0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m </a:t>
            </a:r>
            <a:r>
              <a:rPr lang="en-US" altLang="zh-TW" sz="1200" b="0" i="0" u="none" strike="noStrike" cap="none" baseline="0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logn</a:t>
            </a:r>
            <a:r>
              <a:rPr lang="zh-TW" altLang="en-US" sz="1200" b="0" i="0" u="none" strike="noStrike" cap="none" baseline="0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，</a:t>
            </a:r>
            <a:endParaRPr lang="en-US" altLang="zh-TW" sz="1200" b="0" i="0" u="none" strike="noStrike" cap="none" baseline="0" dirty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zh-TW" altLang="en-US" sz="1200" b="0" i="0" u="none" strike="noStrike" cap="none" baseline="0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但如果在查找時，有了</a:t>
            </a:r>
            <a:r>
              <a:rPr lang="en-US" altLang="zh-TW" sz="1200" b="0" i="0" u="none" strike="noStrike" cap="none" baseline="0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LCP</a:t>
            </a:r>
            <a:r>
              <a:rPr lang="zh-TW" altLang="en-US" sz="1200" b="0" i="0" u="none" strike="noStrike" cap="none" baseline="0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的資訊，可以讓搜尋時間降到</a:t>
            </a:r>
            <a:r>
              <a:rPr lang="en-US" altLang="zh-TW" sz="1200" b="0" i="0" u="none" strike="noStrike" cap="none" baseline="0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O(m +</a:t>
            </a:r>
            <a:r>
              <a:rPr lang="en-US" altLang="zh-TW" sz="1200" b="0" i="0" u="none" strike="noStrike" cap="none" baseline="0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logn</a:t>
            </a:r>
            <a:r>
              <a:rPr lang="en-US" altLang="zh-TW" sz="1200" b="0" i="0" u="none" strike="noStrike" cap="none" baseline="0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)</a:t>
            </a:r>
            <a:r>
              <a:rPr lang="zh-TW" altLang="en-US" sz="1200" b="0" i="0" u="none" strike="noStrike" cap="none" baseline="0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。</a:t>
            </a:r>
            <a:endParaRPr lang="en-US" altLang="zh-TW" sz="1200" b="0" i="0" u="none" strike="noStrike" cap="none" baseline="0" dirty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US" altLang="zh-TW" sz="1200" b="0" i="0" u="none" strike="noStrike" cap="none" baseline="0" dirty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887001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5" name="Google Shape;135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zh-TW" alt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這裡來講一下剛剛所提到的</a:t>
            </a:r>
            <a:r>
              <a:rPr lang="en-US" altLang="zh-TW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LCP</a:t>
            </a:r>
            <a:r>
              <a:rPr lang="zh-TW" alt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，</a:t>
            </a:r>
            <a:endParaRPr lang="en-US" altLang="zh-TW" sz="1200" b="0" i="0" u="none" strike="noStrike" cap="none" dirty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zh-TW" alt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要從</a:t>
            </a:r>
            <a:r>
              <a:rPr lang="en-US" altLang="zh-TW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LCP</a:t>
            </a:r>
            <a:r>
              <a:rPr lang="zh-TW" alt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是指兩個相鄰後綴的最長共同前綴長度。</a:t>
            </a:r>
            <a:endParaRPr lang="en-US" altLang="zh-TW" sz="1200" b="0" i="0" u="none" strike="noStrike" cap="none" dirty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zh-TW" alt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從剛剛的例子來看，這裡是所有後綴，他們已經按照字典續排好了，我們要找到他們相鄰的</a:t>
            </a:r>
            <a:r>
              <a:rPr lang="en-US" altLang="zh-TW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LCP</a:t>
            </a:r>
            <a:r>
              <a:rPr lang="zh-TW" alt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。</a:t>
            </a:r>
            <a:endParaRPr lang="en-US" altLang="zh-TW" sz="1200" b="0" i="0" u="none" strike="noStrike" cap="none" dirty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zh-TW" alt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第一個</a:t>
            </a:r>
            <a:r>
              <a:rPr lang="en-US" altLang="zh-TW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dollar sign</a:t>
            </a:r>
            <a:r>
              <a:rPr lang="zh-TW" alt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跟</a:t>
            </a:r>
            <a:r>
              <a:rPr lang="en-US" altLang="zh-TW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zh-TW" alt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沒有共同</a:t>
            </a:r>
            <a:r>
              <a:rPr lang="en-US" altLang="zh-TW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prefix</a:t>
            </a:r>
            <a:r>
              <a:rPr lang="zh-TW" alt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，所以空著，</a:t>
            </a:r>
            <a:endParaRPr lang="en-US" altLang="zh-TW" sz="1200" b="0" i="0" u="none" strike="noStrike" cap="none" dirty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altLang="zh-TW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zh-TW" alt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和</a:t>
            </a:r>
            <a:r>
              <a:rPr lang="en-US" altLang="zh-TW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ana</a:t>
            </a:r>
            <a:r>
              <a:rPr lang="zh-TW" alt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的</a:t>
            </a:r>
            <a:r>
              <a:rPr lang="en-US" altLang="zh-TW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LCP</a:t>
            </a:r>
            <a:r>
              <a:rPr lang="zh-TW" alt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是</a:t>
            </a:r>
            <a:r>
              <a:rPr lang="en-US" altLang="zh-TW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zh-TW" alt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，所以長度為</a:t>
            </a:r>
            <a:r>
              <a:rPr lang="en-US" altLang="zh-TW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lang="zh-TW" alt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。</a:t>
            </a:r>
            <a:endParaRPr lang="en-US" altLang="zh-TW" sz="1200" b="0" i="0" u="none" strike="noStrike" cap="none" dirty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altLang="zh-TW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ana</a:t>
            </a:r>
            <a:r>
              <a:rPr lang="zh-TW" alt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跟</a:t>
            </a:r>
            <a:r>
              <a:rPr lang="en-US" altLang="zh-TW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anana</a:t>
            </a:r>
            <a:r>
              <a:rPr lang="zh-TW" alt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的</a:t>
            </a:r>
            <a:r>
              <a:rPr lang="en-US" altLang="zh-TW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LCP</a:t>
            </a:r>
            <a:r>
              <a:rPr lang="zh-TW" alt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是</a:t>
            </a:r>
            <a:r>
              <a:rPr lang="en-US" altLang="zh-TW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ana</a:t>
            </a:r>
            <a:r>
              <a:rPr lang="zh-TW" alt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，長度為三，以此類推到最後。</a:t>
            </a:r>
            <a:endParaRPr lang="en-US" altLang="zh-TW" sz="1200" b="0" i="0" u="none" strike="noStrike" cap="none" dirty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US" altLang="zh-TW" sz="1200" b="0" i="0" u="none" strike="noStrike" cap="none" dirty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US" altLang="zh-TW" sz="1200" b="0" i="0" u="none" strike="noStrike" cap="none" dirty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zh-TW" alt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要從</a:t>
            </a:r>
            <a:r>
              <a:rPr lang="en-US" altLang="zh-TW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Suffix tree</a:t>
            </a:r>
            <a:r>
              <a:rPr lang="zh-TW" alt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中計算</a:t>
            </a:r>
            <a:r>
              <a:rPr lang="en-US" altLang="zh-TW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LCP</a:t>
            </a:r>
            <a:r>
              <a:rPr lang="zh-TW" alt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，是指兩個相鄰後綴的最長共同前綴長度。</a:t>
            </a:r>
            <a:endParaRPr lang="en-US" altLang="zh-TW" sz="1200" b="0" i="0" u="none" strike="noStrike" cap="none" dirty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US" altLang="zh-TW" sz="1200" b="0" i="0" u="none" strike="noStrike" cap="none" dirty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US" altLang="zh-TW" sz="1200" b="0" i="0" u="none" strike="noStrike" cap="none" baseline="0" dirty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altLang="zh-TW" sz="1200" b="0" i="0" u="none" strike="noStrike" cap="none" baseline="0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-----------------</a:t>
            </a:r>
          </a:p>
          <a:p>
            <a:pPr marL="228600" lvl="0" indent="-228600">
              <a:buSzPts val="2800"/>
            </a:pPr>
            <a:r>
              <a:rPr lang="en-US" altLang="zh-TW" dirty="0">
                <a:latin typeface="Times New Roman"/>
                <a:ea typeface="Times New Roman"/>
                <a:cs typeface="Times New Roman"/>
                <a:sym typeface="Times New Roman"/>
              </a:rPr>
              <a:t>How to compute LCP from a suffix array?</a:t>
            </a:r>
          </a:p>
          <a:p>
            <a:pPr marL="228600" lvl="0" indent="-228600">
              <a:buSzPts val="2800"/>
            </a:pPr>
            <a:endParaRPr lang="en-US" altLang="zh-TW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600" lvl="0" indent="-228600">
              <a:buSzPts val="2800"/>
            </a:pPr>
            <a:r>
              <a:rPr lang="en-US" altLang="zh-TW" dirty="0">
                <a:latin typeface="Times New Roman"/>
                <a:ea typeface="Times New Roman"/>
                <a:cs typeface="Times New Roman"/>
                <a:sym typeface="Times New Roman"/>
              </a:rPr>
              <a:t>Method1: block-sorting compression</a:t>
            </a:r>
          </a:p>
          <a:p>
            <a:pPr marL="228600" lvl="0" indent="-228600">
              <a:buSzPts val="2800"/>
            </a:pPr>
            <a:endParaRPr lang="en-US" altLang="zh-TW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600" lvl="0" indent="-228600">
              <a:buSzPts val="2800"/>
            </a:pPr>
            <a:r>
              <a:rPr lang="en-US" altLang="zh-TW" dirty="0">
                <a:latin typeface="Times New Roman"/>
                <a:ea typeface="Times New Roman"/>
                <a:cs typeface="Times New Roman"/>
                <a:sym typeface="Times New Roman"/>
              </a:rPr>
              <a:t>Method2: suffix tree simulation </a:t>
            </a:r>
          </a:p>
          <a:p>
            <a:pPr marL="685800" lvl="1" indent="-228600">
              <a:buSzPts val="2800"/>
            </a:pPr>
            <a:r>
              <a:rPr lang="en-US" altLang="zh-TW" dirty="0">
                <a:latin typeface="Times New Roman"/>
                <a:ea typeface="Times New Roman"/>
                <a:cs typeface="Times New Roman"/>
                <a:sym typeface="Times New Roman"/>
              </a:rPr>
              <a:t>Since suffix tree require higher space resource, so authors implement a more efficient way to find LCP, using a bottom-up traversal suffix tree.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US" altLang="zh-TW" sz="1200" b="0" i="0" u="none" strike="noStrike" cap="none" baseline="0" dirty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334517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5" name="Google Shape;135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altLang="zh-TW" dirty="0">
                <a:latin typeface="Times New Roman"/>
                <a:ea typeface="Times New Roman"/>
                <a:cs typeface="Times New Roman"/>
                <a:sym typeface="Times New Roman"/>
              </a:rPr>
              <a:t>Suffix tree: </a:t>
            </a:r>
            <a:r>
              <a:rPr lang="zh-TW" altLang="en-US" dirty="0">
                <a:latin typeface="Times New Roman"/>
                <a:ea typeface="Times New Roman"/>
                <a:cs typeface="Times New Roman"/>
                <a:sym typeface="Times New Roman"/>
              </a:rPr>
              <a:t>存所有分支</a:t>
            </a:r>
            <a:r>
              <a:rPr lang="en-US" altLang="zh-TW" dirty="0">
                <a:latin typeface="Times New Roman"/>
                <a:ea typeface="Times New Roman"/>
                <a:cs typeface="Times New Roman"/>
                <a:sym typeface="Times New Roman"/>
              </a:rPr>
              <a:t>substring</a:t>
            </a:r>
            <a:r>
              <a:rPr lang="zh-TW" altLang="en-US" dirty="0">
                <a:latin typeface="Times New Roman"/>
                <a:ea typeface="Times New Roman"/>
                <a:cs typeface="Times New Roman"/>
                <a:sym typeface="Times New Roman"/>
              </a:rPr>
              <a:t>的樹。</a:t>
            </a:r>
            <a:r>
              <a:rPr lang="en-US" altLang="zh-TW" dirty="0">
                <a:latin typeface="Times New Roman"/>
                <a:ea typeface="Times New Roman"/>
                <a:cs typeface="Times New Roman"/>
                <a:sym typeface="Times New Roman"/>
              </a:rPr>
              <a:t>search</a:t>
            </a:r>
            <a:r>
              <a:rPr lang="zh-TW" altLang="en-US" dirty="0">
                <a:latin typeface="Times New Roman"/>
                <a:ea typeface="Times New Roman"/>
                <a:cs typeface="Times New Roman"/>
                <a:sym typeface="Times New Roman"/>
              </a:rPr>
              <a:t>能力好，但空間需求大。</a:t>
            </a:r>
            <a:endParaRPr lang="en-US" altLang="zh-TW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US" altLang="zh-TW" sz="1200" b="0" i="0" u="none" strike="noStrike" cap="none" baseline="0" dirty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956183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5" name="Google Shape;135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US" altLang="zh-TW" sz="1200" b="0" i="0" u="none" strike="noStrike" cap="none" baseline="0" dirty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455552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5" name="Google Shape;135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US" altLang="zh-TW" sz="1200" b="0" i="0" u="none" strike="noStrike" cap="none" baseline="0" dirty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573592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5" name="Google Shape;135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zh-TW" altLang="en-US" sz="1200" b="1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分支子字串</a:t>
            </a:r>
            <a:r>
              <a:rPr lang="zh-TW" alt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 是指那些在文本中出現多次，且作為多個後綴的共同前綴的子字串。</a:t>
            </a:r>
            <a:endParaRPr lang="en-US" altLang="zh-TW" sz="1200" b="0" i="0" u="none" strike="noStrike" cap="none" dirty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zh-TW" altLang="en-US" sz="1200" b="0" i="0" u="none" strike="noStrike" cap="none" baseline="0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假設現在有兩個後綴，</a:t>
            </a:r>
            <a:r>
              <a:rPr lang="en-US" altLang="zh-TW" sz="1200" b="0" i="0" u="none" strike="noStrike" cap="none" baseline="0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anana</a:t>
            </a:r>
            <a:r>
              <a:rPr lang="zh-TW" altLang="en-US" sz="1200" b="0" i="0" u="none" strike="noStrike" cap="none" baseline="0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跟</a:t>
            </a:r>
            <a:r>
              <a:rPr lang="en-US" altLang="zh-TW" sz="1200" b="0" i="0" u="none" strike="noStrike" cap="none" baseline="0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ana</a:t>
            </a:r>
            <a:r>
              <a:rPr lang="zh-TW" altLang="en-US" sz="1200" b="0" i="0" u="none" strike="noStrike" cap="none" baseline="0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，可以發現</a:t>
            </a:r>
            <a:r>
              <a:rPr lang="en-US" altLang="zh-TW" sz="1200" b="0" i="0" u="none" strike="noStrike" cap="none" baseline="0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ana</a:t>
            </a:r>
            <a:r>
              <a:rPr lang="zh-TW" altLang="en-US" sz="1200" b="0" i="0" u="none" strike="noStrike" cap="none" baseline="0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是這兩個後綴的共同前綴，</a:t>
            </a:r>
            <a:endParaRPr lang="en-US" altLang="zh-TW" sz="1200" b="0" i="0" u="none" strike="noStrike" cap="none" baseline="0" dirty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zh-TW" altLang="en-US" sz="1200" b="0" i="0" u="none" strike="noStrike" cap="none" baseline="0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所以我們稱</a:t>
            </a:r>
            <a:r>
              <a:rPr lang="en-US" altLang="zh-TW" sz="1200" b="0" i="0" u="none" strike="noStrike" cap="none" baseline="0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ana</a:t>
            </a:r>
            <a:r>
              <a:rPr lang="zh-TW" altLang="en-US" sz="1200" b="0" i="0" u="none" strike="noStrike" cap="none" baseline="0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為</a:t>
            </a:r>
            <a:r>
              <a:rPr lang="en-US" altLang="zh-TW" sz="1200" b="0" i="0" u="none" strike="noStrike" cap="none" baseline="0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branching substring</a:t>
            </a:r>
            <a:r>
              <a:rPr lang="zh-TW" altLang="en-US" sz="1200" b="0" i="0" u="none" strike="noStrike" cap="none" baseline="0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。</a:t>
            </a:r>
            <a:endParaRPr lang="en-US" altLang="zh-TW" sz="1200" b="0" i="0" u="none" strike="noStrike" cap="none" baseline="0" dirty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263222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投影片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0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0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及直排文字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9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直排標題及文字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0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0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及物件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章節標題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2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2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兩項物件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3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對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4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4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4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4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4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只有標題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空白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含標題的內容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7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17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含標題的圖片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8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8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"/>
          <p:cNvSpPr txBox="1">
            <a:spLocks noGrp="1"/>
          </p:cNvSpPr>
          <p:nvPr>
            <p:ph type="ctrTitle"/>
          </p:nvPr>
        </p:nvSpPr>
        <p:spPr>
          <a:xfrm>
            <a:off x="0" y="2769961"/>
            <a:ext cx="12432632" cy="8320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lvl="0">
              <a:buSzPts val="4400"/>
            </a:pPr>
            <a:r>
              <a:rPr lang="en-US" sz="4400" dirty="0">
                <a:latin typeface="Times New Roman"/>
                <a:ea typeface="Times New Roman"/>
                <a:cs typeface="Times New Roman"/>
                <a:sym typeface="Times New Roman"/>
              </a:rPr>
              <a:t>Linear-Time Longest-Common-Prefix</a:t>
            </a:r>
            <a:br>
              <a:rPr lang="en-US" sz="4400" dirty="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4400" dirty="0">
                <a:latin typeface="Times New Roman"/>
                <a:ea typeface="Times New Roman"/>
                <a:cs typeface="Times New Roman"/>
                <a:sym typeface="Times New Roman"/>
              </a:rPr>
              <a:t>Computation in Suffix Arrays and Its</a:t>
            </a:r>
            <a:r>
              <a:rPr lang="zh-TW" altLang="en-US" sz="44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400" dirty="0">
                <a:latin typeface="Times New Roman"/>
                <a:ea typeface="Times New Roman"/>
                <a:cs typeface="Times New Roman"/>
                <a:sym typeface="Times New Roman"/>
              </a:rPr>
              <a:t>Applications</a:t>
            </a:r>
            <a:endParaRPr sz="44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0" name="Google Shape;90;p1"/>
          <p:cNvSpPr txBox="1">
            <a:spLocks noGrp="1"/>
          </p:cNvSpPr>
          <p:nvPr>
            <p:ph type="subTitle" idx="1"/>
          </p:nvPr>
        </p:nvSpPr>
        <p:spPr>
          <a:xfrm>
            <a:off x="1524000" y="3890412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>
              <a:spcBef>
                <a:spcPts val="0"/>
              </a:spcBef>
            </a:pP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Toru Kasai, </a:t>
            </a: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Gunho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 Lee, Hiroki </a:t>
            </a: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Arimura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,</a:t>
            </a:r>
          </a:p>
          <a:p>
            <a:pPr marL="0" lvl="0" indent="0">
              <a:spcBef>
                <a:spcPts val="0"/>
              </a:spcBef>
            </a:pP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Setsuo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Arikawa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, and </a:t>
            </a: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Kunsoo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 Park.</a:t>
            </a:r>
          </a:p>
          <a:p>
            <a:pPr marL="0" lvl="0" indent="0">
              <a:spcBef>
                <a:spcPts val="0"/>
              </a:spcBef>
            </a:pPr>
            <a:r>
              <a:rPr lang="en-US" altLang="zh-TW" dirty="0">
                <a:latin typeface="Times New Roman"/>
                <a:ea typeface="Times New Roman"/>
                <a:cs typeface="Times New Roman"/>
                <a:sym typeface="Times New Roman"/>
              </a:rPr>
              <a:t>12</a:t>
            </a:r>
            <a:r>
              <a:rPr lang="en-US" altLang="zh-TW" baseline="30000" dirty="0">
                <a:latin typeface="Times New Roman"/>
                <a:ea typeface="Times New Roman"/>
                <a:cs typeface="Times New Roman"/>
                <a:sym typeface="Times New Roman"/>
              </a:rPr>
              <a:t>th  </a:t>
            </a:r>
            <a:r>
              <a:rPr lang="en-US" altLang="zh-TW" dirty="0">
                <a:latin typeface="Times New Roman"/>
                <a:ea typeface="Times New Roman"/>
                <a:cs typeface="Times New Roman"/>
                <a:sym typeface="Times New Roman"/>
              </a:rPr>
              <a:t>Combinatorial Pattern Matching, 2001, 181-192</a:t>
            </a: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1" name="Google Shape;91;p1"/>
          <p:cNvSpPr txBox="1"/>
          <p:nvPr/>
        </p:nvSpPr>
        <p:spPr>
          <a:xfrm>
            <a:off x="7904957" y="5834548"/>
            <a:ext cx="39201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Presenter: Wan-Ni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Ou</a:t>
            </a:r>
            <a:endParaRPr sz="20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Date: Feb</a:t>
            </a:r>
            <a:r>
              <a:rPr lang="en-US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18</a:t>
            </a:r>
            <a:r>
              <a:rPr lang="en-US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2025</a:t>
            </a:r>
            <a:endParaRPr sz="20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</a:t>
            </a:fld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1685" y="2089542"/>
            <a:ext cx="8488680" cy="4165810"/>
          </a:xfrm>
          <a:prstGeom prst="rect">
            <a:avLst/>
          </a:prstGeom>
        </p:spPr>
      </p:pic>
      <p:sp>
        <p:nvSpPr>
          <p:cNvPr id="138" name="Google Shape;138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SzPts val="4400"/>
            </a:pPr>
            <a:r>
              <a:rPr lang="en-US" altLang="zh-TW" b="1" dirty="0">
                <a:latin typeface="Times New Roman"/>
                <a:ea typeface="Times New Roman"/>
                <a:cs typeface="Times New Roman"/>
                <a:sym typeface="Times New Roman"/>
              </a:rPr>
              <a:t>Traverse with Height array</a:t>
            </a:r>
            <a:endParaRPr b="1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10</a:t>
            </a:fld>
            <a:endParaRPr lang="en-US"/>
          </a:p>
        </p:txBody>
      </p:sp>
      <p:sp>
        <p:nvSpPr>
          <p:cNvPr id="10" name="Google Shape;139;p7"/>
          <p:cNvSpPr txBox="1">
            <a:spLocks noGrp="1"/>
          </p:cNvSpPr>
          <p:nvPr>
            <p:ph type="body" idx="1"/>
          </p:nvPr>
        </p:nvSpPr>
        <p:spPr>
          <a:xfrm>
            <a:off x="838200" y="1468376"/>
            <a:ext cx="10775553" cy="5152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>
              <a:buSzPts val="2800"/>
            </a:pPr>
            <a:r>
              <a:rPr lang="en-US" altLang="zh-TW" dirty="0">
                <a:latin typeface="Times New Roman"/>
                <a:ea typeface="Times New Roman"/>
                <a:cs typeface="Times New Roman"/>
                <a:sym typeface="Times New Roman"/>
              </a:rPr>
              <a:t>(L, R, H) = (start, end, length)</a:t>
            </a:r>
            <a:r>
              <a:rPr lang="zh-TW" altLang="en-US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altLang="zh-TW" dirty="0">
                <a:latin typeface="Times New Roman"/>
                <a:ea typeface="Times New Roman"/>
                <a:cs typeface="Times New Roman"/>
                <a:sym typeface="Times New Roman"/>
              </a:rPr>
              <a:t>// e.g. banana, </a:t>
            </a:r>
            <a:r>
              <a:rPr lang="en-US" altLang="zh-TW" dirty="0" err="1">
                <a:latin typeface="Times New Roman"/>
                <a:ea typeface="Times New Roman"/>
                <a:cs typeface="Times New Roman"/>
                <a:sym typeface="Times New Roman"/>
              </a:rPr>
              <a:t>ana</a:t>
            </a:r>
            <a:r>
              <a:rPr lang="en-US" altLang="zh-TW" dirty="0">
                <a:latin typeface="Times New Roman"/>
                <a:ea typeface="Times New Roman"/>
                <a:cs typeface="Times New Roman"/>
                <a:sym typeface="Times New Roman"/>
              </a:rPr>
              <a:t> = (2, 4, 3)</a:t>
            </a:r>
          </a:p>
          <a:p>
            <a:pPr marL="228600" lvl="0" indent="-228600">
              <a:buSzPts val="2800"/>
            </a:pPr>
            <a:endParaRPr lang="en-US" altLang="zh-TW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588" y="2793939"/>
            <a:ext cx="3183760" cy="3266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0697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SzPts val="4400"/>
            </a:pPr>
            <a:r>
              <a:rPr lang="en-US" b="1" dirty="0">
                <a:latin typeface="Times New Roman"/>
                <a:ea typeface="Times New Roman"/>
                <a:cs typeface="Times New Roman"/>
                <a:sym typeface="Times New Roman"/>
              </a:rPr>
              <a:t>Result</a:t>
            </a:r>
            <a:r>
              <a:rPr lang="zh-TW" altLang="en-US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altLang="zh-TW" b="1" dirty="0">
                <a:latin typeface="Times New Roman"/>
                <a:ea typeface="Times New Roman"/>
                <a:cs typeface="Times New Roman"/>
                <a:sym typeface="Times New Roman"/>
              </a:rPr>
              <a:t>&amp;</a:t>
            </a:r>
            <a:r>
              <a:rPr lang="zh-TW" altLang="en-US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altLang="zh-TW" b="1" dirty="0">
                <a:latin typeface="Times New Roman"/>
                <a:ea typeface="Times New Roman"/>
                <a:cs typeface="Times New Roman"/>
                <a:sym typeface="Times New Roman"/>
              </a:rPr>
              <a:t>Conclusion</a:t>
            </a:r>
            <a:endParaRPr b="1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11</a:t>
            </a:fld>
            <a:endParaRPr lang="en-US"/>
          </a:p>
        </p:txBody>
      </p:sp>
      <p:sp>
        <p:nvSpPr>
          <p:cNvPr id="10" name="Google Shape;139;p7"/>
          <p:cNvSpPr txBox="1">
            <a:spLocks noGrp="1"/>
          </p:cNvSpPr>
          <p:nvPr>
            <p:ph type="body" idx="1"/>
          </p:nvPr>
        </p:nvSpPr>
        <p:spPr>
          <a:xfrm>
            <a:off x="838200" y="1468376"/>
            <a:ext cx="10775553" cy="5152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>
              <a:buSzPts val="2800"/>
            </a:pPr>
            <a:r>
              <a:rPr lang="en-US" altLang="zh-TW" dirty="0">
                <a:latin typeface="Times New Roman"/>
                <a:ea typeface="Times New Roman"/>
                <a:cs typeface="Times New Roman"/>
                <a:sym typeface="Times New Roman"/>
              </a:rPr>
              <a:t>Data: an English text of 5.3MB</a:t>
            </a:r>
          </a:p>
          <a:p>
            <a:pPr marL="228600" indent="-228600">
              <a:buSzPts val="2800"/>
            </a:pPr>
            <a:r>
              <a:rPr lang="en-US" altLang="zh-TW" dirty="0">
                <a:latin typeface="Times New Roman"/>
                <a:ea typeface="Times New Roman"/>
                <a:cs typeface="Times New Roman"/>
                <a:sym typeface="Times New Roman"/>
              </a:rPr>
              <a:t>Binary search: O(m </a:t>
            </a:r>
            <a:r>
              <a:rPr lang="en-US" altLang="zh-TW" dirty="0" err="1">
                <a:latin typeface="Times New Roman"/>
                <a:ea typeface="Times New Roman"/>
                <a:cs typeface="Times New Roman"/>
                <a:sym typeface="Times New Roman"/>
              </a:rPr>
              <a:t>logn</a:t>
            </a:r>
            <a:r>
              <a:rPr lang="en-US" altLang="zh-TW" dirty="0"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</a:p>
          <a:p>
            <a:pPr marL="228600" lvl="0" indent="-228600">
              <a:buSzPts val="2800"/>
            </a:pPr>
            <a:r>
              <a:rPr lang="en-US" altLang="zh-TW" dirty="0">
                <a:latin typeface="Times New Roman"/>
                <a:ea typeface="Times New Roman"/>
                <a:cs typeface="Times New Roman"/>
                <a:sym typeface="Times New Roman"/>
              </a:rPr>
              <a:t>Suffix array + LCP: O(m +</a:t>
            </a:r>
            <a:r>
              <a:rPr lang="zh-TW" altLang="en-US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altLang="zh-TW" dirty="0" err="1">
                <a:latin typeface="Times New Roman"/>
                <a:ea typeface="Times New Roman"/>
                <a:cs typeface="Times New Roman"/>
                <a:sym typeface="Times New Roman"/>
              </a:rPr>
              <a:t>logn</a:t>
            </a:r>
            <a:r>
              <a:rPr lang="en-US" altLang="zh-TW" dirty="0"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</a:p>
          <a:p>
            <a:pPr marL="228600" lvl="0" indent="-228600">
              <a:buSzPts val="2800"/>
            </a:pP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3"/>
          <a:srcRect t="24901"/>
          <a:stretch/>
        </p:blipFill>
        <p:spPr>
          <a:xfrm>
            <a:off x="1004177" y="3677478"/>
            <a:ext cx="10183646" cy="1888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4092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8"/>
          <p:cNvSpPr txBox="1">
            <a:spLocks noGrp="1"/>
          </p:cNvSpPr>
          <p:nvPr>
            <p:ph type="body" idx="1"/>
          </p:nvPr>
        </p:nvSpPr>
        <p:spPr>
          <a:xfrm>
            <a:off x="294968" y="1690688"/>
            <a:ext cx="11897032" cy="1166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76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7" name="Google Shape;147;p8"/>
          <p:cNvSpPr txBox="1">
            <a:spLocks noGrp="1"/>
          </p:cNvSpPr>
          <p:nvPr>
            <p:ph type="title"/>
          </p:nvPr>
        </p:nvSpPr>
        <p:spPr>
          <a:xfrm>
            <a:off x="4955318" y="2633763"/>
            <a:ext cx="257633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lang="en-US" sz="3200" b="1">
                <a:latin typeface="Times New Roman"/>
                <a:ea typeface="Times New Roman"/>
                <a:cs typeface="Times New Roman"/>
                <a:sym typeface="Times New Roman"/>
              </a:rPr>
              <a:t>Thanks</a:t>
            </a:r>
            <a:endParaRPr sz="3200"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"/>
          <p:cNvSpPr txBox="1">
            <a:spLocks noGrp="1"/>
          </p:cNvSpPr>
          <p:nvPr>
            <p:ph type="title"/>
          </p:nvPr>
        </p:nvSpPr>
        <p:spPr>
          <a:xfrm>
            <a:off x="838200" y="1"/>
            <a:ext cx="10515600" cy="1690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imes New Roman"/>
              <a:buNone/>
            </a:pPr>
            <a:r>
              <a:rPr lang="en-US" b="1" dirty="0">
                <a:latin typeface="Times New Roman"/>
                <a:ea typeface="Times New Roman"/>
                <a:cs typeface="Times New Roman"/>
                <a:sym typeface="Times New Roman"/>
              </a:rPr>
              <a:t>Abstract</a:t>
            </a:r>
            <a:endParaRPr b="1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8" name="Google Shape;98;p2"/>
          <p:cNvSpPr txBox="1">
            <a:spLocks noGrp="1"/>
          </p:cNvSpPr>
          <p:nvPr>
            <p:ph type="body" idx="1"/>
          </p:nvPr>
        </p:nvSpPr>
        <p:spPr>
          <a:xfrm>
            <a:off x="838200" y="1283368"/>
            <a:ext cx="10515600" cy="4758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>
              <a:spcBef>
                <a:spcPts val="0"/>
              </a:spcBef>
              <a:buSzPts val="3200"/>
              <a:buNone/>
            </a:pP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present a linear-time algorithm to compute the longest common prefix information in suffix arrays. </a:t>
            </a:r>
          </a:p>
          <a:p>
            <a:pPr marL="0" lvl="0" indent="0" algn="just">
              <a:spcBef>
                <a:spcPts val="0"/>
              </a:spcBef>
              <a:buSzPts val="3200"/>
              <a:buNone/>
            </a:pPr>
            <a:endParaRPr lang="en-US" altLang="zh-TW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spcBef>
                <a:spcPts val="0"/>
              </a:spcBef>
              <a:buSzPts val="3200"/>
              <a:buNone/>
            </a:pP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two applications of our algorithm, we show that our algorithm is crucial to the effective use of block-sorting compression, and we present a linear-time algorithm to simulate the bottom-up traversal of a suffix tree with a suffix array combined with the longest common prefix information.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3508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4552" y="2056260"/>
            <a:ext cx="4092350" cy="4198645"/>
          </a:xfrm>
          <a:prstGeom prst="rect">
            <a:avLst/>
          </a:prstGeom>
        </p:spPr>
      </p:pic>
      <p:sp>
        <p:nvSpPr>
          <p:cNvPr id="138" name="Google Shape;138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SzPts val="4400"/>
            </a:pPr>
            <a:r>
              <a:rPr lang="en-US" altLang="zh-TW" b="1" dirty="0">
                <a:latin typeface="Times New Roman"/>
                <a:ea typeface="Times New Roman"/>
                <a:cs typeface="Times New Roman"/>
                <a:sym typeface="Times New Roman"/>
              </a:rPr>
              <a:t>Bottom-Up Traverse</a:t>
            </a:r>
            <a:endParaRPr b="1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14</a:t>
            </a:fld>
            <a:endParaRPr lang="en-US"/>
          </a:p>
        </p:txBody>
      </p:sp>
      <p:sp>
        <p:nvSpPr>
          <p:cNvPr id="10" name="Google Shape;139;p7"/>
          <p:cNvSpPr txBox="1">
            <a:spLocks noGrp="1"/>
          </p:cNvSpPr>
          <p:nvPr>
            <p:ph type="body" idx="1"/>
          </p:nvPr>
        </p:nvSpPr>
        <p:spPr>
          <a:xfrm>
            <a:off x="838200" y="1468376"/>
            <a:ext cx="10775553" cy="5152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>
              <a:buSzPts val="2800"/>
            </a:pPr>
            <a:r>
              <a:rPr lang="en-US" altLang="zh-TW" dirty="0">
                <a:latin typeface="Times New Roman"/>
                <a:ea typeface="Times New Roman"/>
                <a:cs typeface="Times New Roman"/>
                <a:sym typeface="Times New Roman"/>
              </a:rPr>
              <a:t>(L, R, H) = (start, end, length)</a:t>
            </a: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12694" y="1507448"/>
            <a:ext cx="6096851" cy="4848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3963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7"/>
          <p:cNvSpPr txBox="1">
            <a:spLocks noGrp="1"/>
          </p:cNvSpPr>
          <p:nvPr>
            <p:ph type="title"/>
          </p:nvPr>
        </p:nvSpPr>
        <p:spPr>
          <a:xfrm>
            <a:off x="-42020" y="-3975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SzPts val="4400"/>
            </a:pPr>
            <a:r>
              <a:rPr lang="en-US" altLang="zh-TW" b="1" dirty="0">
                <a:latin typeface="Times New Roman"/>
                <a:ea typeface="Times New Roman"/>
                <a:cs typeface="Times New Roman"/>
                <a:sym typeface="Times New Roman"/>
              </a:rPr>
              <a:t>Compute LCP (using </a:t>
            </a:r>
            <a:r>
              <a:rPr lang="en-US" altLang="zh-TW" b="1" dirty="0" err="1">
                <a:latin typeface="Times New Roman"/>
                <a:ea typeface="Times New Roman"/>
                <a:cs typeface="Times New Roman"/>
                <a:sym typeface="Times New Roman"/>
              </a:rPr>
              <a:t>Pos</a:t>
            </a:r>
            <a:r>
              <a:rPr lang="en-US" altLang="zh-TW" b="1" dirty="0">
                <a:latin typeface="Times New Roman"/>
                <a:ea typeface="Times New Roman"/>
                <a:cs typeface="Times New Roman"/>
                <a:sym typeface="Times New Roman"/>
              </a:rPr>
              <a:t>/Rank Array)</a:t>
            </a:r>
            <a:endParaRPr b="1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15</a:t>
            </a:fld>
            <a:endParaRPr lang="en-US"/>
          </a:p>
        </p:txBody>
      </p:sp>
      <p:sp>
        <p:nvSpPr>
          <p:cNvPr id="10" name="Google Shape;139;p7"/>
          <p:cNvSpPr txBox="1">
            <a:spLocks noGrp="1"/>
          </p:cNvSpPr>
          <p:nvPr>
            <p:ph type="body" idx="1"/>
          </p:nvPr>
        </p:nvSpPr>
        <p:spPr>
          <a:xfrm>
            <a:off x="119743" y="1468376"/>
            <a:ext cx="10775553" cy="5152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>
              <a:buSzPts val="2800"/>
            </a:pP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i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 = 1, rank[1] = 5:</a:t>
            </a:r>
          </a:p>
          <a:p>
            <a:pPr marL="685800" lvl="1" indent="-228600">
              <a:buSzPts val="2800"/>
            </a:pP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Pos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[5 - 1] = </a:t>
            </a: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Pos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[4] = 2</a:t>
            </a:r>
          </a:p>
          <a:p>
            <a:pPr marL="685800" lvl="1" indent="-228600">
              <a:buSzPts val="2800"/>
            </a:pP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Lcp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(1, 2) = 0 (banana, </a:t>
            </a: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anana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) =&gt; Height[5] = 0</a:t>
            </a:r>
          </a:p>
          <a:p>
            <a:pPr marL="685800" lvl="1" indent="-228600">
              <a:buSzPts val="2800"/>
            </a:pPr>
            <a:endParaRPr lang="en-US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600" indent="-228600">
              <a:buSzPts val="2800"/>
            </a:pPr>
            <a:r>
              <a:rPr lang="en-US" altLang="zh-TW" dirty="0" err="1">
                <a:latin typeface="Times New Roman"/>
                <a:ea typeface="Times New Roman"/>
                <a:cs typeface="Times New Roman"/>
                <a:sym typeface="Times New Roman"/>
              </a:rPr>
              <a:t>i</a:t>
            </a:r>
            <a:r>
              <a:rPr lang="en-US" altLang="zh-TW" dirty="0">
                <a:latin typeface="Times New Roman"/>
                <a:ea typeface="Times New Roman"/>
                <a:cs typeface="Times New Roman"/>
                <a:sym typeface="Times New Roman"/>
              </a:rPr>
              <a:t> = 2, rank[2] = 4: </a:t>
            </a:r>
          </a:p>
          <a:p>
            <a:pPr marL="685800" lvl="1" indent="-228600">
              <a:buSzPts val="2800"/>
            </a:pPr>
            <a:r>
              <a:rPr lang="en-US" altLang="zh-TW" dirty="0" err="1">
                <a:latin typeface="Times New Roman"/>
                <a:ea typeface="Times New Roman"/>
                <a:cs typeface="Times New Roman"/>
                <a:sym typeface="Times New Roman"/>
              </a:rPr>
              <a:t>Pos</a:t>
            </a:r>
            <a:r>
              <a:rPr lang="en-US" altLang="zh-TW" dirty="0">
                <a:latin typeface="Times New Roman"/>
                <a:ea typeface="Times New Roman"/>
                <a:cs typeface="Times New Roman"/>
                <a:sym typeface="Times New Roman"/>
              </a:rPr>
              <a:t>[4 – 1 ] = </a:t>
            </a:r>
            <a:r>
              <a:rPr lang="en-US" altLang="zh-TW" dirty="0" err="1">
                <a:latin typeface="Times New Roman"/>
                <a:ea typeface="Times New Roman"/>
                <a:cs typeface="Times New Roman"/>
                <a:sym typeface="Times New Roman"/>
              </a:rPr>
              <a:t>Pos</a:t>
            </a:r>
            <a:r>
              <a:rPr lang="en-US" altLang="zh-TW" dirty="0">
                <a:latin typeface="Times New Roman"/>
                <a:ea typeface="Times New Roman"/>
                <a:cs typeface="Times New Roman"/>
                <a:sym typeface="Times New Roman"/>
              </a:rPr>
              <a:t>[3] = 4</a:t>
            </a:r>
          </a:p>
          <a:p>
            <a:pPr marL="685800" lvl="1" indent="-228600">
              <a:buSzPts val="2800"/>
            </a:pPr>
            <a:r>
              <a:rPr lang="en-US" altLang="zh-TW" dirty="0" err="1">
                <a:latin typeface="Times New Roman"/>
                <a:ea typeface="Times New Roman"/>
                <a:cs typeface="Times New Roman"/>
                <a:sym typeface="Times New Roman"/>
              </a:rPr>
              <a:t>Lcp</a:t>
            </a:r>
            <a:r>
              <a:rPr lang="en-US" altLang="zh-TW" dirty="0">
                <a:latin typeface="Times New Roman"/>
                <a:ea typeface="Times New Roman"/>
                <a:cs typeface="Times New Roman"/>
                <a:sym typeface="Times New Roman"/>
              </a:rPr>
              <a:t>(2, 4) = 3 (</a:t>
            </a:r>
            <a:r>
              <a:rPr lang="en-US" altLang="zh-TW" dirty="0" err="1">
                <a:latin typeface="Times New Roman"/>
                <a:ea typeface="Times New Roman"/>
                <a:cs typeface="Times New Roman"/>
                <a:sym typeface="Times New Roman"/>
              </a:rPr>
              <a:t>anana</a:t>
            </a:r>
            <a:r>
              <a:rPr lang="en-US" altLang="zh-TW" dirty="0"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altLang="zh-TW" dirty="0" err="1">
                <a:latin typeface="Times New Roman"/>
                <a:ea typeface="Times New Roman"/>
                <a:cs typeface="Times New Roman"/>
                <a:sym typeface="Times New Roman"/>
              </a:rPr>
              <a:t>ana</a:t>
            </a:r>
            <a:r>
              <a:rPr lang="en-US" altLang="zh-TW" dirty="0">
                <a:latin typeface="Times New Roman"/>
                <a:ea typeface="Times New Roman"/>
                <a:cs typeface="Times New Roman"/>
                <a:sym typeface="Times New Roman"/>
              </a:rPr>
              <a:t>) =&gt; Height[4] = 3</a:t>
            </a:r>
          </a:p>
          <a:p>
            <a:pPr marL="685800" lvl="1" indent="-228600">
              <a:buSzPts val="2800"/>
            </a:pPr>
            <a:endParaRPr lang="en-US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600" indent="-228600">
              <a:buSzPts val="2800"/>
            </a:pPr>
            <a:r>
              <a:rPr lang="en-US" altLang="zh-TW" dirty="0" err="1">
                <a:latin typeface="Times New Roman"/>
                <a:ea typeface="Times New Roman"/>
                <a:cs typeface="Times New Roman"/>
                <a:sym typeface="Times New Roman"/>
              </a:rPr>
              <a:t>i</a:t>
            </a:r>
            <a:r>
              <a:rPr lang="en-US" altLang="zh-TW" dirty="0">
                <a:latin typeface="Times New Roman"/>
                <a:ea typeface="Times New Roman"/>
                <a:cs typeface="Times New Roman"/>
                <a:sym typeface="Times New Roman"/>
              </a:rPr>
              <a:t> = 3, rank[3] = 7: </a:t>
            </a:r>
          </a:p>
          <a:p>
            <a:pPr marL="685800" lvl="1" indent="-228600">
              <a:buSzPts val="2800"/>
            </a:pP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Pos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[7 – 1 ] = </a:t>
            </a: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Pos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[6] = 5</a:t>
            </a:r>
          </a:p>
          <a:p>
            <a:pPr marL="685800" lvl="1" indent="-228600">
              <a:buSzPts val="2800"/>
            </a:pP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Lcp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(3, 5) = 2 (nana, </a:t>
            </a: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na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) =&gt;Height[7] = 2</a:t>
            </a:r>
          </a:p>
          <a:p>
            <a:pPr marL="228600" lvl="0" indent="-228600">
              <a:buSzPts val="2800"/>
            </a:pPr>
            <a:endParaRPr lang="en-US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600" lvl="0" indent="-228600">
              <a:buSzPts val="2800"/>
            </a:pP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" name="Google Shape;139;p7"/>
          <p:cNvSpPr txBox="1">
            <a:spLocks/>
          </p:cNvSpPr>
          <p:nvPr/>
        </p:nvSpPr>
        <p:spPr>
          <a:xfrm>
            <a:off x="6951549" y="1116960"/>
            <a:ext cx="6061302" cy="34738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228600" indent="-228600">
              <a:buSzPts val="2800"/>
            </a:pP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E.g.</a:t>
            </a:r>
            <a:r>
              <a:rPr lang="zh-TW" altLang="en-US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altLang="zh-TW" dirty="0">
                <a:latin typeface="Times New Roman"/>
                <a:ea typeface="Times New Roman"/>
                <a:cs typeface="Times New Roman"/>
                <a:sym typeface="Times New Roman"/>
              </a:rPr>
              <a:t>banana$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  <a:p>
            <a:pPr marL="228600" indent="-228600">
              <a:buSzPts val="2800"/>
            </a:pP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Lcp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(</a:t>
            </a: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anana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ana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) = 3</a:t>
            </a:r>
          </a:p>
          <a:p>
            <a:pPr marL="228600" indent="-228600">
              <a:buSzPts val="2800"/>
            </a:pP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Lcp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(nana, </a:t>
            </a: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na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) = 2</a:t>
            </a:r>
          </a:p>
          <a:p>
            <a:pPr marL="228600" indent="-228600">
              <a:buSzPts val="2800"/>
            </a:pPr>
            <a:endParaRPr lang="en-US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600" indent="-228600">
              <a:buSzPts val="2800"/>
            </a:pP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Lcp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(a, </a:t>
            </a: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anana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) = min(1, 3) = 1</a:t>
            </a: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06" r="62164" b="35574"/>
          <a:stretch/>
        </p:blipFill>
        <p:spPr>
          <a:xfrm>
            <a:off x="6395468" y="4213134"/>
            <a:ext cx="3978729" cy="2563587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656" t="11386" r="9679" b="42093"/>
          <a:stretch/>
        </p:blipFill>
        <p:spPr>
          <a:xfrm>
            <a:off x="10635342" y="4147123"/>
            <a:ext cx="1436916" cy="2563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4470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SzPts val="4400"/>
            </a:pPr>
            <a:r>
              <a:rPr lang="en-US" altLang="zh-TW" b="1" dirty="0">
                <a:latin typeface="Times New Roman"/>
                <a:ea typeface="Times New Roman"/>
                <a:cs typeface="Times New Roman"/>
                <a:sym typeface="Times New Roman"/>
              </a:rPr>
              <a:t>Compute LCP (using </a:t>
            </a:r>
            <a:r>
              <a:rPr lang="en-US" altLang="zh-TW" b="1" dirty="0" err="1">
                <a:latin typeface="Times New Roman"/>
                <a:ea typeface="Times New Roman"/>
                <a:cs typeface="Times New Roman"/>
                <a:sym typeface="Times New Roman"/>
              </a:rPr>
              <a:t>Pos</a:t>
            </a:r>
            <a:r>
              <a:rPr lang="en-US" altLang="zh-TW" b="1" dirty="0">
                <a:latin typeface="Times New Roman"/>
                <a:ea typeface="Times New Roman"/>
                <a:cs typeface="Times New Roman"/>
                <a:sym typeface="Times New Roman"/>
              </a:rPr>
              <a:t>/Rank Array)</a:t>
            </a:r>
            <a:endParaRPr b="1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16</a:t>
            </a:fld>
            <a:endParaRPr lang="en-US"/>
          </a:p>
        </p:txBody>
      </p:sp>
      <p:sp>
        <p:nvSpPr>
          <p:cNvPr id="10" name="Google Shape;139;p7"/>
          <p:cNvSpPr txBox="1">
            <a:spLocks noGrp="1"/>
          </p:cNvSpPr>
          <p:nvPr>
            <p:ph type="body" idx="1"/>
          </p:nvPr>
        </p:nvSpPr>
        <p:spPr>
          <a:xfrm>
            <a:off x="838200" y="1468376"/>
            <a:ext cx="10775553" cy="5152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228600" lvl="0" indent="-228600">
              <a:buSzPts val="2800"/>
            </a:pP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i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 = 4, rank[4] = 3:</a:t>
            </a:r>
          </a:p>
          <a:p>
            <a:pPr marL="685800" lvl="1" indent="-228600">
              <a:buSzPts val="2800"/>
            </a:pP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Pos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[3 - 1] = </a:t>
            </a: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Pos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[2] = 6</a:t>
            </a:r>
          </a:p>
          <a:p>
            <a:pPr marL="685800" lvl="1" indent="-228600">
              <a:buSzPts val="2800"/>
            </a:pP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Lcp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(4, 6) = 1 (</a:t>
            </a: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ana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, a) =&gt; Height[3] = 1</a:t>
            </a:r>
          </a:p>
          <a:p>
            <a:pPr marL="685800" lvl="1" indent="-228600">
              <a:buSzPts val="2800"/>
            </a:pPr>
            <a:endParaRPr lang="en-US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600" indent="-228600">
              <a:buSzPts val="2800"/>
            </a:pPr>
            <a:r>
              <a:rPr lang="en-US" altLang="zh-TW" dirty="0" err="1">
                <a:latin typeface="Times New Roman"/>
                <a:ea typeface="Times New Roman"/>
                <a:cs typeface="Times New Roman"/>
                <a:sym typeface="Times New Roman"/>
              </a:rPr>
              <a:t>i</a:t>
            </a:r>
            <a:r>
              <a:rPr lang="en-US" altLang="zh-TW" dirty="0">
                <a:latin typeface="Times New Roman"/>
                <a:ea typeface="Times New Roman"/>
                <a:cs typeface="Times New Roman"/>
                <a:sym typeface="Times New Roman"/>
              </a:rPr>
              <a:t> = 5, rank[5] = 6: </a:t>
            </a:r>
          </a:p>
          <a:p>
            <a:pPr marL="685800" lvl="1" indent="-228600">
              <a:buSzPts val="2800"/>
            </a:pPr>
            <a:r>
              <a:rPr lang="en-US" altLang="zh-TW" dirty="0" err="1">
                <a:latin typeface="Times New Roman"/>
                <a:ea typeface="Times New Roman"/>
                <a:cs typeface="Times New Roman"/>
                <a:sym typeface="Times New Roman"/>
              </a:rPr>
              <a:t>Pos</a:t>
            </a:r>
            <a:r>
              <a:rPr lang="en-US" altLang="zh-TW" dirty="0">
                <a:latin typeface="Times New Roman"/>
                <a:ea typeface="Times New Roman"/>
                <a:cs typeface="Times New Roman"/>
                <a:sym typeface="Times New Roman"/>
              </a:rPr>
              <a:t>[6 – 1 ] = </a:t>
            </a:r>
            <a:r>
              <a:rPr lang="en-US" altLang="zh-TW" dirty="0" err="1">
                <a:latin typeface="Times New Roman"/>
                <a:ea typeface="Times New Roman"/>
                <a:cs typeface="Times New Roman"/>
                <a:sym typeface="Times New Roman"/>
              </a:rPr>
              <a:t>Pos</a:t>
            </a:r>
            <a:r>
              <a:rPr lang="en-US" altLang="zh-TW" dirty="0">
                <a:latin typeface="Times New Roman"/>
                <a:ea typeface="Times New Roman"/>
                <a:cs typeface="Times New Roman"/>
                <a:sym typeface="Times New Roman"/>
              </a:rPr>
              <a:t>[5] = 1</a:t>
            </a:r>
          </a:p>
          <a:p>
            <a:pPr marL="685800" lvl="1" indent="-228600">
              <a:buSzPts val="2800"/>
            </a:pPr>
            <a:r>
              <a:rPr lang="en-US" altLang="zh-TW" dirty="0" err="1">
                <a:latin typeface="Times New Roman"/>
                <a:ea typeface="Times New Roman"/>
                <a:cs typeface="Times New Roman"/>
                <a:sym typeface="Times New Roman"/>
              </a:rPr>
              <a:t>Lcp</a:t>
            </a:r>
            <a:r>
              <a:rPr lang="en-US" altLang="zh-TW" dirty="0">
                <a:latin typeface="Times New Roman"/>
                <a:ea typeface="Times New Roman"/>
                <a:cs typeface="Times New Roman"/>
                <a:sym typeface="Times New Roman"/>
              </a:rPr>
              <a:t>(5, 1) = 0 (</a:t>
            </a:r>
            <a:r>
              <a:rPr lang="en-US" altLang="zh-TW" dirty="0" err="1">
                <a:latin typeface="Times New Roman"/>
                <a:ea typeface="Times New Roman"/>
                <a:cs typeface="Times New Roman"/>
                <a:sym typeface="Times New Roman"/>
              </a:rPr>
              <a:t>na</a:t>
            </a:r>
            <a:r>
              <a:rPr lang="en-US" altLang="zh-TW" dirty="0">
                <a:latin typeface="Times New Roman"/>
                <a:ea typeface="Times New Roman"/>
                <a:cs typeface="Times New Roman"/>
                <a:sym typeface="Times New Roman"/>
              </a:rPr>
              <a:t>, banana) =&gt; Height[6] = 0</a:t>
            </a:r>
          </a:p>
          <a:p>
            <a:pPr marL="685800" lvl="1" indent="-228600">
              <a:buSzPts val="2800"/>
            </a:pPr>
            <a:endParaRPr lang="en-US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600" indent="-228600">
              <a:buSzPts val="2800"/>
            </a:pPr>
            <a:r>
              <a:rPr lang="en-US" altLang="zh-TW" dirty="0" err="1">
                <a:latin typeface="Times New Roman"/>
                <a:ea typeface="Times New Roman"/>
                <a:cs typeface="Times New Roman"/>
                <a:sym typeface="Times New Roman"/>
              </a:rPr>
              <a:t>i</a:t>
            </a:r>
            <a:r>
              <a:rPr lang="en-US" altLang="zh-TW" dirty="0">
                <a:latin typeface="Times New Roman"/>
                <a:ea typeface="Times New Roman"/>
                <a:cs typeface="Times New Roman"/>
                <a:sym typeface="Times New Roman"/>
              </a:rPr>
              <a:t> = 6, rank[6] = 2: </a:t>
            </a:r>
          </a:p>
          <a:p>
            <a:pPr marL="685800" lvl="1" indent="-228600">
              <a:buSzPts val="2800"/>
            </a:pP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Pos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[2 – 1 ] = </a:t>
            </a: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Pos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[1] = 7</a:t>
            </a:r>
          </a:p>
          <a:p>
            <a:pPr marL="685800" lvl="1" indent="-228600">
              <a:buSzPts val="2800"/>
            </a:pP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Lcp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(6, 7) = 0 (a, $) =&gt;Height[2] = 0</a:t>
            </a:r>
          </a:p>
          <a:p>
            <a:pPr marL="457200" lvl="1" indent="0">
              <a:buSzPts val="2800"/>
              <a:buNone/>
            </a:pPr>
            <a:endParaRPr lang="en-US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600" lvl="0" indent="-228600">
              <a:buSzPts val="2800"/>
            </a:pP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i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 = 7, rank[7] = 1, but</a:t>
            </a:r>
            <a:r>
              <a:rPr lang="zh-TW" altLang="en-US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altLang="zh-TW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altLang="zh-TW" dirty="0" err="1">
                <a:latin typeface="Times New Roman"/>
                <a:ea typeface="Times New Roman"/>
                <a:cs typeface="Times New Roman"/>
                <a:sym typeface="Times New Roman"/>
              </a:rPr>
              <a:t>Pos</a:t>
            </a:r>
            <a:r>
              <a:rPr lang="en-US" altLang="zh-TW" dirty="0">
                <a:latin typeface="Times New Roman"/>
                <a:ea typeface="Times New Roman"/>
                <a:cs typeface="Times New Roman"/>
                <a:sym typeface="Times New Roman"/>
              </a:rPr>
              <a:t>[7] = $</a:t>
            </a:r>
            <a:r>
              <a:rPr lang="zh-TW" altLang="en-US" dirty="0">
                <a:latin typeface="Times New Roman"/>
                <a:ea typeface="Times New Roman"/>
                <a:cs typeface="Times New Roman"/>
                <a:sym typeface="Times New Roman"/>
              </a:rPr>
              <a:t>，</a:t>
            </a:r>
            <a:r>
              <a:rPr lang="en-US" altLang="zh-TW" dirty="0">
                <a:latin typeface="Times New Roman"/>
                <a:ea typeface="Times New Roman"/>
                <a:cs typeface="Times New Roman"/>
                <a:sym typeface="Times New Roman"/>
              </a:rPr>
              <a:t>loop 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finish. </a:t>
            </a:r>
            <a:r>
              <a:rPr lang="zh-TW" altLang="en-US" dirty="0">
                <a:latin typeface="Times New Roman"/>
                <a:ea typeface="Times New Roman"/>
                <a:cs typeface="Times New Roman"/>
                <a:sym typeface="Times New Roman"/>
              </a:rPr>
              <a:t>得到</a:t>
            </a:r>
            <a:r>
              <a:rPr lang="en-US" altLang="zh-TW" dirty="0">
                <a:latin typeface="Times New Roman"/>
                <a:ea typeface="Times New Roman"/>
                <a:cs typeface="Times New Roman"/>
                <a:sym typeface="Times New Roman"/>
              </a:rPr>
              <a:t>Height[0, 0, 1, 3, 0, 0, 2]</a:t>
            </a:r>
            <a:endParaRPr lang="en-US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600" lvl="0" indent="-228600">
              <a:buSzPts val="2800"/>
            </a:pP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840738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SzPts val="4400"/>
            </a:pPr>
            <a:r>
              <a:rPr lang="en-US" b="1" dirty="0">
                <a:latin typeface="Times New Roman"/>
                <a:ea typeface="Times New Roman"/>
                <a:cs typeface="Times New Roman"/>
                <a:sym typeface="Times New Roman"/>
              </a:rPr>
              <a:t>Conclusion</a:t>
            </a:r>
            <a:endParaRPr b="1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17</a:t>
            </a:fld>
            <a:endParaRPr lang="en-US"/>
          </a:p>
        </p:txBody>
      </p:sp>
      <p:sp>
        <p:nvSpPr>
          <p:cNvPr id="10" name="Google Shape;139;p7"/>
          <p:cNvSpPr txBox="1">
            <a:spLocks noGrp="1"/>
          </p:cNvSpPr>
          <p:nvPr>
            <p:ph type="body" idx="1"/>
          </p:nvPr>
        </p:nvSpPr>
        <p:spPr>
          <a:xfrm>
            <a:off x="838200" y="1468376"/>
            <a:ext cx="10775553" cy="5152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>
              <a:buSzPts val="2800"/>
            </a:pP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Usi</a:t>
            </a: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121608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"/>
          <p:cNvSpPr txBox="1">
            <a:spLocks noGrp="1"/>
          </p:cNvSpPr>
          <p:nvPr>
            <p:ph type="title"/>
          </p:nvPr>
        </p:nvSpPr>
        <p:spPr>
          <a:xfrm>
            <a:off x="838200" y="1"/>
            <a:ext cx="10515600" cy="1690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imes New Roman"/>
              <a:buNone/>
            </a:pPr>
            <a:r>
              <a:rPr lang="en-US" b="1" dirty="0">
                <a:latin typeface="Times New Roman"/>
                <a:ea typeface="Times New Roman"/>
                <a:cs typeface="Times New Roman"/>
                <a:sym typeface="Times New Roman"/>
              </a:rPr>
              <a:t>Abstract</a:t>
            </a:r>
            <a:endParaRPr b="1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8" name="Google Shape;98;p2"/>
          <p:cNvSpPr txBox="1">
            <a:spLocks noGrp="1"/>
          </p:cNvSpPr>
          <p:nvPr>
            <p:ph type="body" idx="1"/>
          </p:nvPr>
        </p:nvSpPr>
        <p:spPr>
          <a:xfrm>
            <a:off x="838200" y="1283368"/>
            <a:ext cx="10515600" cy="4758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>
              <a:spcBef>
                <a:spcPts val="0"/>
              </a:spcBef>
              <a:buSzPts val="3200"/>
              <a:buNone/>
            </a:pP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present a linear-time algorithm to compute the longest common prefix information in suffix arrays. </a:t>
            </a:r>
          </a:p>
          <a:p>
            <a:pPr marL="0" lvl="0" indent="0" algn="just">
              <a:spcBef>
                <a:spcPts val="0"/>
              </a:spcBef>
              <a:buSzPts val="3200"/>
              <a:buNone/>
            </a:pPr>
            <a:endParaRPr lang="en-US" altLang="zh-TW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spcBef>
                <a:spcPts val="0"/>
              </a:spcBef>
              <a:buSzPts val="3200"/>
              <a:buNone/>
            </a:pP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two applications of our algorithm, we show that our algorithm is crucial to the effective use of block-sorting compression, and we present a linear-time algorithm to simulate the bottom-up traversal of a suffix tree with a suffix array combined with the longest common prefix information.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923719"/>
            <a:ext cx="10515600" cy="5510707"/>
          </a:xfrm>
          <a:prstGeom prst="rect">
            <a:avLst/>
          </a:prstGeom>
        </p:spPr>
      </p:pic>
      <p:sp>
        <p:nvSpPr>
          <p:cNvPr id="138" name="Google Shape;138;p7"/>
          <p:cNvSpPr txBox="1">
            <a:spLocks noGrp="1"/>
          </p:cNvSpPr>
          <p:nvPr>
            <p:ph type="title"/>
          </p:nvPr>
        </p:nvSpPr>
        <p:spPr>
          <a:xfrm>
            <a:off x="0" y="-15303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SzPts val="4400"/>
            </a:pPr>
            <a:r>
              <a:rPr lang="en-US" b="1" dirty="0">
                <a:latin typeface="Times New Roman"/>
                <a:ea typeface="Times New Roman"/>
                <a:cs typeface="Times New Roman"/>
                <a:sym typeface="Times New Roman"/>
              </a:rPr>
              <a:t>Suffix array</a:t>
            </a:r>
            <a:r>
              <a:rPr lang="zh-TW" altLang="en-US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altLang="zh-TW" b="1" dirty="0">
                <a:latin typeface="Times New Roman"/>
                <a:ea typeface="Times New Roman"/>
                <a:cs typeface="Times New Roman"/>
                <a:sym typeface="Times New Roman"/>
              </a:rPr>
              <a:t>(1/2)</a:t>
            </a:r>
            <a:endParaRPr b="1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</a:t>
            </a:fld>
            <a:endParaRPr lang="en-US"/>
          </a:p>
        </p:txBody>
      </p:sp>
      <p:sp>
        <p:nvSpPr>
          <p:cNvPr id="10" name="Google Shape;139;p7"/>
          <p:cNvSpPr txBox="1">
            <a:spLocks noGrp="1"/>
          </p:cNvSpPr>
          <p:nvPr>
            <p:ph type="body" idx="1"/>
          </p:nvPr>
        </p:nvSpPr>
        <p:spPr>
          <a:xfrm>
            <a:off x="838200" y="4752109"/>
            <a:ext cx="10775553" cy="18683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>
              <a:buSzPts val="2800"/>
            </a:pPr>
            <a:r>
              <a:rPr lang="en-US" altLang="zh-TW" dirty="0" err="1">
                <a:latin typeface="Times New Roman"/>
                <a:ea typeface="Times New Roman"/>
                <a:cs typeface="Times New Roman"/>
                <a:sym typeface="Times New Roman"/>
              </a:rPr>
              <a:t>Pos</a:t>
            </a:r>
            <a:r>
              <a:rPr lang="en-US" altLang="zh-TW" dirty="0">
                <a:latin typeface="Times New Roman"/>
                <a:ea typeface="Times New Roman"/>
                <a:cs typeface="Times New Roman"/>
                <a:sym typeface="Times New Roman"/>
              </a:rPr>
              <a:t>[k] = </a:t>
            </a:r>
            <a:r>
              <a:rPr lang="en-US" altLang="zh-TW" dirty="0" err="1">
                <a:latin typeface="Times New Roman"/>
                <a:ea typeface="Times New Roman"/>
                <a:cs typeface="Times New Roman"/>
                <a:sym typeface="Times New Roman"/>
              </a:rPr>
              <a:t>i</a:t>
            </a:r>
            <a:endParaRPr lang="en-US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303781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7"/>
          <p:cNvSpPr txBox="1">
            <a:spLocks noGrp="1"/>
          </p:cNvSpPr>
          <p:nvPr>
            <p:ph type="title"/>
          </p:nvPr>
        </p:nvSpPr>
        <p:spPr>
          <a:xfrm>
            <a:off x="0" y="-15303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SzPts val="4400"/>
            </a:pPr>
            <a:r>
              <a:rPr lang="en-US" b="1" dirty="0">
                <a:latin typeface="Times New Roman"/>
                <a:ea typeface="Times New Roman"/>
                <a:cs typeface="Times New Roman"/>
                <a:sym typeface="Times New Roman"/>
              </a:rPr>
              <a:t>Suffix array (2/2)</a:t>
            </a:r>
            <a:endParaRPr b="1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4</a:t>
            </a:fld>
            <a:endParaRPr lang="en-US"/>
          </a:p>
        </p:txBody>
      </p:sp>
      <p:sp>
        <p:nvSpPr>
          <p:cNvPr id="10" name="Google Shape;139;p7"/>
          <p:cNvSpPr txBox="1">
            <a:spLocks noGrp="1"/>
          </p:cNvSpPr>
          <p:nvPr>
            <p:ph type="body" idx="1"/>
          </p:nvPr>
        </p:nvSpPr>
        <p:spPr>
          <a:xfrm>
            <a:off x="838200" y="1468376"/>
            <a:ext cx="10775553" cy="5152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>
              <a:buSzPts val="2800"/>
            </a:pPr>
            <a:endParaRPr lang="en-US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600" lvl="0" indent="-228600">
              <a:buSzPts val="2800"/>
            </a:pPr>
            <a:r>
              <a:rPr lang="en-US" altLang="zh-TW" dirty="0">
                <a:latin typeface="Times New Roman"/>
                <a:ea typeface="Times New Roman"/>
                <a:cs typeface="Times New Roman"/>
                <a:sym typeface="Times New Roman"/>
              </a:rPr>
              <a:t>Binary search f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inds pattern m in text n: O(m </a:t>
            </a: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logn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</a:p>
          <a:p>
            <a:pPr marL="228600" lvl="0" indent="-228600">
              <a:buSzPts val="2800"/>
            </a:pPr>
            <a:endParaRPr lang="en-US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600" lvl="0" indent="-228600">
              <a:buSzPts val="2800"/>
            </a:pP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Suffix array + LCP to find a pattern: O(m </a:t>
            </a:r>
            <a:r>
              <a:rPr lang="en-US" altLang="zh-TW" dirty="0"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r>
              <a:rPr lang="zh-TW" altLang="en-US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altLang="zh-TW" dirty="0" err="1">
                <a:latin typeface="Times New Roman"/>
                <a:ea typeface="Times New Roman"/>
                <a:cs typeface="Times New Roman"/>
                <a:sym typeface="Times New Roman"/>
              </a:rPr>
              <a:t>logn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6601234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SzPts val="4400"/>
            </a:pPr>
            <a:r>
              <a:rPr lang="en-US" b="1" dirty="0">
                <a:latin typeface="Times New Roman"/>
                <a:ea typeface="Times New Roman"/>
                <a:cs typeface="Times New Roman"/>
                <a:sym typeface="Times New Roman"/>
              </a:rPr>
              <a:t>Longest-Common-Prefix</a:t>
            </a:r>
            <a:endParaRPr b="1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5</a:t>
            </a:fld>
            <a:endParaRPr lang="en-US"/>
          </a:p>
        </p:txBody>
      </p:sp>
      <p:sp>
        <p:nvSpPr>
          <p:cNvPr id="10" name="Google Shape;139;p7"/>
          <p:cNvSpPr txBox="1">
            <a:spLocks noGrp="1"/>
          </p:cNvSpPr>
          <p:nvPr>
            <p:ph type="body" idx="1"/>
          </p:nvPr>
        </p:nvSpPr>
        <p:spPr>
          <a:xfrm>
            <a:off x="838200" y="1468376"/>
            <a:ext cx="10775553" cy="5152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>
              <a:buSzPts val="2800"/>
            </a:pP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8028" y="1690688"/>
            <a:ext cx="6076404" cy="4084554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30" r="21015"/>
          <a:stretch/>
        </p:blipFill>
        <p:spPr>
          <a:xfrm>
            <a:off x="7813963" y="845643"/>
            <a:ext cx="3906982" cy="5510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7624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SzPts val="4400"/>
            </a:pPr>
            <a:r>
              <a:rPr lang="en-US" b="1" dirty="0">
                <a:latin typeface="Times New Roman"/>
                <a:ea typeface="Times New Roman"/>
                <a:cs typeface="Times New Roman"/>
                <a:sym typeface="Times New Roman"/>
              </a:rPr>
              <a:t>Preliminary summary</a:t>
            </a:r>
            <a:endParaRPr b="1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6</a:t>
            </a:fld>
            <a:endParaRPr lang="en-US"/>
          </a:p>
        </p:txBody>
      </p:sp>
      <p:sp>
        <p:nvSpPr>
          <p:cNvPr id="10" name="Google Shape;139;p7"/>
          <p:cNvSpPr txBox="1">
            <a:spLocks noGrp="1"/>
          </p:cNvSpPr>
          <p:nvPr>
            <p:ph type="body" idx="1"/>
          </p:nvPr>
        </p:nvSpPr>
        <p:spPr>
          <a:xfrm>
            <a:off x="838200" y="1468376"/>
            <a:ext cx="10775553" cy="5152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>
              <a:buSzPts val="2800"/>
            </a:pPr>
            <a:r>
              <a:rPr 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Suffix array: 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存所有後綴的索引。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(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按照字典序排序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)</a:t>
            </a:r>
          </a:p>
          <a:p>
            <a:pPr marL="685800" lvl="1" indent="-228600">
              <a:buSzPts val="2800"/>
            </a:pPr>
            <a:r>
              <a:rPr lang="en-US" altLang="zh-TW" dirty="0" err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Pos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[k] = </a:t>
            </a:r>
            <a:r>
              <a:rPr lang="en-US" altLang="zh-TW" dirty="0" err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i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 :  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第 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k 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小的後綴是從索引 </a:t>
            </a:r>
            <a:r>
              <a:rPr lang="en-US" altLang="zh-TW" dirty="0" err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i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開始，到最後的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substring.</a:t>
            </a:r>
          </a:p>
          <a:p>
            <a:pPr marL="685800" lvl="1" indent="-228600">
              <a:buSzPts val="2800"/>
            </a:pPr>
            <a:r>
              <a:rPr 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Rank [</a:t>
            </a:r>
            <a:r>
              <a:rPr lang="en-US" dirty="0" err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i</a:t>
            </a:r>
            <a:r>
              <a:rPr 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] = k : 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為</a:t>
            </a:r>
            <a:r>
              <a:rPr lang="en-US" altLang="zh-TW" dirty="0" err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Pos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的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inverse function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，從索引去找此後綴的</a:t>
            </a:r>
            <a:r>
              <a:rPr lang="zh-TW" altLang="en-US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字典序排名</a:t>
            </a:r>
            <a:endParaRPr lang="en-US" altLang="zh-TW" dirty="0">
              <a:solidFill>
                <a:srgbClr val="FF00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  <a:sym typeface="Times New Roman"/>
            </a:endParaRPr>
          </a:p>
          <a:p>
            <a:pPr marL="0" lvl="0" indent="0">
              <a:buSzPts val="2800"/>
              <a:buNone/>
            </a:pPr>
            <a:endParaRPr lang="en-US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  <a:sym typeface="Times New Roman"/>
            </a:endParaRPr>
          </a:p>
          <a:p>
            <a:pPr marL="228600" lvl="0" indent="-228600">
              <a:buSzPts val="2800"/>
            </a:pPr>
            <a:r>
              <a:rPr 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LCP array: 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紀錄相鄰後綴的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LCP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。</a:t>
            </a:r>
            <a:endParaRPr lang="en-US" altLang="zh-TW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  <a:sym typeface="Times New Roman"/>
            </a:endParaRPr>
          </a:p>
          <a:p>
            <a:pPr marL="228600" lvl="0" indent="-228600">
              <a:buSzPts val="2800"/>
            </a:pPr>
            <a:endParaRPr lang="en-US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  <a:sym typeface="Times New Roman"/>
            </a:endParaRPr>
          </a:p>
          <a:p>
            <a:pPr marL="228600" lvl="0" indent="-228600">
              <a:buSzPts val="2800"/>
            </a:pP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Goal: </a:t>
            </a:r>
          </a:p>
          <a:p>
            <a:pPr marL="685800" lvl="1" indent="-228600">
              <a:buSzPts val="2800"/>
            </a:pP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快速計算出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LCP</a:t>
            </a:r>
          </a:p>
          <a:p>
            <a:pPr marL="685800" lvl="1" indent="-228600">
              <a:buSzPts val="2800"/>
            </a:pPr>
            <a:r>
              <a:rPr lang="en-US" altLang="zh-TW" dirty="0" err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Conbine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altLang="zh-TW" b="1" dirty="0">
                <a:solidFill>
                  <a:srgbClr val="C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suffix array</a:t>
            </a:r>
            <a:r>
              <a:rPr lang="zh-TW" altLang="en-US" b="1" dirty="0">
                <a:solidFill>
                  <a:srgbClr val="C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and </a:t>
            </a:r>
            <a:r>
              <a:rPr lang="en-US" altLang="zh-TW" b="1" dirty="0">
                <a:solidFill>
                  <a:srgbClr val="C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LCP</a:t>
            </a:r>
          </a:p>
          <a:p>
            <a:pPr marL="228600" lvl="0" indent="-228600">
              <a:buSzPts val="2800"/>
            </a:pPr>
            <a:endParaRPr lang="en-US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  <a:sym typeface="Times New Roman"/>
            </a:endParaRPr>
          </a:p>
          <a:p>
            <a:pPr marL="228600" lvl="0" indent="-228600">
              <a:buSzPts val="2800"/>
            </a:pPr>
            <a:endParaRPr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706499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7</a:t>
            </a:fld>
            <a:endParaRPr lang="en-US"/>
          </a:p>
        </p:txBody>
      </p:sp>
      <p:sp>
        <p:nvSpPr>
          <p:cNvPr id="10" name="Google Shape;139;p7"/>
          <p:cNvSpPr txBox="1">
            <a:spLocks noGrp="1"/>
          </p:cNvSpPr>
          <p:nvPr>
            <p:ph type="body" idx="1"/>
          </p:nvPr>
        </p:nvSpPr>
        <p:spPr>
          <a:xfrm>
            <a:off x="119744" y="2124075"/>
            <a:ext cx="5700032" cy="3743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228600" lvl="0" indent="-228600">
              <a:buSzPts val="2800"/>
            </a:pP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i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 = 1, rank[1] = 5, h = 0:</a:t>
            </a:r>
          </a:p>
          <a:p>
            <a:pPr marL="685800" lvl="1" indent="-228600">
              <a:buSzPts val="2800"/>
            </a:pP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k = </a:t>
            </a: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Pos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[Rank[</a:t>
            </a: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i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] - 1] = 2</a:t>
            </a:r>
          </a:p>
          <a:p>
            <a:pPr marL="685800" lvl="1" indent="-228600">
              <a:buSzPts val="2800"/>
            </a:pP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while A[ </a:t>
            </a: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i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 + h ] = = A[ k + h ] : h += 1 ;</a:t>
            </a:r>
          </a:p>
          <a:p>
            <a:pPr marL="685800" lvl="1" indent="-228600">
              <a:buSzPts val="2800"/>
            </a:pP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(banana, </a:t>
            </a: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anana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) =&gt; Height[5] = 0</a:t>
            </a:r>
          </a:p>
          <a:p>
            <a:pPr marL="685800" lvl="1" indent="-228600">
              <a:buSzPts val="2800"/>
            </a:pPr>
            <a:endParaRPr lang="en-US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600" lvl="0" indent="-228600">
              <a:buSzPts val="2800"/>
            </a:pPr>
            <a:r>
              <a:rPr lang="en-US" altLang="zh-TW" dirty="0" err="1">
                <a:latin typeface="Times New Roman"/>
                <a:ea typeface="Times New Roman"/>
                <a:cs typeface="Times New Roman"/>
                <a:sym typeface="Times New Roman"/>
              </a:rPr>
              <a:t>i</a:t>
            </a:r>
            <a:r>
              <a:rPr lang="en-US" altLang="zh-TW" dirty="0">
                <a:latin typeface="Times New Roman"/>
                <a:ea typeface="Times New Roman"/>
                <a:cs typeface="Times New Roman"/>
                <a:sym typeface="Times New Roman"/>
              </a:rPr>
              <a:t> = 2, rank[2] = 4: </a:t>
            </a:r>
          </a:p>
          <a:p>
            <a:pPr marL="685800" lvl="1" indent="-228600">
              <a:buSzPts val="2800"/>
            </a:pPr>
            <a:r>
              <a:rPr lang="en-US" altLang="zh-TW" dirty="0">
                <a:latin typeface="Times New Roman"/>
                <a:ea typeface="Times New Roman"/>
                <a:cs typeface="Times New Roman"/>
                <a:sym typeface="Times New Roman"/>
              </a:rPr>
              <a:t>k = </a:t>
            </a:r>
            <a:r>
              <a:rPr lang="en-US" altLang="zh-TW" dirty="0" err="1">
                <a:latin typeface="Times New Roman"/>
                <a:ea typeface="Times New Roman"/>
                <a:cs typeface="Times New Roman"/>
                <a:sym typeface="Times New Roman"/>
              </a:rPr>
              <a:t>Pos</a:t>
            </a:r>
            <a:r>
              <a:rPr lang="en-US" altLang="zh-TW" dirty="0">
                <a:latin typeface="Times New Roman"/>
                <a:ea typeface="Times New Roman"/>
                <a:cs typeface="Times New Roman"/>
                <a:sym typeface="Times New Roman"/>
              </a:rPr>
              <a:t>[Rank[</a:t>
            </a:r>
            <a:r>
              <a:rPr lang="en-US" altLang="zh-TW" dirty="0" err="1">
                <a:latin typeface="Times New Roman"/>
                <a:ea typeface="Times New Roman"/>
                <a:cs typeface="Times New Roman"/>
                <a:sym typeface="Times New Roman"/>
              </a:rPr>
              <a:t>i</a:t>
            </a:r>
            <a:r>
              <a:rPr lang="en-US" altLang="zh-TW" dirty="0">
                <a:latin typeface="Times New Roman"/>
                <a:ea typeface="Times New Roman"/>
                <a:cs typeface="Times New Roman"/>
                <a:sym typeface="Times New Roman"/>
              </a:rPr>
              <a:t>] - 1] = 4</a:t>
            </a:r>
          </a:p>
          <a:p>
            <a:pPr marL="685800" lvl="1" indent="-228600">
              <a:buSzPts val="2800"/>
            </a:pPr>
            <a:r>
              <a:rPr lang="en-US" altLang="zh-TW" dirty="0">
                <a:latin typeface="Times New Roman"/>
                <a:ea typeface="Times New Roman"/>
                <a:cs typeface="Times New Roman"/>
                <a:sym typeface="Times New Roman"/>
              </a:rPr>
              <a:t>while A[ </a:t>
            </a:r>
            <a:r>
              <a:rPr lang="en-US" altLang="zh-TW" dirty="0" err="1">
                <a:latin typeface="Times New Roman"/>
                <a:ea typeface="Times New Roman"/>
                <a:cs typeface="Times New Roman"/>
                <a:sym typeface="Times New Roman"/>
              </a:rPr>
              <a:t>i</a:t>
            </a:r>
            <a:r>
              <a:rPr lang="en-US" altLang="zh-TW" dirty="0">
                <a:latin typeface="Times New Roman"/>
                <a:ea typeface="Times New Roman"/>
                <a:cs typeface="Times New Roman"/>
                <a:sym typeface="Times New Roman"/>
              </a:rPr>
              <a:t> + h ] = = A[ k + h ] : h += 1 ;</a:t>
            </a:r>
          </a:p>
          <a:p>
            <a:pPr marL="685800" lvl="1" indent="-228600">
              <a:buSzPts val="2800"/>
            </a:pPr>
            <a:r>
              <a:rPr lang="en-US" altLang="zh-TW" dirty="0">
                <a:latin typeface="Times New Roman"/>
                <a:ea typeface="Times New Roman"/>
                <a:cs typeface="Times New Roman"/>
                <a:sym typeface="Times New Roman"/>
              </a:rPr>
              <a:t>(</a:t>
            </a:r>
            <a:r>
              <a:rPr lang="en-US" altLang="zh-TW" dirty="0" err="1">
                <a:latin typeface="Times New Roman"/>
                <a:ea typeface="Times New Roman"/>
                <a:cs typeface="Times New Roman"/>
                <a:sym typeface="Times New Roman"/>
              </a:rPr>
              <a:t>anana</a:t>
            </a:r>
            <a:r>
              <a:rPr lang="en-US" altLang="zh-TW" dirty="0"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altLang="zh-TW" dirty="0" err="1">
                <a:latin typeface="Times New Roman"/>
                <a:ea typeface="Times New Roman"/>
                <a:cs typeface="Times New Roman"/>
                <a:sym typeface="Times New Roman"/>
              </a:rPr>
              <a:t>ana</a:t>
            </a:r>
            <a:r>
              <a:rPr lang="en-US" altLang="zh-TW" dirty="0">
                <a:latin typeface="Times New Roman"/>
                <a:ea typeface="Times New Roman"/>
                <a:cs typeface="Times New Roman"/>
                <a:sym typeface="Times New Roman"/>
              </a:rPr>
              <a:t>) =&gt; Height[4] = 3</a:t>
            </a:r>
          </a:p>
          <a:p>
            <a:pPr marL="685800" lvl="1" indent="-228600">
              <a:buSzPts val="2800"/>
            </a:pP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h &gt; 0 : h -= 1 = 2;</a:t>
            </a:r>
          </a:p>
          <a:p>
            <a:pPr marL="685800" lvl="1" indent="-228600">
              <a:buSzPts val="2800"/>
            </a:pPr>
            <a:endParaRPr lang="en-US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600" lvl="0" indent="-228600">
              <a:buSzPts val="2800"/>
            </a:pP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06" r="62164" b="35574"/>
          <a:stretch/>
        </p:blipFill>
        <p:spPr>
          <a:xfrm>
            <a:off x="6395468" y="4213134"/>
            <a:ext cx="3978729" cy="2563587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656" t="11386" r="9679" b="42093"/>
          <a:stretch/>
        </p:blipFill>
        <p:spPr>
          <a:xfrm>
            <a:off x="10635342" y="4147123"/>
            <a:ext cx="1436916" cy="2563586"/>
          </a:xfrm>
          <a:prstGeom prst="rect">
            <a:avLst/>
          </a:prstGeom>
        </p:spPr>
      </p:pic>
      <p:sp>
        <p:nvSpPr>
          <p:cNvPr id="8" name="Google Shape;139;p7"/>
          <p:cNvSpPr txBox="1">
            <a:spLocks/>
          </p:cNvSpPr>
          <p:nvPr/>
        </p:nvSpPr>
        <p:spPr>
          <a:xfrm>
            <a:off x="6110968" y="1788147"/>
            <a:ext cx="3871232" cy="961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228600" indent="-228600">
              <a:buSzPts val="2800"/>
            </a:pPr>
            <a:r>
              <a:rPr lang="pt-BR" sz="4800" dirty="0">
                <a:latin typeface="Times New Roman"/>
                <a:ea typeface="Times New Roman"/>
                <a:cs typeface="Times New Roman"/>
                <a:sym typeface="Times New Roman"/>
              </a:rPr>
              <a:t>banana$</a:t>
            </a:r>
          </a:p>
        </p:txBody>
      </p:sp>
      <p:sp>
        <p:nvSpPr>
          <p:cNvPr id="3" name="向下箭號 2"/>
          <p:cNvSpPr/>
          <p:nvPr/>
        </p:nvSpPr>
        <p:spPr>
          <a:xfrm>
            <a:off x="6464945" y="1538256"/>
            <a:ext cx="158005" cy="333375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向下箭號 10"/>
          <p:cNvSpPr/>
          <p:nvPr/>
        </p:nvSpPr>
        <p:spPr>
          <a:xfrm>
            <a:off x="6818922" y="1542987"/>
            <a:ext cx="158005" cy="333375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Google Shape;139;p7"/>
          <p:cNvSpPr txBox="1">
            <a:spLocks/>
          </p:cNvSpPr>
          <p:nvPr/>
        </p:nvSpPr>
        <p:spPr>
          <a:xfrm>
            <a:off x="9275989" y="1606519"/>
            <a:ext cx="1994806" cy="1476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buSzPts val="2800"/>
              <a:buNone/>
            </a:pPr>
            <a:r>
              <a:rPr lang="pt-BR" dirty="0">
                <a:latin typeface="Times New Roman"/>
                <a:ea typeface="Times New Roman"/>
                <a:cs typeface="Times New Roman"/>
                <a:sym typeface="Times New Roman"/>
              </a:rPr>
              <a:t>banana</a:t>
            </a:r>
          </a:p>
          <a:p>
            <a:pPr marL="0" indent="0">
              <a:buSzPts val="2800"/>
              <a:buNone/>
            </a:pPr>
            <a:r>
              <a:rPr lang="pt-BR" dirty="0">
                <a:latin typeface="Times New Roman"/>
                <a:ea typeface="Times New Roman"/>
                <a:cs typeface="Times New Roman"/>
                <a:sym typeface="Times New Roman"/>
              </a:rPr>
              <a:t>anana</a:t>
            </a:r>
          </a:p>
        </p:txBody>
      </p:sp>
      <p:sp>
        <p:nvSpPr>
          <p:cNvPr id="13" name="向下箭號 12"/>
          <p:cNvSpPr/>
          <p:nvPr/>
        </p:nvSpPr>
        <p:spPr>
          <a:xfrm>
            <a:off x="6818921" y="1781074"/>
            <a:ext cx="158005" cy="333375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向下箭號 13"/>
          <p:cNvSpPr/>
          <p:nvPr/>
        </p:nvSpPr>
        <p:spPr>
          <a:xfrm>
            <a:off x="7331638" y="1781073"/>
            <a:ext cx="158005" cy="333375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Google Shape;139;p7"/>
          <p:cNvSpPr txBox="1">
            <a:spLocks/>
          </p:cNvSpPr>
          <p:nvPr/>
        </p:nvSpPr>
        <p:spPr>
          <a:xfrm>
            <a:off x="9275989" y="1615361"/>
            <a:ext cx="1994806" cy="1476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buSzPts val="2800"/>
              <a:buNone/>
            </a:pPr>
            <a:r>
              <a:rPr lang="pt-BR" dirty="0">
                <a:latin typeface="Times New Roman"/>
                <a:ea typeface="Times New Roman"/>
                <a:cs typeface="Times New Roman"/>
                <a:sym typeface="Times New Roman"/>
              </a:rPr>
              <a:t>anana</a:t>
            </a:r>
          </a:p>
          <a:p>
            <a:pPr marL="0" indent="0">
              <a:buSzPts val="2800"/>
              <a:buNone/>
            </a:pPr>
            <a:r>
              <a:rPr lang="pt-BR" dirty="0">
                <a:latin typeface="Times New Roman"/>
                <a:ea typeface="Times New Roman"/>
                <a:cs typeface="Times New Roman"/>
                <a:sym typeface="Times New Roman"/>
              </a:rPr>
              <a:t>nana</a:t>
            </a:r>
          </a:p>
        </p:txBody>
      </p:sp>
      <p:sp>
        <p:nvSpPr>
          <p:cNvPr id="16" name="標題 1">
            <a:extLst>
              <a:ext uri="{FF2B5EF4-FFF2-40B4-BE49-F238E27FC236}">
                <a16:creationId xmlns:a16="http://schemas.microsoft.com/office/drawing/2014/main" id="{A0DB4D62-3C7F-B006-A826-DA667EF68C8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3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Height array (1/2)</a:t>
            </a:r>
            <a:endParaRPr lang="zh-TW" altLang="en-US" sz="36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0136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11" grpId="0" animBg="1"/>
      <p:bldP spid="11" grpId="1" animBg="1"/>
      <p:bldP spid="12" grpId="0"/>
      <p:bldP spid="12" grpId="1"/>
      <p:bldP spid="13" grpId="0" animBg="1"/>
      <p:bldP spid="13" grpId="1" animBg="1"/>
      <p:bldP spid="14" grpId="0" animBg="1"/>
      <p:bldP spid="14" grpId="1" animBg="1"/>
      <p:bldP spid="15" grpId="0"/>
      <p:bldP spid="15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8</a:t>
            </a:fld>
            <a:endParaRPr lang="en-US"/>
          </a:p>
        </p:txBody>
      </p:sp>
      <p:sp>
        <p:nvSpPr>
          <p:cNvPr id="10" name="Google Shape;139;p7"/>
          <p:cNvSpPr txBox="1">
            <a:spLocks noGrp="1"/>
          </p:cNvSpPr>
          <p:nvPr>
            <p:ph type="body" idx="1"/>
          </p:nvPr>
        </p:nvSpPr>
        <p:spPr>
          <a:xfrm>
            <a:off x="119744" y="2124075"/>
            <a:ext cx="5700032" cy="3743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228600" indent="-228600">
              <a:buSzPts val="2800"/>
            </a:pPr>
            <a:r>
              <a:rPr lang="en-US" altLang="zh-TW" dirty="0" err="1">
                <a:latin typeface="Times New Roman"/>
                <a:ea typeface="Times New Roman"/>
                <a:cs typeface="Times New Roman"/>
                <a:sym typeface="Times New Roman"/>
              </a:rPr>
              <a:t>i</a:t>
            </a:r>
            <a:r>
              <a:rPr lang="en-US" altLang="zh-TW" dirty="0">
                <a:latin typeface="Times New Roman"/>
                <a:ea typeface="Times New Roman"/>
                <a:cs typeface="Times New Roman"/>
                <a:sym typeface="Times New Roman"/>
              </a:rPr>
              <a:t> = 3, rank[3] = 7, h = 2: </a:t>
            </a:r>
          </a:p>
          <a:p>
            <a:pPr marL="685800" lvl="1" indent="-228600">
              <a:buSzPts val="2800"/>
            </a:pPr>
            <a:r>
              <a:rPr lang="en-US" altLang="zh-TW" dirty="0">
                <a:latin typeface="Times New Roman"/>
                <a:ea typeface="Times New Roman"/>
                <a:cs typeface="Times New Roman"/>
                <a:sym typeface="Times New Roman"/>
              </a:rPr>
              <a:t>k = </a:t>
            </a:r>
            <a:r>
              <a:rPr lang="en-US" altLang="zh-TW" dirty="0" err="1">
                <a:latin typeface="Times New Roman"/>
                <a:ea typeface="Times New Roman"/>
                <a:cs typeface="Times New Roman"/>
                <a:sym typeface="Times New Roman"/>
              </a:rPr>
              <a:t>Pos</a:t>
            </a:r>
            <a:r>
              <a:rPr lang="en-US" altLang="zh-TW" dirty="0">
                <a:latin typeface="Times New Roman"/>
                <a:ea typeface="Times New Roman"/>
                <a:cs typeface="Times New Roman"/>
                <a:sym typeface="Times New Roman"/>
              </a:rPr>
              <a:t>[Rank[</a:t>
            </a:r>
            <a:r>
              <a:rPr lang="en-US" altLang="zh-TW" dirty="0" err="1">
                <a:latin typeface="Times New Roman"/>
                <a:ea typeface="Times New Roman"/>
                <a:cs typeface="Times New Roman"/>
                <a:sym typeface="Times New Roman"/>
              </a:rPr>
              <a:t>i</a:t>
            </a:r>
            <a:r>
              <a:rPr lang="en-US" altLang="zh-TW" dirty="0">
                <a:latin typeface="Times New Roman"/>
                <a:ea typeface="Times New Roman"/>
                <a:cs typeface="Times New Roman"/>
                <a:sym typeface="Times New Roman"/>
              </a:rPr>
              <a:t>] - 1] = 5</a:t>
            </a:r>
          </a:p>
          <a:p>
            <a:pPr marL="685800" lvl="1" indent="-228600">
              <a:buSzPts val="2800"/>
            </a:pPr>
            <a:r>
              <a:rPr lang="en-US" altLang="zh-TW" dirty="0">
                <a:latin typeface="Times New Roman"/>
                <a:ea typeface="Times New Roman"/>
                <a:cs typeface="Times New Roman"/>
                <a:sym typeface="Times New Roman"/>
              </a:rPr>
              <a:t>while A[ </a:t>
            </a:r>
            <a:r>
              <a:rPr lang="en-US" altLang="zh-TW" dirty="0" err="1">
                <a:latin typeface="Times New Roman"/>
                <a:ea typeface="Times New Roman"/>
                <a:cs typeface="Times New Roman"/>
                <a:sym typeface="Times New Roman"/>
              </a:rPr>
              <a:t>i</a:t>
            </a:r>
            <a:r>
              <a:rPr lang="en-US" altLang="zh-TW" dirty="0">
                <a:latin typeface="Times New Roman"/>
                <a:ea typeface="Times New Roman"/>
                <a:cs typeface="Times New Roman"/>
                <a:sym typeface="Times New Roman"/>
              </a:rPr>
              <a:t> + h ] = = A[ k + h ] : h += 1 ;</a:t>
            </a:r>
          </a:p>
          <a:p>
            <a:pPr marL="685800" lvl="1" indent="-228600">
              <a:buSzPts val="2800"/>
            </a:pPr>
            <a:r>
              <a:rPr lang="en-US" altLang="zh-TW" dirty="0">
                <a:latin typeface="Times New Roman"/>
                <a:ea typeface="Times New Roman"/>
                <a:cs typeface="Times New Roman"/>
                <a:sym typeface="Times New Roman"/>
              </a:rPr>
              <a:t>(nana, </a:t>
            </a:r>
            <a:r>
              <a:rPr lang="en-US" altLang="zh-TW" dirty="0" err="1">
                <a:latin typeface="Times New Roman"/>
                <a:ea typeface="Times New Roman"/>
                <a:cs typeface="Times New Roman"/>
                <a:sym typeface="Times New Roman"/>
              </a:rPr>
              <a:t>na</a:t>
            </a:r>
            <a:r>
              <a:rPr lang="en-US" altLang="zh-TW" dirty="0">
                <a:latin typeface="Times New Roman"/>
                <a:ea typeface="Times New Roman"/>
                <a:cs typeface="Times New Roman"/>
                <a:sym typeface="Times New Roman"/>
              </a:rPr>
              <a:t>) =&gt; Height[7] = 2</a:t>
            </a:r>
          </a:p>
          <a:p>
            <a:pPr marL="685800" lvl="1" indent="-228600">
              <a:buSzPts val="2800"/>
            </a:pPr>
            <a:r>
              <a:rPr lang="en-US" altLang="zh-TW" dirty="0">
                <a:latin typeface="Times New Roman"/>
                <a:ea typeface="Times New Roman"/>
                <a:cs typeface="Times New Roman"/>
                <a:sym typeface="Times New Roman"/>
              </a:rPr>
              <a:t>h &gt; 0 : h -= 1 = 1;</a:t>
            </a:r>
          </a:p>
          <a:p>
            <a:pPr marL="685800" lvl="1" indent="-228600">
              <a:buSzPts val="2800"/>
            </a:pPr>
            <a:endParaRPr lang="en-US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600" lvl="0" indent="-228600">
              <a:buSzPts val="2800"/>
            </a:pPr>
            <a:r>
              <a:rPr lang="en-US" altLang="zh-TW" dirty="0" err="1">
                <a:latin typeface="Times New Roman"/>
                <a:ea typeface="Times New Roman"/>
                <a:cs typeface="Times New Roman"/>
                <a:sym typeface="Times New Roman"/>
              </a:rPr>
              <a:t>i</a:t>
            </a:r>
            <a:r>
              <a:rPr lang="en-US" altLang="zh-TW" dirty="0">
                <a:latin typeface="Times New Roman"/>
                <a:ea typeface="Times New Roman"/>
                <a:cs typeface="Times New Roman"/>
                <a:sym typeface="Times New Roman"/>
              </a:rPr>
              <a:t> = 4, rank[4] = 3, h = 1: </a:t>
            </a:r>
          </a:p>
          <a:p>
            <a:pPr marL="685800" lvl="1" indent="-228600">
              <a:buSzPts val="2800"/>
            </a:pPr>
            <a:r>
              <a:rPr lang="en-US" altLang="zh-TW" dirty="0">
                <a:latin typeface="Times New Roman"/>
                <a:ea typeface="Times New Roman"/>
                <a:cs typeface="Times New Roman"/>
                <a:sym typeface="Times New Roman"/>
              </a:rPr>
              <a:t>k = </a:t>
            </a:r>
            <a:r>
              <a:rPr lang="en-US" altLang="zh-TW" dirty="0" err="1">
                <a:latin typeface="Times New Roman"/>
                <a:ea typeface="Times New Roman"/>
                <a:cs typeface="Times New Roman"/>
                <a:sym typeface="Times New Roman"/>
              </a:rPr>
              <a:t>Pos</a:t>
            </a:r>
            <a:r>
              <a:rPr lang="en-US" altLang="zh-TW" dirty="0">
                <a:latin typeface="Times New Roman"/>
                <a:ea typeface="Times New Roman"/>
                <a:cs typeface="Times New Roman"/>
                <a:sym typeface="Times New Roman"/>
              </a:rPr>
              <a:t>[Rank[</a:t>
            </a:r>
            <a:r>
              <a:rPr lang="en-US" altLang="zh-TW" dirty="0" err="1">
                <a:latin typeface="Times New Roman"/>
                <a:ea typeface="Times New Roman"/>
                <a:cs typeface="Times New Roman"/>
                <a:sym typeface="Times New Roman"/>
              </a:rPr>
              <a:t>i</a:t>
            </a:r>
            <a:r>
              <a:rPr lang="en-US" altLang="zh-TW" dirty="0">
                <a:latin typeface="Times New Roman"/>
                <a:ea typeface="Times New Roman"/>
                <a:cs typeface="Times New Roman"/>
                <a:sym typeface="Times New Roman"/>
              </a:rPr>
              <a:t>] - 1] = 6</a:t>
            </a:r>
          </a:p>
          <a:p>
            <a:pPr marL="685800" lvl="1" indent="-228600">
              <a:buSzPts val="2800"/>
            </a:pPr>
            <a:r>
              <a:rPr lang="en-US" altLang="zh-TW" dirty="0">
                <a:latin typeface="Times New Roman"/>
                <a:ea typeface="Times New Roman"/>
                <a:cs typeface="Times New Roman"/>
                <a:sym typeface="Times New Roman"/>
              </a:rPr>
              <a:t>while A[ </a:t>
            </a:r>
            <a:r>
              <a:rPr lang="en-US" altLang="zh-TW" dirty="0" err="1">
                <a:latin typeface="Times New Roman"/>
                <a:ea typeface="Times New Roman"/>
                <a:cs typeface="Times New Roman"/>
                <a:sym typeface="Times New Roman"/>
              </a:rPr>
              <a:t>i</a:t>
            </a:r>
            <a:r>
              <a:rPr lang="en-US" altLang="zh-TW" dirty="0">
                <a:latin typeface="Times New Roman"/>
                <a:ea typeface="Times New Roman"/>
                <a:cs typeface="Times New Roman"/>
                <a:sym typeface="Times New Roman"/>
              </a:rPr>
              <a:t> + h ] = = A[ k + h ] : h += 1 ;</a:t>
            </a:r>
          </a:p>
          <a:p>
            <a:pPr marL="685800" lvl="1" indent="-228600">
              <a:buSzPts val="2800"/>
            </a:pPr>
            <a:r>
              <a:rPr lang="en-US" altLang="zh-TW" dirty="0">
                <a:latin typeface="Times New Roman"/>
                <a:ea typeface="Times New Roman"/>
                <a:cs typeface="Times New Roman"/>
                <a:sym typeface="Times New Roman"/>
              </a:rPr>
              <a:t>(</a:t>
            </a:r>
            <a:r>
              <a:rPr lang="en-US" altLang="zh-TW" dirty="0" err="1">
                <a:latin typeface="Times New Roman"/>
                <a:ea typeface="Times New Roman"/>
                <a:cs typeface="Times New Roman"/>
                <a:sym typeface="Times New Roman"/>
              </a:rPr>
              <a:t>ana</a:t>
            </a:r>
            <a:r>
              <a:rPr lang="en-US" altLang="zh-TW" dirty="0">
                <a:latin typeface="Times New Roman"/>
                <a:ea typeface="Times New Roman"/>
                <a:cs typeface="Times New Roman"/>
                <a:sym typeface="Times New Roman"/>
              </a:rPr>
              <a:t>, a) =&gt; Height[4] = 1</a:t>
            </a:r>
          </a:p>
          <a:p>
            <a:pPr marL="685800" lvl="1" indent="-228600">
              <a:buSzPts val="2800"/>
            </a:pP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h &gt; 0 : h -= 1 = 0;</a:t>
            </a:r>
          </a:p>
          <a:p>
            <a:pPr marL="685800" lvl="1" indent="-228600">
              <a:buSzPts val="2800"/>
            </a:pPr>
            <a:endParaRPr lang="en-US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600" lvl="0" indent="-228600">
              <a:buSzPts val="2800"/>
            </a:pP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06" r="62164" b="35574"/>
          <a:stretch/>
        </p:blipFill>
        <p:spPr>
          <a:xfrm>
            <a:off x="6395468" y="4213134"/>
            <a:ext cx="3978729" cy="2563587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656" t="11386" r="9679" b="42093"/>
          <a:stretch/>
        </p:blipFill>
        <p:spPr>
          <a:xfrm>
            <a:off x="10635342" y="4147123"/>
            <a:ext cx="1436916" cy="2563586"/>
          </a:xfrm>
          <a:prstGeom prst="rect">
            <a:avLst/>
          </a:prstGeom>
        </p:spPr>
      </p:pic>
      <p:sp>
        <p:nvSpPr>
          <p:cNvPr id="8" name="Google Shape;139;p7"/>
          <p:cNvSpPr txBox="1">
            <a:spLocks/>
          </p:cNvSpPr>
          <p:nvPr/>
        </p:nvSpPr>
        <p:spPr>
          <a:xfrm>
            <a:off x="6110968" y="1788147"/>
            <a:ext cx="3871232" cy="961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228600" indent="-228600">
              <a:buSzPts val="2800"/>
            </a:pPr>
            <a:r>
              <a:rPr lang="pt-BR" sz="4800" dirty="0">
                <a:latin typeface="Times New Roman"/>
                <a:ea typeface="Times New Roman"/>
                <a:cs typeface="Times New Roman"/>
                <a:sym typeface="Times New Roman"/>
              </a:rPr>
              <a:t>banana$</a:t>
            </a:r>
          </a:p>
        </p:txBody>
      </p:sp>
      <p:sp>
        <p:nvSpPr>
          <p:cNvPr id="3" name="向下箭號 2"/>
          <p:cNvSpPr/>
          <p:nvPr/>
        </p:nvSpPr>
        <p:spPr>
          <a:xfrm>
            <a:off x="7094630" y="1758495"/>
            <a:ext cx="158005" cy="333375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向下箭號 10"/>
          <p:cNvSpPr/>
          <p:nvPr/>
        </p:nvSpPr>
        <p:spPr>
          <a:xfrm>
            <a:off x="7650110" y="1784237"/>
            <a:ext cx="158005" cy="333375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Google Shape;139;p7"/>
          <p:cNvSpPr txBox="1">
            <a:spLocks/>
          </p:cNvSpPr>
          <p:nvPr/>
        </p:nvSpPr>
        <p:spPr>
          <a:xfrm>
            <a:off x="9275989" y="1606519"/>
            <a:ext cx="1994806" cy="1476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buSzPts val="2800"/>
              <a:buNone/>
            </a:pPr>
            <a:r>
              <a:rPr lang="pt-BR" dirty="0">
                <a:latin typeface="Times New Roman"/>
                <a:ea typeface="Times New Roman"/>
                <a:cs typeface="Times New Roman"/>
                <a:sym typeface="Times New Roman"/>
              </a:rPr>
              <a:t>nana</a:t>
            </a:r>
          </a:p>
          <a:p>
            <a:pPr marL="0" indent="0">
              <a:buSzPts val="2800"/>
              <a:buNone/>
            </a:pPr>
            <a:r>
              <a:rPr lang="pt-BR" dirty="0">
                <a:latin typeface="Times New Roman"/>
                <a:ea typeface="Times New Roman"/>
                <a:cs typeface="Times New Roman"/>
                <a:sym typeface="Times New Roman"/>
              </a:rPr>
              <a:t>na</a:t>
            </a:r>
          </a:p>
        </p:txBody>
      </p:sp>
      <p:sp>
        <p:nvSpPr>
          <p:cNvPr id="13" name="向下箭號 12"/>
          <p:cNvSpPr/>
          <p:nvPr/>
        </p:nvSpPr>
        <p:spPr>
          <a:xfrm>
            <a:off x="7372370" y="1758495"/>
            <a:ext cx="158005" cy="333375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向下箭號 13"/>
          <p:cNvSpPr/>
          <p:nvPr/>
        </p:nvSpPr>
        <p:spPr>
          <a:xfrm>
            <a:off x="7908391" y="1758494"/>
            <a:ext cx="158005" cy="333375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Google Shape;139;p7"/>
          <p:cNvSpPr txBox="1">
            <a:spLocks/>
          </p:cNvSpPr>
          <p:nvPr/>
        </p:nvSpPr>
        <p:spPr>
          <a:xfrm>
            <a:off x="9269522" y="1606519"/>
            <a:ext cx="1994806" cy="1476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buSzPts val="2800"/>
              <a:buNone/>
            </a:pPr>
            <a:r>
              <a:rPr lang="pt-BR" dirty="0">
                <a:latin typeface="Times New Roman"/>
                <a:ea typeface="Times New Roman"/>
                <a:cs typeface="Times New Roman"/>
                <a:sym typeface="Times New Roman"/>
              </a:rPr>
              <a:t>ana</a:t>
            </a:r>
          </a:p>
          <a:p>
            <a:pPr marL="0" indent="0">
              <a:buSzPts val="2800"/>
              <a:buNone/>
            </a:pPr>
            <a:r>
              <a:rPr lang="pt-BR" dirty="0">
                <a:latin typeface="Times New Roman"/>
                <a:ea typeface="Times New Roman"/>
                <a:cs typeface="Times New Roman"/>
                <a:sym typeface="Times New Roman"/>
              </a:rPr>
              <a:t>a</a:t>
            </a:r>
          </a:p>
        </p:txBody>
      </p:sp>
      <p:sp>
        <p:nvSpPr>
          <p:cNvPr id="17" name="標題 1">
            <a:extLst>
              <a:ext uri="{FF2B5EF4-FFF2-40B4-BE49-F238E27FC236}">
                <a16:creationId xmlns:a16="http://schemas.microsoft.com/office/drawing/2014/main" id="{A0DB4D62-3C7F-B006-A826-DA667EF68C8F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40" tIns="45720" rIns="91440" bIns="45720" rtlCol="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kern="1200" cap="none">
                <a:solidFill>
                  <a:schemeClr val="tx1"/>
                </a:solidFill>
                <a:latin typeface="+mj-lt"/>
                <a:ea typeface="+mj-ea"/>
                <a:cs typeface="+mj-cs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altLang="zh-TW" sz="3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Height array (2/2)</a:t>
            </a:r>
            <a:endParaRPr lang="zh-TW" altLang="en-US" sz="36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0560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11" grpId="0" animBg="1"/>
      <p:bldP spid="11" grpId="1" animBg="1"/>
      <p:bldP spid="12" grpId="0"/>
      <p:bldP spid="12" grpId="1"/>
      <p:bldP spid="13" grpId="0" animBg="1"/>
      <p:bldP spid="13" grpId="1" animBg="1"/>
      <p:bldP spid="14" grpId="0" animBg="1"/>
      <p:bldP spid="14" grpId="1" animBg="1"/>
      <p:bldP spid="15" grpId="0"/>
      <p:bldP spid="15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SzPts val="4400"/>
            </a:pPr>
            <a:r>
              <a:rPr lang="en-US" b="1" dirty="0">
                <a:latin typeface="Times New Roman"/>
                <a:ea typeface="Times New Roman"/>
                <a:cs typeface="Times New Roman"/>
                <a:sym typeface="Times New Roman"/>
              </a:rPr>
              <a:t>Branching Substring</a:t>
            </a:r>
            <a:endParaRPr b="1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9</a:t>
            </a:fld>
            <a:endParaRPr lang="en-US"/>
          </a:p>
        </p:txBody>
      </p:sp>
      <p:sp>
        <p:nvSpPr>
          <p:cNvPr id="10" name="Google Shape;139;p7"/>
          <p:cNvSpPr txBox="1">
            <a:spLocks noGrp="1"/>
          </p:cNvSpPr>
          <p:nvPr>
            <p:ph type="body" idx="1"/>
          </p:nvPr>
        </p:nvSpPr>
        <p:spPr>
          <a:xfrm>
            <a:off x="838200" y="1468376"/>
            <a:ext cx="10775553" cy="5152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>
              <a:buSzPts val="2800"/>
            </a:pP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If S = LCP(Ai,</a:t>
            </a:r>
            <a:r>
              <a:rPr lang="zh-TW" altLang="en-US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altLang="zh-TW" dirty="0" err="1">
                <a:latin typeface="Times New Roman"/>
                <a:ea typeface="Times New Roman"/>
                <a:cs typeface="Times New Roman"/>
                <a:sym typeface="Times New Roman"/>
              </a:rPr>
              <a:t>Aj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),</a:t>
            </a:r>
            <a:r>
              <a:rPr lang="zh-TW" altLang="en-US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altLang="zh-TW" dirty="0">
                <a:latin typeface="Times New Roman"/>
                <a:ea typeface="Times New Roman"/>
                <a:cs typeface="Times New Roman"/>
                <a:sym typeface="Times New Roman"/>
              </a:rPr>
              <a:t>we call S is a branching substring.</a:t>
            </a:r>
          </a:p>
          <a:p>
            <a:pPr marL="228600" lvl="0" indent="-228600">
              <a:buSzPts val="2800"/>
            </a:pPr>
            <a:endParaRPr lang="en-US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600" lvl="0" indent="-228600">
              <a:buSzPts val="2800"/>
            </a:pP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E.g. Ai = </a:t>
            </a: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anana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Aj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 = </a:t>
            </a: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ana</a:t>
            </a:r>
            <a:endParaRPr lang="en-US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600" lvl="0" indent="-228600">
              <a:buSzPts val="2800"/>
            </a:pP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“</a:t>
            </a: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ana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” is a branching substring, since it’s the LCP of “</a:t>
            </a: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anana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” and “</a:t>
            </a: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ana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”.</a:t>
            </a: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212929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10447</TotalTime>
  <Words>2727</Words>
  <Application>Microsoft Office PowerPoint</Application>
  <PresentationFormat>寬螢幕</PresentationFormat>
  <Paragraphs>235</Paragraphs>
  <Slides>17</Slides>
  <Notes>17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17</vt:i4>
      </vt:variant>
    </vt:vector>
  </HeadingPairs>
  <TitlesOfParts>
    <vt:vector size="21" baseType="lpstr">
      <vt:lpstr>Arial</vt:lpstr>
      <vt:lpstr>Calibri</vt:lpstr>
      <vt:lpstr>Times New Roman</vt:lpstr>
      <vt:lpstr>Office 佈景主題</vt:lpstr>
      <vt:lpstr>Linear-Time Longest-Common-Prefix Computation in Suffix Arrays and Its Applications</vt:lpstr>
      <vt:lpstr>Abstract</vt:lpstr>
      <vt:lpstr>Suffix array (1/2)</vt:lpstr>
      <vt:lpstr>Suffix array (2/2)</vt:lpstr>
      <vt:lpstr>Longest-Common-Prefix</vt:lpstr>
      <vt:lpstr>Preliminary summary</vt:lpstr>
      <vt:lpstr>Height array (1/2)</vt:lpstr>
      <vt:lpstr>PowerPoint 簡報</vt:lpstr>
      <vt:lpstr>Branching Substring</vt:lpstr>
      <vt:lpstr>Traverse with Height array</vt:lpstr>
      <vt:lpstr>Result &amp; Conclusion</vt:lpstr>
      <vt:lpstr>Thanks</vt:lpstr>
      <vt:lpstr>Abstract</vt:lpstr>
      <vt:lpstr>Bottom-Up Traverse</vt:lpstr>
      <vt:lpstr>Compute LCP (using Pos/Rank Array)</vt:lpstr>
      <vt:lpstr>Compute LCP (using Pos/Rank Array)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Longest increasing subsequences  in sliding windows</dc:title>
  <dc:creator>user</dc:creator>
  <cp:lastModifiedBy>pplab</cp:lastModifiedBy>
  <cp:revision>2000</cp:revision>
  <dcterms:created xsi:type="dcterms:W3CDTF">2024-03-29T12:17:05Z</dcterms:created>
  <dcterms:modified xsi:type="dcterms:W3CDTF">2025-02-18T10:34:02Z</dcterms:modified>
</cp:coreProperties>
</file>