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notesSlides/notesSlide2.xml" ContentType="application/vnd.openxmlformats-officedocument.presentationml.notesSlide+xml"/>
  <Override PartName="/ppt/notesSlides/notesSlide3.xml" ContentType="application/vnd.openxmlformats-officedocument.presentationml.notesSlide+xml"/>
  <Override PartName="/ppt/ink/ink2.xml" ContentType="application/inkml+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ink/ink3.xml" ContentType="application/inkml+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sldIdLst>
    <p:sldId id="256" r:id="rId2"/>
    <p:sldId id="288" r:id="rId3"/>
    <p:sldId id="273" r:id="rId4"/>
    <p:sldId id="321" r:id="rId5"/>
    <p:sldId id="322" r:id="rId6"/>
    <p:sldId id="323" r:id="rId7"/>
    <p:sldId id="324" r:id="rId8"/>
    <p:sldId id="328" r:id="rId9"/>
    <p:sldId id="329" r:id="rId10"/>
    <p:sldId id="331" r:id="rId11"/>
    <p:sldId id="332" r:id="rId12"/>
    <p:sldId id="333" r:id="rId13"/>
    <p:sldId id="334" r:id="rId14"/>
    <p:sldId id="335" r:id="rId15"/>
    <p:sldId id="336" r:id="rId16"/>
    <p:sldId id="337" r:id="rId17"/>
    <p:sldId id="325" r:id="rId18"/>
    <p:sldId id="327" r:id="rId19"/>
    <p:sldId id="306" r:id="rId20"/>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5" roundtripDataSignature="AMtx7mjeTilq5NutPlNu3ZIpsQbcDZRtZ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無樣式、無格線">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佈景主題樣式 1 - 輔色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佈景主題樣式 1 - 輔色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佈景主題樣式 1 - 輔色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佈景主題樣式 1 - 輔色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78" autoAdjust="0"/>
    <p:restoredTop sz="83416" autoAdjust="0"/>
  </p:normalViewPr>
  <p:slideViewPr>
    <p:cSldViewPr snapToGrid="0">
      <p:cViewPr varScale="1">
        <p:scale>
          <a:sx n="73" d="100"/>
          <a:sy n="73" d="100"/>
        </p:scale>
        <p:origin x="780"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customschemas.google.com/relationships/presentationmetadata" Target="meta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7"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in="-1920" max="1920" units="cm"/>
          <inkml:channel name="Y" type="integer" min="-136" max="1080" units="cm"/>
        </inkml:traceFormat>
        <inkml:channelProperties>
          <inkml:channelProperty channel="X" name="resolution" value="72.86527" units="1/cm"/>
          <inkml:channelProperty channel="Y" name="resolution" value="41.08108" units="1/cm"/>
        </inkml:channelProperties>
      </inkml:inkSource>
      <inkml:timestamp xml:id="ts0" timeString="2024-09-22T10:43:27.088"/>
    </inkml:context>
    <inkml:brush xml:id="br0">
      <inkml:brushProperty name="width" value="0.05292" units="cm"/>
      <inkml:brushProperty name="height" value="0.05292" units="cm"/>
      <inkml:brushProperty name="color" value="#FF0000"/>
    </inkml:brush>
  </inkml:definitions>
  <inkml:trace contextRef="#ctx0" brushRef="#br0">23054 4551</inkml:trace>
</inkml:ink>
</file>

<file path=ppt/ink/ink2.xml><?xml version="1.0" encoding="utf-8"?>
<inkml:ink xmlns:inkml="http://www.w3.org/2003/InkML">
  <inkml:definitions>
    <inkml:context xml:id="ctx0">
      <inkml:inkSource xml:id="inkSrc0">
        <inkml:traceFormat>
          <inkml:channel name="X" type="integer" min="-1920" max="1920" units="cm"/>
          <inkml:channel name="Y" type="integer" min="-136" max="1080" units="cm"/>
        </inkml:traceFormat>
        <inkml:channelProperties>
          <inkml:channelProperty channel="X" name="resolution" value="72.86527" units="1/cm"/>
          <inkml:channelProperty channel="Y" name="resolution" value="41.08108" units="1/cm"/>
        </inkml:channelProperties>
      </inkml:inkSource>
      <inkml:timestamp xml:id="ts0" timeString="2025-02-24T07:32:20.738"/>
    </inkml:context>
    <inkml:brush xml:id="br0">
      <inkml:brushProperty name="width" value="0.05292" units="cm"/>
      <inkml:brushProperty name="height" value="0.05292" units="cm"/>
      <inkml:brushProperty name="color" value="#FF0000"/>
    </inkml:brush>
  </inkml:definitions>
  <inkml:trace contextRef="#ctx0" brushRef="#br0">5768 4057,'-18'0,"1"18,17-1,0 1,0 0,0-1,0 1,0 17,0-17,0-1,0 1,0 0,17-18,1 0,0 17,17-17,-18 0,1 0,0 0,17 0,-17 0,-1-17,1 17,-18-18,0 0,0 1,0-1,-18 0,18 1,-17 17,-1 0,0 0,18-18,-17 18,-1 0,0-17</inkml:trace>
  <inkml:trace contextRef="#ctx0" brushRef="#br0" timeOffset="1295.02">6473 4110,'18'0,"0"0,-1 0,-17 18,0-1,18-17,-18 35,0-17,0 0,0-1,0 1,0 17,0-17,0 0,0 17</inkml:trace>
  <inkml:trace contextRef="#ctx0" brushRef="#br0" timeOffset="2573.35">6862 4057,'35'0,"-18"0,1 18,0-1,-18 1,17 0,-17-1,0 1,0-1,0 1,0 17,0-17,0 0,0-1,-17 19,-19-19,19 18,-1-35,-17 18,17 0,36-18,17 0,-17 0,-1 0,19-18,-36 0,17 18,1 0</inkml:trace>
  <inkml:trace contextRef="#ctx0" brushRef="#br0" timeOffset="4190.19">7250 4092,'17'-17,"1"17,-1-18,19 0,-19 18,1 0,17 0,-17 0,0 0,-18 18,0 0,0 17,0-17,0-1,0 1,0-1,0 1,0 0,0-1,-36 1,19 0,-1-18,-17 0,17 0,0 0,-17 0,53 0,-1 0,1 0,0 0,-1 17,1-17,-18 18,18-18,-18 18,0-1,0 1,0-1,0 1,-18-18,-17 18,17-18,0 17,-17-17,18 0,-1 0,0 0,54 0</inkml:trace>
  <inkml:trace contextRef="#ctx0" brushRef="#br0" timeOffset="5696.3">7673 4057,'18'0,"-18"18,0-1,0 19,0-19,-18 18,0-17,18 0,0 17,-17-35,17 18,17-18,1 0,0 0,-1 0,1 0,17 0,-17 0,-1-18,19 18,-36-18,17 1,19-1</inkml:trace>
  <inkml:trace contextRef="#ctx0" brushRef="#br0" timeOffset="6370.1">7832 4092,'0'18,"0"0,0-1,0 1,0-1,0 19,0-19,0 1,0 17,0-17,0 0,0-1,0 1,0 17,0-17,0-1,0 19,-18-36,18 17,0 1</inkml:trace>
  <inkml:trace contextRef="#ctx0" brushRef="#br0" timeOffset="7466.97">8043 4110,'18'-18,"0"18,-1 0,1 0,-18 18,0 0,0-1,0 1,18-18,-18 17,17-17,-17 18,18-18,-18 35,0-17,0 0,0-1,0 19,0-19,-18-17,1 0,-1 18,18-1,-18-17,18 18,-17-18,-19 0,19 0,-1 0,0-18,18 1,-17 17</inkml:trace>
  <inkml:trace contextRef="#ctx0" brushRef="#br0" timeOffset="8322.41">8008 4110,'18'-18,"-1"18,1-17,17-1,-17 18,0 0,-1 0,1 0,-1-18,1 18,0 0,17 0,-17 0,-1 0,19 0,-19 0,1 0,-1 0</inkml:trace>
  <inkml:trace contextRef="#ctx0" brushRef="#br0" timeOffset="10002.83">8625 4057,'-17'0,"-1"0,0 0,18 18,-17-1,-1 19,1-19,-1-17,18 18,-18-1,1 1,-1 0,18 17,0-17,0-1,18-17,-1 18,1 0,0-18,-1 0,1 0,17 0,-17 0,-1-18,19 18,-19-35,-52 35,17 0,1 0,-1 0,-17 0,17 0,1 0,-1 0</inkml:trace>
  <inkml:trace contextRef="#ctx0" brushRef="#br0" timeOffset="11009.78">8925 4039,'0'18,"0"0,0-1,0 1,0 0,0-1,-17 18,-1-17</inkml:trace>
  <inkml:trace contextRef="#ctx0" brushRef="#br0" timeOffset="12082.57">8890 4092,'0'-17,"18"17,17 0,-17 0,-1-18,1 18,-1 0,1 0,0 0,-18 18,17-1,1 19,0-36,-18 17,17 1,-17-1,0 19,0-19,0 1,0 0,0 17,0-17,0-1,-17 1,-19-18,1 17</inkml:trace>
  <inkml:trace contextRef="#ctx0" brushRef="#br0" timeOffset="13584.25">9560 4216,'0'-18,"0"0,0 1,0-1,0 1,-17 17,-1 0,0 0,1 0,17-18,-18 18,0 0,-17 0,18 0,-1 0,-17 0,17 0,18 18,0-1,0 18,18-17,-1 0,1-18,-18 17,18 1,-1-18,-17 18,35-1,-17 1,0-18,-1 18,1-18,-18 35,0-18,0 1,0 0,0-1,0 1,-18-18,1 0,17 18,-18-18,0 0,1 0,-18 0,17 0,0 0,-17 0,17 0,1 0,-1-18,18 0,0 1,0-19,0 19,0-1,18 1,-1-1,1 18,0 0,17 0,-35-18,18 18,-1 0,1-17,17-1,-17 0,-1 18</inkml:trace>
  <inkml:trace contextRef="#ctx0" brushRef="#br0" timeOffset="15335.39">9984 4110,'0'-18,"0"1,-36 17,19 0,-1 0,0 17,18 1,0 0,-17-1,17 1,0 17,17-35,1 0,0 0,-18-35,17 17,1 18,-18 35,0-17,0 0,0-1,0 19,0-19,0 1,0 0,0-1,0 1</inkml:trace>
  <inkml:trace contextRef="#ctx0" brushRef="#br0" timeOffset="16199.08">10354 4110,'0'18,"0"-1,-18 18,18-17,0 0,-17-1,17 19,-18-19,0 19,1-36,17 17,17-17</inkml:trace>
  <inkml:trace contextRef="#ctx0" brushRef="#br0" timeOffset="17670.36">10478 4110,'0'-18,"17"18,-17 18,0 0,0-1,18 18,-1-17,19 0,-19-1,1 1,0-18,-1 0,-17-18,0 1,0-1,0 0,18 18,-18-17,0-18,0 17,-18-17,1 35,-1 0,-17 0,17 0</inkml:trace>
</inkml:ink>
</file>

<file path=ppt/ink/ink3.xml><?xml version="1.0" encoding="utf-8"?>
<inkml:ink xmlns:inkml="http://www.w3.org/2003/InkML">
  <inkml:definitions>
    <inkml:context xml:id="ctx0">
      <inkml:inkSource xml:id="inkSrc0">
        <inkml:traceFormat>
          <inkml:channel name="X" type="integer" min="-1920" max="1920" units="cm"/>
          <inkml:channel name="Y" type="integer" min="-136" max="1080" units="cm"/>
        </inkml:traceFormat>
        <inkml:channelProperties>
          <inkml:channelProperty channel="X" name="resolution" value="72.86527" units="1/cm"/>
          <inkml:channelProperty channel="Y" name="resolution" value="41.08108" units="1/cm"/>
        </inkml:channelProperties>
      </inkml:inkSource>
      <inkml:timestamp xml:id="ts0" timeString="2025-02-24T07:32:20.738"/>
    </inkml:context>
    <inkml:brush xml:id="br0">
      <inkml:brushProperty name="width" value="0.05292" units="cm"/>
      <inkml:brushProperty name="height" value="0.05292" units="cm"/>
      <inkml:brushProperty name="color" value="#FF0000"/>
    </inkml:brush>
  </inkml:definitions>
  <inkml:trace contextRef="#ctx0" brushRef="#br0">5768 4057,'-18'0,"1"18,17-1,0 1,0 0,0-1,0 1,0 17,0-17,0-1,0 1,0 0,17-18,1 0,0 17,17-17,-18 0,1 0,0 0,17 0,-17 0,-1-17,1 17,-18-18,0 0,0 1,0-1,-18 0,18 1,-17 17,-1 0,0 0,18-18,-17 18,-1 0,0-17</inkml:trace>
  <inkml:trace contextRef="#ctx0" brushRef="#br0" timeOffset="1295.02">6473 4110,'18'0,"0"0,-1 0,-17 18,0-1,18-17,-18 35,0-17,0 0,0-1,0 1,0 17,0-17,0 0,0 17</inkml:trace>
  <inkml:trace contextRef="#ctx0" brushRef="#br0" timeOffset="2573.35">6862 4057,'35'0,"-18"0,1 18,0-1,-18 1,17 0,-17-1,0 1,0-1,0 1,0 17,0-17,0 0,0-1,-17 19,-19-19,19 18,-1-35,-17 18,17 0,36-18,17 0,-17 0,-1 0,19-18,-36 0,17 18,1 0</inkml:trace>
  <inkml:trace contextRef="#ctx0" brushRef="#br0" timeOffset="4190.19">7250 4092,'17'-17,"1"17,-1-18,19 0,-19 18,1 0,17 0,-17 0,0 0,-18 18,0 0,0 17,0-17,0-1,0 1,0-1,0 1,0 0,0-1,-36 1,19 0,-1-18,-17 0,17 0,0 0,-17 0,53 0,-1 0,1 0,0 0,-1 17,1-17,-18 18,18-18,-18 18,0-1,0 1,0-1,0 1,-18-18,-17 18,17-18,0 17,-17-17,18 0,-1 0,0 0,54 0</inkml:trace>
  <inkml:trace contextRef="#ctx0" brushRef="#br0" timeOffset="5696.3">7673 4057,'18'0,"-18"18,0-1,0 19,0-19,-18 18,0-17,18 0,0 17,-17-35,17 18,17-18,1 0,0 0,-1 0,1 0,17 0,-17 0,-1-18,19 18,-36-18,17 1,19-1</inkml:trace>
  <inkml:trace contextRef="#ctx0" brushRef="#br0" timeOffset="6370.1">7832 4092,'0'18,"0"0,0-1,0 1,0-1,0 19,0-19,0 1,0 17,0-17,0 0,0-1,0 1,0 17,0-17,0-1,0 19,-18-36,18 17,0 1</inkml:trace>
  <inkml:trace contextRef="#ctx0" brushRef="#br0" timeOffset="7466.97">8043 4110,'18'-18,"0"18,-1 0,1 0,-18 18,0 0,0-1,0 1,18-18,-18 17,17-17,-17 18,18-18,-18 35,0-17,0 0,0-1,0 19,0-19,-18-17,1 0,-1 18,18-1,-18-17,18 18,-17-18,-19 0,19 0,-1 0,0-18,18 1,-17 17</inkml:trace>
  <inkml:trace contextRef="#ctx0" brushRef="#br0" timeOffset="8322.41">8008 4110,'18'-18,"-1"18,1-17,17-1,-17 18,0 0,-1 0,1 0,-1-18,1 18,0 0,17 0,-17 0,-1 0,19 0,-19 0,1 0,-1 0</inkml:trace>
  <inkml:trace contextRef="#ctx0" brushRef="#br0" timeOffset="10002.83">8625 4057,'-17'0,"-1"0,0 0,18 18,-17-1,-1 19,1-19,-1-17,18 18,-18-1,1 1,-1 0,18 17,0-17,0-1,18-17,-1 18,1 0,0-18,-1 0,1 0,17 0,-17 0,-1-18,19 18,-19-35,-52 35,17 0,1 0,-1 0,-17 0,17 0,1 0,-1 0</inkml:trace>
  <inkml:trace contextRef="#ctx0" brushRef="#br0" timeOffset="11009.78">8925 4039,'0'18,"0"0,0-1,0 1,0 0,0-1,-17 18,-1-17</inkml:trace>
  <inkml:trace contextRef="#ctx0" brushRef="#br0" timeOffset="12082.57">8890 4092,'0'-17,"18"17,17 0,-17 0,-1-18,1 18,-1 0,1 0,0 0,-18 18,17-1,1 19,0-36,-18 17,17 1,-17-1,0 19,0-19,0 1,0 0,0 17,0-17,0-1,-17 1,-19-18,1 17</inkml:trace>
  <inkml:trace contextRef="#ctx0" brushRef="#br0" timeOffset="13584.25">9560 4216,'0'-18,"0"0,0 1,0-1,0 1,-17 17,-1 0,0 0,1 0,17-18,-18 18,0 0,-17 0,18 0,-1 0,-17 0,17 0,18 18,0-1,0 18,18-17,-1 0,1-18,-18 17,18 1,-1-18,-17 18,35-1,-17 1,0-18,-1 18,1-18,-18 35,0-18,0 1,0 0,0-1,0 1,-18-18,1 0,17 18,-18-18,0 0,1 0,-18 0,17 0,0 0,-17 0,17 0,1 0,-1-18,18 0,0 1,0-19,0 19,0-1,18 1,-1-1,1 18,0 0,17 0,-35-18,18 18,-1 0,1-17,17-1,-17 0,-1 18</inkml:trace>
  <inkml:trace contextRef="#ctx0" brushRef="#br0" timeOffset="15335.39">9984 4110,'0'-18,"0"1,-36 17,19 0,-1 0,0 17,18 1,0 0,-17-1,17 1,0 17,17-35,1 0,0 0,-18-35,17 17,1 18,-18 35,0-17,0 0,0-1,0 19,0-19,0 1,0 0,0-1,0 1</inkml:trace>
  <inkml:trace contextRef="#ctx0" brushRef="#br0" timeOffset="16199.08">10354 4110,'0'18,"0"-1,-18 18,18-17,0 0,-17-1,17 19,-18-19,0 19,1-36,17 17,17-17</inkml:trace>
  <inkml:trace contextRef="#ctx0" brushRef="#br0" timeOffset="17670.36">10478 4110,'0'-18,"17"18,-17 18,0 0,0-1,18 18,-1-17,19 0,-19-1,1 1,0-18,-1 0,-17-18,0 1,0-1,0 0,18 18,-18-17,0-18,0 17,-18-17,1 35,-1 0,-17 0,17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27313316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ltLang="zh-TW" sz="1200" dirty="0">
                <a:solidFill>
                  <a:schemeClr val="dk1"/>
                </a:solidFill>
                <a:latin typeface="Times New Roman" pitchFamily="18" charset="0"/>
                <a:ea typeface="Calibri"/>
                <a:cs typeface="Times New Roman" pitchFamily="18" charset="0"/>
                <a:sym typeface="Calibri"/>
              </a:rPr>
              <a:t>3b</a:t>
            </a:r>
          </a:p>
        </p:txBody>
      </p:sp>
      <p:sp>
        <p:nvSpPr>
          <p:cNvPr id="136" name="Google Shape;136;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10</a:t>
            </a:fld>
            <a:endParaRPr/>
          </a:p>
        </p:txBody>
      </p:sp>
    </p:spTree>
    <p:extLst>
      <p:ext uri="{BB962C8B-B14F-4D97-AF65-F5344CB8AC3E}">
        <p14:creationId xmlns:p14="http://schemas.microsoft.com/office/powerpoint/2010/main" val="7347412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ltLang="zh-TW" sz="1200" dirty="0">
                <a:solidFill>
                  <a:schemeClr val="dk1"/>
                </a:solidFill>
                <a:latin typeface="Times New Roman" pitchFamily="18" charset="0"/>
                <a:ea typeface="Calibri"/>
                <a:cs typeface="Times New Roman" pitchFamily="18" charset="0"/>
                <a:sym typeface="Calibri"/>
              </a:rPr>
              <a:t>3b</a:t>
            </a:r>
          </a:p>
        </p:txBody>
      </p:sp>
      <p:sp>
        <p:nvSpPr>
          <p:cNvPr id="136" name="Google Shape;136;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11</a:t>
            </a:fld>
            <a:endParaRPr/>
          </a:p>
        </p:txBody>
      </p:sp>
    </p:spTree>
    <p:extLst>
      <p:ext uri="{BB962C8B-B14F-4D97-AF65-F5344CB8AC3E}">
        <p14:creationId xmlns:p14="http://schemas.microsoft.com/office/powerpoint/2010/main" val="7347412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ltLang="zh-TW" sz="1200" dirty="0">
                <a:solidFill>
                  <a:schemeClr val="dk1"/>
                </a:solidFill>
                <a:latin typeface="Times New Roman" pitchFamily="18" charset="0"/>
                <a:ea typeface="Calibri"/>
                <a:cs typeface="Times New Roman" pitchFamily="18" charset="0"/>
                <a:sym typeface="Calibri"/>
              </a:rPr>
              <a:t>3b</a:t>
            </a:r>
          </a:p>
        </p:txBody>
      </p:sp>
      <p:sp>
        <p:nvSpPr>
          <p:cNvPr id="136" name="Google Shape;136;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12</a:t>
            </a:fld>
            <a:endParaRPr/>
          </a:p>
        </p:txBody>
      </p:sp>
    </p:spTree>
    <p:extLst>
      <p:ext uri="{BB962C8B-B14F-4D97-AF65-F5344CB8AC3E}">
        <p14:creationId xmlns:p14="http://schemas.microsoft.com/office/powerpoint/2010/main" val="7347412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ltLang="zh-TW" sz="1200" dirty="0">
                <a:solidFill>
                  <a:schemeClr val="dk1"/>
                </a:solidFill>
                <a:latin typeface="Times New Roman" pitchFamily="18" charset="0"/>
                <a:ea typeface="Calibri"/>
                <a:cs typeface="Times New Roman" pitchFamily="18" charset="0"/>
                <a:sym typeface="Calibri"/>
              </a:rPr>
              <a:t>3b</a:t>
            </a:r>
          </a:p>
        </p:txBody>
      </p:sp>
      <p:sp>
        <p:nvSpPr>
          <p:cNvPr id="136" name="Google Shape;136;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13</a:t>
            </a:fld>
            <a:endParaRPr/>
          </a:p>
        </p:txBody>
      </p:sp>
    </p:spTree>
    <p:extLst>
      <p:ext uri="{BB962C8B-B14F-4D97-AF65-F5344CB8AC3E}">
        <p14:creationId xmlns:p14="http://schemas.microsoft.com/office/powerpoint/2010/main" val="7347412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ltLang="zh-TW" sz="1200" dirty="0">
                <a:solidFill>
                  <a:schemeClr val="dk1"/>
                </a:solidFill>
                <a:latin typeface="Times New Roman" pitchFamily="18" charset="0"/>
                <a:ea typeface="Calibri"/>
                <a:cs typeface="Times New Roman" pitchFamily="18" charset="0"/>
                <a:sym typeface="Calibri"/>
              </a:rPr>
              <a:t>3b</a:t>
            </a:r>
          </a:p>
        </p:txBody>
      </p:sp>
      <p:sp>
        <p:nvSpPr>
          <p:cNvPr id="136" name="Google Shape;136;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14</a:t>
            </a:fld>
            <a:endParaRPr/>
          </a:p>
        </p:txBody>
      </p:sp>
    </p:spTree>
    <p:extLst>
      <p:ext uri="{BB962C8B-B14F-4D97-AF65-F5344CB8AC3E}">
        <p14:creationId xmlns:p14="http://schemas.microsoft.com/office/powerpoint/2010/main" val="7347412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ltLang="zh-TW" sz="1200" dirty="0">
                <a:solidFill>
                  <a:schemeClr val="dk1"/>
                </a:solidFill>
                <a:latin typeface="Times New Roman" pitchFamily="18" charset="0"/>
                <a:ea typeface="Calibri"/>
                <a:cs typeface="Times New Roman" pitchFamily="18" charset="0"/>
                <a:sym typeface="Calibri"/>
              </a:rPr>
              <a:t>3b</a:t>
            </a:r>
          </a:p>
        </p:txBody>
      </p:sp>
      <p:sp>
        <p:nvSpPr>
          <p:cNvPr id="136" name="Google Shape;136;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15</a:t>
            </a:fld>
            <a:endParaRPr/>
          </a:p>
        </p:txBody>
      </p:sp>
    </p:spTree>
    <p:extLst>
      <p:ext uri="{BB962C8B-B14F-4D97-AF65-F5344CB8AC3E}">
        <p14:creationId xmlns:p14="http://schemas.microsoft.com/office/powerpoint/2010/main" val="7347412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ltLang="zh-TW" sz="1200" dirty="0">
                <a:solidFill>
                  <a:schemeClr val="dk1"/>
                </a:solidFill>
                <a:latin typeface="Times New Roman" pitchFamily="18" charset="0"/>
                <a:ea typeface="Calibri"/>
                <a:cs typeface="Times New Roman" pitchFamily="18" charset="0"/>
                <a:sym typeface="Calibri"/>
              </a:rPr>
              <a:t>3b</a:t>
            </a:r>
          </a:p>
        </p:txBody>
      </p:sp>
      <p:sp>
        <p:nvSpPr>
          <p:cNvPr id="136" name="Google Shape;136;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16</a:t>
            </a:fld>
            <a:endParaRPr/>
          </a:p>
        </p:txBody>
      </p:sp>
    </p:spTree>
    <p:extLst>
      <p:ext uri="{BB962C8B-B14F-4D97-AF65-F5344CB8AC3E}">
        <p14:creationId xmlns:p14="http://schemas.microsoft.com/office/powerpoint/2010/main" val="7347412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r>
              <a:rPr lang="en-US" altLang="zh-TW" dirty="0"/>
              <a:t>LCP </a:t>
            </a:r>
            <a:r>
              <a:rPr lang="zh-TW" altLang="en-US" dirty="0"/>
              <a:t>是用來表示兩個字尾（</a:t>
            </a:r>
            <a:r>
              <a:rPr lang="en-US" altLang="zh-TW" dirty="0"/>
              <a:t>suffixes</a:t>
            </a:r>
            <a:r>
              <a:rPr lang="zh-TW" altLang="en-US" dirty="0"/>
              <a:t>）</a:t>
            </a:r>
            <a:r>
              <a:rPr lang="zh-TW" altLang="en-US" b="1" dirty="0"/>
              <a:t>從開頭開始相同的最長部分</a:t>
            </a:r>
            <a:r>
              <a:rPr lang="zh-TW" altLang="en-US" dirty="0"/>
              <a:t>。</a:t>
            </a:r>
          </a:p>
          <a:p>
            <a:r>
              <a:rPr lang="en-US" altLang="zh-TW" b="1" dirty="0"/>
              <a:t>LCP </a:t>
            </a:r>
            <a:r>
              <a:rPr lang="zh-TW" altLang="en-US" b="1" dirty="0"/>
              <a:t>陣列（</a:t>
            </a:r>
            <a:r>
              <a:rPr lang="en-US" altLang="zh-TW" b="1" dirty="0"/>
              <a:t>LCP Array</a:t>
            </a:r>
            <a:r>
              <a:rPr lang="zh-TW" altLang="en-US" b="1" dirty="0"/>
              <a:t>）</a:t>
            </a:r>
            <a:r>
              <a:rPr lang="en-US" altLang="zh-TW" dirty="0"/>
              <a:t> </a:t>
            </a:r>
            <a:r>
              <a:rPr lang="zh-TW" altLang="en-US" dirty="0"/>
              <a:t>則是記錄</a:t>
            </a:r>
            <a:r>
              <a:rPr lang="zh-TW" altLang="en-US" b="1" dirty="0"/>
              <a:t>字尾陣列（</a:t>
            </a:r>
            <a:r>
              <a:rPr lang="en-US" altLang="zh-TW" b="1" dirty="0"/>
              <a:t>Suffix Array, SA</a:t>
            </a:r>
            <a:r>
              <a:rPr lang="zh-TW" altLang="en-US" b="1" dirty="0"/>
              <a:t>）中相鄰兩個字尾的 </a:t>
            </a:r>
            <a:r>
              <a:rPr lang="en-US" altLang="zh-TW" b="1" dirty="0"/>
              <a:t>LCP </a:t>
            </a:r>
            <a:r>
              <a:rPr lang="zh-TW" altLang="en-US" b="1" dirty="0"/>
              <a:t>值</a:t>
            </a:r>
            <a:r>
              <a:rPr lang="zh-TW" altLang="en-US" dirty="0"/>
              <a:t>。</a:t>
            </a:r>
            <a:br>
              <a:rPr lang="zh-TW" altLang="en-US" dirty="0"/>
            </a:br>
            <a:r>
              <a:rPr lang="zh-TW" altLang="en-US" dirty="0"/>
              <a:t>若 </a:t>
            </a:r>
            <a:r>
              <a:rPr lang="en-US" altLang="zh-TW" b="1" dirty="0"/>
              <a:t>SA[i]</a:t>
            </a:r>
            <a:r>
              <a:rPr lang="en-US" altLang="zh-TW" dirty="0"/>
              <a:t> </a:t>
            </a:r>
            <a:r>
              <a:rPr lang="zh-TW" altLang="en-US" dirty="0"/>
              <a:t>和 </a:t>
            </a:r>
            <a:r>
              <a:rPr lang="en-US" altLang="zh-TW" b="1" dirty="0"/>
              <a:t>SA[i+1]</a:t>
            </a:r>
            <a:r>
              <a:rPr lang="en-US" altLang="zh-TW" dirty="0"/>
              <a:t> </a:t>
            </a:r>
            <a:r>
              <a:rPr lang="zh-TW" altLang="en-US" dirty="0"/>
              <a:t>是字尾陣列中的兩個相鄰字尾，則：</a:t>
            </a:r>
          </a:p>
          <a:p>
            <a:r>
              <a:rPr lang="en-US" altLang="zh-TW" dirty="0"/>
              <a:t>LCP[i]=</a:t>
            </a:r>
            <a:r>
              <a:rPr lang="en-US" altLang="zh-TW" dirty="0" err="1"/>
              <a:t>lcp</a:t>
            </a:r>
            <a:r>
              <a:rPr lang="en-US" altLang="zh-TW" dirty="0"/>
              <a:t>(SA[i],SA[i+1])LCP[i] = </a:t>
            </a:r>
            <a:r>
              <a:rPr lang="en-US" altLang="zh-TW" dirty="0" err="1"/>
              <a:t>lcp</a:t>
            </a:r>
            <a:r>
              <a:rPr lang="en-US" altLang="zh-TW" dirty="0"/>
              <a:t>(SA[i], SA[i+1])LCP[i]=</a:t>
            </a:r>
            <a:r>
              <a:rPr lang="en-US" altLang="zh-TW" dirty="0" err="1"/>
              <a:t>lcp</a:t>
            </a:r>
            <a:r>
              <a:rPr lang="en-US" altLang="zh-TW" dirty="0"/>
              <a:t>(SA[i],SA[i+1])</a:t>
            </a:r>
            <a:endParaRPr lang="en-US" altLang="zh-TW" sz="1200" dirty="0">
              <a:solidFill>
                <a:schemeClr val="dk1"/>
              </a:solidFill>
              <a:latin typeface="Times New Roman" pitchFamily="18" charset="0"/>
              <a:ea typeface="Calibri"/>
              <a:cs typeface="Times New Roman" pitchFamily="18" charset="0"/>
              <a:sym typeface="Calibri"/>
            </a:endParaRPr>
          </a:p>
        </p:txBody>
      </p:sp>
      <p:sp>
        <p:nvSpPr>
          <p:cNvPr id="136" name="Google Shape;136;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17</a:t>
            </a:fld>
            <a:endParaRPr/>
          </a:p>
        </p:txBody>
      </p:sp>
    </p:spTree>
    <p:extLst>
      <p:ext uri="{BB962C8B-B14F-4D97-AF65-F5344CB8AC3E}">
        <p14:creationId xmlns:p14="http://schemas.microsoft.com/office/powerpoint/2010/main" val="7347412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ltLang="zh-TW" sz="1200" dirty="0">
                <a:solidFill>
                  <a:schemeClr val="dk1"/>
                </a:solidFill>
                <a:latin typeface="Times New Roman" pitchFamily="18" charset="0"/>
                <a:ea typeface="Calibri"/>
                <a:cs typeface="Times New Roman" pitchFamily="18" charset="0"/>
                <a:sym typeface="Calibri"/>
              </a:rPr>
              <a:t>3b</a:t>
            </a:r>
          </a:p>
        </p:txBody>
      </p:sp>
      <p:sp>
        <p:nvSpPr>
          <p:cNvPr id="136" name="Google Shape;136;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18</a:t>
            </a:fld>
            <a:endParaRPr/>
          </a:p>
        </p:txBody>
      </p:sp>
    </p:spTree>
    <p:extLst>
      <p:ext uri="{BB962C8B-B14F-4D97-AF65-F5344CB8AC3E}">
        <p14:creationId xmlns:p14="http://schemas.microsoft.com/office/powerpoint/2010/main" val="7347412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ltLang="zh-TW" sz="1200" dirty="0">
                <a:solidFill>
                  <a:schemeClr val="dk1"/>
                </a:solidFill>
                <a:latin typeface="Times New Roman" pitchFamily="18" charset="0"/>
                <a:ea typeface="Calibri"/>
                <a:cs typeface="Times New Roman" pitchFamily="18" charset="0"/>
                <a:sym typeface="Calibri"/>
              </a:rPr>
              <a:t>3b</a:t>
            </a:r>
          </a:p>
        </p:txBody>
      </p:sp>
      <p:sp>
        <p:nvSpPr>
          <p:cNvPr id="136" name="Google Shape;136;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19</a:t>
            </a:fld>
            <a:endParaRPr/>
          </a:p>
        </p:txBody>
      </p:sp>
    </p:spTree>
    <p:extLst>
      <p:ext uri="{BB962C8B-B14F-4D97-AF65-F5344CB8AC3E}">
        <p14:creationId xmlns:p14="http://schemas.microsoft.com/office/powerpoint/2010/main" val="7347412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lang="en-US" altLang="zh-TW" sz="1200" dirty="0">
              <a:solidFill>
                <a:schemeClr val="dk1"/>
              </a:solidFill>
              <a:latin typeface="Times New Roman" pitchFamily="18" charset="0"/>
              <a:ea typeface="Calibri"/>
              <a:cs typeface="Times New Roman" pitchFamily="18" charset="0"/>
              <a:sym typeface="Calibri"/>
            </a:endParaRPr>
          </a:p>
        </p:txBody>
      </p:sp>
      <p:sp>
        <p:nvSpPr>
          <p:cNvPr id="136" name="Google Shape;136;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a:p>
        </p:txBody>
      </p:sp>
    </p:spTree>
    <p:extLst>
      <p:ext uri="{BB962C8B-B14F-4D97-AF65-F5344CB8AC3E}">
        <p14:creationId xmlns:p14="http://schemas.microsoft.com/office/powerpoint/2010/main" val="734741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ltLang="zh-TW" b="1" dirty="0"/>
              <a:t>Suffix</a:t>
            </a:r>
            <a:r>
              <a:rPr lang="zh-TW" altLang="en-US" b="1" dirty="0"/>
              <a:t>（字尾）</a:t>
            </a:r>
            <a:r>
              <a:rPr lang="zh-TW" altLang="en-US" dirty="0"/>
              <a:t> 指的是一個字串的某個子串，這個子串從某個位置開始直到字串的末尾。</a:t>
            </a:r>
            <a:endParaRPr lang="en-US" altLang="zh-TW" sz="1200" dirty="0">
              <a:solidFill>
                <a:schemeClr val="dk1"/>
              </a:solidFill>
              <a:latin typeface="Times New Roman" pitchFamily="18" charset="0"/>
              <a:ea typeface="Calibri"/>
              <a:cs typeface="Times New Roman" pitchFamily="18" charset="0"/>
              <a:sym typeface="Calibri"/>
            </a:endParaRPr>
          </a:p>
        </p:txBody>
      </p:sp>
      <p:sp>
        <p:nvSpPr>
          <p:cNvPr id="136" name="Google Shape;136;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extLst>
      <p:ext uri="{BB962C8B-B14F-4D97-AF65-F5344CB8AC3E}">
        <p14:creationId xmlns:p14="http://schemas.microsoft.com/office/powerpoint/2010/main" val="734741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ltLang="zh-TW" sz="1200" dirty="0">
                <a:solidFill>
                  <a:schemeClr val="dk1"/>
                </a:solidFill>
                <a:latin typeface="Times New Roman" pitchFamily="18" charset="0"/>
                <a:ea typeface="Calibri"/>
                <a:cs typeface="Times New Roman" pitchFamily="18" charset="0"/>
                <a:sym typeface="Calibri"/>
              </a:rPr>
              <a:t>3b</a:t>
            </a:r>
          </a:p>
        </p:txBody>
      </p:sp>
      <p:sp>
        <p:nvSpPr>
          <p:cNvPr id="136" name="Google Shape;136;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extLst>
      <p:ext uri="{BB962C8B-B14F-4D97-AF65-F5344CB8AC3E}">
        <p14:creationId xmlns:p14="http://schemas.microsoft.com/office/powerpoint/2010/main" val="7347412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ltLang="zh-TW" sz="1200" dirty="0">
                <a:solidFill>
                  <a:schemeClr val="dk1"/>
                </a:solidFill>
                <a:latin typeface="Times New Roman" pitchFamily="18" charset="0"/>
                <a:ea typeface="Calibri"/>
                <a:cs typeface="Times New Roman" pitchFamily="18" charset="0"/>
                <a:sym typeface="Calibri"/>
              </a:rPr>
              <a:t>3b</a:t>
            </a:r>
          </a:p>
        </p:txBody>
      </p:sp>
      <p:sp>
        <p:nvSpPr>
          <p:cNvPr id="136" name="Google Shape;136;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a:p>
        </p:txBody>
      </p:sp>
    </p:spTree>
    <p:extLst>
      <p:ext uri="{BB962C8B-B14F-4D97-AF65-F5344CB8AC3E}">
        <p14:creationId xmlns:p14="http://schemas.microsoft.com/office/powerpoint/2010/main" val="7347412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ltLang="zh-TW" sz="1200" dirty="0">
                <a:solidFill>
                  <a:schemeClr val="dk1"/>
                </a:solidFill>
                <a:latin typeface="Times New Roman" pitchFamily="18" charset="0"/>
                <a:ea typeface="Calibri"/>
                <a:cs typeface="Times New Roman" pitchFamily="18" charset="0"/>
                <a:sym typeface="Calibri"/>
              </a:rPr>
              <a:t>3b</a:t>
            </a:r>
          </a:p>
        </p:txBody>
      </p:sp>
      <p:sp>
        <p:nvSpPr>
          <p:cNvPr id="136" name="Google Shape;136;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a:p>
        </p:txBody>
      </p:sp>
    </p:spTree>
    <p:extLst>
      <p:ext uri="{BB962C8B-B14F-4D97-AF65-F5344CB8AC3E}">
        <p14:creationId xmlns:p14="http://schemas.microsoft.com/office/powerpoint/2010/main" val="7347412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ltLang="zh-TW" sz="1200" dirty="0">
                <a:solidFill>
                  <a:schemeClr val="dk1"/>
                </a:solidFill>
                <a:latin typeface="Times New Roman" pitchFamily="18" charset="0"/>
                <a:ea typeface="Calibri"/>
                <a:cs typeface="Times New Roman" pitchFamily="18" charset="0"/>
                <a:sym typeface="Calibri"/>
              </a:rPr>
              <a:t>3b</a:t>
            </a:r>
          </a:p>
        </p:txBody>
      </p:sp>
      <p:sp>
        <p:nvSpPr>
          <p:cNvPr id="136" name="Google Shape;136;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7</a:t>
            </a:fld>
            <a:endParaRPr/>
          </a:p>
        </p:txBody>
      </p:sp>
    </p:spTree>
    <p:extLst>
      <p:ext uri="{BB962C8B-B14F-4D97-AF65-F5344CB8AC3E}">
        <p14:creationId xmlns:p14="http://schemas.microsoft.com/office/powerpoint/2010/main" val="7347412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ltLang="zh-TW" sz="1200" dirty="0">
                <a:solidFill>
                  <a:schemeClr val="dk1"/>
                </a:solidFill>
                <a:latin typeface="Times New Roman" pitchFamily="18" charset="0"/>
                <a:ea typeface="Calibri"/>
                <a:cs typeface="Times New Roman" pitchFamily="18" charset="0"/>
                <a:sym typeface="Calibri"/>
              </a:rPr>
              <a:t>3b</a:t>
            </a:r>
          </a:p>
        </p:txBody>
      </p:sp>
      <p:sp>
        <p:nvSpPr>
          <p:cNvPr id="136" name="Google Shape;136;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a:p>
        </p:txBody>
      </p:sp>
    </p:spTree>
    <p:extLst>
      <p:ext uri="{BB962C8B-B14F-4D97-AF65-F5344CB8AC3E}">
        <p14:creationId xmlns:p14="http://schemas.microsoft.com/office/powerpoint/2010/main" val="734741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ltLang="zh-TW" sz="1200" dirty="0">
                <a:solidFill>
                  <a:schemeClr val="dk1"/>
                </a:solidFill>
                <a:latin typeface="Times New Roman" pitchFamily="18" charset="0"/>
                <a:ea typeface="Calibri"/>
                <a:cs typeface="Times New Roman" pitchFamily="18" charset="0"/>
                <a:sym typeface="Calibri"/>
              </a:rPr>
              <a:t>3b</a:t>
            </a:r>
          </a:p>
        </p:txBody>
      </p:sp>
      <p:sp>
        <p:nvSpPr>
          <p:cNvPr id="136" name="Google Shape;136;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9</a:t>
            </a:fld>
            <a:endParaRPr/>
          </a:p>
        </p:txBody>
      </p:sp>
    </p:spTree>
    <p:extLst>
      <p:ext uri="{BB962C8B-B14F-4D97-AF65-F5344CB8AC3E}">
        <p14:creationId xmlns:p14="http://schemas.microsoft.com/office/powerpoint/2010/main" val="7347412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標題投影片" type="title">
  <p:cSld name="TITLE">
    <p:spTree>
      <p:nvGrpSpPr>
        <p:cNvPr id="1" name="Shape 15"/>
        <p:cNvGrpSpPr/>
        <p:nvPr/>
      </p:nvGrpSpPr>
      <p:grpSpPr>
        <a:xfrm>
          <a:off x="0" y="0"/>
          <a:ext cx="0" cy="0"/>
          <a:chOff x="0" y="0"/>
          <a:chExt cx="0" cy="0"/>
        </a:xfrm>
      </p:grpSpPr>
      <p:sp>
        <p:nvSpPr>
          <p:cNvPr id="16" name="Google Shape;16;p10"/>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10"/>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標題及直排文字" type="vertTx">
  <p:cSld name="VERTICAL_TEXT">
    <p:spTree>
      <p:nvGrpSpPr>
        <p:cNvPr id="1" name="Shape 72"/>
        <p:cNvGrpSpPr/>
        <p:nvPr/>
      </p:nvGrpSpPr>
      <p:grpSpPr>
        <a:xfrm>
          <a:off x="0" y="0"/>
          <a:ext cx="0" cy="0"/>
          <a:chOff x="0" y="0"/>
          <a:chExt cx="0" cy="0"/>
        </a:xfrm>
      </p:grpSpPr>
      <p:sp>
        <p:nvSpPr>
          <p:cNvPr id="73" name="Google Shape;73;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9"/>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直排標題及文字" type="vertTitleAndTx">
  <p:cSld name="VERTICAL_TITLE_AND_VERTICAL_TEXT">
    <p:spTree>
      <p:nvGrpSpPr>
        <p:cNvPr id="1" name="Shape 78"/>
        <p:cNvGrpSpPr/>
        <p:nvPr/>
      </p:nvGrpSpPr>
      <p:grpSpPr>
        <a:xfrm>
          <a:off x="0" y="0"/>
          <a:ext cx="0" cy="0"/>
          <a:chOff x="0" y="0"/>
          <a:chExt cx="0" cy="0"/>
        </a:xfrm>
      </p:grpSpPr>
      <p:sp>
        <p:nvSpPr>
          <p:cNvPr id="79" name="Google Shape;79;p20"/>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0"/>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標題及物件" type="obj">
  <p:cSld name="OBJECT">
    <p:spTree>
      <p:nvGrpSpPr>
        <p:cNvPr id="1" name="Shape 21"/>
        <p:cNvGrpSpPr/>
        <p:nvPr/>
      </p:nvGrpSpPr>
      <p:grpSpPr>
        <a:xfrm>
          <a:off x="0" y="0"/>
          <a:ext cx="0" cy="0"/>
          <a:chOff x="0" y="0"/>
          <a:chExt cx="0" cy="0"/>
        </a:xfrm>
      </p:grpSpPr>
      <p:sp>
        <p:nvSpPr>
          <p:cNvPr id="22" name="Google Shape;22;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章節標題" type="secHead">
  <p:cSld name="SECTION_HEADER">
    <p:spTree>
      <p:nvGrpSpPr>
        <p:cNvPr id="1" name="Shape 27"/>
        <p:cNvGrpSpPr/>
        <p:nvPr/>
      </p:nvGrpSpPr>
      <p:grpSpPr>
        <a:xfrm>
          <a:off x="0" y="0"/>
          <a:ext cx="0" cy="0"/>
          <a:chOff x="0" y="0"/>
          <a:chExt cx="0" cy="0"/>
        </a:xfrm>
      </p:grpSpPr>
      <p:sp>
        <p:nvSpPr>
          <p:cNvPr id="28" name="Google Shape;28;p12"/>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2"/>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兩項物件" type="twoObj">
  <p:cSld name="TWO_OBJECTS">
    <p:spTree>
      <p:nvGrpSpPr>
        <p:cNvPr id="1" name="Shape 33"/>
        <p:cNvGrpSpPr/>
        <p:nvPr/>
      </p:nvGrpSpPr>
      <p:grpSpPr>
        <a:xfrm>
          <a:off x="0" y="0"/>
          <a:ext cx="0" cy="0"/>
          <a:chOff x="0" y="0"/>
          <a:chExt cx="0" cy="0"/>
        </a:xfrm>
      </p:grpSpPr>
      <p:sp>
        <p:nvSpPr>
          <p:cNvPr id="34" name="Google Shape;34;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13"/>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3"/>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比對" type="twoTxTwoObj">
  <p:cSld name="TWO_OBJECTS_WITH_TEXT">
    <p:spTree>
      <p:nvGrpSpPr>
        <p:cNvPr id="1" name="Shape 40"/>
        <p:cNvGrpSpPr/>
        <p:nvPr/>
      </p:nvGrpSpPr>
      <p:grpSpPr>
        <a:xfrm>
          <a:off x="0" y="0"/>
          <a:ext cx="0" cy="0"/>
          <a:chOff x="0" y="0"/>
          <a:chExt cx="0" cy="0"/>
        </a:xfrm>
      </p:grpSpPr>
      <p:sp>
        <p:nvSpPr>
          <p:cNvPr id="41" name="Google Shape;41;p14"/>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4"/>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4"/>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4"/>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4"/>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只有標題" type="titleOnly">
  <p:cSld name="TITLE_ONLY">
    <p:spTree>
      <p:nvGrpSpPr>
        <p:cNvPr id="1" name="Shape 49"/>
        <p:cNvGrpSpPr/>
        <p:nvPr/>
      </p:nvGrpSpPr>
      <p:grpSpPr>
        <a:xfrm>
          <a:off x="0" y="0"/>
          <a:ext cx="0" cy="0"/>
          <a:chOff x="0" y="0"/>
          <a:chExt cx="0" cy="0"/>
        </a:xfrm>
      </p:grpSpPr>
      <p:sp>
        <p:nvSpPr>
          <p:cNvPr id="50" name="Google Shape;50;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空白" type="blank">
  <p:cSld name="BLANK">
    <p:spTree>
      <p:nvGrpSpPr>
        <p:cNvPr id="1" name="Shape 54"/>
        <p:cNvGrpSpPr/>
        <p:nvPr/>
      </p:nvGrpSpPr>
      <p:grpSpPr>
        <a:xfrm>
          <a:off x="0" y="0"/>
          <a:ext cx="0" cy="0"/>
          <a:chOff x="0" y="0"/>
          <a:chExt cx="0" cy="0"/>
        </a:xfrm>
      </p:grpSpPr>
      <p:sp>
        <p:nvSpPr>
          <p:cNvPr id="55" name="Google Shape;55;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含標題的內容" type="objTx">
  <p:cSld name="OBJECT_WITH_CAPTION_TEXT">
    <p:spTree>
      <p:nvGrpSpPr>
        <p:cNvPr id="1" name="Shape 58"/>
        <p:cNvGrpSpPr/>
        <p:nvPr/>
      </p:nvGrpSpPr>
      <p:grpSpPr>
        <a:xfrm>
          <a:off x="0" y="0"/>
          <a:ext cx="0" cy="0"/>
          <a:chOff x="0" y="0"/>
          <a:chExt cx="0" cy="0"/>
        </a:xfrm>
      </p:grpSpPr>
      <p:sp>
        <p:nvSpPr>
          <p:cNvPr id="59" name="Google Shape;59;p17"/>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7"/>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7"/>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含標題的圖片" type="picTx">
  <p:cSld name="PICTURE_WITH_CAPTION_TEXT">
    <p:spTree>
      <p:nvGrpSpPr>
        <p:cNvPr id="1" name="Shape 65"/>
        <p:cNvGrpSpPr/>
        <p:nvPr/>
      </p:nvGrpSpPr>
      <p:grpSpPr>
        <a:xfrm>
          <a:off x="0" y="0"/>
          <a:ext cx="0" cy="0"/>
          <a:chOff x="0" y="0"/>
          <a:chExt cx="0" cy="0"/>
        </a:xfrm>
      </p:grpSpPr>
      <p:sp>
        <p:nvSpPr>
          <p:cNvPr id="66" name="Google Shape;66;p18"/>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8"/>
          <p:cNvSpPr>
            <a:spLocks noGrp="1"/>
          </p:cNvSpPr>
          <p:nvPr>
            <p:ph type="pic" idx="2"/>
          </p:nvPr>
        </p:nvSpPr>
        <p:spPr>
          <a:xfrm>
            <a:off x="5183188" y="987425"/>
            <a:ext cx="6172200" cy="4873625"/>
          </a:xfrm>
          <a:prstGeom prst="rect">
            <a:avLst/>
          </a:prstGeom>
          <a:noFill/>
          <a:ln>
            <a:noFill/>
          </a:ln>
        </p:spPr>
      </p:sp>
      <p:sp>
        <p:nvSpPr>
          <p:cNvPr id="68" name="Google Shape;68;p18"/>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2.emf"/><Relationship Id="rId4" Type="http://schemas.openxmlformats.org/officeDocument/2006/relationships/customXml" Target="../ink/ink3.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
          <p:cNvSpPr txBox="1">
            <a:spLocks noGrp="1"/>
          </p:cNvSpPr>
          <p:nvPr>
            <p:ph type="ctrTitle"/>
          </p:nvPr>
        </p:nvSpPr>
        <p:spPr>
          <a:xfrm>
            <a:off x="0" y="2769961"/>
            <a:ext cx="12432632" cy="832077"/>
          </a:xfrm>
          <a:prstGeom prst="rect">
            <a:avLst/>
          </a:prstGeom>
          <a:noFill/>
          <a:ln>
            <a:noFill/>
          </a:ln>
        </p:spPr>
        <p:txBody>
          <a:bodyPr spcFirstLastPara="1" wrap="square" lIns="91425" tIns="45700" rIns="91425" bIns="45700" anchor="b" anchorCtr="0">
            <a:noAutofit/>
          </a:bodyPr>
          <a:lstStyle/>
          <a:p>
            <a:pPr lvl="0">
              <a:buSzPts val="4400"/>
            </a:pPr>
            <a:r>
              <a:rPr lang="en-US" sz="4400" dirty="0">
                <a:latin typeface="Times New Roman"/>
                <a:ea typeface="Times New Roman"/>
                <a:cs typeface="Times New Roman"/>
                <a:sym typeface="Times New Roman"/>
              </a:rPr>
              <a:t>Simple Linear Work Suﬃx Array Construction</a:t>
            </a:r>
            <a:endParaRPr sz="4400" dirty="0">
              <a:latin typeface="Times New Roman"/>
              <a:ea typeface="Times New Roman"/>
              <a:cs typeface="Times New Roman"/>
              <a:sym typeface="Times New Roman"/>
            </a:endParaRPr>
          </a:p>
        </p:txBody>
      </p:sp>
      <p:sp>
        <p:nvSpPr>
          <p:cNvPr id="90" name="Google Shape;90;p1"/>
          <p:cNvSpPr txBox="1">
            <a:spLocks noGrp="1"/>
          </p:cNvSpPr>
          <p:nvPr>
            <p:ph type="subTitle" idx="1"/>
          </p:nvPr>
        </p:nvSpPr>
        <p:spPr>
          <a:xfrm>
            <a:off x="1524000" y="3890412"/>
            <a:ext cx="9144000" cy="1655762"/>
          </a:xfrm>
          <a:prstGeom prst="rect">
            <a:avLst/>
          </a:prstGeom>
          <a:noFill/>
          <a:ln>
            <a:noFill/>
          </a:ln>
        </p:spPr>
        <p:txBody>
          <a:bodyPr spcFirstLastPara="1" wrap="square" lIns="91425" tIns="45700" rIns="91425" bIns="45700" anchor="t" anchorCtr="0">
            <a:normAutofit/>
          </a:bodyPr>
          <a:lstStyle/>
          <a:p>
            <a:pPr marL="0" lvl="0" indent="0">
              <a:spcBef>
                <a:spcPts val="0"/>
              </a:spcBef>
            </a:pPr>
            <a:r>
              <a:rPr lang="en-US" dirty="0" err="1">
                <a:latin typeface="Times New Roman"/>
                <a:ea typeface="Times New Roman"/>
                <a:cs typeface="Times New Roman"/>
                <a:sym typeface="Times New Roman"/>
              </a:rPr>
              <a:t>Juha</a:t>
            </a:r>
            <a:r>
              <a:rPr lang="en-US" dirty="0">
                <a:latin typeface="Times New Roman"/>
                <a:ea typeface="Times New Roman"/>
                <a:cs typeface="Times New Roman"/>
                <a:sym typeface="Times New Roman"/>
              </a:rPr>
              <a:t> </a:t>
            </a:r>
            <a:r>
              <a:rPr lang="en-US" dirty="0" err="1">
                <a:latin typeface="Times New Roman"/>
                <a:ea typeface="Times New Roman"/>
                <a:cs typeface="Times New Roman"/>
                <a:sym typeface="Times New Roman"/>
              </a:rPr>
              <a:t>Karkkainen</a:t>
            </a:r>
            <a:r>
              <a:rPr lang="en-US" dirty="0">
                <a:latin typeface="Times New Roman"/>
                <a:ea typeface="Times New Roman"/>
                <a:cs typeface="Times New Roman"/>
                <a:sym typeface="Times New Roman"/>
              </a:rPr>
              <a:t> and Peter Sanders</a:t>
            </a:r>
          </a:p>
          <a:p>
            <a:pPr marL="0" lvl="0" indent="0">
              <a:spcBef>
                <a:spcPts val="0"/>
              </a:spcBef>
            </a:pPr>
            <a:r>
              <a:rPr lang="en-US" dirty="0">
                <a:latin typeface="Times New Roman"/>
                <a:ea typeface="Times New Roman"/>
                <a:cs typeface="Times New Roman"/>
                <a:sym typeface="Times New Roman"/>
              </a:rPr>
              <a:t>Proceedings of the 30th international conference on Automata, languages and programming. pp. 943–955, 2003.</a:t>
            </a:r>
          </a:p>
        </p:txBody>
      </p:sp>
      <p:sp>
        <p:nvSpPr>
          <p:cNvPr id="91" name="Google Shape;91;p1"/>
          <p:cNvSpPr txBox="1"/>
          <p:nvPr/>
        </p:nvSpPr>
        <p:spPr>
          <a:xfrm>
            <a:off x="7904957" y="5834548"/>
            <a:ext cx="3920100" cy="923299"/>
          </a:xfrm>
          <a:prstGeom prst="rect">
            <a:avLst/>
          </a:prstGeom>
          <a:noFill/>
          <a:ln>
            <a:noFill/>
          </a:ln>
        </p:spPr>
        <p:txBody>
          <a:bodyPr spcFirstLastPara="1" wrap="square" lIns="91425" tIns="91425" rIns="91425" bIns="91425" anchor="t" anchorCtr="0">
            <a:spAutoFit/>
          </a:bodyPr>
          <a:lstStyle/>
          <a:p>
            <a:pPr marL="0" marR="0" lvl="0" indent="0" algn="r" rtl="0">
              <a:spcBef>
                <a:spcPts val="0"/>
              </a:spcBef>
              <a:spcAft>
                <a:spcPts val="0"/>
              </a:spcAft>
              <a:buClr>
                <a:schemeClr val="dk1"/>
              </a:buClr>
              <a:buSzPts val="2000"/>
              <a:buFont typeface="Times New Roman"/>
              <a:buNone/>
            </a:pPr>
            <a:r>
              <a:rPr lang="en-US" sz="2400" b="0" i="0" u="none" strike="noStrike" cap="none" dirty="0">
                <a:solidFill>
                  <a:schemeClr val="dk1"/>
                </a:solidFill>
                <a:latin typeface="Times New Roman"/>
                <a:ea typeface="Times New Roman"/>
                <a:cs typeface="Times New Roman"/>
                <a:sym typeface="Times New Roman"/>
              </a:rPr>
              <a:t>Presenter: Pei-</a:t>
            </a:r>
            <a:r>
              <a:rPr lang="en-US" sz="2400" b="0" i="0" u="none" strike="noStrike" cap="none" dirty="0" err="1">
                <a:solidFill>
                  <a:schemeClr val="dk1"/>
                </a:solidFill>
                <a:latin typeface="Times New Roman"/>
                <a:ea typeface="Times New Roman"/>
                <a:cs typeface="Times New Roman"/>
                <a:sym typeface="Times New Roman"/>
              </a:rPr>
              <a:t>Chian</a:t>
            </a:r>
            <a:r>
              <a:rPr lang="en-US" sz="2400" b="0" i="0" u="none" strike="noStrike" cap="none" dirty="0">
                <a:solidFill>
                  <a:schemeClr val="dk1"/>
                </a:solidFill>
                <a:latin typeface="Times New Roman"/>
                <a:ea typeface="Times New Roman"/>
                <a:cs typeface="Times New Roman"/>
                <a:sym typeface="Times New Roman"/>
              </a:rPr>
              <a:t> Lee</a:t>
            </a:r>
            <a:endParaRPr sz="2400" b="0" i="0" u="none" strike="noStrike" cap="none" dirty="0">
              <a:solidFill>
                <a:schemeClr val="dk1"/>
              </a:solidFill>
              <a:latin typeface="Times New Roman"/>
              <a:ea typeface="Times New Roman"/>
              <a:cs typeface="Times New Roman"/>
              <a:sym typeface="Times New Roman"/>
            </a:endParaRPr>
          </a:p>
          <a:p>
            <a:pPr marL="0" marR="0" lvl="0" indent="0" algn="r" rtl="0">
              <a:spcBef>
                <a:spcPts val="0"/>
              </a:spcBef>
              <a:spcAft>
                <a:spcPts val="0"/>
              </a:spcAft>
              <a:buClr>
                <a:schemeClr val="dk1"/>
              </a:buClr>
              <a:buSzPts val="2000"/>
              <a:buFont typeface="Times New Roman"/>
              <a:buNone/>
            </a:pPr>
            <a:r>
              <a:rPr lang="en-US" sz="2400" b="0" i="0" u="none" strike="noStrike" cap="none" dirty="0">
                <a:solidFill>
                  <a:schemeClr val="dk1"/>
                </a:solidFill>
                <a:latin typeface="Times New Roman"/>
                <a:ea typeface="Times New Roman"/>
                <a:cs typeface="Times New Roman"/>
                <a:sym typeface="Times New Roman"/>
              </a:rPr>
              <a:t>Date: </a:t>
            </a:r>
            <a:r>
              <a:rPr lang="en-US" sz="2400" dirty="0">
                <a:solidFill>
                  <a:schemeClr val="dk1"/>
                </a:solidFill>
                <a:latin typeface="Times New Roman"/>
                <a:ea typeface="Times New Roman"/>
                <a:cs typeface="Times New Roman"/>
                <a:sym typeface="Times New Roman"/>
              </a:rPr>
              <a:t>Feb.</a:t>
            </a:r>
            <a:r>
              <a:rPr lang="en-US" sz="2400" b="0" i="0" u="none" strike="noStrike" cap="none" dirty="0">
                <a:solidFill>
                  <a:schemeClr val="dk1"/>
                </a:solidFill>
                <a:latin typeface="Times New Roman"/>
                <a:ea typeface="Times New Roman"/>
                <a:cs typeface="Times New Roman"/>
                <a:sym typeface="Times New Roman"/>
              </a:rPr>
              <a:t> </a:t>
            </a:r>
            <a:r>
              <a:rPr lang="en-US" altLang="zh-TW" sz="2400">
                <a:solidFill>
                  <a:schemeClr val="dk1"/>
                </a:solidFill>
                <a:latin typeface="Times New Roman"/>
                <a:ea typeface="Times New Roman"/>
                <a:cs typeface="Times New Roman"/>
                <a:sym typeface="Times New Roman"/>
              </a:rPr>
              <a:t>25</a:t>
            </a:r>
            <a:r>
              <a:rPr lang="en-US" sz="2400" b="0" i="0" u="none" strike="noStrike" cap="none">
                <a:solidFill>
                  <a:schemeClr val="dk1"/>
                </a:solidFill>
                <a:latin typeface="Times New Roman"/>
                <a:ea typeface="Times New Roman"/>
                <a:cs typeface="Times New Roman"/>
                <a:sym typeface="Times New Roman"/>
              </a:rPr>
              <a:t>, </a:t>
            </a:r>
            <a:r>
              <a:rPr lang="en-US" sz="2400" b="0" i="0" u="none" strike="noStrike" cap="none" dirty="0">
                <a:solidFill>
                  <a:schemeClr val="dk1"/>
                </a:solidFill>
                <a:latin typeface="Times New Roman"/>
                <a:ea typeface="Times New Roman"/>
                <a:cs typeface="Times New Roman"/>
                <a:sym typeface="Times New Roman"/>
              </a:rPr>
              <a:t>202</a:t>
            </a:r>
            <a:r>
              <a:rPr lang="en-US" altLang="zh-TW" sz="2400" b="0" i="0" u="none" strike="noStrike" cap="none" dirty="0">
                <a:solidFill>
                  <a:schemeClr val="dk1"/>
                </a:solidFill>
                <a:latin typeface="Times New Roman"/>
                <a:ea typeface="Times New Roman"/>
                <a:cs typeface="Times New Roman"/>
                <a:sym typeface="Times New Roman"/>
              </a:rPr>
              <a:t>5</a:t>
            </a:r>
            <a:endParaRPr sz="2400" b="0" i="0" u="none" strike="noStrike" cap="none" dirty="0">
              <a:solidFill>
                <a:schemeClr val="dk1"/>
              </a:solidFill>
              <a:latin typeface="Times New Roman"/>
              <a:ea typeface="Times New Roman"/>
              <a:cs typeface="Times New Roman"/>
              <a:sym typeface="Times New Roman"/>
            </a:endParaRPr>
          </a:p>
        </p:txBody>
      </p:sp>
      <p:sp>
        <p:nvSpPr>
          <p:cNvPr id="2" name="投影片編號版面配置區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a:t>
            </a:fld>
            <a:endParaRPr lang="en-US" dirty="0"/>
          </a:p>
        </p:txBody>
      </p:sp>
      <mc:AlternateContent xmlns:mc="http://schemas.openxmlformats.org/markup-compatibility/2006" xmlns:p14="http://schemas.microsoft.com/office/powerpoint/2010/main">
        <mc:Choice Requires="p14">
          <p:contentPart p14:bwMode="auto" r:id="rId3">
            <p14:nvContentPartPr>
              <p14:cNvPr id="3" name="筆跡 2"/>
              <p14:cNvContentPartPr/>
              <p14:nvPr/>
            </p14:nvContentPartPr>
            <p14:xfrm>
              <a:off x="8299440" y="1638360"/>
              <a:ext cx="360" cy="360"/>
            </p14:xfrm>
          </p:contentPart>
        </mc:Choice>
        <mc:Fallback xmlns="">
          <p:pic>
            <p:nvPicPr>
              <p:cNvPr id="3" name="筆跡 2"/>
              <p:cNvPicPr/>
              <p:nvPr/>
            </p:nvPicPr>
            <p:blipFill>
              <a:blip r:embed="rId4"/>
              <a:stretch>
                <a:fillRect/>
              </a:stretch>
            </p:blipFill>
            <p:spPr>
              <a:xfrm>
                <a:off x="8290080" y="1629000"/>
                <a:ext cx="19080" cy="19080"/>
              </a:xfrm>
              <a:prstGeom prst="rect">
                <a:avLst/>
              </a:prstGeom>
            </p:spPr>
          </p:pic>
        </mc:Fallback>
      </mc:AlternateContent>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7"/>
          <p:cNvSpPr txBox="1">
            <a:spLocks noGrp="1"/>
          </p:cNvSpPr>
          <p:nvPr>
            <p:ph type="title"/>
          </p:nvPr>
        </p:nvSpPr>
        <p:spPr>
          <a:xfrm>
            <a:off x="0" y="0"/>
            <a:ext cx="10515600" cy="1325563"/>
          </a:xfrm>
          <a:prstGeom prst="rect">
            <a:avLst/>
          </a:prstGeom>
          <a:noFill/>
          <a:ln>
            <a:noFill/>
          </a:ln>
        </p:spPr>
        <p:txBody>
          <a:bodyPr spcFirstLastPara="1" wrap="square" lIns="91425" tIns="45700" rIns="91425" bIns="45700" anchor="ctr" anchorCtr="0">
            <a:normAutofit/>
          </a:bodyPr>
          <a:lstStyle/>
          <a:p>
            <a:pPr lvl="0">
              <a:buSzPts val="4400"/>
            </a:pPr>
            <a:r>
              <a:rPr lang="en-US" altLang="zh-TW" b="1" dirty="0">
                <a:latin typeface="Times New Roman"/>
                <a:ea typeface="Times New Roman"/>
                <a:cs typeface="Times New Roman"/>
                <a:sym typeface="Times New Roman"/>
              </a:rPr>
              <a:t>The Skew Algorithm…..Step 3 </a:t>
            </a:r>
            <a:endParaRPr lang="zh-TW" altLang="en-US" b="1" dirty="0">
              <a:latin typeface="Times New Roman"/>
              <a:ea typeface="Times New Roman"/>
              <a:cs typeface="Times New Roman"/>
              <a:sym typeface="Times New Roman"/>
            </a:endParaRPr>
          </a:p>
        </p:txBody>
      </p:sp>
      <p:sp>
        <p:nvSpPr>
          <p:cNvPr id="139" name="Google Shape;139;p7"/>
          <p:cNvSpPr txBox="1">
            <a:spLocks noGrp="1"/>
          </p:cNvSpPr>
          <p:nvPr>
            <p:ph type="body" idx="1"/>
          </p:nvPr>
        </p:nvSpPr>
        <p:spPr>
          <a:xfrm>
            <a:off x="838200" y="1449326"/>
            <a:ext cx="10775553" cy="5152101"/>
          </a:xfrm>
          <a:prstGeom prst="rect">
            <a:avLst/>
          </a:prstGeom>
          <a:noFill/>
          <a:ln>
            <a:noFill/>
          </a:ln>
        </p:spPr>
        <p:txBody>
          <a:bodyPr spcFirstLastPara="1" wrap="square" lIns="91425" tIns="45700" rIns="91425" bIns="45700" anchor="t" anchorCtr="0">
            <a:normAutofit/>
          </a:bodyPr>
          <a:lstStyle/>
          <a:p>
            <a:pPr marL="0" indent="0">
              <a:buSzPts val="2800"/>
              <a:buNone/>
            </a:pPr>
            <a:r>
              <a:rPr lang="en-US" sz="3200" dirty="0">
                <a:latin typeface="Times New Roman" panose="02020603050405020304" pitchFamily="18" charset="0"/>
                <a:ea typeface="Times New Roman"/>
                <a:cs typeface="Times New Roman" panose="02020603050405020304" pitchFamily="18" charset="0"/>
                <a:sym typeface="Times New Roman"/>
              </a:rPr>
              <a:t> </a:t>
            </a:r>
          </a:p>
          <a:p>
            <a:pPr marL="0" indent="0">
              <a:buSzPts val="2800"/>
              <a:buNone/>
            </a:pPr>
            <a:endParaRPr lang="en-US" sz="3200" dirty="0">
              <a:latin typeface="Times New Roman" panose="02020603050405020304" pitchFamily="18" charset="0"/>
              <a:ea typeface="Times New Roman"/>
              <a:cs typeface="Times New Roman" panose="02020603050405020304" pitchFamily="18" charset="0"/>
              <a:sym typeface="Times New Roman"/>
            </a:endParaRPr>
          </a:p>
        </p:txBody>
      </p:sp>
      <p:sp>
        <p:nvSpPr>
          <p:cNvPr id="5" name="投影片編號版面配置區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10</a:t>
            </a:fld>
            <a:endParaRPr lang="en-US"/>
          </a:p>
        </p:txBody>
      </p:sp>
      <p:pic>
        <p:nvPicPr>
          <p:cNvPr id="2" name="圖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9135" y="971550"/>
            <a:ext cx="8371430" cy="6858000"/>
          </a:xfrm>
          <a:prstGeom prst="rect">
            <a:avLst/>
          </a:prstGeom>
        </p:spPr>
      </p:pic>
      <p:sp>
        <p:nvSpPr>
          <p:cNvPr id="3" name="文字方塊 2"/>
          <p:cNvSpPr txBox="1"/>
          <p:nvPr/>
        </p:nvSpPr>
        <p:spPr>
          <a:xfrm>
            <a:off x="7477126" y="1421457"/>
            <a:ext cx="4476750" cy="830997"/>
          </a:xfrm>
          <a:prstGeom prst="rect">
            <a:avLst/>
          </a:prstGeom>
          <a:noFill/>
        </p:spPr>
        <p:txBody>
          <a:bodyPr wrap="square" rtlCol="0">
            <a:spAutoFit/>
          </a:bodyPr>
          <a:lstStyle/>
          <a:p>
            <a:r>
              <a:rPr lang="en-US" altLang="zh-TW" sz="2400" dirty="0">
                <a:latin typeface="Times New Roman" pitchFamily="18" charset="0"/>
                <a:cs typeface="Times New Roman" pitchFamily="18" charset="0"/>
              </a:rPr>
              <a:t>3. merge the two sorted sequences obtained in steps one and two.</a:t>
            </a:r>
          </a:p>
        </p:txBody>
      </p:sp>
      <p:cxnSp>
        <p:nvCxnSpPr>
          <p:cNvPr id="6" name="直線單箭頭接點 5"/>
          <p:cNvCxnSpPr/>
          <p:nvPr/>
        </p:nvCxnSpPr>
        <p:spPr>
          <a:xfrm flipH="1">
            <a:off x="962025" y="2000250"/>
            <a:ext cx="1171575" cy="4857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直線單箭頭接點 7"/>
          <p:cNvCxnSpPr/>
          <p:nvPr/>
        </p:nvCxnSpPr>
        <p:spPr>
          <a:xfrm flipH="1">
            <a:off x="1743075" y="2000250"/>
            <a:ext cx="1114425" cy="419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直線單箭頭接點 9"/>
          <p:cNvCxnSpPr/>
          <p:nvPr/>
        </p:nvCxnSpPr>
        <p:spPr>
          <a:xfrm flipH="1">
            <a:off x="2486025" y="2000250"/>
            <a:ext cx="1104900" cy="419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直線單箭頭接點 11"/>
          <p:cNvCxnSpPr/>
          <p:nvPr/>
        </p:nvCxnSpPr>
        <p:spPr>
          <a:xfrm flipH="1">
            <a:off x="3152775" y="2000250"/>
            <a:ext cx="1143000" cy="419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直線單箭頭接點 13"/>
          <p:cNvCxnSpPr/>
          <p:nvPr/>
        </p:nvCxnSpPr>
        <p:spPr>
          <a:xfrm>
            <a:off x="2371725" y="2000250"/>
            <a:ext cx="1419225" cy="419100"/>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16" name="直線單箭頭接點 15"/>
          <p:cNvCxnSpPr/>
          <p:nvPr/>
        </p:nvCxnSpPr>
        <p:spPr>
          <a:xfrm>
            <a:off x="3081337" y="2000250"/>
            <a:ext cx="1433513" cy="419100"/>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單箭頭接點 17"/>
          <p:cNvCxnSpPr/>
          <p:nvPr/>
        </p:nvCxnSpPr>
        <p:spPr>
          <a:xfrm>
            <a:off x="3886200" y="2000250"/>
            <a:ext cx="1343025" cy="485775"/>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19" name="矩形 18"/>
          <p:cNvSpPr/>
          <p:nvPr/>
        </p:nvSpPr>
        <p:spPr>
          <a:xfrm>
            <a:off x="400050" y="5353050"/>
            <a:ext cx="495300" cy="70485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rgbClr val="FF0000"/>
              </a:solidFill>
            </a:endParaRPr>
          </a:p>
        </p:txBody>
      </p:sp>
      <p:sp>
        <p:nvSpPr>
          <p:cNvPr id="23" name="矩形 22"/>
          <p:cNvSpPr/>
          <p:nvPr/>
        </p:nvSpPr>
        <p:spPr>
          <a:xfrm>
            <a:off x="3971925" y="5343525"/>
            <a:ext cx="495300" cy="70485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0" name="矩形 19"/>
          <p:cNvSpPr/>
          <p:nvPr/>
        </p:nvSpPr>
        <p:spPr>
          <a:xfrm>
            <a:off x="1914525" y="6477000"/>
            <a:ext cx="533400" cy="24765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24581385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7"/>
          <p:cNvSpPr txBox="1">
            <a:spLocks noGrp="1"/>
          </p:cNvSpPr>
          <p:nvPr>
            <p:ph type="title"/>
          </p:nvPr>
        </p:nvSpPr>
        <p:spPr>
          <a:xfrm>
            <a:off x="0" y="0"/>
            <a:ext cx="10515600" cy="1325563"/>
          </a:xfrm>
          <a:prstGeom prst="rect">
            <a:avLst/>
          </a:prstGeom>
          <a:noFill/>
          <a:ln>
            <a:noFill/>
          </a:ln>
        </p:spPr>
        <p:txBody>
          <a:bodyPr spcFirstLastPara="1" wrap="square" lIns="91425" tIns="45700" rIns="91425" bIns="45700" anchor="ctr" anchorCtr="0">
            <a:normAutofit/>
          </a:bodyPr>
          <a:lstStyle/>
          <a:p>
            <a:pPr lvl="0">
              <a:buSzPts val="4400"/>
            </a:pPr>
            <a:r>
              <a:rPr lang="en-US" altLang="zh-TW" b="1" dirty="0">
                <a:latin typeface="Times New Roman"/>
                <a:ea typeface="Times New Roman"/>
                <a:cs typeface="Times New Roman"/>
                <a:sym typeface="Times New Roman"/>
              </a:rPr>
              <a:t>The Skew Algorithm…..Step 3 </a:t>
            </a:r>
            <a:endParaRPr lang="zh-TW" altLang="en-US" b="1" dirty="0">
              <a:latin typeface="Times New Roman"/>
              <a:ea typeface="Times New Roman"/>
              <a:cs typeface="Times New Roman"/>
              <a:sym typeface="Times New Roman"/>
            </a:endParaRPr>
          </a:p>
        </p:txBody>
      </p:sp>
      <p:sp>
        <p:nvSpPr>
          <p:cNvPr id="139" name="Google Shape;139;p7"/>
          <p:cNvSpPr txBox="1">
            <a:spLocks noGrp="1"/>
          </p:cNvSpPr>
          <p:nvPr>
            <p:ph type="body" idx="1"/>
          </p:nvPr>
        </p:nvSpPr>
        <p:spPr>
          <a:xfrm>
            <a:off x="838200" y="1449326"/>
            <a:ext cx="10775553" cy="5152101"/>
          </a:xfrm>
          <a:prstGeom prst="rect">
            <a:avLst/>
          </a:prstGeom>
          <a:noFill/>
          <a:ln>
            <a:noFill/>
          </a:ln>
        </p:spPr>
        <p:txBody>
          <a:bodyPr spcFirstLastPara="1" wrap="square" lIns="91425" tIns="45700" rIns="91425" bIns="45700" anchor="t" anchorCtr="0">
            <a:normAutofit/>
          </a:bodyPr>
          <a:lstStyle/>
          <a:p>
            <a:pPr marL="0" indent="0">
              <a:buSzPts val="2800"/>
              <a:buNone/>
            </a:pPr>
            <a:r>
              <a:rPr lang="en-US" sz="3200" dirty="0">
                <a:latin typeface="Times New Roman" panose="02020603050405020304" pitchFamily="18" charset="0"/>
                <a:ea typeface="Times New Roman"/>
                <a:cs typeface="Times New Roman" panose="02020603050405020304" pitchFamily="18" charset="0"/>
                <a:sym typeface="Times New Roman"/>
              </a:rPr>
              <a:t> </a:t>
            </a:r>
          </a:p>
          <a:p>
            <a:pPr marL="0" indent="0">
              <a:buSzPts val="2800"/>
              <a:buNone/>
            </a:pPr>
            <a:endParaRPr lang="en-US" sz="3200" dirty="0">
              <a:latin typeface="Times New Roman" panose="02020603050405020304" pitchFamily="18" charset="0"/>
              <a:ea typeface="Times New Roman"/>
              <a:cs typeface="Times New Roman" panose="02020603050405020304" pitchFamily="18" charset="0"/>
              <a:sym typeface="Times New Roman"/>
            </a:endParaRPr>
          </a:p>
        </p:txBody>
      </p:sp>
      <p:sp>
        <p:nvSpPr>
          <p:cNvPr id="5" name="投影片編號版面配置區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11</a:t>
            </a:fld>
            <a:endParaRPr lang="en-US"/>
          </a:p>
        </p:txBody>
      </p:sp>
      <p:pic>
        <p:nvPicPr>
          <p:cNvPr id="2" name="圖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862" y="933450"/>
            <a:ext cx="8371430" cy="6858000"/>
          </a:xfrm>
          <a:prstGeom prst="rect">
            <a:avLst/>
          </a:prstGeom>
        </p:spPr>
      </p:pic>
      <p:sp>
        <p:nvSpPr>
          <p:cNvPr id="3" name="文字方塊 2"/>
          <p:cNvSpPr txBox="1"/>
          <p:nvPr/>
        </p:nvSpPr>
        <p:spPr>
          <a:xfrm>
            <a:off x="7477126" y="1421457"/>
            <a:ext cx="4476750" cy="830997"/>
          </a:xfrm>
          <a:prstGeom prst="rect">
            <a:avLst/>
          </a:prstGeom>
          <a:noFill/>
        </p:spPr>
        <p:txBody>
          <a:bodyPr wrap="square" rtlCol="0">
            <a:spAutoFit/>
          </a:bodyPr>
          <a:lstStyle/>
          <a:p>
            <a:r>
              <a:rPr lang="en-US" altLang="zh-TW" sz="2400" dirty="0">
                <a:latin typeface="Times New Roman" pitchFamily="18" charset="0"/>
                <a:cs typeface="Times New Roman" pitchFamily="18" charset="0"/>
              </a:rPr>
              <a:t>3. merge the two sorted sequences obtained in steps one and two.</a:t>
            </a:r>
          </a:p>
        </p:txBody>
      </p:sp>
      <p:cxnSp>
        <p:nvCxnSpPr>
          <p:cNvPr id="6" name="直線單箭頭接點 5"/>
          <p:cNvCxnSpPr/>
          <p:nvPr/>
        </p:nvCxnSpPr>
        <p:spPr>
          <a:xfrm flipH="1">
            <a:off x="962025" y="2000250"/>
            <a:ext cx="1171575" cy="4857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直線單箭頭接點 7"/>
          <p:cNvCxnSpPr/>
          <p:nvPr/>
        </p:nvCxnSpPr>
        <p:spPr>
          <a:xfrm flipH="1">
            <a:off x="1743075" y="2000250"/>
            <a:ext cx="1114425" cy="419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直線單箭頭接點 9"/>
          <p:cNvCxnSpPr/>
          <p:nvPr/>
        </p:nvCxnSpPr>
        <p:spPr>
          <a:xfrm flipH="1">
            <a:off x="2486025" y="2000250"/>
            <a:ext cx="1104900" cy="419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直線單箭頭接點 11"/>
          <p:cNvCxnSpPr/>
          <p:nvPr/>
        </p:nvCxnSpPr>
        <p:spPr>
          <a:xfrm flipH="1">
            <a:off x="3152775" y="2000250"/>
            <a:ext cx="1143000" cy="419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直線單箭頭接點 13"/>
          <p:cNvCxnSpPr/>
          <p:nvPr/>
        </p:nvCxnSpPr>
        <p:spPr>
          <a:xfrm>
            <a:off x="2371725" y="2000250"/>
            <a:ext cx="1419225" cy="419100"/>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16" name="直線單箭頭接點 15"/>
          <p:cNvCxnSpPr/>
          <p:nvPr/>
        </p:nvCxnSpPr>
        <p:spPr>
          <a:xfrm>
            <a:off x="3081337" y="2000250"/>
            <a:ext cx="1433513" cy="419100"/>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單箭頭接點 17"/>
          <p:cNvCxnSpPr/>
          <p:nvPr/>
        </p:nvCxnSpPr>
        <p:spPr>
          <a:xfrm>
            <a:off x="3886200" y="2000250"/>
            <a:ext cx="1343025" cy="485775"/>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19" name="矩形 18"/>
          <p:cNvSpPr/>
          <p:nvPr/>
        </p:nvSpPr>
        <p:spPr>
          <a:xfrm>
            <a:off x="400050" y="5353050"/>
            <a:ext cx="495300" cy="70485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rgbClr val="FF0000"/>
              </a:solidFill>
            </a:endParaRPr>
          </a:p>
        </p:txBody>
      </p:sp>
      <p:sp>
        <p:nvSpPr>
          <p:cNvPr id="23" name="矩形 22"/>
          <p:cNvSpPr/>
          <p:nvPr/>
        </p:nvSpPr>
        <p:spPr>
          <a:xfrm>
            <a:off x="4514850" y="5343525"/>
            <a:ext cx="495300" cy="70485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0" name="矩形 19"/>
          <p:cNvSpPr/>
          <p:nvPr/>
        </p:nvSpPr>
        <p:spPr>
          <a:xfrm>
            <a:off x="2486025" y="6477000"/>
            <a:ext cx="533400" cy="24765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520764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7"/>
          <p:cNvSpPr txBox="1">
            <a:spLocks noGrp="1"/>
          </p:cNvSpPr>
          <p:nvPr>
            <p:ph type="title"/>
          </p:nvPr>
        </p:nvSpPr>
        <p:spPr>
          <a:xfrm>
            <a:off x="0" y="0"/>
            <a:ext cx="10515600" cy="1325563"/>
          </a:xfrm>
          <a:prstGeom prst="rect">
            <a:avLst/>
          </a:prstGeom>
          <a:noFill/>
          <a:ln>
            <a:noFill/>
          </a:ln>
        </p:spPr>
        <p:txBody>
          <a:bodyPr spcFirstLastPara="1" wrap="square" lIns="91425" tIns="45700" rIns="91425" bIns="45700" anchor="ctr" anchorCtr="0">
            <a:normAutofit/>
          </a:bodyPr>
          <a:lstStyle/>
          <a:p>
            <a:pPr lvl="0">
              <a:buSzPts val="4400"/>
            </a:pPr>
            <a:r>
              <a:rPr lang="en-US" altLang="zh-TW" b="1" dirty="0">
                <a:latin typeface="Times New Roman"/>
                <a:ea typeface="Times New Roman"/>
                <a:cs typeface="Times New Roman"/>
                <a:sym typeface="Times New Roman"/>
              </a:rPr>
              <a:t>The Skew Algorithm…..Step 3 </a:t>
            </a:r>
            <a:endParaRPr lang="zh-TW" altLang="en-US" b="1" dirty="0">
              <a:latin typeface="Times New Roman"/>
              <a:ea typeface="Times New Roman"/>
              <a:cs typeface="Times New Roman"/>
              <a:sym typeface="Times New Roman"/>
            </a:endParaRPr>
          </a:p>
        </p:txBody>
      </p:sp>
      <p:sp>
        <p:nvSpPr>
          <p:cNvPr id="139" name="Google Shape;139;p7"/>
          <p:cNvSpPr txBox="1">
            <a:spLocks noGrp="1"/>
          </p:cNvSpPr>
          <p:nvPr>
            <p:ph type="body" idx="1"/>
          </p:nvPr>
        </p:nvSpPr>
        <p:spPr>
          <a:xfrm>
            <a:off x="838200" y="1449326"/>
            <a:ext cx="10775553" cy="5152101"/>
          </a:xfrm>
          <a:prstGeom prst="rect">
            <a:avLst/>
          </a:prstGeom>
          <a:noFill/>
          <a:ln>
            <a:noFill/>
          </a:ln>
        </p:spPr>
        <p:txBody>
          <a:bodyPr spcFirstLastPara="1" wrap="square" lIns="91425" tIns="45700" rIns="91425" bIns="45700" anchor="t" anchorCtr="0">
            <a:normAutofit/>
          </a:bodyPr>
          <a:lstStyle/>
          <a:p>
            <a:pPr marL="0" indent="0">
              <a:buSzPts val="2800"/>
              <a:buNone/>
            </a:pPr>
            <a:r>
              <a:rPr lang="en-US" sz="3200" dirty="0">
                <a:latin typeface="Times New Roman" panose="02020603050405020304" pitchFamily="18" charset="0"/>
                <a:ea typeface="Times New Roman"/>
                <a:cs typeface="Times New Roman" panose="02020603050405020304" pitchFamily="18" charset="0"/>
                <a:sym typeface="Times New Roman"/>
              </a:rPr>
              <a:t> </a:t>
            </a:r>
          </a:p>
          <a:p>
            <a:pPr marL="0" indent="0">
              <a:buSzPts val="2800"/>
              <a:buNone/>
            </a:pPr>
            <a:endParaRPr lang="en-US" sz="3200" dirty="0">
              <a:latin typeface="Times New Roman" panose="02020603050405020304" pitchFamily="18" charset="0"/>
              <a:ea typeface="Times New Roman"/>
              <a:cs typeface="Times New Roman" panose="02020603050405020304" pitchFamily="18" charset="0"/>
              <a:sym typeface="Times New Roman"/>
            </a:endParaRPr>
          </a:p>
        </p:txBody>
      </p:sp>
      <p:sp>
        <p:nvSpPr>
          <p:cNvPr id="5" name="投影片編號版面配置區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12</a:t>
            </a:fld>
            <a:endParaRPr lang="en-US"/>
          </a:p>
        </p:txBody>
      </p:sp>
      <p:pic>
        <p:nvPicPr>
          <p:cNvPr id="2" name="圖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862" y="933450"/>
            <a:ext cx="8371430" cy="6858000"/>
          </a:xfrm>
          <a:prstGeom prst="rect">
            <a:avLst/>
          </a:prstGeom>
        </p:spPr>
      </p:pic>
      <p:sp>
        <p:nvSpPr>
          <p:cNvPr id="3" name="文字方塊 2"/>
          <p:cNvSpPr txBox="1"/>
          <p:nvPr/>
        </p:nvSpPr>
        <p:spPr>
          <a:xfrm>
            <a:off x="7477126" y="1421457"/>
            <a:ext cx="4476750" cy="830997"/>
          </a:xfrm>
          <a:prstGeom prst="rect">
            <a:avLst/>
          </a:prstGeom>
          <a:noFill/>
        </p:spPr>
        <p:txBody>
          <a:bodyPr wrap="square" rtlCol="0">
            <a:spAutoFit/>
          </a:bodyPr>
          <a:lstStyle/>
          <a:p>
            <a:r>
              <a:rPr lang="en-US" altLang="zh-TW" sz="2400" dirty="0">
                <a:latin typeface="Times New Roman" pitchFamily="18" charset="0"/>
                <a:cs typeface="Times New Roman" pitchFamily="18" charset="0"/>
              </a:rPr>
              <a:t>3. merge the two sorted sequences obtained in steps one and two.</a:t>
            </a:r>
          </a:p>
        </p:txBody>
      </p:sp>
      <p:cxnSp>
        <p:nvCxnSpPr>
          <p:cNvPr id="6" name="直線單箭頭接點 5"/>
          <p:cNvCxnSpPr/>
          <p:nvPr/>
        </p:nvCxnSpPr>
        <p:spPr>
          <a:xfrm flipH="1">
            <a:off x="962025" y="2000250"/>
            <a:ext cx="1171575" cy="4857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直線單箭頭接點 7"/>
          <p:cNvCxnSpPr/>
          <p:nvPr/>
        </p:nvCxnSpPr>
        <p:spPr>
          <a:xfrm flipH="1">
            <a:off x="1743075" y="2000250"/>
            <a:ext cx="1114425" cy="419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直線單箭頭接點 9"/>
          <p:cNvCxnSpPr/>
          <p:nvPr/>
        </p:nvCxnSpPr>
        <p:spPr>
          <a:xfrm flipH="1">
            <a:off x="2486025" y="2000250"/>
            <a:ext cx="1104900" cy="419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直線單箭頭接點 11"/>
          <p:cNvCxnSpPr/>
          <p:nvPr/>
        </p:nvCxnSpPr>
        <p:spPr>
          <a:xfrm flipH="1">
            <a:off x="3152775" y="2000250"/>
            <a:ext cx="1143000" cy="419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直線單箭頭接點 13"/>
          <p:cNvCxnSpPr/>
          <p:nvPr/>
        </p:nvCxnSpPr>
        <p:spPr>
          <a:xfrm>
            <a:off x="2371725" y="2000250"/>
            <a:ext cx="1419225" cy="419100"/>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16" name="直線單箭頭接點 15"/>
          <p:cNvCxnSpPr/>
          <p:nvPr/>
        </p:nvCxnSpPr>
        <p:spPr>
          <a:xfrm>
            <a:off x="3081337" y="2000250"/>
            <a:ext cx="1433513" cy="419100"/>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單箭頭接點 17"/>
          <p:cNvCxnSpPr/>
          <p:nvPr/>
        </p:nvCxnSpPr>
        <p:spPr>
          <a:xfrm>
            <a:off x="3886200" y="2000250"/>
            <a:ext cx="1343025" cy="485775"/>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19" name="矩形 18"/>
          <p:cNvSpPr/>
          <p:nvPr/>
        </p:nvSpPr>
        <p:spPr>
          <a:xfrm>
            <a:off x="962025" y="5324475"/>
            <a:ext cx="495300" cy="70485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rgbClr val="FF0000"/>
              </a:solidFill>
            </a:endParaRPr>
          </a:p>
        </p:txBody>
      </p:sp>
      <p:sp>
        <p:nvSpPr>
          <p:cNvPr id="23" name="矩形 22"/>
          <p:cNvSpPr/>
          <p:nvPr/>
        </p:nvSpPr>
        <p:spPr>
          <a:xfrm>
            <a:off x="4514850" y="5343525"/>
            <a:ext cx="495300" cy="70485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0" name="矩形 19"/>
          <p:cNvSpPr/>
          <p:nvPr/>
        </p:nvSpPr>
        <p:spPr>
          <a:xfrm>
            <a:off x="3009900" y="6477000"/>
            <a:ext cx="533400" cy="24765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36282025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7"/>
          <p:cNvSpPr txBox="1">
            <a:spLocks noGrp="1"/>
          </p:cNvSpPr>
          <p:nvPr>
            <p:ph type="title"/>
          </p:nvPr>
        </p:nvSpPr>
        <p:spPr>
          <a:xfrm>
            <a:off x="0" y="0"/>
            <a:ext cx="10515600" cy="1325563"/>
          </a:xfrm>
          <a:prstGeom prst="rect">
            <a:avLst/>
          </a:prstGeom>
          <a:noFill/>
          <a:ln>
            <a:noFill/>
          </a:ln>
        </p:spPr>
        <p:txBody>
          <a:bodyPr spcFirstLastPara="1" wrap="square" lIns="91425" tIns="45700" rIns="91425" bIns="45700" anchor="ctr" anchorCtr="0">
            <a:normAutofit/>
          </a:bodyPr>
          <a:lstStyle/>
          <a:p>
            <a:pPr lvl="0">
              <a:buSzPts val="4400"/>
            </a:pPr>
            <a:r>
              <a:rPr lang="en-US" altLang="zh-TW" b="1" dirty="0">
                <a:latin typeface="Times New Roman"/>
                <a:ea typeface="Times New Roman"/>
                <a:cs typeface="Times New Roman"/>
                <a:sym typeface="Times New Roman"/>
              </a:rPr>
              <a:t>The Skew Algorithm…..Step 3 </a:t>
            </a:r>
            <a:endParaRPr lang="zh-TW" altLang="en-US" b="1" dirty="0">
              <a:latin typeface="Times New Roman"/>
              <a:ea typeface="Times New Roman"/>
              <a:cs typeface="Times New Roman"/>
              <a:sym typeface="Times New Roman"/>
            </a:endParaRPr>
          </a:p>
        </p:txBody>
      </p:sp>
      <p:sp>
        <p:nvSpPr>
          <p:cNvPr id="139" name="Google Shape;139;p7"/>
          <p:cNvSpPr txBox="1">
            <a:spLocks noGrp="1"/>
          </p:cNvSpPr>
          <p:nvPr>
            <p:ph type="body" idx="1"/>
          </p:nvPr>
        </p:nvSpPr>
        <p:spPr>
          <a:xfrm>
            <a:off x="838200" y="1449326"/>
            <a:ext cx="10775553" cy="5152101"/>
          </a:xfrm>
          <a:prstGeom prst="rect">
            <a:avLst/>
          </a:prstGeom>
          <a:noFill/>
          <a:ln>
            <a:noFill/>
          </a:ln>
        </p:spPr>
        <p:txBody>
          <a:bodyPr spcFirstLastPara="1" wrap="square" lIns="91425" tIns="45700" rIns="91425" bIns="45700" anchor="t" anchorCtr="0">
            <a:normAutofit/>
          </a:bodyPr>
          <a:lstStyle/>
          <a:p>
            <a:pPr marL="0" indent="0">
              <a:buSzPts val="2800"/>
              <a:buNone/>
            </a:pPr>
            <a:r>
              <a:rPr lang="en-US" sz="3200" dirty="0">
                <a:latin typeface="Times New Roman" panose="02020603050405020304" pitchFamily="18" charset="0"/>
                <a:ea typeface="Times New Roman"/>
                <a:cs typeface="Times New Roman" panose="02020603050405020304" pitchFamily="18" charset="0"/>
                <a:sym typeface="Times New Roman"/>
              </a:rPr>
              <a:t> </a:t>
            </a:r>
          </a:p>
          <a:p>
            <a:pPr marL="0" indent="0">
              <a:buSzPts val="2800"/>
              <a:buNone/>
            </a:pPr>
            <a:endParaRPr lang="en-US" sz="3200" dirty="0">
              <a:latin typeface="Times New Roman" panose="02020603050405020304" pitchFamily="18" charset="0"/>
              <a:ea typeface="Times New Roman"/>
              <a:cs typeface="Times New Roman" panose="02020603050405020304" pitchFamily="18" charset="0"/>
              <a:sym typeface="Times New Roman"/>
            </a:endParaRPr>
          </a:p>
        </p:txBody>
      </p:sp>
      <p:sp>
        <p:nvSpPr>
          <p:cNvPr id="5" name="投影片編號版面配置區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13</a:t>
            </a:fld>
            <a:endParaRPr lang="en-US"/>
          </a:p>
        </p:txBody>
      </p:sp>
      <p:pic>
        <p:nvPicPr>
          <p:cNvPr id="2" name="圖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862" y="933450"/>
            <a:ext cx="8371430" cy="6858000"/>
          </a:xfrm>
          <a:prstGeom prst="rect">
            <a:avLst/>
          </a:prstGeom>
        </p:spPr>
      </p:pic>
      <p:sp>
        <p:nvSpPr>
          <p:cNvPr id="3" name="文字方塊 2"/>
          <p:cNvSpPr txBox="1"/>
          <p:nvPr/>
        </p:nvSpPr>
        <p:spPr>
          <a:xfrm>
            <a:off x="7477126" y="1421457"/>
            <a:ext cx="4476750" cy="830997"/>
          </a:xfrm>
          <a:prstGeom prst="rect">
            <a:avLst/>
          </a:prstGeom>
          <a:noFill/>
        </p:spPr>
        <p:txBody>
          <a:bodyPr wrap="square" rtlCol="0">
            <a:spAutoFit/>
          </a:bodyPr>
          <a:lstStyle/>
          <a:p>
            <a:r>
              <a:rPr lang="en-US" altLang="zh-TW" sz="2400" dirty="0">
                <a:latin typeface="Times New Roman" pitchFamily="18" charset="0"/>
                <a:cs typeface="Times New Roman" pitchFamily="18" charset="0"/>
              </a:rPr>
              <a:t>3. merge the two sorted sequences obtained in steps one and two.</a:t>
            </a:r>
          </a:p>
        </p:txBody>
      </p:sp>
      <p:cxnSp>
        <p:nvCxnSpPr>
          <p:cNvPr id="6" name="直線單箭頭接點 5"/>
          <p:cNvCxnSpPr/>
          <p:nvPr/>
        </p:nvCxnSpPr>
        <p:spPr>
          <a:xfrm flipH="1">
            <a:off x="962025" y="2000250"/>
            <a:ext cx="1171575" cy="4857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直線單箭頭接點 7"/>
          <p:cNvCxnSpPr/>
          <p:nvPr/>
        </p:nvCxnSpPr>
        <p:spPr>
          <a:xfrm flipH="1">
            <a:off x="1743075" y="2000250"/>
            <a:ext cx="1114425" cy="419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直線單箭頭接點 9"/>
          <p:cNvCxnSpPr/>
          <p:nvPr/>
        </p:nvCxnSpPr>
        <p:spPr>
          <a:xfrm flipH="1">
            <a:off x="2486025" y="2000250"/>
            <a:ext cx="1104900" cy="419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直線單箭頭接點 11"/>
          <p:cNvCxnSpPr/>
          <p:nvPr/>
        </p:nvCxnSpPr>
        <p:spPr>
          <a:xfrm flipH="1">
            <a:off x="3152775" y="2000250"/>
            <a:ext cx="1143000" cy="419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直線單箭頭接點 13"/>
          <p:cNvCxnSpPr/>
          <p:nvPr/>
        </p:nvCxnSpPr>
        <p:spPr>
          <a:xfrm>
            <a:off x="2371725" y="2000250"/>
            <a:ext cx="1419225" cy="419100"/>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16" name="直線單箭頭接點 15"/>
          <p:cNvCxnSpPr/>
          <p:nvPr/>
        </p:nvCxnSpPr>
        <p:spPr>
          <a:xfrm>
            <a:off x="3081337" y="2000250"/>
            <a:ext cx="1433513" cy="419100"/>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單箭頭接點 17"/>
          <p:cNvCxnSpPr/>
          <p:nvPr/>
        </p:nvCxnSpPr>
        <p:spPr>
          <a:xfrm>
            <a:off x="3886200" y="2000250"/>
            <a:ext cx="1343025" cy="485775"/>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19" name="矩形 18"/>
          <p:cNvSpPr/>
          <p:nvPr/>
        </p:nvSpPr>
        <p:spPr>
          <a:xfrm>
            <a:off x="1457325" y="5324475"/>
            <a:ext cx="495300" cy="70485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rgbClr val="FF0000"/>
              </a:solidFill>
            </a:endParaRPr>
          </a:p>
        </p:txBody>
      </p:sp>
      <p:sp>
        <p:nvSpPr>
          <p:cNvPr id="23" name="矩形 22"/>
          <p:cNvSpPr/>
          <p:nvPr/>
        </p:nvSpPr>
        <p:spPr>
          <a:xfrm>
            <a:off x="4514850" y="5343525"/>
            <a:ext cx="495300" cy="70485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0" name="矩形 19"/>
          <p:cNvSpPr/>
          <p:nvPr/>
        </p:nvSpPr>
        <p:spPr>
          <a:xfrm>
            <a:off x="3457575" y="6457950"/>
            <a:ext cx="533400" cy="24765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28400355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7"/>
          <p:cNvSpPr txBox="1">
            <a:spLocks noGrp="1"/>
          </p:cNvSpPr>
          <p:nvPr>
            <p:ph type="title"/>
          </p:nvPr>
        </p:nvSpPr>
        <p:spPr>
          <a:xfrm>
            <a:off x="0" y="0"/>
            <a:ext cx="10515600" cy="1325563"/>
          </a:xfrm>
          <a:prstGeom prst="rect">
            <a:avLst/>
          </a:prstGeom>
          <a:noFill/>
          <a:ln>
            <a:noFill/>
          </a:ln>
        </p:spPr>
        <p:txBody>
          <a:bodyPr spcFirstLastPara="1" wrap="square" lIns="91425" tIns="45700" rIns="91425" bIns="45700" anchor="ctr" anchorCtr="0">
            <a:normAutofit/>
          </a:bodyPr>
          <a:lstStyle/>
          <a:p>
            <a:pPr lvl="0">
              <a:buSzPts val="4400"/>
            </a:pPr>
            <a:r>
              <a:rPr lang="en-US" altLang="zh-TW" b="1" dirty="0">
                <a:latin typeface="Times New Roman"/>
                <a:ea typeface="Times New Roman"/>
                <a:cs typeface="Times New Roman"/>
                <a:sym typeface="Times New Roman"/>
              </a:rPr>
              <a:t>The Skew Algorithm…..Step 3 </a:t>
            </a:r>
            <a:endParaRPr lang="zh-TW" altLang="en-US" b="1" dirty="0">
              <a:latin typeface="Times New Roman"/>
              <a:ea typeface="Times New Roman"/>
              <a:cs typeface="Times New Roman"/>
              <a:sym typeface="Times New Roman"/>
            </a:endParaRPr>
          </a:p>
        </p:txBody>
      </p:sp>
      <p:sp>
        <p:nvSpPr>
          <p:cNvPr id="139" name="Google Shape;139;p7"/>
          <p:cNvSpPr txBox="1">
            <a:spLocks noGrp="1"/>
          </p:cNvSpPr>
          <p:nvPr>
            <p:ph type="body" idx="1"/>
          </p:nvPr>
        </p:nvSpPr>
        <p:spPr>
          <a:xfrm>
            <a:off x="838200" y="1449326"/>
            <a:ext cx="10775553" cy="5152101"/>
          </a:xfrm>
          <a:prstGeom prst="rect">
            <a:avLst/>
          </a:prstGeom>
          <a:noFill/>
          <a:ln>
            <a:noFill/>
          </a:ln>
        </p:spPr>
        <p:txBody>
          <a:bodyPr spcFirstLastPara="1" wrap="square" lIns="91425" tIns="45700" rIns="91425" bIns="45700" anchor="t" anchorCtr="0">
            <a:normAutofit/>
          </a:bodyPr>
          <a:lstStyle/>
          <a:p>
            <a:pPr marL="0" indent="0">
              <a:buSzPts val="2800"/>
              <a:buNone/>
            </a:pPr>
            <a:r>
              <a:rPr lang="en-US" sz="3200" dirty="0">
                <a:latin typeface="Times New Roman" panose="02020603050405020304" pitchFamily="18" charset="0"/>
                <a:ea typeface="Times New Roman"/>
                <a:cs typeface="Times New Roman" panose="02020603050405020304" pitchFamily="18" charset="0"/>
                <a:sym typeface="Times New Roman"/>
              </a:rPr>
              <a:t> </a:t>
            </a:r>
          </a:p>
          <a:p>
            <a:pPr marL="0" indent="0">
              <a:buSzPts val="2800"/>
              <a:buNone/>
            </a:pPr>
            <a:endParaRPr lang="en-US" sz="3200" dirty="0">
              <a:latin typeface="Times New Roman" panose="02020603050405020304" pitchFamily="18" charset="0"/>
              <a:ea typeface="Times New Roman"/>
              <a:cs typeface="Times New Roman" panose="02020603050405020304" pitchFamily="18" charset="0"/>
              <a:sym typeface="Times New Roman"/>
            </a:endParaRPr>
          </a:p>
        </p:txBody>
      </p:sp>
      <p:sp>
        <p:nvSpPr>
          <p:cNvPr id="5" name="投影片編號版面配置區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14</a:t>
            </a:fld>
            <a:endParaRPr lang="en-US"/>
          </a:p>
        </p:txBody>
      </p:sp>
      <p:pic>
        <p:nvPicPr>
          <p:cNvPr id="2" name="圖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862" y="933450"/>
            <a:ext cx="8371430" cy="6858000"/>
          </a:xfrm>
          <a:prstGeom prst="rect">
            <a:avLst/>
          </a:prstGeom>
        </p:spPr>
      </p:pic>
      <p:sp>
        <p:nvSpPr>
          <p:cNvPr id="3" name="文字方塊 2"/>
          <p:cNvSpPr txBox="1"/>
          <p:nvPr/>
        </p:nvSpPr>
        <p:spPr>
          <a:xfrm>
            <a:off x="7477126" y="1421457"/>
            <a:ext cx="4476750" cy="830997"/>
          </a:xfrm>
          <a:prstGeom prst="rect">
            <a:avLst/>
          </a:prstGeom>
          <a:noFill/>
        </p:spPr>
        <p:txBody>
          <a:bodyPr wrap="square" rtlCol="0">
            <a:spAutoFit/>
          </a:bodyPr>
          <a:lstStyle/>
          <a:p>
            <a:r>
              <a:rPr lang="en-US" altLang="zh-TW" sz="2400" dirty="0">
                <a:latin typeface="Times New Roman" pitchFamily="18" charset="0"/>
                <a:cs typeface="Times New Roman" pitchFamily="18" charset="0"/>
              </a:rPr>
              <a:t>3. merge the two sorted sequences obtained in steps one and two.</a:t>
            </a:r>
          </a:p>
        </p:txBody>
      </p:sp>
      <p:cxnSp>
        <p:nvCxnSpPr>
          <p:cNvPr id="6" name="直線單箭頭接點 5"/>
          <p:cNvCxnSpPr/>
          <p:nvPr/>
        </p:nvCxnSpPr>
        <p:spPr>
          <a:xfrm flipH="1">
            <a:off x="962025" y="2000250"/>
            <a:ext cx="1171575" cy="4857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直線單箭頭接點 7"/>
          <p:cNvCxnSpPr/>
          <p:nvPr/>
        </p:nvCxnSpPr>
        <p:spPr>
          <a:xfrm flipH="1">
            <a:off x="1743075" y="2000250"/>
            <a:ext cx="1114425" cy="419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直線單箭頭接點 9"/>
          <p:cNvCxnSpPr/>
          <p:nvPr/>
        </p:nvCxnSpPr>
        <p:spPr>
          <a:xfrm flipH="1">
            <a:off x="2486025" y="2000250"/>
            <a:ext cx="1104900" cy="419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直線單箭頭接點 11"/>
          <p:cNvCxnSpPr/>
          <p:nvPr/>
        </p:nvCxnSpPr>
        <p:spPr>
          <a:xfrm flipH="1">
            <a:off x="3152775" y="2000250"/>
            <a:ext cx="1143000" cy="419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直線單箭頭接點 13"/>
          <p:cNvCxnSpPr/>
          <p:nvPr/>
        </p:nvCxnSpPr>
        <p:spPr>
          <a:xfrm>
            <a:off x="2371725" y="2000250"/>
            <a:ext cx="1419225" cy="419100"/>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16" name="直線單箭頭接點 15"/>
          <p:cNvCxnSpPr/>
          <p:nvPr/>
        </p:nvCxnSpPr>
        <p:spPr>
          <a:xfrm>
            <a:off x="3081337" y="2000250"/>
            <a:ext cx="1433513" cy="419100"/>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單箭頭接點 17"/>
          <p:cNvCxnSpPr/>
          <p:nvPr/>
        </p:nvCxnSpPr>
        <p:spPr>
          <a:xfrm>
            <a:off x="3886200" y="2000250"/>
            <a:ext cx="1343025" cy="485775"/>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19" name="矩形 18"/>
          <p:cNvSpPr/>
          <p:nvPr/>
        </p:nvSpPr>
        <p:spPr>
          <a:xfrm>
            <a:off x="1457325" y="5324475"/>
            <a:ext cx="495300" cy="70485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rgbClr val="FF0000"/>
              </a:solidFill>
            </a:endParaRPr>
          </a:p>
        </p:txBody>
      </p:sp>
      <p:sp>
        <p:nvSpPr>
          <p:cNvPr id="23" name="矩形 22"/>
          <p:cNvSpPr/>
          <p:nvPr/>
        </p:nvSpPr>
        <p:spPr>
          <a:xfrm>
            <a:off x="5010150" y="5324475"/>
            <a:ext cx="495300" cy="70485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0" name="矩形 19"/>
          <p:cNvSpPr/>
          <p:nvPr/>
        </p:nvSpPr>
        <p:spPr>
          <a:xfrm>
            <a:off x="3886200" y="6457950"/>
            <a:ext cx="533400" cy="24765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42164847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7"/>
          <p:cNvSpPr txBox="1">
            <a:spLocks noGrp="1"/>
          </p:cNvSpPr>
          <p:nvPr>
            <p:ph type="title"/>
          </p:nvPr>
        </p:nvSpPr>
        <p:spPr>
          <a:xfrm>
            <a:off x="0" y="0"/>
            <a:ext cx="10515600" cy="1325563"/>
          </a:xfrm>
          <a:prstGeom prst="rect">
            <a:avLst/>
          </a:prstGeom>
          <a:noFill/>
          <a:ln>
            <a:noFill/>
          </a:ln>
        </p:spPr>
        <p:txBody>
          <a:bodyPr spcFirstLastPara="1" wrap="square" lIns="91425" tIns="45700" rIns="91425" bIns="45700" anchor="ctr" anchorCtr="0">
            <a:normAutofit/>
          </a:bodyPr>
          <a:lstStyle/>
          <a:p>
            <a:pPr lvl="0">
              <a:buSzPts val="4400"/>
            </a:pPr>
            <a:r>
              <a:rPr lang="en-US" altLang="zh-TW" b="1" dirty="0">
                <a:latin typeface="Times New Roman"/>
                <a:ea typeface="Times New Roman"/>
                <a:cs typeface="Times New Roman"/>
                <a:sym typeface="Times New Roman"/>
              </a:rPr>
              <a:t>The Skew Algorithm…..Step 3 </a:t>
            </a:r>
            <a:endParaRPr lang="zh-TW" altLang="en-US" b="1" dirty="0">
              <a:latin typeface="Times New Roman"/>
              <a:ea typeface="Times New Roman"/>
              <a:cs typeface="Times New Roman"/>
              <a:sym typeface="Times New Roman"/>
            </a:endParaRPr>
          </a:p>
        </p:txBody>
      </p:sp>
      <p:sp>
        <p:nvSpPr>
          <p:cNvPr id="139" name="Google Shape;139;p7"/>
          <p:cNvSpPr txBox="1">
            <a:spLocks noGrp="1"/>
          </p:cNvSpPr>
          <p:nvPr>
            <p:ph type="body" idx="1"/>
          </p:nvPr>
        </p:nvSpPr>
        <p:spPr>
          <a:xfrm>
            <a:off x="838200" y="1449326"/>
            <a:ext cx="10775553" cy="5152101"/>
          </a:xfrm>
          <a:prstGeom prst="rect">
            <a:avLst/>
          </a:prstGeom>
          <a:noFill/>
          <a:ln>
            <a:noFill/>
          </a:ln>
        </p:spPr>
        <p:txBody>
          <a:bodyPr spcFirstLastPara="1" wrap="square" lIns="91425" tIns="45700" rIns="91425" bIns="45700" anchor="t" anchorCtr="0">
            <a:normAutofit/>
          </a:bodyPr>
          <a:lstStyle/>
          <a:p>
            <a:pPr marL="0" indent="0">
              <a:buSzPts val="2800"/>
              <a:buNone/>
            </a:pPr>
            <a:r>
              <a:rPr lang="en-US" sz="3200" dirty="0">
                <a:latin typeface="Times New Roman" panose="02020603050405020304" pitchFamily="18" charset="0"/>
                <a:ea typeface="Times New Roman"/>
                <a:cs typeface="Times New Roman" panose="02020603050405020304" pitchFamily="18" charset="0"/>
                <a:sym typeface="Times New Roman"/>
              </a:rPr>
              <a:t> </a:t>
            </a:r>
          </a:p>
          <a:p>
            <a:pPr marL="0" indent="0">
              <a:buSzPts val="2800"/>
              <a:buNone/>
            </a:pPr>
            <a:endParaRPr lang="en-US" sz="3200" dirty="0">
              <a:latin typeface="Times New Roman" panose="02020603050405020304" pitchFamily="18" charset="0"/>
              <a:ea typeface="Times New Roman"/>
              <a:cs typeface="Times New Roman" panose="02020603050405020304" pitchFamily="18" charset="0"/>
              <a:sym typeface="Times New Roman"/>
            </a:endParaRPr>
          </a:p>
        </p:txBody>
      </p:sp>
      <p:sp>
        <p:nvSpPr>
          <p:cNvPr id="5" name="投影片編號版面配置區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15</a:t>
            </a:fld>
            <a:endParaRPr lang="en-US"/>
          </a:p>
        </p:txBody>
      </p:sp>
      <p:pic>
        <p:nvPicPr>
          <p:cNvPr id="2" name="圖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862" y="933450"/>
            <a:ext cx="8371430" cy="6858000"/>
          </a:xfrm>
          <a:prstGeom prst="rect">
            <a:avLst/>
          </a:prstGeom>
        </p:spPr>
      </p:pic>
      <p:sp>
        <p:nvSpPr>
          <p:cNvPr id="3" name="文字方塊 2"/>
          <p:cNvSpPr txBox="1"/>
          <p:nvPr/>
        </p:nvSpPr>
        <p:spPr>
          <a:xfrm>
            <a:off x="7477126" y="1421457"/>
            <a:ext cx="4476750" cy="830997"/>
          </a:xfrm>
          <a:prstGeom prst="rect">
            <a:avLst/>
          </a:prstGeom>
          <a:noFill/>
        </p:spPr>
        <p:txBody>
          <a:bodyPr wrap="square" rtlCol="0">
            <a:spAutoFit/>
          </a:bodyPr>
          <a:lstStyle/>
          <a:p>
            <a:r>
              <a:rPr lang="en-US" altLang="zh-TW" sz="2400" dirty="0">
                <a:latin typeface="Times New Roman" pitchFamily="18" charset="0"/>
                <a:cs typeface="Times New Roman" pitchFamily="18" charset="0"/>
              </a:rPr>
              <a:t>3. merge the two sorted sequences obtained in steps one and two.</a:t>
            </a:r>
          </a:p>
        </p:txBody>
      </p:sp>
      <p:cxnSp>
        <p:nvCxnSpPr>
          <p:cNvPr id="6" name="直線單箭頭接點 5"/>
          <p:cNvCxnSpPr/>
          <p:nvPr/>
        </p:nvCxnSpPr>
        <p:spPr>
          <a:xfrm flipH="1">
            <a:off x="962025" y="2000250"/>
            <a:ext cx="1171575" cy="4857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直線單箭頭接點 7"/>
          <p:cNvCxnSpPr/>
          <p:nvPr/>
        </p:nvCxnSpPr>
        <p:spPr>
          <a:xfrm flipH="1">
            <a:off x="1743075" y="2000250"/>
            <a:ext cx="1114425" cy="419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直線單箭頭接點 9"/>
          <p:cNvCxnSpPr/>
          <p:nvPr/>
        </p:nvCxnSpPr>
        <p:spPr>
          <a:xfrm flipH="1">
            <a:off x="2486025" y="2000250"/>
            <a:ext cx="1104900" cy="419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直線單箭頭接點 11"/>
          <p:cNvCxnSpPr/>
          <p:nvPr/>
        </p:nvCxnSpPr>
        <p:spPr>
          <a:xfrm flipH="1">
            <a:off x="3152775" y="2000250"/>
            <a:ext cx="1143000" cy="419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直線單箭頭接點 13"/>
          <p:cNvCxnSpPr/>
          <p:nvPr/>
        </p:nvCxnSpPr>
        <p:spPr>
          <a:xfrm>
            <a:off x="2371725" y="2000250"/>
            <a:ext cx="1419225" cy="419100"/>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16" name="直線單箭頭接點 15"/>
          <p:cNvCxnSpPr/>
          <p:nvPr/>
        </p:nvCxnSpPr>
        <p:spPr>
          <a:xfrm>
            <a:off x="3081337" y="2000250"/>
            <a:ext cx="1433513" cy="419100"/>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單箭頭接點 17"/>
          <p:cNvCxnSpPr/>
          <p:nvPr/>
        </p:nvCxnSpPr>
        <p:spPr>
          <a:xfrm>
            <a:off x="3886200" y="2000250"/>
            <a:ext cx="1343025" cy="485775"/>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19" name="矩形 18"/>
          <p:cNvSpPr/>
          <p:nvPr/>
        </p:nvSpPr>
        <p:spPr>
          <a:xfrm>
            <a:off x="1933575" y="5324475"/>
            <a:ext cx="495300" cy="70485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rgbClr val="FF0000"/>
              </a:solidFill>
            </a:endParaRPr>
          </a:p>
        </p:txBody>
      </p:sp>
      <p:sp>
        <p:nvSpPr>
          <p:cNvPr id="23" name="矩形 22"/>
          <p:cNvSpPr/>
          <p:nvPr/>
        </p:nvSpPr>
        <p:spPr>
          <a:xfrm>
            <a:off x="5010150" y="5324475"/>
            <a:ext cx="495300" cy="70485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0" name="矩形 19"/>
          <p:cNvSpPr/>
          <p:nvPr/>
        </p:nvSpPr>
        <p:spPr>
          <a:xfrm>
            <a:off x="4352925" y="6457950"/>
            <a:ext cx="533400" cy="24765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28587366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7"/>
          <p:cNvSpPr txBox="1">
            <a:spLocks noGrp="1"/>
          </p:cNvSpPr>
          <p:nvPr>
            <p:ph type="title"/>
          </p:nvPr>
        </p:nvSpPr>
        <p:spPr>
          <a:xfrm>
            <a:off x="0" y="0"/>
            <a:ext cx="10515600" cy="1325563"/>
          </a:xfrm>
          <a:prstGeom prst="rect">
            <a:avLst/>
          </a:prstGeom>
          <a:noFill/>
          <a:ln>
            <a:noFill/>
          </a:ln>
        </p:spPr>
        <p:txBody>
          <a:bodyPr spcFirstLastPara="1" wrap="square" lIns="91425" tIns="45700" rIns="91425" bIns="45700" anchor="ctr" anchorCtr="0">
            <a:normAutofit/>
          </a:bodyPr>
          <a:lstStyle/>
          <a:p>
            <a:pPr lvl="0">
              <a:buSzPts val="4400"/>
            </a:pPr>
            <a:r>
              <a:rPr lang="en-US" altLang="zh-TW" b="1" dirty="0">
                <a:latin typeface="Times New Roman"/>
                <a:ea typeface="Times New Roman"/>
                <a:cs typeface="Times New Roman"/>
                <a:sym typeface="Times New Roman"/>
              </a:rPr>
              <a:t>The Skew Algorithm…..Step 3 </a:t>
            </a:r>
            <a:endParaRPr lang="zh-TW" altLang="en-US" b="1" dirty="0">
              <a:latin typeface="Times New Roman"/>
              <a:ea typeface="Times New Roman"/>
              <a:cs typeface="Times New Roman"/>
              <a:sym typeface="Times New Roman"/>
            </a:endParaRPr>
          </a:p>
        </p:txBody>
      </p:sp>
      <p:sp>
        <p:nvSpPr>
          <p:cNvPr id="139" name="Google Shape;139;p7"/>
          <p:cNvSpPr txBox="1">
            <a:spLocks noGrp="1"/>
          </p:cNvSpPr>
          <p:nvPr>
            <p:ph type="body" idx="1"/>
          </p:nvPr>
        </p:nvSpPr>
        <p:spPr>
          <a:xfrm>
            <a:off x="838200" y="1449326"/>
            <a:ext cx="10775553" cy="5152101"/>
          </a:xfrm>
          <a:prstGeom prst="rect">
            <a:avLst/>
          </a:prstGeom>
          <a:noFill/>
          <a:ln>
            <a:noFill/>
          </a:ln>
        </p:spPr>
        <p:txBody>
          <a:bodyPr spcFirstLastPara="1" wrap="square" lIns="91425" tIns="45700" rIns="91425" bIns="45700" anchor="t" anchorCtr="0">
            <a:normAutofit/>
          </a:bodyPr>
          <a:lstStyle/>
          <a:p>
            <a:pPr marL="0" indent="0">
              <a:buSzPts val="2800"/>
              <a:buNone/>
            </a:pPr>
            <a:r>
              <a:rPr lang="en-US" sz="3200" dirty="0">
                <a:latin typeface="Times New Roman" panose="02020603050405020304" pitchFamily="18" charset="0"/>
                <a:ea typeface="Times New Roman"/>
                <a:cs typeface="Times New Roman" panose="02020603050405020304" pitchFamily="18" charset="0"/>
                <a:sym typeface="Times New Roman"/>
              </a:rPr>
              <a:t> </a:t>
            </a:r>
          </a:p>
          <a:p>
            <a:pPr marL="0" indent="0">
              <a:buSzPts val="2800"/>
              <a:buNone/>
            </a:pPr>
            <a:endParaRPr lang="en-US" sz="3200" dirty="0">
              <a:latin typeface="Times New Roman" panose="02020603050405020304" pitchFamily="18" charset="0"/>
              <a:ea typeface="Times New Roman"/>
              <a:cs typeface="Times New Roman" panose="02020603050405020304" pitchFamily="18" charset="0"/>
              <a:sym typeface="Times New Roman"/>
            </a:endParaRPr>
          </a:p>
        </p:txBody>
      </p:sp>
      <p:sp>
        <p:nvSpPr>
          <p:cNvPr id="5" name="投影片編號版面配置區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16</a:t>
            </a:fld>
            <a:endParaRPr lang="en-US"/>
          </a:p>
        </p:txBody>
      </p:sp>
      <p:pic>
        <p:nvPicPr>
          <p:cNvPr id="2" name="圖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1997" y="933450"/>
            <a:ext cx="8371430" cy="6858000"/>
          </a:xfrm>
          <a:prstGeom prst="rect">
            <a:avLst/>
          </a:prstGeom>
        </p:spPr>
      </p:pic>
      <p:sp>
        <p:nvSpPr>
          <p:cNvPr id="3" name="文字方塊 2"/>
          <p:cNvSpPr txBox="1"/>
          <p:nvPr/>
        </p:nvSpPr>
        <p:spPr>
          <a:xfrm>
            <a:off x="7477126" y="1421457"/>
            <a:ext cx="4476750" cy="830997"/>
          </a:xfrm>
          <a:prstGeom prst="rect">
            <a:avLst/>
          </a:prstGeom>
          <a:noFill/>
        </p:spPr>
        <p:txBody>
          <a:bodyPr wrap="square" rtlCol="0">
            <a:spAutoFit/>
          </a:bodyPr>
          <a:lstStyle/>
          <a:p>
            <a:r>
              <a:rPr lang="en-US" altLang="zh-TW" sz="2400" dirty="0">
                <a:latin typeface="Times New Roman" pitchFamily="18" charset="0"/>
                <a:cs typeface="Times New Roman" pitchFamily="18" charset="0"/>
              </a:rPr>
              <a:t>3. merge the two sorted sequences obtained in steps one and two.</a:t>
            </a:r>
          </a:p>
        </p:txBody>
      </p:sp>
      <p:cxnSp>
        <p:nvCxnSpPr>
          <p:cNvPr id="6" name="直線單箭頭接點 5"/>
          <p:cNvCxnSpPr/>
          <p:nvPr/>
        </p:nvCxnSpPr>
        <p:spPr>
          <a:xfrm flipH="1">
            <a:off x="962025" y="2000250"/>
            <a:ext cx="1171575" cy="4857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直線單箭頭接點 7"/>
          <p:cNvCxnSpPr/>
          <p:nvPr/>
        </p:nvCxnSpPr>
        <p:spPr>
          <a:xfrm flipH="1">
            <a:off x="1743075" y="2000250"/>
            <a:ext cx="1114425" cy="419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直線單箭頭接點 9"/>
          <p:cNvCxnSpPr/>
          <p:nvPr/>
        </p:nvCxnSpPr>
        <p:spPr>
          <a:xfrm flipH="1">
            <a:off x="2486025" y="2000250"/>
            <a:ext cx="1104900" cy="419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直線單箭頭接點 11"/>
          <p:cNvCxnSpPr/>
          <p:nvPr/>
        </p:nvCxnSpPr>
        <p:spPr>
          <a:xfrm flipH="1">
            <a:off x="3152775" y="2000250"/>
            <a:ext cx="1143000" cy="419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直線單箭頭接點 13"/>
          <p:cNvCxnSpPr/>
          <p:nvPr/>
        </p:nvCxnSpPr>
        <p:spPr>
          <a:xfrm>
            <a:off x="2371725" y="2000250"/>
            <a:ext cx="1419225" cy="419100"/>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16" name="直線單箭頭接點 15"/>
          <p:cNvCxnSpPr/>
          <p:nvPr/>
        </p:nvCxnSpPr>
        <p:spPr>
          <a:xfrm>
            <a:off x="3081337" y="2000250"/>
            <a:ext cx="1433513" cy="419100"/>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單箭頭接點 17"/>
          <p:cNvCxnSpPr/>
          <p:nvPr/>
        </p:nvCxnSpPr>
        <p:spPr>
          <a:xfrm>
            <a:off x="3886200" y="2000250"/>
            <a:ext cx="1343025" cy="485775"/>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23" name="矩形 22"/>
          <p:cNvSpPr/>
          <p:nvPr/>
        </p:nvSpPr>
        <p:spPr>
          <a:xfrm>
            <a:off x="5010149" y="5324475"/>
            <a:ext cx="885825" cy="70485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0" name="矩形 19"/>
          <p:cNvSpPr/>
          <p:nvPr/>
        </p:nvSpPr>
        <p:spPr>
          <a:xfrm>
            <a:off x="4886324" y="6457950"/>
            <a:ext cx="942975" cy="24765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2491638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7"/>
          <p:cNvSpPr txBox="1">
            <a:spLocks noGrp="1"/>
          </p:cNvSpPr>
          <p:nvPr>
            <p:ph type="title"/>
          </p:nvPr>
        </p:nvSpPr>
        <p:spPr>
          <a:xfrm>
            <a:off x="0" y="0"/>
            <a:ext cx="10515600" cy="1325563"/>
          </a:xfrm>
          <a:prstGeom prst="rect">
            <a:avLst/>
          </a:prstGeom>
          <a:noFill/>
          <a:ln>
            <a:noFill/>
          </a:ln>
        </p:spPr>
        <p:txBody>
          <a:bodyPr spcFirstLastPara="1" wrap="square" lIns="91425" tIns="45700" rIns="91425" bIns="45700" anchor="ctr" anchorCtr="0">
            <a:normAutofit/>
          </a:bodyPr>
          <a:lstStyle/>
          <a:p>
            <a:pPr lvl="0">
              <a:buSzPts val="4400"/>
            </a:pPr>
            <a:r>
              <a:rPr lang="en-US" altLang="zh-TW" b="1" dirty="0">
                <a:latin typeface="Times New Roman"/>
                <a:ea typeface="Times New Roman"/>
                <a:cs typeface="Times New Roman"/>
                <a:sym typeface="Times New Roman"/>
              </a:rPr>
              <a:t>Longest Common Prefix</a:t>
            </a:r>
            <a:endParaRPr lang="zh-TW" altLang="en-US" b="1" dirty="0">
              <a:latin typeface="Times New Roman"/>
              <a:ea typeface="Times New Roman"/>
              <a:cs typeface="Times New Roman"/>
              <a:sym typeface="Times New Roman"/>
            </a:endParaRPr>
          </a:p>
        </p:txBody>
      </p:sp>
      <mc:AlternateContent xmlns:mc="http://schemas.openxmlformats.org/markup-compatibility/2006" xmlns:a14="http://schemas.microsoft.com/office/drawing/2010/main">
        <mc:Choice Requires="a14">
          <p:sp>
            <p:nvSpPr>
              <p:cNvPr id="139" name="Google Shape;139;p7"/>
              <p:cNvSpPr txBox="1">
                <a:spLocks noGrp="1"/>
              </p:cNvSpPr>
              <p:nvPr>
                <p:ph type="body" idx="1"/>
              </p:nvPr>
            </p:nvSpPr>
            <p:spPr>
              <a:xfrm>
                <a:off x="762000" y="1096901"/>
                <a:ext cx="10775553" cy="5152101"/>
              </a:xfrm>
              <a:prstGeom prst="rect">
                <a:avLst/>
              </a:prstGeom>
              <a:noFill/>
              <a:ln>
                <a:noFill/>
              </a:ln>
            </p:spPr>
            <p:txBody>
              <a:bodyPr spcFirstLastPara="1" wrap="square" lIns="91425" tIns="45700" rIns="91425" bIns="45700" anchor="t" anchorCtr="0">
                <a:normAutofit/>
              </a:bodyPr>
              <a:lstStyle/>
              <a:p>
                <a:pPr indent="-457200">
                  <a:buSzPts val="2800"/>
                </a:pPr>
                <a:r>
                  <a:rPr lang="en-US" sz="3200" dirty="0">
                    <a:latin typeface="Times New Roman" panose="02020603050405020304" pitchFamily="18" charset="0"/>
                    <a:ea typeface="Times New Roman"/>
                    <a:cs typeface="Times New Roman" panose="02020603050405020304" pitchFamily="18" charset="0"/>
                    <a:sym typeface="Times New Roman"/>
                  </a:rPr>
                  <a:t>s = </a:t>
                </a:r>
                <a:r>
                  <a:rPr lang="en-US" sz="3200" dirty="0" err="1">
                    <a:latin typeface="Times New Roman" panose="02020603050405020304" pitchFamily="18" charset="0"/>
                    <a:ea typeface="Times New Roman"/>
                    <a:cs typeface="Times New Roman" panose="02020603050405020304" pitchFamily="18" charset="0"/>
                    <a:sym typeface="Times New Roman"/>
                  </a:rPr>
                  <a:t>mississippi</a:t>
                </a:r>
                <a:r>
                  <a:rPr lang="en-US" sz="3200" dirty="0">
                    <a:latin typeface="Times New Roman" panose="02020603050405020304" pitchFamily="18" charset="0"/>
                    <a:ea typeface="Times New Roman"/>
                    <a:cs typeface="Times New Roman" panose="02020603050405020304" pitchFamily="18" charset="0"/>
                    <a:sym typeface="Times New Roman"/>
                  </a:rPr>
                  <a:t> </a:t>
                </a:r>
              </a:p>
              <a:p>
                <a:pPr indent="-457200">
                  <a:buSzPts val="2800"/>
                </a:pPr>
                <a:r>
                  <a:rPr lang="en-US" sz="3200" dirty="0" err="1">
                    <a:latin typeface="Times New Roman" panose="02020603050405020304" pitchFamily="18" charset="0"/>
                    <a:ea typeface="Times New Roman"/>
                    <a:cs typeface="Times New Roman" panose="02020603050405020304" pitchFamily="18" charset="0"/>
                    <a:sym typeface="Times New Roman"/>
                  </a:rPr>
                  <a:t>lcp</a:t>
                </a:r>
                <a:r>
                  <a:rPr lang="en-US" sz="3200" dirty="0">
                    <a:latin typeface="Times New Roman" panose="02020603050405020304" pitchFamily="18" charset="0"/>
                    <a:ea typeface="Times New Roman"/>
                    <a:cs typeface="Times New Roman" panose="02020603050405020304" pitchFamily="18" charset="0"/>
                    <a:sym typeface="Times New Roman"/>
                  </a:rPr>
                  <a:t>(i, j) denote the length of the longest common preﬁx (</a:t>
                </a:r>
                <a:r>
                  <a:rPr lang="en-US" sz="3200" dirty="0" err="1">
                    <a:latin typeface="Times New Roman" panose="02020603050405020304" pitchFamily="18" charset="0"/>
                    <a:ea typeface="Times New Roman"/>
                    <a:cs typeface="Times New Roman" panose="02020603050405020304" pitchFamily="18" charset="0"/>
                    <a:sym typeface="Times New Roman"/>
                  </a:rPr>
                  <a:t>lcp</a:t>
                </a:r>
                <a:r>
                  <a:rPr lang="en-US" sz="3200" dirty="0">
                    <a:latin typeface="Times New Roman" panose="02020603050405020304" pitchFamily="18" charset="0"/>
                    <a:ea typeface="Times New Roman"/>
                    <a:cs typeface="Times New Roman" panose="02020603050405020304" pitchFamily="18" charset="0"/>
                    <a:sym typeface="Times New Roman"/>
                  </a:rPr>
                  <a:t>) of the suﬃxes Si and </a:t>
                </a:r>
                <a:r>
                  <a:rPr lang="en-US" sz="3200" dirty="0" err="1">
                    <a:latin typeface="Times New Roman" panose="02020603050405020304" pitchFamily="18" charset="0"/>
                    <a:ea typeface="Times New Roman"/>
                    <a:cs typeface="Times New Roman" panose="02020603050405020304" pitchFamily="18" charset="0"/>
                    <a:sym typeface="Times New Roman"/>
                  </a:rPr>
                  <a:t>Sj</a:t>
                </a:r>
                <a:r>
                  <a:rPr lang="en-US" sz="3200" dirty="0">
                    <a:latin typeface="Times New Roman" panose="02020603050405020304" pitchFamily="18" charset="0"/>
                    <a:ea typeface="Times New Roman"/>
                    <a:cs typeface="Times New Roman" panose="02020603050405020304" pitchFamily="18" charset="0"/>
                    <a:sym typeface="Times New Roman"/>
                  </a:rPr>
                  <a:t>.    </a:t>
                </a:r>
              </a:p>
              <a:p>
                <a:pPr indent="-457200">
                  <a:buSzPts val="2800"/>
                </a:pPr>
                <a:r>
                  <a:rPr lang="en-US" sz="3200" dirty="0">
                    <a:latin typeface="Times New Roman" panose="02020603050405020304" pitchFamily="18" charset="0"/>
                    <a:ea typeface="Times New Roman"/>
                    <a:cs typeface="Times New Roman" panose="02020603050405020304" pitchFamily="18" charset="0"/>
                    <a:sym typeface="Times New Roman"/>
                  </a:rPr>
                  <a:t>LCP[i] = </a:t>
                </a:r>
                <a:r>
                  <a:rPr lang="en-US" sz="3200" dirty="0" err="1">
                    <a:latin typeface="Times New Roman" panose="02020603050405020304" pitchFamily="18" charset="0"/>
                    <a:ea typeface="Times New Roman"/>
                    <a:cs typeface="Times New Roman" panose="02020603050405020304" pitchFamily="18" charset="0"/>
                    <a:sym typeface="Times New Roman"/>
                  </a:rPr>
                  <a:t>lcp</a:t>
                </a:r>
                <a:r>
                  <a:rPr lang="en-US" sz="3200" dirty="0">
                    <a:latin typeface="Times New Roman" panose="02020603050405020304" pitchFamily="18" charset="0"/>
                    <a:ea typeface="Times New Roman"/>
                    <a:cs typeface="Times New Roman" panose="02020603050405020304" pitchFamily="18" charset="0"/>
                    <a:sym typeface="Times New Roman"/>
                  </a:rPr>
                  <a:t>(SA[i],SA[i+1])</a:t>
                </a:r>
              </a:p>
              <a:p>
                <a:pPr indent="-457200">
                  <a:buSzPts val="2800"/>
                </a:pPr>
                <a14:m>
                  <m:oMath xmlns:m="http://schemas.openxmlformats.org/officeDocument/2006/math">
                    <m:func>
                      <m:funcPr>
                        <m:ctrlPr>
                          <a:rPr lang="en-US" sz="3200" i="1" smtClean="0">
                            <a:latin typeface="Cambria Math" panose="02040503050406030204" pitchFamily="18" charset="0"/>
                            <a:ea typeface="Times New Roman"/>
                            <a:cs typeface="Times New Roman" panose="02020603050405020304" pitchFamily="18" charset="0"/>
                            <a:sym typeface="Times New Roman"/>
                          </a:rPr>
                        </m:ctrlPr>
                      </m:funcPr>
                      <m:fName>
                        <m:r>
                          <a:rPr lang="en-US" sz="3200" b="0" i="1" smtClean="0">
                            <a:latin typeface="Cambria Math"/>
                            <a:ea typeface="Times New Roman"/>
                            <a:cs typeface="Times New Roman" panose="02020603050405020304" pitchFamily="18" charset="0"/>
                            <a:sym typeface="Times New Roman"/>
                          </a:rPr>
                          <m:t>𝑙𝑐𝑝</m:t>
                        </m:r>
                        <m:d>
                          <m:dPr>
                            <m:ctrlPr>
                              <a:rPr lang="en-US" sz="3200" b="0" i="1" smtClean="0">
                                <a:latin typeface="Cambria Math" panose="02040503050406030204" pitchFamily="18" charset="0"/>
                                <a:ea typeface="Times New Roman"/>
                                <a:cs typeface="Times New Roman" panose="02020603050405020304" pitchFamily="18" charset="0"/>
                                <a:sym typeface="Times New Roman"/>
                              </a:rPr>
                            </m:ctrlPr>
                          </m:dPr>
                          <m:e>
                            <m:r>
                              <a:rPr lang="en-US" sz="3200" b="0" i="1" smtClean="0">
                                <a:latin typeface="Cambria Math"/>
                                <a:ea typeface="Times New Roman"/>
                                <a:cs typeface="Times New Roman" panose="02020603050405020304" pitchFamily="18" charset="0"/>
                                <a:sym typeface="Times New Roman"/>
                              </a:rPr>
                              <m:t>𝑖</m:t>
                            </m:r>
                            <m:r>
                              <a:rPr lang="en-US" sz="3200" b="0" i="1" smtClean="0">
                                <a:latin typeface="Cambria Math"/>
                                <a:ea typeface="Times New Roman"/>
                                <a:cs typeface="Times New Roman" panose="02020603050405020304" pitchFamily="18" charset="0"/>
                                <a:sym typeface="Times New Roman"/>
                              </a:rPr>
                              <m:t>,</m:t>
                            </m:r>
                            <m:r>
                              <a:rPr lang="en-US" sz="3200" b="0" i="1" smtClean="0">
                                <a:latin typeface="Cambria Math"/>
                                <a:ea typeface="Times New Roman"/>
                                <a:cs typeface="Times New Roman" panose="02020603050405020304" pitchFamily="18" charset="0"/>
                                <a:sym typeface="Times New Roman"/>
                              </a:rPr>
                              <m:t>𝑗</m:t>
                            </m:r>
                          </m:e>
                        </m:d>
                        <m:r>
                          <a:rPr lang="en-US" sz="3200" b="0" i="1" smtClean="0">
                            <a:latin typeface="Cambria Math"/>
                            <a:ea typeface="Times New Roman"/>
                            <a:cs typeface="Times New Roman" panose="02020603050405020304" pitchFamily="18" charset="0"/>
                            <a:sym typeface="Times New Roman"/>
                          </a:rPr>
                          <m:t>= </m:t>
                        </m:r>
                        <m:limLow>
                          <m:limLowPr>
                            <m:ctrlPr>
                              <a:rPr lang="en-US" sz="3200" i="1" smtClean="0">
                                <a:latin typeface="Cambria Math" panose="02040503050406030204" pitchFamily="18" charset="0"/>
                                <a:ea typeface="Times New Roman"/>
                                <a:cs typeface="Times New Roman" panose="02020603050405020304" pitchFamily="18" charset="0"/>
                                <a:sym typeface="Times New Roman"/>
                              </a:rPr>
                            </m:ctrlPr>
                          </m:limLowPr>
                          <m:e>
                            <m:r>
                              <m:rPr>
                                <m:sty m:val="p"/>
                              </m:rPr>
                              <a:rPr lang="en-US" sz="3200" i="0" smtClean="0">
                                <a:latin typeface="Cambria Math"/>
                                <a:ea typeface="Times New Roman"/>
                                <a:cs typeface="Times New Roman" panose="02020603050405020304" pitchFamily="18" charset="0"/>
                                <a:sym typeface="Times New Roman"/>
                              </a:rPr>
                              <m:t>min</m:t>
                            </m:r>
                          </m:e>
                          <m:lim>
                            <m:r>
                              <a:rPr lang="en-US" sz="3200" b="0" i="1" smtClean="0">
                                <a:latin typeface="Cambria Math"/>
                                <a:ea typeface="Times New Roman"/>
                                <a:cs typeface="Times New Roman" panose="02020603050405020304" pitchFamily="18" charset="0"/>
                                <a:sym typeface="Times New Roman"/>
                              </a:rPr>
                              <m:t>𝑖</m:t>
                            </m:r>
                            <m:r>
                              <a:rPr lang="en-US" sz="3200" b="0" i="1" smtClean="0">
                                <a:latin typeface="Cambria Math"/>
                                <a:ea typeface="Times New Roman"/>
                                <a:cs typeface="Times New Roman" panose="02020603050405020304" pitchFamily="18" charset="0"/>
                                <a:sym typeface="Times New Roman"/>
                              </a:rPr>
                              <m:t>≤</m:t>
                            </m:r>
                            <m:r>
                              <a:rPr lang="en-US" sz="3200" b="0" i="1" smtClean="0">
                                <a:latin typeface="Cambria Math"/>
                                <a:ea typeface="Times New Roman"/>
                                <a:cs typeface="Times New Roman" panose="02020603050405020304" pitchFamily="18" charset="0"/>
                                <a:sym typeface="Times New Roman"/>
                              </a:rPr>
                              <m:t>𝑘</m:t>
                            </m:r>
                            <m:r>
                              <a:rPr lang="en-US" sz="3200" b="0" i="1" smtClean="0">
                                <a:latin typeface="Cambria Math"/>
                                <a:ea typeface="Times New Roman"/>
                                <a:cs typeface="Times New Roman" panose="02020603050405020304" pitchFamily="18" charset="0"/>
                                <a:sym typeface="Times New Roman"/>
                              </a:rPr>
                              <m:t>&lt;</m:t>
                            </m:r>
                            <m:r>
                              <a:rPr lang="en-US" sz="3200" b="0" i="1" smtClean="0">
                                <a:latin typeface="Cambria Math"/>
                                <a:ea typeface="Times New Roman"/>
                                <a:cs typeface="Times New Roman" panose="02020603050405020304" pitchFamily="18" charset="0"/>
                                <a:sym typeface="Times New Roman"/>
                              </a:rPr>
                              <m:t>𝑗</m:t>
                            </m:r>
                          </m:lim>
                        </m:limLow>
                      </m:fName>
                      <m:e>
                        <m:r>
                          <a:rPr lang="en-US" sz="3200" b="0" i="1" smtClean="0">
                            <a:latin typeface="Cambria Math"/>
                            <a:ea typeface="Times New Roman"/>
                            <a:cs typeface="Times New Roman" panose="02020603050405020304" pitchFamily="18" charset="0"/>
                            <a:sym typeface="Times New Roman"/>
                          </a:rPr>
                          <m:t>𝐿𝐶𝑃</m:t>
                        </m:r>
                        <m:r>
                          <a:rPr lang="en-US" sz="3200" b="0" i="1" smtClean="0">
                            <a:latin typeface="Cambria Math"/>
                            <a:ea typeface="Times New Roman"/>
                            <a:cs typeface="Times New Roman" panose="02020603050405020304" pitchFamily="18" charset="0"/>
                            <a:sym typeface="Times New Roman"/>
                          </a:rPr>
                          <m:t>[</m:t>
                        </m:r>
                        <m:r>
                          <a:rPr lang="en-US" sz="3200" b="0" i="1" smtClean="0">
                            <a:latin typeface="Cambria Math"/>
                            <a:ea typeface="Times New Roman"/>
                            <a:cs typeface="Times New Roman" panose="02020603050405020304" pitchFamily="18" charset="0"/>
                            <a:sym typeface="Times New Roman"/>
                          </a:rPr>
                          <m:t>𝑘</m:t>
                        </m:r>
                        <m:r>
                          <a:rPr lang="en-US" sz="3200" b="0" i="1" smtClean="0">
                            <a:latin typeface="Cambria Math"/>
                            <a:ea typeface="Times New Roman"/>
                            <a:cs typeface="Times New Roman" panose="02020603050405020304" pitchFamily="18" charset="0"/>
                            <a:sym typeface="Times New Roman"/>
                          </a:rPr>
                          <m:t>]</m:t>
                        </m:r>
                      </m:e>
                    </m:func>
                  </m:oMath>
                </a14:m>
                <a:r>
                  <a:rPr lang="en-US" sz="3200" dirty="0">
                    <a:latin typeface="Times New Roman" panose="02020603050405020304" pitchFamily="18" charset="0"/>
                    <a:ea typeface="Times New Roman"/>
                    <a:cs typeface="Times New Roman" panose="02020603050405020304" pitchFamily="18" charset="0"/>
                    <a:sym typeface="Times New Roman"/>
                  </a:rPr>
                  <a:t>                  </a:t>
                </a:r>
              </a:p>
              <a:p>
                <a:pPr marL="0" indent="0">
                  <a:buSzPts val="2800"/>
                  <a:buNone/>
                </a:pPr>
                <a:r>
                  <a:rPr lang="en-US" sz="3200" dirty="0">
                    <a:latin typeface="Times New Roman" panose="02020603050405020304" pitchFamily="18" charset="0"/>
                    <a:ea typeface="Times New Roman"/>
                    <a:cs typeface="Times New Roman" panose="02020603050405020304" pitchFamily="18" charset="0"/>
                    <a:sym typeface="Times New Roman"/>
                  </a:rPr>
                  <a:t> </a:t>
                </a:r>
              </a:p>
              <a:p>
                <a:pPr marL="0" indent="0">
                  <a:buSzPts val="2800"/>
                  <a:buNone/>
                </a:pPr>
                <a:endParaRPr lang="en-US" sz="3200" dirty="0">
                  <a:latin typeface="Times New Roman" panose="02020603050405020304" pitchFamily="18" charset="0"/>
                  <a:ea typeface="Times New Roman"/>
                  <a:cs typeface="Times New Roman" panose="02020603050405020304" pitchFamily="18" charset="0"/>
                  <a:sym typeface="Times New Roman"/>
                </a:endParaRPr>
              </a:p>
            </p:txBody>
          </p:sp>
        </mc:Choice>
        <mc:Fallback xmlns="">
          <p:sp>
            <p:nvSpPr>
              <p:cNvPr id="139" name="Google Shape;139;p7"/>
              <p:cNvSpPr txBox="1">
                <a:spLocks noGrp="1" noRot="1" noChangeAspect="1" noMove="1" noResize="1" noEditPoints="1" noAdjustHandles="1" noChangeArrowheads="1" noChangeShapeType="1" noTextEdit="1"/>
              </p:cNvSpPr>
              <p:nvPr>
                <p:ph type="body" idx="1"/>
              </p:nvPr>
            </p:nvSpPr>
            <p:spPr>
              <a:xfrm>
                <a:off x="762000" y="1096901"/>
                <a:ext cx="10775553" cy="5152101"/>
              </a:xfrm>
              <a:prstGeom prst="rect">
                <a:avLst/>
              </a:prstGeom>
              <a:blipFill rotWithShape="1">
                <a:blip r:embed="rId3"/>
                <a:stretch>
                  <a:fillRect l="-1018" t="-118"/>
                </a:stretch>
              </a:blipFill>
              <a:ln>
                <a:noFill/>
              </a:ln>
            </p:spPr>
            <p:txBody>
              <a:bodyPr/>
              <a:lstStyle/>
              <a:p>
                <a:r>
                  <a:rPr lang="zh-TW" altLang="en-US">
                    <a:noFill/>
                  </a:rPr>
                  <a:t> </a:t>
                </a:r>
              </a:p>
            </p:txBody>
          </p:sp>
        </mc:Fallback>
      </mc:AlternateContent>
      <p:sp>
        <p:nvSpPr>
          <p:cNvPr id="5" name="投影片編號版面配置區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17</a:t>
            </a:fld>
            <a:endParaRPr lang="en-US"/>
          </a:p>
        </p:txBody>
      </p:sp>
      <p:sp>
        <p:nvSpPr>
          <p:cNvPr id="4" name="文字方塊 3"/>
          <p:cNvSpPr txBox="1"/>
          <p:nvPr/>
        </p:nvSpPr>
        <p:spPr>
          <a:xfrm>
            <a:off x="6953250" y="2867025"/>
            <a:ext cx="5381625" cy="5632311"/>
          </a:xfrm>
          <a:prstGeom prst="rect">
            <a:avLst/>
          </a:prstGeom>
          <a:noFill/>
        </p:spPr>
        <p:txBody>
          <a:bodyPr wrap="square" rtlCol="0">
            <a:spAutoFit/>
          </a:bodyPr>
          <a:lstStyle/>
          <a:p>
            <a:r>
              <a:rPr lang="en-US" altLang="zh-TW" sz="2400" dirty="0">
                <a:latin typeface="Times New Roman" pitchFamily="18" charset="0"/>
                <a:cs typeface="Times New Roman" pitchFamily="18" charset="0"/>
              </a:rPr>
              <a:t>10:i                                                         </a:t>
            </a:r>
          </a:p>
          <a:p>
            <a:r>
              <a:rPr lang="en-US" altLang="zh-TW" sz="2400" dirty="0">
                <a:latin typeface="Times New Roman" pitchFamily="18" charset="0"/>
                <a:cs typeface="Times New Roman" pitchFamily="18" charset="0"/>
              </a:rPr>
              <a:t>  7:ippi</a:t>
            </a:r>
          </a:p>
          <a:p>
            <a:r>
              <a:rPr lang="en-US" altLang="zh-TW" sz="2400" dirty="0">
                <a:latin typeface="Times New Roman" pitchFamily="18" charset="0"/>
                <a:cs typeface="Times New Roman" pitchFamily="18" charset="0"/>
              </a:rPr>
              <a:t>  4:issippi</a:t>
            </a:r>
          </a:p>
          <a:p>
            <a:r>
              <a:rPr lang="en-US" altLang="zh-TW" sz="2400" dirty="0">
                <a:latin typeface="Times New Roman" pitchFamily="18" charset="0"/>
                <a:cs typeface="Times New Roman" pitchFamily="18" charset="0"/>
              </a:rPr>
              <a:t>  1:ississippi</a:t>
            </a:r>
          </a:p>
          <a:p>
            <a:r>
              <a:rPr lang="en-US" altLang="zh-TW" sz="2400" dirty="0">
                <a:latin typeface="Times New Roman" pitchFamily="18" charset="0"/>
                <a:cs typeface="Times New Roman" pitchFamily="18" charset="0"/>
              </a:rPr>
              <a:t>  0:mississippi</a:t>
            </a:r>
          </a:p>
          <a:p>
            <a:r>
              <a:rPr lang="en-US" altLang="zh-TW" sz="2400" dirty="0">
                <a:latin typeface="Times New Roman" pitchFamily="18" charset="0"/>
                <a:cs typeface="Times New Roman" pitchFamily="18" charset="0"/>
              </a:rPr>
              <a:t>  9:pi</a:t>
            </a:r>
          </a:p>
          <a:p>
            <a:r>
              <a:rPr lang="en-US" altLang="zh-TW" sz="2400" dirty="0">
                <a:latin typeface="Times New Roman" pitchFamily="18" charset="0"/>
                <a:cs typeface="Times New Roman" pitchFamily="18" charset="0"/>
              </a:rPr>
              <a:t>  8:ppi</a:t>
            </a:r>
          </a:p>
          <a:p>
            <a:r>
              <a:rPr lang="en-US" altLang="zh-TW" sz="2400" dirty="0">
                <a:latin typeface="Times New Roman" pitchFamily="18" charset="0"/>
                <a:cs typeface="Times New Roman" pitchFamily="18" charset="0"/>
              </a:rPr>
              <a:t>  6:sippi</a:t>
            </a:r>
          </a:p>
          <a:p>
            <a:r>
              <a:rPr lang="en-US" altLang="zh-TW" sz="2400" dirty="0">
                <a:latin typeface="Times New Roman" pitchFamily="18" charset="0"/>
                <a:cs typeface="Times New Roman" pitchFamily="18" charset="0"/>
              </a:rPr>
              <a:t>  3:sissippi</a:t>
            </a:r>
          </a:p>
          <a:p>
            <a:r>
              <a:rPr lang="en-US" altLang="zh-TW" sz="2400" dirty="0">
                <a:latin typeface="Times New Roman" pitchFamily="18" charset="0"/>
                <a:cs typeface="Times New Roman" pitchFamily="18" charset="0"/>
              </a:rPr>
              <a:t>  5:ssipi</a:t>
            </a:r>
          </a:p>
          <a:p>
            <a:r>
              <a:rPr lang="en-US" altLang="zh-TW" sz="2400" dirty="0">
                <a:latin typeface="Times New Roman" pitchFamily="18" charset="0"/>
                <a:cs typeface="Times New Roman" pitchFamily="18" charset="0"/>
              </a:rPr>
              <a:t>  2:ssissippi</a:t>
            </a:r>
          </a:p>
          <a:p>
            <a:endParaRPr lang="en-US" altLang="zh-TW" sz="2400" dirty="0">
              <a:latin typeface="Times New Roman" pitchFamily="18" charset="0"/>
              <a:cs typeface="Times New Roman" pitchFamily="18" charset="0"/>
            </a:endParaRPr>
          </a:p>
          <a:p>
            <a:r>
              <a:rPr lang="en-US" altLang="zh-TW" sz="2400" dirty="0">
                <a:latin typeface="Times New Roman" pitchFamily="18" charset="0"/>
                <a:cs typeface="Times New Roman" pitchFamily="18" charset="0"/>
              </a:rPr>
              <a:t>SA = {10,7,4,1,0,9,8,6,3,5,2}</a:t>
            </a:r>
          </a:p>
          <a:p>
            <a:endParaRPr lang="en-US" altLang="zh-TW" sz="2400" dirty="0">
              <a:latin typeface="Times New Roman" pitchFamily="18" charset="0"/>
              <a:cs typeface="Times New Roman" pitchFamily="18" charset="0"/>
            </a:endParaRPr>
          </a:p>
          <a:p>
            <a:endParaRPr lang="zh-TW" altLang="en-US" sz="2400" dirty="0">
              <a:latin typeface="Times New Roman" pitchFamily="18" charset="0"/>
              <a:cs typeface="Times New Roman" pitchFamily="18" charset="0"/>
            </a:endParaRPr>
          </a:p>
        </p:txBody>
      </p:sp>
      <mc:AlternateContent xmlns:mc="http://schemas.openxmlformats.org/markup-compatibility/2006" xmlns:p14="http://schemas.microsoft.com/office/powerpoint/2010/main">
        <mc:Choice Requires="p14">
          <p:contentPart p14:bwMode="auto" r:id="rId4">
            <p14:nvContentPartPr>
              <p14:cNvPr id="6" name="筆跡 5"/>
              <p14:cNvContentPartPr/>
              <p14:nvPr/>
            </p14:nvContentPartPr>
            <p14:xfrm>
              <a:off x="1978155" y="1158765"/>
              <a:ext cx="1771920" cy="165600"/>
            </p14:xfrm>
          </p:contentPart>
        </mc:Choice>
        <mc:Fallback xmlns="">
          <p:pic>
            <p:nvPicPr>
              <p:cNvPr id="6" name="筆跡 5"/>
              <p:cNvPicPr/>
              <p:nvPr/>
            </p:nvPicPr>
            <p:blipFill>
              <a:blip r:embed="rId5"/>
              <a:stretch>
                <a:fillRect/>
              </a:stretch>
            </p:blipFill>
            <p:spPr>
              <a:xfrm>
                <a:off x="1968795" y="1149405"/>
                <a:ext cx="1790640" cy="184320"/>
              </a:xfrm>
              <a:prstGeom prst="rect">
                <a:avLst/>
              </a:prstGeom>
            </p:spPr>
          </p:pic>
        </mc:Fallback>
      </mc:AlternateContent>
    </p:spTree>
    <p:extLst>
      <p:ext uri="{BB962C8B-B14F-4D97-AF65-F5344CB8AC3E}">
        <p14:creationId xmlns:p14="http://schemas.microsoft.com/office/powerpoint/2010/main" val="38551999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7"/>
          <p:cNvSpPr txBox="1">
            <a:spLocks noGrp="1"/>
          </p:cNvSpPr>
          <p:nvPr>
            <p:ph type="title"/>
          </p:nvPr>
        </p:nvSpPr>
        <p:spPr>
          <a:xfrm>
            <a:off x="0" y="0"/>
            <a:ext cx="10515600" cy="1325563"/>
          </a:xfrm>
          <a:prstGeom prst="rect">
            <a:avLst/>
          </a:prstGeom>
          <a:noFill/>
          <a:ln>
            <a:noFill/>
          </a:ln>
        </p:spPr>
        <p:txBody>
          <a:bodyPr spcFirstLastPara="1" wrap="square" lIns="91425" tIns="45700" rIns="91425" bIns="45700" anchor="ctr" anchorCtr="0">
            <a:normAutofit/>
          </a:bodyPr>
          <a:lstStyle/>
          <a:p>
            <a:pPr lvl="0">
              <a:buSzPts val="4400"/>
            </a:pPr>
            <a:r>
              <a:rPr lang="en-US" altLang="zh-TW" b="1" dirty="0">
                <a:latin typeface="Times New Roman"/>
                <a:ea typeface="Times New Roman"/>
                <a:cs typeface="Times New Roman"/>
                <a:sym typeface="Times New Roman"/>
              </a:rPr>
              <a:t>Longest Common Prefix</a:t>
            </a:r>
            <a:endParaRPr lang="zh-TW" altLang="en-US" b="1" dirty="0">
              <a:latin typeface="Times New Roman"/>
              <a:ea typeface="Times New Roman"/>
              <a:cs typeface="Times New Roman"/>
              <a:sym typeface="Times New Roman"/>
            </a:endParaRPr>
          </a:p>
        </p:txBody>
      </p:sp>
      <p:sp>
        <p:nvSpPr>
          <p:cNvPr id="139" name="Google Shape;139;p7"/>
          <p:cNvSpPr txBox="1">
            <a:spLocks noGrp="1"/>
          </p:cNvSpPr>
          <p:nvPr>
            <p:ph type="body" idx="1"/>
          </p:nvPr>
        </p:nvSpPr>
        <p:spPr>
          <a:xfrm>
            <a:off x="762000" y="1096901"/>
            <a:ext cx="10775553" cy="5152101"/>
          </a:xfrm>
          <a:prstGeom prst="rect">
            <a:avLst/>
          </a:prstGeom>
          <a:noFill/>
          <a:ln>
            <a:noFill/>
          </a:ln>
        </p:spPr>
        <p:txBody>
          <a:bodyPr spcFirstLastPara="1" wrap="square" lIns="91425" tIns="45700" rIns="91425" bIns="45700" anchor="t" anchorCtr="0">
            <a:normAutofit/>
          </a:bodyPr>
          <a:lstStyle/>
          <a:p>
            <a:pPr marL="0" indent="0">
              <a:buSzPts val="2800"/>
              <a:buNone/>
            </a:pPr>
            <a:r>
              <a:rPr lang="en-US" sz="3200" dirty="0">
                <a:latin typeface="Times New Roman" panose="02020603050405020304" pitchFamily="18" charset="0"/>
                <a:ea typeface="Times New Roman"/>
                <a:cs typeface="Times New Roman" panose="02020603050405020304" pitchFamily="18" charset="0"/>
                <a:sym typeface="Times New Roman"/>
              </a:rPr>
              <a:t> </a:t>
            </a:r>
          </a:p>
          <a:p>
            <a:pPr marL="0" indent="0">
              <a:buSzPts val="2800"/>
              <a:buNone/>
            </a:pPr>
            <a:endParaRPr lang="en-US" sz="3200" dirty="0">
              <a:latin typeface="Times New Roman" panose="02020603050405020304" pitchFamily="18" charset="0"/>
              <a:ea typeface="Times New Roman"/>
              <a:cs typeface="Times New Roman" panose="02020603050405020304" pitchFamily="18" charset="0"/>
              <a:sym typeface="Times New Roman"/>
            </a:endParaRPr>
          </a:p>
        </p:txBody>
      </p:sp>
      <p:sp>
        <p:nvSpPr>
          <p:cNvPr id="5" name="投影片編號版面配置區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18</a:t>
            </a:fld>
            <a:endParaRPr lang="en-US"/>
          </a:p>
        </p:txBody>
      </p:sp>
      <p:pic>
        <p:nvPicPr>
          <p:cNvPr id="7" name="圖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9135" y="895350"/>
            <a:ext cx="8371430" cy="6858000"/>
          </a:xfrm>
          <a:prstGeom prst="rect">
            <a:avLst/>
          </a:prstGeom>
        </p:spPr>
      </p:pic>
      <p:sp>
        <p:nvSpPr>
          <p:cNvPr id="8" name="Text Box 8"/>
          <p:cNvSpPr txBox="1">
            <a:spLocks noChangeArrowheads="1"/>
          </p:cNvSpPr>
          <p:nvPr/>
        </p:nvSpPr>
        <p:spPr bwMode="auto">
          <a:xfrm>
            <a:off x="7734300" y="1045369"/>
            <a:ext cx="4342606"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algn="l" rtl="0" fontAlgn="base">
              <a:spcBef>
                <a:spcPct val="0"/>
              </a:spcBef>
              <a:spcAft>
                <a:spcPct val="0"/>
              </a:spcAft>
              <a:defRPr kumimoji="1" kern="1200">
                <a:solidFill>
                  <a:schemeClr val="tx1"/>
                </a:solidFill>
                <a:latin typeface="Arial" pitchFamily="34" charset="0"/>
                <a:ea typeface="新細明體" pitchFamily="18" charset="-120"/>
                <a:cs typeface="+mn-cs"/>
              </a:defRPr>
            </a:lvl1pPr>
            <a:lvl2pPr marL="457200" algn="l" rtl="0" fontAlgn="base">
              <a:spcBef>
                <a:spcPct val="0"/>
              </a:spcBef>
              <a:spcAft>
                <a:spcPct val="0"/>
              </a:spcAft>
              <a:defRPr kumimoji="1" kern="1200">
                <a:solidFill>
                  <a:schemeClr val="tx1"/>
                </a:solidFill>
                <a:latin typeface="Arial" pitchFamily="34" charset="0"/>
                <a:ea typeface="新細明體" pitchFamily="18" charset="-120"/>
                <a:cs typeface="+mn-cs"/>
              </a:defRPr>
            </a:lvl2pPr>
            <a:lvl3pPr marL="914400" algn="l" rtl="0" fontAlgn="base">
              <a:spcBef>
                <a:spcPct val="0"/>
              </a:spcBef>
              <a:spcAft>
                <a:spcPct val="0"/>
              </a:spcAft>
              <a:defRPr kumimoji="1" kern="1200">
                <a:solidFill>
                  <a:schemeClr val="tx1"/>
                </a:solidFill>
                <a:latin typeface="Arial" pitchFamily="34" charset="0"/>
                <a:ea typeface="新細明體" pitchFamily="18" charset="-120"/>
                <a:cs typeface="+mn-cs"/>
              </a:defRPr>
            </a:lvl3pPr>
            <a:lvl4pPr marL="1371600" algn="l" rtl="0" fontAlgn="base">
              <a:spcBef>
                <a:spcPct val="0"/>
              </a:spcBef>
              <a:spcAft>
                <a:spcPct val="0"/>
              </a:spcAft>
              <a:defRPr kumimoji="1" kern="1200">
                <a:solidFill>
                  <a:schemeClr val="tx1"/>
                </a:solidFill>
                <a:latin typeface="Arial" pitchFamily="34" charset="0"/>
                <a:ea typeface="新細明體" pitchFamily="18" charset="-120"/>
                <a:cs typeface="+mn-cs"/>
              </a:defRPr>
            </a:lvl4pPr>
            <a:lvl5pPr marL="1828800" algn="l" rtl="0" fontAlgn="base">
              <a:spcBef>
                <a:spcPct val="0"/>
              </a:spcBef>
              <a:spcAft>
                <a:spcPct val="0"/>
              </a:spcAft>
              <a:defRPr kumimoji="1" kern="1200">
                <a:solidFill>
                  <a:schemeClr val="tx1"/>
                </a:solidFill>
                <a:latin typeface="Arial" pitchFamily="34" charset="0"/>
                <a:ea typeface="新細明體" pitchFamily="18" charset="-120"/>
                <a:cs typeface="+mn-cs"/>
              </a:defRPr>
            </a:lvl5pPr>
            <a:lvl6pPr marL="2286000" algn="l" defTabSz="914400" rtl="0" eaLnBrk="1" latinLnBrk="0" hangingPunct="1">
              <a:defRPr kumimoji="1" kern="1200">
                <a:solidFill>
                  <a:schemeClr val="tx1"/>
                </a:solidFill>
                <a:latin typeface="Arial" pitchFamily="34" charset="0"/>
                <a:ea typeface="新細明體" pitchFamily="18" charset="-120"/>
                <a:cs typeface="+mn-cs"/>
              </a:defRPr>
            </a:lvl6pPr>
            <a:lvl7pPr marL="2743200" algn="l" defTabSz="914400" rtl="0" eaLnBrk="1" latinLnBrk="0" hangingPunct="1">
              <a:defRPr kumimoji="1" kern="1200">
                <a:solidFill>
                  <a:schemeClr val="tx1"/>
                </a:solidFill>
                <a:latin typeface="Arial" pitchFamily="34" charset="0"/>
                <a:ea typeface="新細明體" pitchFamily="18" charset="-120"/>
                <a:cs typeface="+mn-cs"/>
              </a:defRPr>
            </a:lvl7pPr>
            <a:lvl8pPr marL="3200400" algn="l" defTabSz="914400" rtl="0" eaLnBrk="1" latinLnBrk="0" hangingPunct="1">
              <a:defRPr kumimoji="1" kern="1200">
                <a:solidFill>
                  <a:schemeClr val="tx1"/>
                </a:solidFill>
                <a:latin typeface="Arial" pitchFamily="34" charset="0"/>
                <a:ea typeface="新細明體" pitchFamily="18" charset="-120"/>
                <a:cs typeface="+mn-cs"/>
              </a:defRPr>
            </a:lvl8pPr>
            <a:lvl9pPr marL="3657600" algn="l" defTabSz="914400" rtl="0" eaLnBrk="1" latinLnBrk="0" hangingPunct="1">
              <a:defRPr kumimoji="1" kern="1200">
                <a:solidFill>
                  <a:schemeClr val="tx1"/>
                </a:solidFill>
                <a:latin typeface="Arial" pitchFamily="34" charset="0"/>
                <a:ea typeface="新細明體" pitchFamily="18" charset="-120"/>
                <a:cs typeface="+mn-cs"/>
              </a:defRPr>
            </a:lvl9pPr>
          </a:lstStyle>
          <a:p>
            <a:pPr>
              <a:spcBef>
                <a:spcPct val="50000"/>
              </a:spcBef>
            </a:pPr>
            <a:r>
              <a:rPr lang="en-US" altLang="zh-TW" dirty="0">
                <a:latin typeface="細明體" pitchFamily="49" charset="-120"/>
                <a:ea typeface="細明體" pitchFamily="49" charset="-120"/>
              </a:rPr>
              <a:t>  </a:t>
            </a:r>
            <a:r>
              <a:rPr lang="en-US" altLang="zh-TW" sz="2400" dirty="0">
                <a:latin typeface="Times New Roman" pitchFamily="18" charset="0"/>
                <a:ea typeface="細明體" pitchFamily="49" charset="-120"/>
                <a:cs typeface="Times New Roman" pitchFamily="18" charset="0"/>
              </a:rPr>
              <a:t>LCP</a:t>
            </a:r>
            <a:r>
              <a:rPr lang="en-US" altLang="zh-TW" sz="2400" baseline="30000" dirty="0">
                <a:latin typeface="Times New Roman" pitchFamily="18" charset="0"/>
                <a:ea typeface="細明體" pitchFamily="49" charset="-120"/>
                <a:cs typeface="Times New Roman" pitchFamily="18" charset="0"/>
              </a:rPr>
              <a:t>12</a:t>
            </a:r>
            <a:r>
              <a:rPr lang="en-US" altLang="zh-TW" sz="2400" dirty="0">
                <a:latin typeface="Times New Roman" pitchFamily="18" charset="0"/>
                <a:ea typeface="細明體" pitchFamily="49" charset="-120"/>
                <a:cs typeface="Times New Roman" pitchFamily="18" charset="0"/>
              </a:rPr>
              <a:t> = [0,0,1,0,0,1,0 ]</a:t>
            </a:r>
          </a:p>
          <a:p>
            <a:pPr>
              <a:spcBef>
                <a:spcPct val="50000"/>
              </a:spcBef>
            </a:pPr>
            <a:r>
              <a:rPr lang="en-US" altLang="zh-TW" sz="2400" dirty="0">
                <a:latin typeface="Times New Roman" pitchFamily="18" charset="0"/>
                <a:ea typeface="細明體" pitchFamily="49" charset="-120"/>
                <a:cs typeface="Times New Roman" pitchFamily="18" charset="0"/>
              </a:rPr>
              <a:t>   LCP   = [1,1,4,0,0,1,0,2,1,3,0] </a:t>
            </a:r>
          </a:p>
        </p:txBody>
      </p:sp>
      <p:cxnSp>
        <p:nvCxnSpPr>
          <p:cNvPr id="3" name="直線單箭頭接點 2"/>
          <p:cNvCxnSpPr/>
          <p:nvPr/>
        </p:nvCxnSpPr>
        <p:spPr>
          <a:xfrm flipH="1">
            <a:off x="1009650" y="1924050"/>
            <a:ext cx="1181100" cy="419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直線單箭頭接點 9"/>
          <p:cNvCxnSpPr/>
          <p:nvPr/>
        </p:nvCxnSpPr>
        <p:spPr>
          <a:xfrm flipH="1">
            <a:off x="1790700" y="1924050"/>
            <a:ext cx="1085850" cy="419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直線單箭頭接點 11"/>
          <p:cNvCxnSpPr/>
          <p:nvPr/>
        </p:nvCxnSpPr>
        <p:spPr>
          <a:xfrm flipH="1">
            <a:off x="2495550" y="1924050"/>
            <a:ext cx="1114425" cy="419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直線單箭頭接點 13"/>
          <p:cNvCxnSpPr/>
          <p:nvPr/>
        </p:nvCxnSpPr>
        <p:spPr>
          <a:xfrm flipH="1">
            <a:off x="3052762" y="1924050"/>
            <a:ext cx="1252538" cy="419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直線單箭頭接點 15"/>
          <p:cNvCxnSpPr/>
          <p:nvPr/>
        </p:nvCxnSpPr>
        <p:spPr>
          <a:xfrm>
            <a:off x="2409825" y="1924050"/>
            <a:ext cx="1466850" cy="419100"/>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單箭頭接點 17"/>
          <p:cNvCxnSpPr/>
          <p:nvPr/>
        </p:nvCxnSpPr>
        <p:spPr>
          <a:xfrm>
            <a:off x="3143250" y="1924050"/>
            <a:ext cx="1371600" cy="495300"/>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20" name="直線單箭頭接點 19"/>
          <p:cNvCxnSpPr/>
          <p:nvPr/>
        </p:nvCxnSpPr>
        <p:spPr>
          <a:xfrm>
            <a:off x="3829050" y="1924050"/>
            <a:ext cx="1285875" cy="457200"/>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40453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7"/>
          <p:cNvSpPr txBox="1">
            <a:spLocks noGrp="1"/>
          </p:cNvSpPr>
          <p:nvPr>
            <p:ph type="title"/>
          </p:nvPr>
        </p:nvSpPr>
        <p:spPr>
          <a:xfrm>
            <a:off x="0" y="0"/>
            <a:ext cx="10515600" cy="1325563"/>
          </a:xfrm>
          <a:prstGeom prst="rect">
            <a:avLst/>
          </a:prstGeom>
          <a:noFill/>
          <a:ln>
            <a:noFill/>
          </a:ln>
        </p:spPr>
        <p:txBody>
          <a:bodyPr spcFirstLastPara="1" wrap="square" lIns="91425" tIns="45700" rIns="91425" bIns="45700" anchor="ctr" anchorCtr="0">
            <a:normAutofit/>
          </a:bodyPr>
          <a:lstStyle/>
          <a:p>
            <a:pPr lvl="0">
              <a:buSzPts val="4400"/>
            </a:pPr>
            <a:r>
              <a:rPr lang="en-US" altLang="zh-TW" b="1" dirty="0">
                <a:solidFill>
                  <a:schemeClr val="tx1"/>
                </a:solidFill>
                <a:latin typeface="Times New Roman"/>
                <a:ea typeface="Times New Roman"/>
                <a:cs typeface="Times New Roman"/>
                <a:sym typeface="Times New Roman"/>
              </a:rPr>
              <a:t>Time Complexity</a:t>
            </a:r>
            <a:endParaRPr lang="zh-TW" altLang="en-US" b="1" dirty="0">
              <a:solidFill>
                <a:schemeClr val="tx1"/>
              </a:solidFill>
              <a:latin typeface="Times New Roman"/>
              <a:ea typeface="Times New Roman"/>
              <a:cs typeface="Times New Roman"/>
              <a:sym typeface="Times New Roman"/>
            </a:endParaRPr>
          </a:p>
        </p:txBody>
      </p:sp>
      <p:sp>
        <p:nvSpPr>
          <p:cNvPr id="139" name="Google Shape;139;p7"/>
          <p:cNvSpPr txBox="1">
            <a:spLocks noGrp="1"/>
          </p:cNvSpPr>
          <p:nvPr>
            <p:ph type="body" idx="1"/>
          </p:nvPr>
        </p:nvSpPr>
        <p:spPr>
          <a:xfrm>
            <a:off x="838200" y="1468376"/>
            <a:ext cx="10775553" cy="5152101"/>
          </a:xfrm>
          <a:prstGeom prst="rect">
            <a:avLst/>
          </a:prstGeom>
          <a:noFill/>
          <a:ln>
            <a:noFill/>
          </a:ln>
        </p:spPr>
        <p:txBody>
          <a:bodyPr spcFirstLastPara="1" wrap="square" lIns="91425" tIns="45700" rIns="91425" bIns="45700" anchor="t" anchorCtr="0">
            <a:normAutofit/>
          </a:bodyPr>
          <a:lstStyle/>
          <a:p>
            <a:pPr indent="-457200">
              <a:buSzPts val="2800"/>
            </a:pPr>
            <a:r>
              <a:rPr lang="en-US" sz="3200" dirty="0">
                <a:latin typeface="Times New Roman" panose="02020603050405020304" pitchFamily="18" charset="0"/>
                <a:ea typeface="Times New Roman"/>
                <a:cs typeface="Times New Roman" panose="02020603050405020304" pitchFamily="18" charset="0"/>
                <a:sym typeface="Times New Roman"/>
              </a:rPr>
              <a:t>O(n)</a:t>
            </a:r>
          </a:p>
        </p:txBody>
      </p:sp>
      <p:sp>
        <p:nvSpPr>
          <p:cNvPr id="5" name="投影片編號版面配置區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19</a:t>
            </a:fld>
            <a:endParaRPr lang="en-US"/>
          </a:p>
        </p:txBody>
      </p:sp>
    </p:spTree>
    <p:extLst>
      <p:ext uri="{BB962C8B-B14F-4D97-AF65-F5344CB8AC3E}">
        <p14:creationId xmlns:p14="http://schemas.microsoft.com/office/powerpoint/2010/main" val="364033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7"/>
          <p:cNvSpPr txBox="1">
            <a:spLocks noGrp="1"/>
          </p:cNvSpPr>
          <p:nvPr>
            <p:ph type="title"/>
          </p:nvPr>
        </p:nvSpPr>
        <p:spPr>
          <a:xfrm>
            <a:off x="0" y="0"/>
            <a:ext cx="10515600" cy="1325563"/>
          </a:xfrm>
          <a:prstGeom prst="rect">
            <a:avLst/>
          </a:prstGeom>
          <a:noFill/>
          <a:ln>
            <a:noFill/>
          </a:ln>
        </p:spPr>
        <p:txBody>
          <a:bodyPr spcFirstLastPara="1" wrap="square" lIns="91425" tIns="45700" rIns="91425" bIns="45700" anchor="ctr" anchorCtr="0">
            <a:normAutofit/>
          </a:bodyPr>
          <a:lstStyle/>
          <a:p>
            <a:pPr lvl="0">
              <a:buSzPts val="4400"/>
            </a:pPr>
            <a:r>
              <a:rPr lang="en-US" b="1" dirty="0">
                <a:latin typeface="Times New Roman"/>
                <a:ea typeface="Times New Roman"/>
                <a:cs typeface="Times New Roman"/>
                <a:sym typeface="Times New Roman"/>
              </a:rPr>
              <a:t>Abstract</a:t>
            </a:r>
            <a:endParaRPr b="1" dirty="0">
              <a:latin typeface="Times New Roman"/>
              <a:ea typeface="Times New Roman"/>
              <a:cs typeface="Times New Roman"/>
              <a:sym typeface="Times New Roman"/>
            </a:endParaRPr>
          </a:p>
        </p:txBody>
      </p:sp>
      <p:sp>
        <p:nvSpPr>
          <p:cNvPr id="139" name="Google Shape;139;p7"/>
          <p:cNvSpPr txBox="1">
            <a:spLocks noGrp="1"/>
          </p:cNvSpPr>
          <p:nvPr>
            <p:ph type="body" idx="1"/>
          </p:nvPr>
        </p:nvSpPr>
        <p:spPr>
          <a:xfrm>
            <a:off x="819150" y="1058801"/>
            <a:ext cx="10775553" cy="5152101"/>
          </a:xfrm>
          <a:prstGeom prst="rect">
            <a:avLst/>
          </a:prstGeom>
          <a:noFill/>
          <a:ln>
            <a:noFill/>
          </a:ln>
        </p:spPr>
        <p:txBody>
          <a:bodyPr spcFirstLastPara="1" wrap="square" lIns="91425" tIns="45700" rIns="91425" bIns="45700" anchor="t" anchorCtr="0">
            <a:noAutofit/>
          </a:bodyPr>
          <a:lstStyle/>
          <a:p>
            <a:pPr marL="0" indent="0">
              <a:buSzPts val="2800"/>
              <a:buNone/>
            </a:pPr>
            <a:r>
              <a:rPr lang="en-US" altLang="zh-TW" sz="2400" dirty="0">
                <a:latin typeface="Times New Roman" panose="02020603050405020304" pitchFamily="18" charset="0"/>
                <a:ea typeface="Times New Roman"/>
                <a:cs typeface="Times New Roman" panose="02020603050405020304" pitchFamily="18" charset="0"/>
                <a:sym typeface="Times New Roman"/>
              </a:rPr>
              <a:t>A suﬃx array represents the suﬃxes of a string in sorted order. Being a simpler and more compact alternative to suﬃx trees, it is an important tool for full text indexing and other string processing tasks. We introduce the skew algorithm for suﬃx array construction over integer alphabets that can be implemented to run in linear time using</a:t>
            </a:r>
          </a:p>
          <a:p>
            <a:pPr marL="0" indent="0">
              <a:buSzPts val="2800"/>
              <a:buNone/>
            </a:pPr>
            <a:r>
              <a:rPr lang="en-US" altLang="zh-TW" sz="2400" dirty="0">
                <a:latin typeface="Times New Roman" panose="02020603050405020304" pitchFamily="18" charset="0"/>
                <a:ea typeface="Times New Roman"/>
                <a:cs typeface="Times New Roman" panose="02020603050405020304" pitchFamily="18" charset="0"/>
                <a:sym typeface="Times New Roman"/>
              </a:rPr>
              <a:t>integer sorting as its only nontrivial subroutine:</a:t>
            </a:r>
          </a:p>
          <a:p>
            <a:pPr marL="0" indent="0">
              <a:buSzPts val="2800"/>
              <a:buNone/>
            </a:pPr>
            <a:r>
              <a:rPr lang="en-US" altLang="zh-TW" sz="2400" dirty="0">
                <a:latin typeface="Times New Roman" panose="02020603050405020304" pitchFamily="18" charset="0"/>
                <a:ea typeface="Times New Roman"/>
                <a:cs typeface="Times New Roman" panose="02020603050405020304" pitchFamily="18" charset="0"/>
                <a:sym typeface="Times New Roman"/>
              </a:rPr>
              <a:t>1. recursively sort suﬃxes beginning at positions i mod 3 = 0.</a:t>
            </a:r>
          </a:p>
          <a:p>
            <a:pPr marL="0" indent="0">
              <a:buSzPts val="2800"/>
              <a:buNone/>
            </a:pPr>
            <a:r>
              <a:rPr lang="en-US" altLang="zh-TW" sz="2400" dirty="0">
                <a:latin typeface="Times New Roman" panose="02020603050405020304" pitchFamily="18" charset="0"/>
                <a:ea typeface="Times New Roman"/>
                <a:cs typeface="Times New Roman" panose="02020603050405020304" pitchFamily="18" charset="0"/>
                <a:sym typeface="Times New Roman"/>
              </a:rPr>
              <a:t>2. sort the remaining suﬃxes using the information obtained in step one.</a:t>
            </a:r>
          </a:p>
          <a:p>
            <a:pPr marL="0" indent="0">
              <a:buSzPts val="2800"/>
              <a:buNone/>
            </a:pPr>
            <a:r>
              <a:rPr lang="en-US" altLang="zh-TW" sz="2400" dirty="0">
                <a:latin typeface="Times New Roman" panose="02020603050405020304" pitchFamily="18" charset="0"/>
                <a:ea typeface="Times New Roman"/>
                <a:cs typeface="Times New Roman" panose="02020603050405020304" pitchFamily="18" charset="0"/>
                <a:sym typeface="Times New Roman"/>
              </a:rPr>
              <a:t>3. merge the two sorted sequences obtained in steps one and two.</a:t>
            </a:r>
          </a:p>
          <a:p>
            <a:pPr marL="0" indent="0">
              <a:buSzPts val="2800"/>
              <a:buNone/>
            </a:pPr>
            <a:r>
              <a:rPr lang="en-US" altLang="zh-TW" sz="2400" dirty="0">
                <a:latin typeface="Times New Roman" panose="02020603050405020304" pitchFamily="18" charset="0"/>
                <a:ea typeface="Times New Roman"/>
                <a:cs typeface="Times New Roman" panose="02020603050405020304" pitchFamily="18" charset="0"/>
                <a:sym typeface="Times New Roman"/>
              </a:rPr>
              <a:t>The algorithm is much simpler than previous linear time algorithms that are all based on the more complicated suﬃx tree data </a:t>
            </a:r>
            <a:r>
              <a:rPr lang="en-US" altLang="zh-TW" sz="2400" dirty="0" err="1">
                <a:latin typeface="Times New Roman" panose="02020603050405020304" pitchFamily="18" charset="0"/>
                <a:ea typeface="Times New Roman"/>
                <a:cs typeface="Times New Roman" panose="02020603050405020304" pitchFamily="18" charset="0"/>
                <a:sym typeface="Times New Roman"/>
              </a:rPr>
              <a:t>structure.Since</a:t>
            </a:r>
            <a:r>
              <a:rPr lang="en-US" altLang="zh-TW" sz="2400" dirty="0">
                <a:latin typeface="Times New Roman" panose="02020603050405020304" pitchFamily="18" charset="0"/>
                <a:ea typeface="Times New Roman"/>
                <a:cs typeface="Times New Roman" panose="02020603050405020304" pitchFamily="18" charset="0"/>
                <a:sym typeface="Times New Roman"/>
              </a:rPr>
              <a:t> sorting is a well studied problem, we obtain optimal algorithms for several other models of computation, e.g. external memory with parallel disks, cache oblivious, and parallel. The adaptations for BSP and EREW-PRAM are asymptotically faster than the best previously known</a:t>
            </a:r>
          </a:p>
          <a:p>
            <a:pPr marL="0" indent="0">
              <a:buSzPts val="2800"/>
              <a:buNone/>
            </a:pPr>
            <a:r>
              <a:rPr lang="en-US" altLang="zh-TW" sz="2400" dirty="0">
                <a:latin typeface="Times New Roman" panose="02020603050405020304" pitchFamily="18" charset="0"/>
                <a:ea typeface="Times New Roman"/>
                <a:cs typeface="Times New Roman" panose="02020603050405020304" pitchFamily="18" charset="0"/>
                <a:sym typeface="Times New Roman"/>
              </a:rPr>
              <a:t>algorithms.</a:t>
            </a:r>
          </a:p>
        </p:txBody>
      </p:sp>
      <p:sp>
        <p:nvSpPr>
          <p:cNvPr id="5" name="投影片編號版面配置區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a:t>
            </a:fld>
            <a:endParaRPr lang="en-US"/>
          </a:p>
        </p:txBody>
      </p:sp>
    </p:spTree>
    <p:extLst>
      <p:ext uri="{BB962C8B-B14F-4D97-AF65-F5344CB8AC3E}">
        <p14:creationId xmlns:p14="http://schemas.microsoft.com/office/powerpoint/2010/main" val="3880501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7"/>
          <p:cNvSpPr txBox="1">
            <a:spLocks noGrp="1"/>
          </p:cNvSpPr>
          <p:nvPr>
            <p:ph type="title"/>
          </p:nvPr>
        </p:nvSpPr>
        <p:spPr>
          <a:xfrm>
            <a:off x="0" y="0"/>
            <a:ext cx="10515600" cy="1325563"/>
          </a:xfrm>
          <a:prstGeom prst="rect">
            <a:avLst/>
          </a:prstGeom>
          <a:noFill/>
          <a:ln>
            <a:noFill/>
          </a:ln>
        </p:spPr>
        <p:txBody>
          <a:bodyPr spcFirstLastPara="1" wrap="square" lIns="91425" tIns="45700" rIns="91425" bIns="45700" anchor="ctr" anchorCtr="0">
            <a:normAutofit/>
          </a:bodyPr>
          <a:lstStyle/>
          <a:p>
            <a:pPr lvl="0">
              <a:buSzPts val="4400"/>
            </a:pPr>
            <a:r>
              <a:rPr lang="en-US" altLang="zh-TW" b="1" dirty="0">
                <a:latin typeface="Times New Roman"/>
                <a:ea typeface="Times New Roman"/>
                <a:cs typeface="Times New Roman"/>
                <a:sym typeface="Times New Roman"/>
              </a:rPr>
              <a:t>Suffix Array</a:t>
            </a:r>
            <a:endParaRPr lang="zh-TW" altLang="en-US" b="1" dirty="0">
              <a:latin typeface="Times New Roman"/>
              <a:ea typeface="Times New Roman"/>
              <a:cs typeface="Times New Roman"/>
              <a:sym typeface="Times New Roman"/>
            </a:endParaRPr>
          </a:p>
        </p:txBody>
      </p:sp>
      <p:sp>
        <p:nvSpPr>
          <p:cNvPr id="139" name="Google Shape;139;p7"/>
          <p:cNvSpPr txBox="1">
            <a:spLocks noGrp="1"/>
          </p:cNvSpPr>
          <p:nvPr>
            <p:ph type="body" idx="1"/>
          </p:nvPr>
        </p:nvSpPr>
        <p:spPr>
          <a:xfrm>
            <a:off x="838200" y="1449326"/>
            <a:ext cx="10775553" cy="5152101"/>
          </a:xfrm>
          <a:prstGeom prst="rect">
            <a:avLst/>
          </a:prstGeom>
          <a:noFill/>
          <a:ln>
            <a:noFill/>
          </a:ln>
        </p:spPr>
        <p:txBody>
          <a:bodyPr spcFirstLastPara="1" wrap="square" lIns="91425" tIns="45700" rIns="91425" bIns="45700" anchor="t" anchorCtr="0">
            <a:normAutofit/>
          </a:bodyPr>
          <a:lstStyle/>
          <a:p>
            <a:pPr indent="-457200">
              <a:buSzPts val="2800"/>
            </a:pPr>
            <a:r>
              <a:rPr lang="en-US" sz="3200" dirty="0">
                <a:latin typeface="Times New Roman" panose="02020603050405020304" pitchFamily="18" charset="0"/>
                <a:ea typeface="Times New Roman"/>
                <a:cs typeface="Times New Roman" panose="02020603050405020304" pitchFamily="18" charset="0"/>
                <a:sym typeface="Times New Roman"/>
              </a:rPr>
              <a:t>s = </a:t>
            </a:r>
            <a:r>
              <a:rPr lang="en-US" sz="3200" dirty="0" err="1">
                <a:latin typeface="Times New Roman" panose="02020603050405020304" pitchFamily="18" charset="0"/>
                <a:ea typeface="Times New Roman"/>
                <a:cs typeface="Times New Roman" panose="02020603050405020304" pitchFamily="18" charset="0"/>
                <a:sym typeface="Times New Roman"/>
              </a:rPr>
              <a:t>mississippi</a:t>
            </a:r>
            <a:r>
              <a:rPr lang="en-US" sz="3200" dirty="0">
                <a:latin typeface="Times New Roman" panose="02020603050405020304" pitchFamily="18" charset="0"/>
                <a:ea typeface="Times New Roman"/>
                <a:cs typeface="Times New Roman" panose="02020603050405020304" pitchFamily="18" charset="0"/>
                <a:sym typeface="Times New Roman"/>
              </a:rPr>
              <a:t>                       </a:t>
            </a:r>
          </a:p>
          <a:p>
            <a:pPr marL="0" indent="0">
              <a:buSzPts val="2800"/>
              <a:buNone/>
            </a:pPr>
            <a:r>
              <a:rPr lang="en-US" sz="3200" dirty="0">
                <a:latin typeface="Times New Roman" panose="02020603050405020304" pitchFamily="18" charset="0"/>
                <a:ea typeface="Times New Roman"/>
                <a:cs typeface="Times New Roman" panose="02020603050405020304" pitchFamily="18" charset="0"/>
                <a:sym typeface="Times New Roman"/>
              </a:rPr>
              <a:t> </a:t>
            </a:r>
          </a:p>
          <a:p>
            <a:pPr marL="0" indent="0">
              <a:buSzPts val="2800"/>
              <a:buNone/>
            </a:pPr>
            <a:endParaRPr lang="en-US" sz="3200" dirty="0">
              <a:latin typeface="Times New Roman" panose="02020603050405020304" pitchFamily="18" charset="0"/>
              <a:ea typeface="Times New Roman"/>
              <a:cs typeface="Times New Roman" panose="02020603050405020304" pitchFamily="18" charset="0"/>
              <a:sym typeface="Times New Roman"/>
            </a:endParaRPr>
          </a:p>
        </p:txBody>
      </p:sp>
      <p:sp>
        <p:nvSpPr>
          <p:cNvPr id="5" name="投影片編號版面配置區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a:p>
        </p:txBody>
      </p:sp>
      <p:sp>
        <p:nvSpPr>
          <p:cNvPr id="4" name="文字方塊 3"/>
          <p:cNvSpPr txBox="1"/>
          <p:nvPr/>
        </p:nvSpPr>
        <p:spPr>
          <a:xfrm>
            <a:off x="5648325" y="1628775"/>
            <a:ext cx="5381625" cy="5632311"/>
          </a:xfrm>
          <a:prstGeom prst="rect">
            <a:avLst/>
          </a:prstGeom>
          <a:noFill/>
        </p:spPr>
        <p:txBody>
          <a:bodyPr wrap="square" rtlCol="0">
            <a:spAutoFit/>
          </a:bodyPr>
          <a:lstStyle/>
          <a:p>
            <a:r>
              <a:rPr lang="en-US" altLang="zh-TW" sz="2400" dirty="0">
                <a:latin typeface="Times New Roman" pitchFamily="18" charset="0"/>
                <a:cs typeface="Times New Roman" pitchFamily="18" charset="0"/>
              </a:rPr>
              <a:t>10:i                                                         </a:t>
            </a:r>
          </a:p>
          <a:p>
            <a:r>
              <a:rPr lang="en-US" altLang="zh-TW" sz="2400" dirty="0">
                <a:latin typeface="Times New Roman" pitchFamily="18" charset="0"/>
                <a:cs typeface="Times New Roman" pitchFamily="18" charset="0"/>
              </a:rPr>
              <a:t>  7:ippi</a:t>
            </a:r>
          </a:p>
          <a:p>
            <a:r>
              <a:rPr lang="en-US" altLang="zh-TW" sz="2400" dirty="0">
                <a:latin typeface="Times New Roman" pitchFamily="18" charset="0"/>
                <a:cs typeface="Times New Roman" pitchFamily="18" charset="0"/>
              </a:rPr>
              <a:t>  4:issippi</a:t>
            </a:r>
          </a:p>
          <a:p>
            <a:r>
              <a:rPr lang="en-US" altLang="zh-TW" sz="2400" dirty="0">
                <a:latin typeface="Times New Roman" pitchFamily="18" charset="0"/>
                <a:cs typeface="Times New Roman" pitchFamily="18" charset="0"/>
              </a:rPr>
              <a:t>  1:ississippi</a:t>
            </a:r>
          </a:p>
          <a:p>
            <a:r>
              <a:rPr lang="en-US" altLang="zh-TW" sz="2400" dirty="0">
                <a:latin typeface="Times New Roman" pitchFamily="18" charset="0"/>
                <a:cs typeface="Times New Roman" pitchFamily="18" charset="0"/>
              </a:rPr>
              <a:t>  0:mississippi</a:t>
            </a:r>
          </a:p>
          <a:p>
            <a:r>
              <a:rPr lang="en-US" altLang="zh-TW" sz="2400" dirty="0">
                <a:latin typeface="Times New Roman" pitchFamily="18" charset="0"/>
                <a:cs typeface="Times New Roman" pitchFamily="18" charset="0"/>
              </a:rPr>
              <a:t>  9:pi</a:t>
            </a:r>
          </a:p>
          <a:p>
            <a:r>
              <a:rPr lang="en-US" altLang="zh-TW" sz="2400" dirty="0">
                <a:latin typeface="Times New Roman" pitchFamily="18" charset="0"/>
                <a:cs typeface="Times New Roman" pitchFamily="18" charset="0"/>
              </a:rPr>
              <a:t>  8:ppi</a:t>
            </a:r>
          </a:p>
          <a:p>
            <a:r>
              <a:rPr lang="en-US" altLang="zh-TW" sz="2400" dirty="0">
                <a:latin typeface="Times New Roman" pitchFamily="18" charset="0"/>
                <a:cs typeface="Times New Roman" pitchFamily="18" charset="0"/>
              </a:rPr>
              <a:t>  6:sippi</a:t>
            </a:r>
          </a:p>
          <a:p>
            <a:r>
              <a:rPr lang="en-US" altLang="zh-TW" sz="2400" dirty="0">
                <a:latin typeface="Times New Roman" pitchFamily="18" charset="0"/>
                <a:cs typeface="Times New Roman" pitchFamily="18" charset="0"/>
              </a:rPr>
              <a:t>  3:sissippi</a:t>
            </a:r>
          </a:p>
          <a:p>
            <a:r>
              <a:rPr lang="en-US" altLang="zh-TW" sz="2400" dirty="0">
                <a:latin typeface="Times New Roman" pitchFamily="18" charset="0"/>
                <a:cs typeface="Times New Roman" pitchFamily="18" charset="0"/>
              </a:rPr>
              <a:t>  5:ssipi</a:t>
            </a:r>
          </a:p>
          <a:p>
            <a:r>
              <a:rPr lang="en-US" altLang="zh-TW" sz="2400" dirty="0">
                <a:latin typeface="Times New Roman" pitchFamily="18" charset="0"/>
                <a:cs typeface="Times New Roman" pitchFamily="18" charset="0"/>
              </a:rPr>
              <a:t>  2:ssissippi</a:t>
            </a:r>
          </a:p>
          <a:p>
            <a:endParaRPr lang="en-US" altLang="zh-TW" sz="2400" dirty="0">
              <a:latin typeface="Times New Roman" pitchFamily="18" charset="0"/>
              <a:cs typeface="Times New Roman" pitchFamily="18" charset="0"/>
            </a:endParaRPr>
          </a:p>
          <a:p>
            <a:r>
              <a:rPr lang="en-US" altLang="zh-TW" sz="2400" dirty="0">
                <a:latin typeface="Times New Roman" pitchFamily="18" charset="0"/>
                <a:cs typeface="Times New Roman" pitchFamily="18" charset="0"/>
              </a:rPr>
              <a:t>SA = {10,7,4,1,0,9,8,6,3,5,2}</a:t>
            </a:r>
          </a:p>
          <a:p>
            <a:endParaRPr lang="en-US" altLang="zh-TW" sz="2400" dirty="0">
              <a:latin typeface="Times New Roman" pitchFamily="18" charset="0"/>
              <a:cs typeface="Times New Roman" pitchFamily="18" charset="0"/>
            </a:endParaRPr>
          </a:p>
          <a:p>
            <a:endParaRPr lang="zh-TW" altLang="en-US" sz="2400" dirty="0">
              <a:latin typeface="Times New Roman" pitchFamily="18" charset="0"/>
              <a:cs typeface="Times New Roman" pitchFamily="18" charset="0"/>
            </a:endParaRPr>
          </a:p>
        </p:txBody>
      </p:sp>
      <mc:AlternateContent xmlns:mc="http://schemas.openxmlformats.org/markup-compatibility/2006" xmlns:p14="http://schemas.microsoft.com/office/powerpoint/2010/main">
        <mc:Choice Requires="p14">
          <p:contentPart p14:bwMode="auto" r:id="rId3">
            <p14:nvContentPartPr>
              <p14:cNvPr id="6" name="筆跡 5"/>
              <p14:cNvContentPartPr/>
              <p14:nvPr/>
            </p14:nvContentPartPr>
            <p14:xfrm>
              <a:off x="2063880" y="1454040"/>
              <a:ext cx="1771920" cy="165600"/>
            </p14:xfrm>
          </p:contentPart>
        </mc:Choice>
        <mc:Fallback xmlns="">
          <p:pic>
            <p:nvPicPr>
              <p:cNvPr id="6" name="筆跡 5"/>
              <p:cNvPicPr/>
              <p:nvPr/>
            </p:nvPicPr>
            <p:blipFill>
              <a:blip r:embed="rId4"/>
              <a:stretch>
                <a:fillRect/>
              </a:stretch>
            </p:blipFill>
            <p:spPr>
              <a:xfrm>
                <a:off x="2054520" y="1444680"/>
                <a:ext cx="1790640" cy="184320"/>
              </a:xfrm>
              <a:prstGeom prst="rect">
                <a:avLst/>
              </a:prstGeom>
            </p:spPr>
          </p:pic>
        </mc:Fallback>
      </mc:AlternateContent>
    </p:spTree>
    <p:extLst>
      <p:ext uri="{BB962C8B-B14F-4D97-AF65-F5344CB8AC3E}">
        <p14:creationId xmlns:p14="http://schemas.microsoft.com/office/powerpoint/2010/main" val="1287013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7"/>
          <p:cNvSpPr txBox="1">
            <a:spLocks noGrp="1"/>
          </p:cNvSpPr>
          <p:nvPr>
            <p:ph type="title"/>
          </p:nvPr>
        </p:nvSpPr>
        <p:spPr>
          <a:xfrm>
            <a:off x="0" y="0"/>
            <a:ext cx="10515600" cy="1325563"/>
          </a:xfrm>
          <a:prstGeom prst="rect">
            <a:avLst/>
          </a:prstGeom>
          <a:noFill/>
          <a:ln>
            <a:noFill/>
          </a:ln>
        </p:spPr>
        <p:txBody>
          <a:bodyPr spcFirstLastPara="1" wrap="square" lIns="91425" tIns="45700" rIns="91425" bIns="45700" anchor="ctr" anchorCtr="0">
            <a:normAutofit/>
          </a:bodyPr>
          <a:lstStyle/>
          <a:p>
            <a:pPr lvl="0">
              <a:buSzPts val="4400"/>
            </a:pPr>
            <a:r>
              <a:rPr lang="en-US" altLang="zh-TW" b="1" dirty="0">
                <a:latin typeface="Times New Roman"/>
                <a:ea typeface="Times New Roman"/>
                <a:cs typeface="Times New Roman"/>
                <a:sym typeface="Times New Roman"/>
              </a:rPr>
              <a:t>The Skew Algorithm</a:t>
            </a:r>
            <a:endParaRPr lang="zh-TW" altLang="en-US" b="1" dirty="0">
              <a:latin typeface="Times New Roman"/>
              <a:ea typeface="Times New Roman"/>
              <a:cs typeface="Times New Roman"/>
              <a:sym typeface="Times New Roman"/>
            </a:endParaRPr>
          </a:p>
        </p:txBody>
      </p:sp>
      <p:sp>
        <p:nvSpPr>
          <p:cNvPr id="139" name="Google Shape;139;p7"/>
          <p:cNvSpPr txBox="1">
            <a:spLocks noGrp="1"/>
          </p:cNvSpPr>
          <p:nvPr>
            <p:ph type="body" idx="1"/>
          </p:nvPr>
        </p:nvSpPr>
        <p:spPr>
          <a:xfrm>
            <a:off x="838200" y="1449326"/>
            <a:ext cx="10775553" cy="5152101"/>
          </a:xfrm>
          <a:prstGeom prst="rect">
            <a:avLst/>
          </a:prstGeom>
          <a:noFill/>
          <a:ln>
            <a:noFill/>
          </a:ln>
        </p:spPr>
        <p:txBody>
          <a:bodyPr spcFirstLastPara="1" wrap="square" lIns="91425" tIns="45700" rIns="91425" bIns="45700" anchor="t" anchorCtr="0">
            <a:normAutofit/>
          </a:bodyPr>
          <a:lstStyle/>
          <a:p>
            <a:pPr marL="0" indent="0">
              <a:buSzPts val="2800"/>
              <a:buNone/>
            </a:pPr>
            <a:r>
              <a:rPr lang="en-US" sz="3200" dirty="0">
                <a:latin typeface="Times New Roman" panose="02020603050405020304" pitchFamily="18" charset="0"/>
                <a:ea typeface="Times New Roman"/>
                <a:cs typeface="Times New Roman" panose="02020603050405020304" pitchFamily="18" charset="0"/>
                <a:sym typeface="Times New Roman"/>
              </a:rPr>
              <a:t> </a:t>
            </a:r>
          </a:p>
          <a:p>
            <a:pPr marL="0" indent="0">
              <a:buSzPts val="2800"/>
              <a:buNone/>
            </a:pPr>
            <a:endParaRPr lang="en-US" sz="3200" dirty="0">
              <a:latin typeface="Times New Roman" panose="02020603050405020304" pitchFamily="18" charset="0"/>
              <a:ea typeface="Times New Roman"/>
              <a:cs typeface="Times New Roman" panose="02020603050405020304" pitchFamily="18" charset="0"/>
              <a:sym typeface="Times New Roman"/>
            </a:endParaRPr>
          </a:p>
        </p:txBody>
      </p:sp>
      <p:sp>
        <p:nvSpPr>
          <p:cNvPr id="5" name="投影片編號版面配置區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pic>
        <p:nvPicPr>
          <p:cNvPr id="2" name="圖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9135" y="971550"/>
            <a:ext cx="8371430" cy="6858000"/>
          </a:xfrm>
          <a:prstGeom prst="rect">
            <a:avLst/>
          </a:prstGeom>
        </p:spPr>
      </p:pic>
      <p:sp>
        <p:nvSpPr>
          <p:cNvPr id="7" name="文字方塊 6"/>
          <p:cNvSpPr txBox="1"/>
          <p:nvPr/>
        </p:nvSpPr>
        <p:spPr>
          <a:xfrm>
            <a:off x="7267575" y="1181100"/>
            <a:ext cx="4924425" cy="3046988"/>
          </a:xfrm>
          <a:prstGeom prst="rect">
            <a:avLst/>
          </a:prstGeom>
          <a:noFill/>
        </p:spPr>
        <p:txBody>
          <a:bodyPr wrap="square" rtlCol="0">
            <a:spAutoFit/>
          </a:bodyPr>
          <a:lstStyle/>
          <a:p>
            <a:pPr marL="457200" indent="-457200">
              <a:buAutoNum type="arabicPeriod"/>
            </a:pPr>
            <a:r>
              <a:rPr lang="en-US" altLang="zh-TW" sz="2400" dirty="0">
                <a:latin typeface="Times New Roman" pitchFamily="18" charset="0"/>
                <a:cs typeface="Times New Roman" pitchFamily="18" charset="0"/>
              </a:rPr>
              <a:t>recursively sort suﬃxes beginning at positions i mod 3 ≠ 0.</a:t>
            </a:r>
          </a:p>
          <a:p>
            <a:pPr marL="457200" indent="-457200">
              <a:buAutoNum type="arabicPeriod"/>
            </a:pPr>
            <a:r>
              <a:rPr lang="en-US" altLang="zh-TW" sz="2400" dirty="0">
                <a:latin typeface="Times New Roman" pitchFamily="18" charset="0"/>
                <a:cs typeface="Times New Roman" pitchFamily="18" charset="0"/>
              </a:rPr>
              <a:t>sort the remaining suﬃxes using the information obtained in step one.</a:t>
            </a:r>
          </a:p>
          <a:p>
            <a:pPr marL="457200" indent="-457200">
              <a:buAutoNum type="arabicPeriod"/>
            </a:pPr>
            <a:r>
              <a:rPr lang="en-US" altLang="zh-TW" sz="2400" dirty="0">
                <a:latin typeface="Times New Roman" pitchFamily="18" charset="0"/>
                <a:cs typeface="Times New Roman" pitchFamily="18" charset="0"/>
              </a:rPr>
              <a:t>merge the two sorted sequences obtained in steps one and two.</a:t>
            </a:r>
          </a:p>
          <a:p>
            <a:pPr marL="457200" indent="-457200">
              <a:buAutoNum type="arabicPeriod"/>
            </a:pPr>
            <a:endParaRPr lang="zh-TW" alt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399673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7"/>
          <p:cNvSpPr txBox="1">
            <a:spLocks noGrp="1"/>
          </p:cNvSpPr>
          <p:nvPr>
            <p:ph type="title"/>
          </p:nvPr>
        </p:nvSpPr>
        <p:spPr>
          <a:xfrm>
            <a:off x="0" y="0"/>
            <a:ext cx="10515600" cy="1325563"/>
          </a:xfrm>
          <a:prstGeom prst="rect">
            <a:avLst/>
          </a:prstGeom>
          <a:noFill/>
          <a:ln>
            <a:noFill/>
          </a:ln>
        </p:spPr>
        <p:txBody>
          <a:bodyPr spcFirstLastPara="1" wrap="square" lIns="91425" tIns="45700" rIns="91425" bIns="45700" anchor="ctr" anchorCtr="0">
            <a:normAutofit/>
          </a:bodyPr>
          <a:lstStyle/>
          <a:p>
            <a:pPr lvl="0">
              <a:buSzPts val="4400"/>
            </a:pPr>
            <a:r>
              <a:rPr lang="en-US" altLang="zh-TW" b="1" dirty="0">
                <a:latin typeface="Times New Roman"/>
                <a:ea typeface="Times New Roman"/>
                <a:cs typeface="Times New Roman"/>
                <a:sym typeface="Times New Roman"/>
              </a:rPr>
              <a:t>The Skew Algorithm…..Step 1 </a:t>
            </a:r>
            <a:endParaRPr lang="zh-TW" altLang="en-US" b="1" dirty="0">
              <a:latin typeface="Times New Roman"/>
              <a:ea typeface="Times New Roman"/>
              <a:cs typeface="Times New Roman"/>
              <a:sym typeface="Times New Roman"/>
            </a:endParaRPr>
          </a:p>
        </p:txBody>
      </p:sp>
      <p:sp>
        <p:nvSpPr>
          <p:cNvPr id="139" name="Google Shape;139;p7"/>
          <p:cNvSpPr txBox="1">
            <a:spLocks noGrp="1"/>
          </p:cNvSpPr>
          <p:nvPr>
            <p:ph type="body" idx="1"/>
          </p:nvPr>
        </p:nvSpPr>
        <p:spPr>
          <a:xfrm>
            <a:off x="838200" y="1449326"/>
            <a:ext cx="10775553" cy="5152101"/>
          </a:xfrm>
          <a:prstGeom prst="rect">
            <a:avLst/>
          </a:prstGeom>
          <a:noFill/>
          <a:ln>
            <a:noFill/>
          </a:ln>
        </p:spPr>
        <p:txBody>
          <a:bodyPr spcFirstLastPara="1" wrap="square" lIns="91425" tIns="45700" rIns="91425" bIns="45700" anchor="t" anchorCtr="0">
            <a:normAutofit/>
          </a:bodyPr>
          <a:lstStyle/>
          <a:p>
            <a:pPr marL="0" indent="0">
              <a:buSzPts val="2800"/>
              <a:buNone/>
            </a:pPr>
            <a:r>
              <a:rPr lang="en-US" sz="3200" dirty="0">
                <a:latin typeface="Times New Roman" panose="02020603050405020304" pitchFamily="18" charset="0"/>
                <a:ea typeface="Times New Roman"/>
                <a:cs typeface="Times New Roman" panose="02020603050405020304" pitchFamily="18" charset="0"/>
                <a:sym typeface="Times New Roman"/>
              </a:rPr>
              <a:t> </a:t>
            </a:r>
          </a:p>
          <a:p>
            <a:pPr marL="0" indent="0">
              <a:buSzPts val="2800"/>
              <a:buNone/>
            </a:pPr>
            <a:endParaRPr lang="en-US" sz="3200" dirty="0">
              <a:latin typeface="Times New Roman" panose="02020603050405020304" pitchFamily="18" charset="0"/>
              <a:ea typeface="Times New Roman"/>
              <a:cs typeface="Times New Roman" panose="02020603050405020304" pitchFamily="18" charset="0"/>
              <a:sym typeface="Times New Roman"/>
            </a:endParaRPr>
          </a:p>
        </p:txBody>
      </p:sp>
      <p:sp>
        <p:nvSpPr>
          <p:cNvPr id="5" name="投影片編號版面配置區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a:p>
        </p:txBody>
      </p:sp>
      <p:pic>
        <p:nvPicPr>
          <p:cNvPr id="2" name="圖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960" y="1005215"/>
            <a:ext cx="8371430" cy="6858000"/>
          </a:xfrm>
          <a:prstGeom prst="rect">
            <a:avLst/>
          </a:prstGeom>
        </p:spPr>
      </p:pic>
      <p:sp>
        <p:nvSpPr>
          <p:cNvPr id="3" name="文字方塊 2"/>
          <p:cNvSpPr txBox="1"/>
          <p:nvPr/>
        </p:nvSpPr>
        <p:spPr>
          <a:xfrm>
            <a:off x="9029700" y="4434215"/>
            <a:ext cx="3162300" cy="461665"/>
          </a:xfrm>
          <a:prstGeom prst="rect">
            <a:avLst/>
          </a:prstGeom>
          <a:noFill/>
        </p:spPr>
        <p:txBody>
          <a:bodyPr wrap="square" rtlCol="0">
            <a:spAutoFit/>
          </a:bodyPr>
          <a:lstStyle/>
          <a:p>
            <a:pPr marL="342900" indent="-342900">
              <a:buFont typeface="Arial" pitchFamily="34" charset="0"/>
              <a:buChar char="•"/>
            </a:pPr>
            <a:r>
              <a:rPr lang="en-US" altLang="zh-TW" sz="2400" dirty="0">
                <a:latin typeface="Times New Roman" pitchFamily="18" charset="0"/>
                <a:cs typeface="Times New Roman" pitchFamily="18" charset="0"/>
              </a:rPr>
              <a:t>radix sort</a:t>
            </a:r>
            <a:endParaRPr lang="zh-TW" altLang="en-US" sz="2400" dirty="0">
              <a:latin typeface="Times New Roman" pitchFamily="18" charset="0"/>
              <a:cs typeface="Times New Roman" pitchFamily="18" charset="0"/>
            </a:endParaRPr>
          </a:p>
        </p:txBody>
      </p:sp>
      <p:sp>
        <p:nvSpPr>
          <p:cNvPr id="8" name="矩形 7"/>
          <p:cNvSpPr/>
          <p:nvPr/>
        </p:nvSpPr>
        <p:spPr>
          <a:xfrm>
            <a:off x="6930171" y="1760637"/>
            <a:ext cx="4956806" cy="830997"/>
          </a:xfrm>
          <a:prstGeom prst="rect">
            <a:avLst/>
          </a:prstGeom>
        </p:spPr>
        <p:txBody>
          <a:bodyPr wrap="none">
            <a:spAutoFit/>
          </a:bodyPr>
          <a:lstStyle/>
          <a:p>
            <a:pPr marL="457200" indent="-457200">
              <a:buAutoNum type="arabicPeriod"/>
            </a:pPr>
            <a:r>
              <a:rPr lang="en-US" altLang="zh-TW" sz="2400" dirty="0">
                <a:latin typeface="Times New Roman" pitchFamily="18" charset="0"/>
                <a:cs typeface="Times New Roman" pitchFamily="18" charset="0"/>
              </a:rPr>
              <a:t>recursively sort suﬃxes beginning </a:t>
            </a:r>
          </a:p>
          <a:p>
            <a:r>
              <a:rPr lang="en-US" altLang="zh-TW" sz="2400" dirty="0">
                <a:latin typeface="Times New Roman" pitchFamily="18" charset="0"/>
                <a:cs typeface="Times New Roman" pitchFamily="18" charset="0"/>
              </a:rPr>
              <a:t>at positions i mod 3 ≠ 0.</a:t>
            </a:r>
          </a:p>
        </p:txBody>
      </p:sp>
      <p:cxnSp>
        <p:nvCxnSpPr>
          <p:cNvPr id="10" name="直線單箭頭接點 9"/>
          <p:cNvCxnSpPr/>
          <p:nvPr/>
        </p:nvCxnSpPr>
        <p:spPr>
          <a:xfrm flipH="1">
            <a:off x="752475" y="2019300"/>
            <a:ext cx="1095375" cy="4381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直線單箭頭接點 11"/>
          <p:cNvCxnSpPr/>
          <p:nvPr/>
        </p:nvCxnSpPr>
        <p:spPr>
          <a:xfrm flipH="1">
            <a:off x="1524000" y="2019300"/>
            <a:ext cx="1114425" cy="4381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直線單箭頭接點 13"/>
          <p:cNvCxnSpPr/>
          <p:nvPr/>
        </p:nvCxnSpPr>
        <p:spPr>
          <a:xfrm flipH="1">
            <a:off x="2081212" y="2019300"/>
            <a:ext cx="1252538" cy="4381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直線單箭頭接點 15"/>
          <p:cNvCxnSpPr/>
          <p:nvPr/>
        </p:nvCxnSpPr>
        <p:spPr>
          <a:xfrm flipH="1">
            <a:off x="2895600" y="2019300"/>
            <a:ext cx="1181100" cy="5048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直線單箭頭接點 17"/>
          <p:cNvCxnSpPr/>
          <p:nvPr/>
        </p:nvCxnSpPr>
        <p:spPr>
          <a:xfrm>
            <a:off x="2102643" y="2019299"/>
            <a:ext cx="1585913" cy="504825"/>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20" name="直線單箭頭接點 19"/>
          <p:cNvCxnSpPr/>
          <p:nvPr/>
        </p:nvCxnSpPr>
        <p:spPr>
          <a:xfrm>
            <a:off x="2895599" y="2019300"/>
            <a:ext cx="1362076" cy="504825"/>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22" name="直線單箭頭接點 21"/>
          <p:cNvCxnSpPr/>
          <p:nvPr/>
        </p:nvCxnSpPr>
        <p:spPr>
          <a:xfrm>
            <a:off x="3576637" y="2019300"/>
            <a:ext cx="1519238" cy="504824"/>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4505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7"/>
          <p:cNvSpPr txBox="1">
            <a:spLocks noGrp="1"/>
          </p:cNvSpPr>
          <p:nvPr>
            <p:ph type="title"/>
          </p:nvPr>
        </p:nvSpPr>
        <p:spPr>
          <a:xfrm>
            <a:off x="0" y="0"/>
            <a:ext cx="10515600" cy="1325563"/>
          </a:xfrm>
          <a:prstGeom prst="rect">
            <a:avLst/>
          </a:prstGeom>
          <a:noFill/>
          <a:ln>
            <a:noFill/>
          </a:ln>
        </p:spPr>
        <p:txBody>
          <a:bodyPr spcFirstLastPara="1" wrap="square" lIns="91425" tIns="45700" rIns="91425" bIns="45700" anchor="ctr" anchorCtr="0">
            <a:normAutofit/>
          </a:bodyPr>
          <a:lstStyle/>
          <a:p>
            <a:pPr lvl="0">
              <a:buSzPts val="4400"/>
            </a:pPr>
            <a:r>
              <a:rPr lang="en-US" altLang="zh-TW" b="1" dirty="0">
                <a:latin typeface="Times New Roman"/>
                <a:ea typeface="Times New Roman"/>
                <a:cs typeface="Times New Roman"/>
                <a:sym typeface="Times New Roman"/>
              </a:rPr>
              <a:t>The Skew Algorithm…..Step 2 </a:t>
            </a:r>
            <a:endParaRPr lang="zh-TW" altLang="en-US" b="1" dirty="0">
              <a:latin typeface="Times New Roman"/>
              <a:ea typeface="Times New Roman"/>
              <a:cs typeface="Times New Roman"/>
              <a:sym typeface="Times New Roman"/>
            </a:endParaRPr>
          </a:p>
        </p:txBody>
      </p:sp>
      <p:sp>
        <p:nvSpPr>
          <p:cNvPr id="139" name="Google Shape;139;p7"/>
          <p:cNvSpPr txBox="1">
            <a:spLocks noGrp="1"/>
          </p:cNvSpPr>
          <p:nvPr>
            <p:ph type="body" idx="1"/>
          </p:nvPr>
        </p:nvSpPr>
        <p:spPr>
          <a:xfrm>
            <a:off x="838200" y="1449326"/>
            <a:ext cx="10775553" cy="5152101"/>
          </a:xfrm>
          <a:prstGeom prst="rect">
            <a:avLst/>
          </a:prstGeom>
          <a:noFill/>
          <a:ln>
            <a:noFill/>
          </a:ln>
        </p:spPr>
        <p:txBody>
          <a:bodyPr spcFirstLastPara="1" wrap="square" lIns="91425" tIns="45700" rIns="91425" bIns="45700" anchor="t" anchorCtr="0">
            <a:normAutofit/>
          </a:bodyPr>
          <a:lstStyle/>
          <a:p>
            <a:pPr marL="0" indent="0">
              <a:buSzPts val="2800"/>
              <a:buNone/>
            </a:pPr>
            <a:r>
              <a:rPr lang="en-US" sz="3200" dirty="0">
                <a:latin typeface="Times New Roman" panose="02020603050405020304" pitchFamily="18" charset="0"/>
                <a:ea typeface="Times New Roman"/>
                <a:cs typeface="Times New Roman" panose="02020603050405020304" pitchFamily="18" charset="0"/>
                <a:sym typeface="Times New Roman"/>
              </a:rPr>
              <a:t> </a:t>
            </a:r>
          </a:p>
          <a:p>
            <a:pPr marL="0" indent="0">
              <a:buSzPts val="2800"/>
              <a:buNone/>
            </a:pPr>
            <a:endParaRPr lang="en-US" sz="3200" dirty="0">
              <a:latin typeface="Times New Roman" panose="02020603050405020304" pitchFamily="18" charset="0"/>
              <a:ea typeface="Times New Roman"/>
              <a:cs typeface="Times New Roman" panose="02020603050405020304" pitchFamily="18" charset="0"/>
              <a:sym typeface="Times New Roman"/>
            </a:endParaRPr>
          </a:p>
        </p:txBody>
      </p:sp>
      <p:sp>
        <p:nvSpPr>
          <p:cNvPr id="5" name="投影片編號版面配置區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6</a:t>
            </a:fld>
            <a:endParaRPr lang="en-US"/>
          </a:p>
        </p:txBody>
      </p:sp>
      <p:pic>
        <p:nvPicPr>
          <p:cNvPr id="2" name="圖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2970" y="965805"/>
            <a:ext cx="8371430" cy="6858000"/>
          </a:xfrm>
          <a:prstGeom prst="rect">
            <a:avLst/>
          </a:prstGeom>
        </p:spPr>
      </p:pic>
      <p:sp>
        <p:nvSpPr>
          <p:cNvPr id="3" name="文字方塊 2"/>
          <p:cNvSpPr txBox="1"/>
          <p:nvPr/>
        </p:nvSpPr>
        <p:spPr>
          <a:xfrm>
            <a:off x="8772525" y="2945457"/>
            <a:ext cx="3162300" cy="461665"/>
          </a:xfrm>
          <a:prstGeom prst="rect">
            <a:avLst/>
          </a:prstGeom>
          <a:noFill/>
        </p:spPr>
        <p:txBody>
          <a:bodyPr wrap="square" rtlCol="0">
            <a:spAutoFit/>
          </a:bodyPr>
          <a:lstStyle/>
          <a:p>
            <a:r>
              <a:rPr lang="en-US" altLang="zh-TW" sz="2400" dirty="0">
                <a:latin typeface="Times New Roman" pitchFamily="18" charset="0"/>
                <a:cs typeface="Times New Roman" pitchFamily="18" charset="0"/>
              </a:rPr>
              <a:t>radix sort</a:t>
            </a:r>
            <a:endParaRPr lang="zh-TW" altLang="en-US" sz="2400" dirty="0">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4" name="文字方塊 3"/>
              <p:cNvSpPr txBox="1"/>
              <p:nvPr/>
            </p:nvSpPr>
            <p:spPr>
              <a:xfrm>
                <a:off x="8534400" y="3609975"/>
                <a:ext cx="3181350" cy="1569660"/>
              </a:xfrm>
              <a:prstGeom prst="rect">
                <a:avLst/>
              </a:prstGeom>
              <a:noFill/>
            </p:spPr>
            <p:txBody>
              <a:bodyPr wrap="square" rtlCol="0">
                <a:spAutoFit/>
              </a:bodyPr>
              <a:lstStyle/>
              <a:p>
                <a:r>
                  <a:rPr lang="en-US" altLang="zh-TW" sz="2400" dirty="0"/>
                  <a:t>0: (m,</a:t>
                </a:r>
                <a14:m>
                  <m:oMath xmlns:m="http://schemas.openxmlformats.org/officeDocument/2006/math">
                    <m:sSub>
                      <m:sSubPr>
                        <m:ctrlPr>
                          <a:rPr lang="en-US" altLang="zh-TW" sz="2400" i="1" dirty="0" smtClean="0">
                            <a:latin typeface="Cambria Math" panose="02040503050406030204" pitchFamily="18" charset="0"/>
                          </a:rPr>
                        </m:ctrlPr>
                      </m:sSubPr>
                      <m:e>
                        <m:r>
                          <a:rPr lang="en-US" altLang="zh-TW" sz="2400" b="0" i="1" dirty="0" smtClean="0">
                            <a:latin typeface="Cambria Math"/>
                          </a:rPr>
                          <m:t>𝑆</m:t>
                        </m:r>
                      </m:e>
                      <m:sub>
                        <m:r>
                          <a:rPr lang="en-US" altLang="zh-TW" sz="2400" b="0" i="1" dirty="0" smtClean="0">
                            <a:latin typeface="Cambria Math"/>
                          </a:rPr>
                          <m:t>1</m:t>
                        </m:r>
                      </m:sub>
                    </m:sSub>
                  </m:oMath>
                </a14:m>
                <a:r>
                  <a:rPr lang="en-US" altLang="zh-TW" sz="2400" dirty="0"/>
                  <a:t>)</a:t>
                </a:r>
              </a:p>
              <a:p>
                <a:r>
                  <a:rPr lang="en-US" altLang="zh-TW" sz="2400" dirty="0"/>
                  <a:t>3: (s,</a:t>
                </a:r>
                <a14:m>
                  <m:oMath xmlns:m="http://schemas.openxmlformats.org/officeDocument/2006/math">
                    <m:sSub>
                      <m:sSubPr>
                        <m:ctrlPr>
                          <a:rPr lang="en-US" altLang="zh-TW" sz="2400" i="1" dirty="0">
                            <a:latin typeface="Cambria Math" panose="02040503050406030204" pitchFamily="18" charset="0"/>
                          </a:rPr>
                        </m:ctrlPr>
                      </m:sSubPr>
                      <m:e>
                        <m:r>
                          <a:rPr lang="en-US" altLang="zh-TW" sz="2400" i="1" dirty="0">
                            <a:latin typeface="Cambria Math"/>
                          </a:rPr>
                          <m:t>𝑆</m:t>
                        </m:r>
                      </m:e>
                      <m:sub>
                        <m:r>
                          <a:rPr lang="en-US" altLang="zh-TW" sz="2400" b="0" i="1" dirty="0" smtClean="0">
                            <a:latin typeface="Cambria Math"/>
                          </a:rPr>
                          <m:t>4</m:t>
                        </m:r>
                      </m:sub>
                    </m:sSub>
                  </m:oMath>
                </a14:m>
                <a:r>
                  <a:rPr lang="en-US" altLang="zh-TW" sz="2400" dirty="0"/>
                  <a:t>)</a:t>
                </a:r>
              </a:p>
              <a:p>
                <a:r>
                  <a:rPr lang="en-US" altLang="zh-TW" sz="2400" dirty="0"/>
                  <a:t>6: (s, </a:t>
                </a:r>
                <a14:m>
                  <m:oMath xmlns:m="http://schemas.openxmlformats.org/officeDocument/2006/math">
                    <m:sSub>
                      <m:sSubPr>
                        <m:ctrlPr>
                          <a:rPr lang="en-US" altLang="zh-TW" sz="2400" i="1" dirty="0">
                            <a:latin typeface="Cambria Math" panose="02040503050406030204" pitchFamily="18" charset="0"/>
                          </a:rPr>
                        </m:ctrlPr>
                      </m:sSubPr>
                      <m:e>
                        <m:r>
                          <a:rPr lang="en-US" altLang="zh-TW" sz="2400" i="1" dirty="0">
                            <a:latin typeface="Cambria Math"/>
                          </a:rPr>
                          <m:t>𝑆</m:t>
                        </m:r>
                      </m:e>
                      <m:sub>
                        <m:r>
                          <a:rPr lang="en-US" altLang="zh-TW" sz="2400" b="0" i="1" dirty="0" smtClean="0">
                            <a:latin typeface="Cambria Math"/>
                          </a:rPr>
                          <m:t>7</m:t>
                        </m:r>
                      </m:sub>
                    </m:sSub>
                  </m:oMath>
                </a14:m>
                <a:r>
                  <a:rPr lang="en-US" altLang="zh-TW" sz="2400" dirty="0"/>
                  <a:t>)</a:t>
                </a:r>
              </a:p>
              <a:p>
                <a:r>
                  <a:rPr lang="en-US" altLang="zh-TW" sz="2400" dirty="0"/>
                  <a:t>9: (p, </a:t>
                </a:r>
                <a14:m>
                  <m:oMath xmlns:m="http://schemas.openxmlformats.org/officeDocument/2006/math">
                    <m:sSub>
                      <m:sSubPr>
                        <m:ctrlPr>
                          <a:rPr lang="en-US" altLang="zh-TW" sz="2400" i="1" dirty="0">
                            <a:latin typeface="Cambria Math" panose="02040503050406030204" pitchFamily="18" charset="0"/>
                          </a:rPr>
                        </m:ctrlPr>
                      </m:sSubPr>
                      <m:e>
                        <m:r>
                          <a:rPr lang="en-US" altLang="zh-TW" sz="2400" i="1" dirty="0">
                            <a:latin typeface="Cambria Math"/>
                          </a:rPr>
                          <m:t>𝑆</m:t>
                        </m:r>
                      </m:e>
                      <m:sub>
                        <m:r>
                          <a:rPr lang="en-US" altLang="zh-TW" sz="2400" i="1" dirty="0">
                            <a:latin typeface="Cambria Math"/>
                          </a:rPr>
                          <m:t>1</m:t>
                        </m:r>
                        <m:r>
                          <a:rPr lang="en-US" altLang="zh-TW" sz="2400" b="0" i="1" dirty="0" smtClean="0">
                            <a:latin typeface="Cambria Math"/>
                          </a:rPr>
                          <m:t>0</m:t>
                        </m:r>
                      </m:sub>
                    </m:sSub>
                  </m:oMath>
                </a14:m>
                <a:r>
                  <a:rPr lang="en-US" altLang="zh-TW" sz="2400" dirty="0"/>
                  <a:t>)</a:t>
                </a:r>
                <a:endParaRPr lang="zh-TW" altLang="en-US" sz="2400" dirty="0"/>
              </a:p>
            </p:txBody>
          </p:sp>
        </mc:Choice>
        <mc:Fallback xmlns="">
          <p:sp>
            <p:nvSpPr>
              <p:cNvPr id="4" name="文字方塊 3"/>
              <p:cNvSpPr txBox="1">
                <a:spLocks noRot="1" noChangeAspect="1" noMove="1" noResize="1" noEditPoints="1" noAdjustHandles="1" noChangeArrowheads="1" noChangeShapeType="1" noTextEdit="1"/>
              </p:cNvSpPr>
              <p:nvPr/>
            </p:nvSpPr>
            <p:spPr>
              <a:xfrm>
                <a:off x="8534400" y="3609975"/>
                <a:ext cx="3181350" cy="1569660"/>
              </a:xfrm>
              <a:prstGeom prst="rect">
                <a:avLst/>
              </a:prstGeom>
              <a:blipFill rotWithShape="1">
                <a:blip r:embed="rId4"/>
                <a:stretch>
                  <a:fillRect l="-2874" t="-2713" b="-8140"/>
                </a:stretch>
              </a:blipFill>
            </p:spPr>
            <p:txBody>
              <a:bodyPr/>
              <a:lstStyle/>
              <a:p>
                <a:r>
                  <a:rPr lang="zh-TW" altLang="en-US">
                    <a:noFill/>
                  </a:rPr>
                  <a:t> </a:t>
                </a:r>
              </a:p>
            </p:txBody>
          </p:sp>
        </mc:Fallback>
      </mc:AlternateContent>
      <p:sp>
        <p:nvSpPr>
          <p:cNvPr id="6" name="矩形 5"/>
          <p:cNvSpPr/>
          <p:nvPr/>
        </p:nvSpPr>
        <p:spPr>
          <a:xfrm>
            <a:off x="7172325" y="1377523"/>
            <a:ext cx="6096000" cy="830997"/>
          </a:xfrm>
          <a:prstGeom prst="rect">
            <a:avLst/>
          </a:prstGeom>
        </p:spPr>
        <p:txBody>
          <a:bodyPr>
            <a:spAutoFit/>
          </a:bodyPr>
          <a:lstStyle/>
          <a:p>
            <a:pPr lvl="0"/>
            <a:r>
              <a:rPr lang="en-US" altLang="zh-TW" sz="2400" dirty="0">
                <a:latin typeface="Times New Roman" pitchFamily="18" charset="0"/>
                <a:cs typeface="Times New Roman" pitchFamily="18" charset="0"/>
              </a:rPr>
              <a:t>2. sort the remaining suﬃxes using the information obtained in step one.</a:t>
            </a:r>
          </a:p>
        </p:txBody>
      </p:sp>
      <p:cxnSp>
        <p:nvCxnSpPr>
          <p:cNvPr id="8" name="直線單箭頭接點 7"/>
          <p:cNvCxnSpPr/>
          <p:nvPr/>
        </p:nvCxnSpPr>
        <p:spPr>
          <a:xfrm flipH="1">
            <a:off x="904875" y="2019300"/>
            <a:ext cx="971550" cy="4667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直線單箭頭接點 10"/>
          <p:cNvCxnSpPr/>
          <p:nvPr/>
        </p:nvCxnSpPr>
        <p:spPr>
          <a:xfrm flipH="1">
            <a:off x="1581150" y="2019300"/>
            <a:ext cx="1152525" cy="4667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直線單箭頭接點 12"/>
          <p:cNvCxnSpPr/>
          <p:nvPr/>
        </p:nvCxnSpPr>
        <p:spPr>
          <a:xfrm flipH="1">
            <a:off x="2247900" y="2019300"/>
            <a:ext cx="1190625" cy="4667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直線單箭頭接點 14"/>
          <p:cNvCxnSpPr/>
          <p:nvPr/>
        </p:nvCxnSpPr>
        <p:spPr>
          <a:xfrm flipH="1">
            <a:off x="2990850" y="2019300"/>
            <a:ext cx="1152525"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直線單箭頭接點 16"/>
          <p:cNvCxnSpPr/>
          <p:nvPr/>
        </p:nvCxnSpPr>
        <p:spPr>
          <a:xfrm>
            <a:off x="2247900" y="2019300"/>
            <a:ext cx="1428750" cy="381000"/>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19" name="直線單箭頭接點 18"/>
          <p:cNvCxnSpPr/>
          <p:nvPr/>
        </p:nvCxnSpPr>
        <p:spPr>
          <a:xfrm>
            <a:off x="2990850" y="2019300"/>
            <a:ext cx="1276350" cy="381000"/>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21" name="直線單箭頭接點 20"/>
          <p:cNvCxnSpPr/>
          <p:nvPr/>
        </p:nvCxnSpPr>
        <p:spPr>
          <a:xfrm>
            <a:off x="3676650" y="2019300"/>
            <a:ext cx="1428750" cy="381000"/>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0100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7"/>
          <p:cNvSpPr txBox="1">
            <a:spLocks noGrp="1"/>
          </p:cNvSpPr>
          <p:nvPr>
            <p:ph type="title"/>
          </p:nvPr>
        </p:nvSpPr>
        <p:spPr>
          <a:xfrm>
            <a:off x="0" y="0"/>
            <a:ext cx="10515600" cy="1325563"/>
          </a:xfrm>
          <a:prstGeom prst="rect">
            <a:avLst/>
          </a:prstGeom>
          <a:noFill/>
          <a:ln>
            <a:noFill/>
          </a:ln>
        </p:spPr>
        <p:txBody>
          <a:bodyPr spcFirstLastPara="1" wrap="square" lIns="91425" tIns="45700" rIns="91425" bIns="45700" anchor="ctr" anchorCtr="0">
            <a:normAutofit/>
          </a:bodyPr>
          <a:lstStyle/>
          <a:p>
            <a:pPr lvl="0">
              <a:buSzPts val="4400"/>
            </a:pPr>
            <a:r>
              <a:rPr lang="en-US" altLang="zh-TW" b="1" dirty="0">
                <a:latin typeface="Times New Roman"/>
                <a:ea typeface="Times New Roman"/>
                <a:cs typeface="Times New Roman"/>
                <a:sym typeface="Times New Roman"/>
              </a:rPr>
              <a:t>The Skew Algorithm…..Step 3 </a:t>
            </a:r>
            <a:endParaRPr lang="zh-TW" altLang="en-US" b="1" dirty="0">
              <a:latin typeface="Times New Roman"/>
              <a:ea typeface="Times New Roman"/>
              <a:cs typeface="Times New Roman"/>
              <a:sym typeface="Times New Roman"/>
            </a:endParaRPr>
          </a:p>
        </p:txBody>
      </p:sp>
      <p:sp>
        <p:nvSpPr>
          <p:cNvPr id="139" name="Google Shape;139;p7"/>
          <p:cNvSpPr txBox="1">
            <a:spLocks noGrp="1"/>
          </p:cNvSpPr>
          <p:nvPr>
            <p:ph type="body" idx="1"/>
          </p:nvPr>
        </p:nvSpPr>
        <p:spPr>
          <a:xfrm>
            <a:off x="838200" y="1449326"/>
            <a:ext cx="10775553" cy="5152101"/>
          </a:xfrm>
          <a:prstGeom prst="rect">
            <a:avLst/>
          </a:prstGeom>
          <a:noFill/>
          <a:ln>
            <a:noFill/>
          </a:ln>
        </p:spPr>
        <p:txBody>
          <a:bodyPr spcFirstLastPara="1" wrap="square" lIns="91425" tIns="45700" rIns="91425" bIns="45700" anchor="t" anchorCtr="0">
            <a:normAutofit/>
          </a:bodyPr>
          <a:lstStyle/>
          <a:p>
            <a:pPr marL="0" indent="0">
              <a:buSzPts val="2800"/>
              <a:buNone/>
            </a:pPr>
            <a:r>
              <a:rPr lang="en-US" sz="3200" dirty="0">
                <a:latin typeface="Times New Roman" panose="02020603050405020304" pitchFamily="18" charset="0"/>
                <a:ea typeface="Times New Roman"/>
                <a:cs typeface="Times New Roman" panose="02020603050405020304" pitchFamily="18" charset="0"/>
                <a:sym typeface="Times New Roman"/>
              </a:rPr>
              <a:t> </a:t>
            </a:r>
          </a:p>
          <a:p>
            <a:pPr marL="0" indent="0">
              <a:buSzPts val="2800"/>
              <a:buNone/>
            </a:pPr>
            <a:endParaRPr lang="en-US" sz="3200" dirty="0">
              <a:latin typeface="Times New Roman" panose="02020603050405020304" pitchFamily="18" charset="0"/>
              <a:ea typeface="Times New Roman"/>
              <a:cs typeface="Times New Roman" panose="02020603050405020304" pitchFamily="18" charset="0"/>
              <a:sym typeface="Times New Roman"/>
            </a:endParaRPr>
          </a:p>
        </p:txBody>
      </p:sp>
      <p:sp>
        <p:nvSpPr>
          <p:cNvPr id="5" name="投影片編號版面配置區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7</a:t>
            </a:fld>
            <a:endParaRPr lang="en-US"/>
          </a:p>
        </p:txBody>
      </p:sp>
      <p:pic>
        <p:nvPicPr>
          <p:cNvPr id="2" name="圖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9135" y="971550"/>
            <a:ext cx="8371430" cy="6858000"/>
          </a:xfrm>
          <a:prstGeom prst="rect">
            <a:avLst/>
          </a:prstGeom>
        </p:spPr>
      </p:pic>
      <p:sp>
        <p:nvSpPr>
          <p:cNvPr id="3" name="文字方塊 2"/>
          <p:cNvSpPr txBox="1"/>
          <p:nvPr/>
        </p:nvSpPr>
        <p:spPr>
          <a:xfrm>
            <a:off x="7477126" y="1421457"/>
            <a:ext cx="4476750" cy="830997"/>
          </a:xfrm>
          <a:prstGeom prst="rect">
            <a:avLst/>
          </a:prstGeom>
          <a:noFill/>
        </p:spPr>
        <p:txBody>
          <a:bodyPr wrap="square" rtlCol="0">
            <a:spAutoFit/>
          </a:bodyPr>
          <a:lstStyle/>
          <a:p>
            <a:r>
              <a:rPr lang="en-US" altLang="zh-TW" sz="2400" dirty="0">
                <a:latin typeface="Times New Roman" pitchFamily="18" charset="0"/>
                <a:cs typeface="Times New Roman" pitchFamily="18" charset="0"/>
              </a:rPr>
              <a:t>3. merge the two sorted sequences obtained in steps one and two.</a:t>
            </a:r>
          </a:p>
        </p:txBody>
      </p:sp>
      <p:cxnSp>
        <p:nvCxnSpPr>
          <p:cNvPr id="6" name="直線單箭頭接點 5"/>
          <p:cNvCxnSpPr/>
          <p:nvPr/>
        </p:nvCxnSpPr>
        <p:spPr>
          <a:xfrm flipH="1">
            <a:off x="962025" y="2000250"/>
            <a:ext cx="1171575" cy="4857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直線單箭頭接點 7"/>
          <p:cNvCxnSpPr/>
          <p:nvPr/>
        </p:nvCxnSpPr>
        <p:spPr>
          <a:xfrm flipH="1">
            <a:off x="1743075" y="2000250"/>
            <a:ext cx="1114425" cy="419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直線單箭頭接點 9"/>
          <p:cNvCxnSpPr/>
          <p:nvPr/>
        </p:nvCxnSpPr>
        <p:spPr>
          <a:xfrm flipH="1">
            <a:off x="2486025" y="2000250"/>
            <a:ext cx="1104900" cy="419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直線單箭頭接點 11"/>
          <p:cNvCxnSpPr/>
          <p:nvPr/>
        </p:nvCxnSpPr>
        <p:spPr>
          <a:xfrm flipH="1">
            <a:off x="3152775" y="2000250"/>
            <a:ext cx="1143000" cy="419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直線單箭頭接點 13"/>
          <p:cNvCxnSpPr/>
          <p:nvPr/>
        </p:nvCxnSpPr>
        <p:spPr>
          <a:xfrm>
            <a:off x="2371725" y="2000250"/>
            <a:ext cx="1419225" cy="419100"/>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16" name="直線單箭頭接點 15"/>
          <p:cNvCxnSpPr/>
          <p:nvPr/>
        </p:nvCxnSpPr>
        <p:spPr>
          <a:xfrm>
            <a:off x="3081337" y="2000250"/>
            <a:ext cx="1433513" cy="419100"/>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單箭頭接點 17"/>
          <p:cNvCxnSpPr/>
          <p:nvPr/>
        </p:nvCxnSpPr>
        <p:spPr>
          <a:xfrm>
            <a:off x="3886200" y="2000250"/>
            <a:ext cx="1343025" cy="485775"/>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19" name="矩形 18"/>
          <p:cNvSpPr/>
          <p:nvPr/>
        </p:nvSpPr>
        <p:spPr>
          <a:xfrm>
            <a:off x="400050" y="5353050"/>
            <a:ext cx="495300" cy="70485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3" name="矩形 22"/>
          <p:cNvSpPr/>
          <p:nvPr/>
        </p:nvSpPr>
        <p:spPr>
          <a:xfrm>
            <a:off x="2514600" y="5353050"/>
            <a:ext cx="495300" cy="70485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0" name="矩形 19"/>
          <p:cNvSpPr/>
          <p:nvPr/>
        </p:nvSpPr>
        <p:spPr>
          <a:xfrm>
            <a:off x="504825" y="6515100"/>
            <a:ext cx="533400" cy="24765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25538199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7"/>
          <p:cNvSpPr txBox="1">
            <a:spLocks noGrp="1"/>
          </p:cNvSpPr>
          <p:nvPr>
            <p:ph type="title"/>
          </p:nvPr>
        </p:nvSpPr>
        <p:spPr>
          <a:xfrm>
            <a:off x="0" y="0"/>
            <a:ext cx="10515600" cy="1325563"/>
          </a:xfrm>
          <a:prstGeom prst="rect">
            <a:avLst/>
          </a:prstGeom>
          <a:noFill/>
          <a:ln>
            <a:noFill/>
          </a:ln>
        </p:spPr>
        <p:txBody>
          <a:bodyPr spcFirstLastPara="1" wrap="square" lIns="91425" tIns="45700" rIns="91425" bIns="45700" anchor="ctr" anchorCtr="0">
            <a:normAutofit/>
          </a:bodyPr>
          <a:lstStyle/>
          <a:p>
            <a:pPr lvl="0">
              <a:buSzPts val="4400"/>
            </a:pPr>
            <a:r>
              <a:rPr lang="en-US" altLang="zh-TW" b="1" dirty="0">
                <a:latin typeface="Times New Roman"/>
                <a:ea typeface="Times New Roman"/>
                <a:cs typeface="Times New Roman"/>
                <a:sym typeface="Times New Roman"/>
              </a:rPr>
              <a:t>The Skew Algorithm…..Step 3 </a:t>
            </a:r>
            <a:endParaRPr lang="zh-TW" altLang="en-US" b="1" dirty="0">
              <a:latin typeface="Times New Roman"/>
              <a:ea typeface="Times New Roman"/>
              <a:cs typeface="Times New Roman"/>
              <a:sym typeface="Times New Roman"/>
            </a:endParaRPr>
          </a:p>
        </p:txBody>
      </p:sp>
      <p:sp>
        <p:nvSpPr>
          <p:cNvPr id="139" name="Google Shape;139;p7"/>
          <p:cNvSpPr txBox="1">
            <a:spLocks noGrp="1"/>
          </p:cNvSpPr>
          <p:nvPr>
            <p:ph type="body" idx="1"/>
          </p:nvPr>
        </p:nvSpPr>
        <p:spPr>
          <a:xfrm>
            <a:off x="838200" y="1449326"/>
            <a:ext cx="10775553" cy="5152101"/>
          </a:xfrm>
          <a:prstGeom prst="rect">
            <a:avLst/>
          </a:prstGeom>
          <a:noFill/>
          <a:ln>
            <a:noFill/>
          </a:ln>
        </p:spPr>
        <p:txBody>
          <a:bodyPr spcFirstLastPara="1" wrap="square" lIns="91425" tIns="45700" rIns="91425" bIns="45700" anchor="t" anchorCtr="0">
            <a:normAutofit/>
          </a:bodyPr>
          <a:lstStyle/>
          <a:p>
            <a:pPr marL="0" indent="0">
              <a:buSzPts val="2800"/>
              <a:buNone/>
            </a:pPr>
            <a:r>
              <a:rPr lang="en-US" sz="3200" dirty="0">
                <a:latin typeface="Times New Roman" panose="02020603050405020304" pitchFamily="18" charset="0"/>
                <a:ea typeface="Times New Roman"/>
                <a:cs typeface="Times New Roman" panose="02020603050405020304" pitchFamily="18" charset="0"/>
                <a:sym typeface="Times New Roman"/>
              </a:rPr>
              <a:t> </a:t>
            </a:r>
          </a:p>
          <a:p>
            <a:pPr marL="0" indent="0">
              <a:buSzPts val="2800"/>
              <a:buNone/>
            </a:pPr>
            <a:endParaRPr lang="en-US" sz="3200" dirty="0">
              <a:latin typeface="Times New Roman" panose="02020603050405020304" pitchFamily="18" charset="0"/>
              <a:ea typeface="Times New Roman"/>
              <a:cs typeface="Times New Roman" panose="02020603050405020304" pitchFamily="18" charset="0"/>
              <a:sym typeface="Times New Roman"/>
            </a:endParaRPr>
          </a:p>
        </p:txBody>
      </p:sp>
      <p:sp>
        <p:nvSpPr>
          <p:cNvPr id="5" name="投影片編號版面配置區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8</a:t>
            </a:fld>
            <a:endParaRPr lang="en-US"/>
          </a:p>
        </p:txBody>
      </p:sp>
      <p:pic>
        <p:nvPicPr>
          <p:cNvPr id="2" name="圖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9135" y="971550"/>
            <a:ext cx="8371430" cy="6858000"/>
          </a:xfrm>
          <a:prstGeom prst="rect">
            <a:avLst/>
          </a:prstGeom>
        </p:spPr>
      </p:pic>
      <p:sp>
        <p:nvSpPr>
          <p:cNvPr id="3" name="文字方塊 2"/>
          <p:cNvSpPr txBox="1"/>
          <p:nvPr/>
        </p:nvSpPr>
        <p:spPr>
          <a:xfrm>
            <a:off x="7477126" y="1421457"/>
            <a:ext cx="4476750" cy="830997"/>
          </a:xfrm>
          <a:prstGeom prst="rect">
            <a:avLst/>
          </a:prstGeom>
          <a:noFill/>
        </p:spPr>
        <p:txBody>
          <a:bodyPr wrap="square" rtlCol="0">
            <a:spAutoFit/>
          </a:bodyPr>
          <a:lstStyle/>
          <a:p>
            <a:r>
              <a:rPr lang="en-US" altLang="zh-TW" sz="2400" dirty="0">
                <a:latin typeface="Times New Roman" pitchFamily="18" charset="0"/>
                <a:cs typeface="Times New Roman" pitchFamily="18" charset="0"/>
              </a:rPr>
              <a:t>3. merge the two sorted sequences obtained in steps one and two.</a:t>
            </a:r>
          </a:p>
        </p:txBody>
      </p:sp>
      <p:cxnSp>
        <p:nvCxnSpPr>
          <p:cNvPr id="6" name="直線單箭頭接點 5"/>
          <p:cNvCxnSpPr/>
          <p:nvPr/>
        </p:nvCxnSpPr>
        <p:spPr>
          <a:xfrm flipH="1">
            <a:off x="962025" y="2000250"/>
            <a:ext cx="1171575" cy="4857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直線單箭頭接點 7"/>
          <p:cNvCxnSpPr/>
          <p:nvPr/>
        </p:nvCxnSpPr>
        <p:spPr>
          <a:xfrm flipH="1">
            <a:off x="1743075" y="2000250"/>
            <a:ext cx="1114425" cy="419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直線單箭頭接點 9"/>
          <p:cNvCxnSpPr/>
          <p:nvPr/>
        </p:nvCxnSpPr>
        <p:spPr>
          <a:xfrm flipH="1">
            <a:off x="2486025" y="2000250"/>
            <a:ext cx="1104900" cy="419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直線單箭頭接點 11"/>
          <p:cNvCxnSpPr/>
          <p:nvPr/>
        </p:nvCxnSpPr>
        <p:spPr>
          <a:xfrm flipH="1">
            <a:off x="3152775" y="2000250"/>
            <a:ext cx="1143000" cy="419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直線單箭頭接點 13"/>
          <p:cNvCxnSpPr/>
          <p:nvPr/>
        </p:nvCxnSpPr>
        <p:spPr>
          <a:xfrm>
            <a:off x="2371725" y="2000250"/>
            <a:ext cx="1419225" cy="419100"/>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16" name="直線單箭頭接點 15"/>
          <p:cNvCxnSpPr/>
          <p:nvPr/>
        </p:nvCxnSpPr>
        <p:spPr>
          <a:xfrm>
            <a:off x="3081337" y="2000250"/>
            <a:ext cx="1433513" cy="419100"/>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單箭頭接點 17"/>
          <p:cNvCxnSpPr/>
          <p:nvPr/>
        </p:nvCxnSpPr>
        <p:spPr>
          <a:xfrm>
            <a:off x="3886200" y="2000250"/>
            <a:ext cx="1343025" cy="485775"/>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19" name="矩形 18"/>
          <p:cNvSpPr/>
          <p:nvPr/>
        </p:nvSpPr>
        <p:spPr>
          <a:xfrm>
            <a:off x="400050" y="5353050"/>
            <a:ext cx="495300" cy="70485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rgbClr val="FF0000"/>
              </a:solidFill>
            </a:endParaRPr>
          </a:p>
        </p:txBody>
      </p:sp>
      <p:sp>
        <p:nvSpPr>
          <p:cNvPr id="23" name="矩形 22"/>
          <p:cNvSpPr/>
          <p:nvPr/>
        </p:nvSpPr>
        <p:spPr>
          <a:xfrm>
            <a:off x="2990850" y="5353050"/>
            <a:ext cx="495300" cy="70485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0" name="矩形 19"/>
          <p:cNvSpPr/>
          <p:nvPr/>
        </p:nvSpPr>
        <p:spPr>
          <a:xfrm>
            <a:off x="981075" y="6505575"/>
            <a:ext cx="533400" cy="24765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3030137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7"/>
          <p:cNvSpPr txBox="1">
            <a:spLocks noGrp="1"/>
          </p:cNvSpPr>
          <p:nvPr>
            <p:ph type="title"/>
          </p:nvPr>
        </p:nvSpPr>
        <p:spPr>
          <a:xfrm>
            <a:off x="0" y="0"/>
            <a:ext cx="10515600" cy="1325563"/>
          </a:xfrm>
          <a:prstGeom prst="rect">
            <a:avLst/>
          </a:prstGeom>
          <a:noFill/>
          <a:ln>
            <a:noFill/>
          </a:ln>
        </p:spPr>
        <p:txBody>
          <a:bodyPr spcFirstLastPara="1" wrap="square" lIns="91425" tIns="45700" rIns="91425" bIns="45700" anchor="ctr" anchorCtr="0">
            <a:normAutofit/>
          </a:bodyPr>
          <a:lstStyle/>
          <a:p>
            <a:pPr lvl="0">
              <a:buSzPts val="4400"/>
            </a:pPr>
            <a:r>
              <a:rPr lang="en-US" altLang="zh-TW" b="1" dirty="0">
                <a:latin typeface="Times New Roman"/>
                <a:ea typeface="Times New Roman"/>
                <a:cs typeface="Times New Roman"/>
                <a:sym typeface="Times New Roman"/>
              </a:rPr>
              <a:t>The Skew Algorithm…..Step 3 </a:t>
            </a:r>
            <a:endParaRPr lang="zh-TW" altLang="en-US" b="1" dirty="0">
              <a:latin typeface="Times New Roman"/>
              <a:ea typeface="Times New Roman"/>
              <a:cs typeface="Times New Roman"/>
              <a:sym typeface="Times New Roman"/>
            </a:endParaRPr>
          </a:p>
        </p:txBody>
      </p:sp>
      <p:sp>
        <p:nvSpPr>
          <p:cNvPr id="139" name="Google Shape;139;p7"/>
          <p:cNvSpPr txBox="1">
            <a:spLocks noGrp="1"/>
          </p:cNvSpPr>
          <p:nvPr>
            <p:ph type="body" idx="1"/>
          </p:nvPr>
        </p:nvSpPr>
        <p:spPr>
          <a:xfrm>
            <a:off x="838200" y="1449326"/>
            <a:ext cx="10775553" cy="5152101"/>
          </a:xfrm>
          <a:prstGeom prst="rect">
            <a:avLst/>
          </a:prstGeom>
          <a:noFill/>
          <a:ln>
            <a:noFill/>
          </a:ln>
        </p:spPr>
        <p:txBody>
          <a:bodyPr spcFirstLastPara="1" wrap="square" lIns="91425" tIns="45700" rIns="91425" bIns="45700" anchor="t" anchorCtr="0">
            <a:normAutofit/>
          </a:bodyPr>
          <a:lstStyle/>
          <a:p>
            <a:pPr marL="0" indent="0">
              <a:buSzPts val="2800"/>
              <a:buNone/>
            </a:pPr>
            <a:r>
              <a:rPr lang="en-US" sz="3200" dirty="0">
                <a:latin typeface="Times New Roman" panose="02020603050405020304" pitchFamily="18" charset="0"/>
                <a:ea typeface="Times New Roman"/>
                <a:cs typeface="Times New Roman" panose="02020603050405020304" pitchFamily="18" charset="0"/>
                <a:sym typeface="Times New Roman"/>
              </a:rPr>
              <a:t> </a:t>
            </a:r>
          </a:p>
          <a:p>
            <a:pPr marL="0" indent="0">
              <a:buSzPts val="2800"/>
              <a:buNone/>
            </a:pPr>
            <a:endParaRPr lang="en-US" sz="3200" dirty="0">
              <a:latin typeface="Times New Roman" panose="02020603050405020304" pitchFamily="18" charset="0"/>
              <a:ea typeface="Times New Roman"/>
              <a:cs typeface="Times New Roman" panose="02020603050405020304" pitchFamily="18" charset="0"/>
              <a:sym typeface="Times New Roman"/>
            </a:endParaRPr>
          </a:p>
        </p:txBody>
      </p:sp>
      <p:sp>
        <p:nvSpPr>
          <p:cNvPr id="5" name="投影片編號版面配置區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9</a:t>
            </a:fld>
            <a:endParaRPr lang="en-US"/>
          </a:p>
        </p:txBody>
      </p:sp>
      <p:pic>
        <p:nvPicPr>
          <p:cNvPr id="2" name="圖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9135" y="971550"/>
            <a:ext cx="8371430" cy="6858000"/>
          </a:xfrm>
          <a:prstGeom prst="rect">
            <a:avLst/>
          </a:prstGeom>
        </p:spPr>
      </p:pic>
      <p:sp>
        <p:nvSpPr>
          <p:cNvPr id="3" name="文字方塊 2"/>
          <p:cNvSpPr txBox="1"/>
          <p:nvPr/>
        </p:nvSpPr>
        <p:spPr>
          <a:xfrm>
            <a:off x="7477126" y="1421457"/>
            <a:ext cx="4476750" cy="830997"/>
          </a:xfrm>
          <a:prstGeom prst="rect">
            <a:avLst/>
          </a:prstGeom>
          <a:noFill/>
        </p:spPr>
        <p:txBody>
          <a:bodyPr wrap="square" rtlCol="0">
            <a:spAutoFit/>
          </a:bodyPr>
          <a:lstStyle/>
          <a:p>
            <a:r>
              <a:rPr lang="en-US" altLang="zh-TW" sz="2400" dirty="0">
                <a:latin typeface="Times New Roman" pitchFamily="18" charset="0"/>
                <a:cs typeface="Times New Roman" pitchFamily="18" charset="0"/>
              </a:rPr>
              <a:t>3. merge the two sorted sequences obtained in steps one and two.</a:t>
            </a:r>
          </a:p>
        </p:txBody>
      </p:sp>
      <p:cxnSp>
        <p:nvCxnSpPr>
          <p:cNvPr id="6" name="直線單箭頭接點 5"/>
          <p:cNvCxnSpPr/>
          <p:nvPr/>
        </p:nvCxnSpPr>
        <p:spPr>
          <a:xfrm flipH="1">
            <a:off x="962025" y="2000250"/>
            <a:ext cx="1171575" cy="4857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直線單箭頭接點 7"/>
          <p:cNvCxnSpPr/>
          <p:nvPr/>
        </p:nvCxnSpPr>
        <p:spPr>
          <a:xfrm flipH="1">
            <a:off x="1743075" y="2000250"/>
            <a:ext cx="1114425" cy="419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直線單箭頭接點 9"/>
          <p:cNvCxnSpPr/>
          <p:nvPr/>
        </p:nvCxnSpPr>
        <p:spPr>
          <a:xfrm flipH="1">
            <a:off x="2486025" y="2000250"/>
            <a:ext cx="1104900" cy="419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直線單箭頭接點 11"/>
          <p:cNvCxnSpPr/>
          <p:nvPr/>
        </p:nvCxnSpPr>
        <p:spPr>
          <a:xfrm flipH="1">
            <a:off x="3152775" y="2000250"/>
            <a:ext cx="1143000" cy="419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直線單箭頭接點 13"/>
          <p:cNvCxnSpPr/>
          <p:nvPr/>
        </p:nvCxnSpPr>
        <p:spPr>
          <a:xfrm>
            <a:off x="2371725" y="2000250"/>
            <a:ext cx="1419225" cy="419100"/>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16" name="直線單箭頭接點 15"/>
          <p:cNvCxnSpPr/>
          <p:nvPr/>
        </p:nvCxnSpPr>
        <p:spPr>
          <a:xfrm>
            <a:off x="3081337" y="2000250"/>
            <a:ext cx="1433513" cy="419100"/>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單箭頭接點 17"/>
          <p:cNvCxnSpPr/>
          <p:nvPr/>
        </p:nvCxnSpPr>
        <p:spPr>
          <a:xfrm>
            <a:off x="3886200" y="2000250"/>
            <a:ext cx="1343025" cy="485775"/>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19" name="矩形 18"/>
          <p:cNvSpPr/>
          <p:nvPr/>
        </p:nvSpPr>
        <p:spPr>
          <a:xfrm>
            <a:off x="400050" y="5353050"/>
            <a:ext cx="495300" cy="70485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rgbClr val="FF0000"/>
              </a:solidFill>
            </a:endParaRPr>
          </a:p>
        </p:txBody>
      </p:sp>
      <p:sp>
        <p:nvSpPr>
          <p:cNvPr id="23" name="矩形 22"/>
          <p:cNvSpPr/>
          <p:nvPr/>
        </p:nvSpPr>
        <p:spPr>
          <a:xfrm>
            <a:off x="3476625" y="5353050"/>
            <a:ext cx="495300" cy="70485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0" name="矩形 19"/>
          <p:cNvSpPr/>
          <p:nvPr/>
        </p:nvSpPr>
        <p:spPr>
          <a:xfrm>
            <a:off x="1400175" y="6505575"/>
            <a:ext cx="533400" cy="24765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253947653"/>
      </p:ext>
    </p:extLst>
  </p:cSld>
  <p:clrMapOvr>
    <a:masterClrMapping/>
  </p:clrMapOvr>
</p:sld>
</file>

<file path=ppt/theme/theme1.xml><?xml version="1.0" encoding="utf-8"?>
<a:theme xmlns:a="http://schemas.openxmlformats.org/drawingml/2006/main" name="Office 佈景主題">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25632</TotalTime>
  <Words>926</Words>
  <Application>Microsoft Office PowerPoint</Application>
  <PresentationFormat>寬螢幕</PresentationFormat>
  <Paragraphs>159</Paragraphs>
  <Slides>19</Slides>
  <Notes>19</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19</vt:i4>
      </vt:variant>
    </vt:vector>
  </HeadingPairs>
  <TitlesOfParts>
    <vt:vector size="25" baseType="lpstr">
      <vt:lpstr>細明體</vt:lpstr>
      <vt:lpstr>Arial</vt:lpstr>
      <vt:lpstr>Calibri</vt:lpstr>
      <vt:lpstr>Cambria Math</vt:lpstr>
      <vt:lpstr>Times New Roman</vt:lpstr>
      <vt:lpstr>Office 佈景主題</vt:lpstr>
      <vt:lpstr>Simple Linear Work Suﬃx Array Construction</vt:lpstr>
      <vt:lpstr>Abstract</vt:lpstr>
      <vt:lpstr>Suffix Array</vt:lpstr>
      <vt:lpstr>The Skew Algorithm</vt:lpstr>
      <vt:lpstr>The Skew Algorithm…..Step 1 </vt:lpstr>
      <vt:lpstr>The Skew Algorithm…..Step 2 </vt:lpstr>
      <vt:lpstr>The Skew Algorithm…..Step 3 </vt:lpstr>
      <vt:lpstr>The Skew Algorithm…..Step 3 </vt:lpstr>
      <vt:lpstr>The Skew Algorithm…..Step 3 </vt:lpstr>
      <vt:lpstr>The Skew Algorithm…..Step 3 </vt:lpstr>
      <vt:lpstr>The Skew Algorithm…..Step 3 </vt:lpstr>
      <vt:lpstr>The Skew Algorithm…..Step 3 </vt:lpstr>
      <vt:lpstr>The Skew Algorithm…..Step 3 </vt:lpstr>
      <vt:lpstr>The Skew Algorithm…..Step 3 </vt:lpstr>
      <vt:lpstr>The Skew Algorithm…..Step 3 </vt:lpstr>
      <vt:lpstr>The Skew Algorithm…..Step 3 </vt:lpstr>
      <vt:lpstr>Longest Common Prefix</vt:lpstr>
      <vt:lpstr>Longest Common Prefix</vt:lpstr>
      <vt:lpstr>Time Complexity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Longest increasing subsequences  in sliding windows</dc:title>
  <dc:creator>user</dc:creator>
  <cp:lastModifiedBy>M133040005</cp:lastModifiedBy>
  <cp:revision>1042</cp:revision>
  <dcterms:created xsi:type="dcterms:W3CDTF">2024-03-29T12:17:05Z</dcterms:created>
  <dcterms:modified xsi:type="dcterms:W3CDTF">2025-02-25T10:05:56Z</dcterms:modified>
</cp:coreProperties>
</file>