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425" r:id="rId4"/>
    <p:sldId id="426" r:id="rId5"/>
    <p:sldId id="427" r:id="rId6"/>
    <p:sldId id="428" r:id="rId7"/>
    <p:sldId id="404" r:id="rId8"/>
    <p:sldId id="429" r:id="rId9"/>
    <p:sldId id="430" r:id="rId10"/>
    <p:sldId id="431" r:id="rId11"/>
    <p:sldId id="434" r:id="rId12"/>
    <p:sldId id="435" r:id="rId13"/>
    <p:sldId id="432" r:id="rId14"/>
    <p:sldId id="436" r:id="rId15"/>
    <p:sldId id="438" r:id="rId16"/>
    <p:sldId id="439" r:id="rId17"/>
    <p:sldId id="433" r:id="rId18"/>
    <p:sldId id="437" r:id="rId19"/>
    <p:sldId id="295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  <a:srgbClr val="F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3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B4053C8B-58B5-B5F1-A37C-FE3D43A08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FEF483DF-225D-1F4C-2B80-1CEB5A9B02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4B103673-D763-DA46-3C08-127D95EC6D3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8861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04735441-7705-3893-08DD-56978E903A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9BEFE9B0-D0C7-25DF-0BF4-F8E9A3DF85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758B69E5-6CEF-1C6B-C3A9-224FCB85EA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7306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687E58F5-23B3-B4B8-8F13-3729B76FD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BD677BA7-4E4B-FBDB-5D13-EDB5CEDEDB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04A1A1FD-04B8-EE14-13FD-E87410D95E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7948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43F2BDB9-8A7D-0DDA-A399-88CD4B0789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BD0BBEC4-8DD8-C83A-376C-FF70A46EA0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EF117854-79FE-426C-6CDD-ABEF24313B8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7071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BDEDB0F3-C9F3-5ECA-A152-4D152FE999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0715B19B-B209-E98A-DA54-99810485FE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228C249A-E9A7-7B97-80EB-05B6F7865F6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0568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124F0A96-F853-E963-4C30-159EBB240D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7FA8E64B-270F-0287-8E61-98BEE614BB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AFF58C18-DE2B-8C36-6107-D92E75154E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1231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75B6D907-251C-E102-0348-9A173712C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D5FA16A4-36B5-7208-9676-90FDDCA903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E713E1D7-E986-6D05-4D8B-339535BCC4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610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CA6B29A3-87A0-D495-7995-863A63116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7684E983-0065-990F-B784-DA6A6EDF1F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81AF7397-7192-FA6F-9216-14BE3E0D7E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98926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8BA0BC85-3AB2-E459-0138-FEDDA3B10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3544C59E-5BA6-FC08-0A88-74CB989563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D051FBC4-AB0B-E23F-77D0-60E39A656D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3495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e56bd8716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1e56bd8716d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zh-TW"/>
              <a:t>Given a string S of length n, an integer p ∈ [1..n] is a period of S if S[i] = S[i + p] for all i ∈ [1..n − p].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zh-TW"/>
              <a:t>S[|S| − p + 1] = c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18939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0A5D87FC-69C7-466D-DCBD-6BCA38E36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5FF225E5-1755-59C5-1219-BF8EFD8B48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3D429783-10F4-A1D7-B34E-BCC6F432FE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523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23A110B7-5CA6-DE63-9931-C3A2988AC2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719AA84B-58D8-8C1A-10F0-69154AAEE92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BDD16891-E707-1707-FA68-61BF0B1D79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21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E19F1AF1-97B3-B5C3-FEC5-C0BF8F649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0C3C65C1-60C3-C562-3AEA-0754530348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1A68B6C6-8A2C-90AD-451F-42B0776E25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9738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5A6E6B1D-02CA-A3FE-0C4D-7604B90DD6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D26FBF46-F064-1E90-3C58-61C1F64DF2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7A79A839-346E-5C83-EC73-3D16E124C49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5513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3C3C1EF0-C240-17FA-6F82-26CC7FA8C0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13794E0E-650D-C5FF-6983-0D48108709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36868002-D84B-CF85-2974-3321B53D72A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9861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DEEC52A3-F437-B7F6-3AEA-5B093FDEF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0C94C1DF-56BD-4634-1CEE-A917C76F52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52356244-6B93-9A53-EAFD-9EA4A36C38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1375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>
          <a:extLst>
            <a:ext uri="{FF2B5EF4-FFF2-40B4-BE49-F238E27FC236}">
              <a16:creationId xmlns:a16="http://schemas.microsoft.com/office/drawing/2014/main" id="{8BE7B1F8-29F7-2702-6157-49B44D379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>
            <a:extLst>
              <a:ext uri="{FF2B5EF4-FFF2-40B4-BE49-F238E27FC236}">
                <a16:creationId xmlns:a16="http://schemas.microsoft.com/office/drawing/2014/main" id="{38075594-2800-E8DE-14A8-2A97811ABF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>
            <a:extLst>
              <a:ext uri="{FF2B5EF4-FFF2-40B4-BE49-F238E27FC236}">
                <a16:creationId xmlns:a16="http://schemas.microsoft.com/office/drawing/2014/main" id="{D5B05957-EE9E-5640-FDC8-9FC90553C3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981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78"/>
              <a:buNone/>
            </a:pPr>
            <a:r>
              <a:rPr lang="en-US" altLang="zh-TW" sz="4000" dirty="0">
                <a:latin typeface="Times New Roman"/>
                <a:ea typeface="Times New Roman"/>
                <a:cs typeface="Times New Roman"/>
                <a:sym typeface="Times New Roman"/>
              </a:rPr>
              <a:t>Internal Pattern Matching Queries in a Text and Applications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i-FI" altLang="zh-TW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Tomasz Kociumaka, Jakub Radoszewski, Wojciech Rytter and Tomasz Waleń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i-FI" altLang="zh-TW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SIAM Journal on Computing</a:t>
            </a:r>
            <a:r>
              <a:rPr lang="zh-TW" altLang="en-US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(2024)</a:t>
            </a:r>
            <a:r>
              <a:rPr lang="fi-FI" altLang="zh-TW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53(5), 1524-1577.</a:t>
            </a:r>
            <a:endParaRPr lang="pl-PL"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14600" y="4220100"/>
            <a:ext cx="4229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</a:t>
            </a:r>
            <a:r>
              <a:rPr 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Hsin-Chang Yu</a:t>
            </a:r>
            <a:endParaRPr sz="2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</a:t>
            </a:r>
            <a:r>
              <a:rPr lang="en-US" altLang="zh-TW" sz="2400" dirty="0">
                <a:latin typeface="Times New Roman"/>
                <a:ea typeface="Times New Roman"/>
                <a:cs typeface="Times New Roman"/>
                <a:sym typeface="Times New Roman"/>
              </a:rPr>
              <a:t>Feb</a:t>
            </a:r>
            <a:r>
              <a:rPr lang="en-US" alt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r>
            <a:r>
              <a:rPr 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202</a:t>
            </a:r>
            <a:r>
              <a:rPr lang="en-US" altLang="zh-TW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561B232D-9177-5D0B-EEE5-706C12BAB2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0173B5CF-AADA-253B-B7C0-3C1B57AF9F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Period 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D41DB1D9-9CFA-DAAA-F43A-C0C97BA2F1F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10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517E4F-5F85-5E07-4547-771381938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2475"/>
            <a:ext cx="9144000" cy="134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5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9D599301-696E-C8E6-2EC8-C077F02EA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5095F3A1-4E0C-6415-72B4-E28D590BE7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Period 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11AAEEB3-0828-9236-E7A2-2DEC75128CC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11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D0F830-21AB-5886-3828-F4F57DAD5394}"/>
              </a:ext>
            </a:extLst>
          </p:cNvPr>
          <p:cNvSpPr txBox="1"/>
          <p:nvPr/>
        </p:nvSpPr>
        <p:spPr>
          <a:xfrm>
            <a:off x="311700" y="1544283"/>
            <a:ext cx="4572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abbabbabbabb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abbabb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66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84078C70-6E90-9CF5-F1EF-FF90F2A94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5A032D4D-9677-2234-4D8F-155B7EC5B0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2-Period 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5D15C6E5-8900-E45F-4795-CC8A3248EA4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12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1A3A81-6663-3725-50B7-51104D72E354}"/>
              </a:ext>
            </a:extLst>
          </p:cNvPr>
          <p:cNvSpPr txBox="1"/>
          <p:nvPr/>
        </p:nvSpPr>
        <p:spPr>
          <a:xfrm>
            <a:off x="311700" y="1338028"/>
            <a:ext cx="457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abbabbabbabb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2-Period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43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ABD9790A-3B32-E2FC-09F2-A71289324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0259F67C-3412-2B1A-8D72-7C981E3283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Prefix-Suffix 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84BA9924-1E80-D1AC-691C-971D4C5B7B0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13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0D8EA0-D67D-2D3E-E5CB-C5746C0AF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6415"/>
            <a:ext cx="9144000" cy="162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30AD5D96-3ABB-06CA-7A79-68623A9FC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0A00EF50-4773-E8D2-7200-8D13A37C4F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Prefix-Suffix 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1FE2F89B-728F-0F3B-EF09-B742BA4DFBE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14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F1A6C-18D1-B199-CADD-60DAC603EB9D}"/>
              </a:ext>
            </a:extLst>
          </p:cNvPr>
          <p:cNvSpPr txBox="1"/>
          <p:nvPr/>
        </p:nvSpPr>
        <p:spPr>
          <a:xfrm>
            <a:off x="311700" y="1193649"/>
            <a:ext cx="4572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abababababa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bababababababbabababa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Answers: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abababa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6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C5DAD621-5366-045A-D293-7041C20F3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40CDC10C-163C-DDF8-2563-D965510056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Periodic Extension 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C8ACC6AD-F14C-41B1-BD60-00395918716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15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0D95B4-C213-070E-0C5C-69235EE8F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00857"/>
            <a:ext cx="9144000" cy="105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4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3D4B8C24-7BF4-90F7-1256-79567F9824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D7F38E06-3B3E-7A69-024B-10B27D5884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Periodic Extension 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618618BD-DF14-A476-D5CF-903993251EE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16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87FE6A-ADB2-B534-2F0A-EE1DE7086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775" y="1237408"/>
            <a:ext cx="7002450" cy="337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1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8E54ABD1-781B-940F-842C-FD2C1B00F5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8A0B2A67-C673-86E9-6E1D-6AB7E4DED2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Cyclic Equivalence 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7A363F7A-19E2-064F-B7C4-BA458142F32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17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6175BD-E612-02CA-63F0-9308D4D7D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6026"/>
            <a:ext cx="9144000" cy="13189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F6E7C8-83BF-0D1D-8C8D-D80B49814175}"/>
              </a:ext>
            </a:extLst>
          </p:cNvPr>
          <p:cNvSpPr txBox="1"/>
          <p:nvPr/>
        </p:nvSpPr>
        <p:spPr>
          <a:xfrm>
            <a:off x="1287977" y="3045855"/>
            <a:ext cx="65084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abababababa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aababababab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rrow: Curved Down 14">
            <a:extLst>
              <a:ext uri="{FF2B5EF4-FFF2-40B4-BE49-F238E27FC236}">
                <a16:creationId xmlns:a16="http://schemas.microsoft.com/office/drawing/2014/main" id="{9D3E9292-F48D-4914-6557-1A8FA7F0C6CF}"/>
              </a:ext>
            </a:extLst>
          </p:cNvPr>
          <p:cNvSpPr/>
          <p:nvPr/>
        </p:nvSpPr>
        <p:spPr>
          <a:xfrm flipH="1" flipV="1">
            <a:off x="1127529" y="3549583"/>
            <a:ext cx="2076308" cy="523220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AF00A145-73EE-58CC-CBB9-7384DE2507D1}"/>
              </a:ext>
            </a:extLst>
          </p:cNvPr>
          <p:cNvSpPr/>
          <p:nvPr/>
        </p:nvSpPr>
        <p:spPr>
          <a:xfrm>
            <a:off x="3705727" y="2803473"/>
            <a:ext cx="1409413" cy="105190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b="1" dirty="0"/>
              <a:t>rot</a:t>
            </a:r>
            <a:r>
              <a:rPr lang="en-US" altLang="zh-TW" sz="2400" baseline="30000" dirty="0"/>
              <a:t>1</a:t>
            </a:r>
            <a:endParaRPr lang="zh-TW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5008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8E81B45C-FB82-ACA0-78D3-36CD0FD04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4AF23789-A83D-3A9C-5201-5EC0C1236C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Cyclic Equivalence 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312D441B-1A7B-0D3A-40E9-DEB26F738A7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18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2038A-30CF-A5C4-CB3E-C7E49015F03E}"/>
              </a:ext>
            </a:extLst>
          </p:cNvPr>
          <p:cNvSpPr txBox="1"/>
          <p:nvPr/>
        </p:nvSpPr>
        <p:spPr>
          <a:xfrm>
            <a:off x="311700" y="1193649"/>
            <a:ext cx="457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ababababab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bababababa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0" y="1754841"/>
            <a:ext cx="9144000" cy="1902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sz="4800" dirty="0">
                <a:latin typeface="Times New Roman"/>
                <a:ea typeface="Times New Roman"/>
                <a:cs typeface="Times New Roman"/>
                <a:sym typeface="Times New Roman"/>
              </a:rPr>
              <a:t>Thanks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28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consider several types of internal queries, that is, questions about fragments of a given text T specified in constant space by their locations in T. Our main result is an optimal data structure for internal pattern matching (IPM) queries, which, given two</a:t>
            </a:r>
            <a:r>
              <a:rPr lang="zh-TW" alt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fragments x and y, ask for a representation of all fragments contained in y and matching x exactly. This problem can be viewed as an internal version of the fundamental exact pattern matching problem: We are looking for exact occurrences of one substring of T within another substring of T.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88079402-26A7-0AE0-5C04-BE2D067C4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7584F752-AF96-B178-D7DC-87FD83445A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>
            <a:extLst>
              <a:ext uri="{FF2B5EF4-FFF2-40B4-BE49-F238E27FC236}">
                <a16:creationId xmlns:a16="http://schemas.microsoft.com/office/drawing/2014/main" id="{B8C7C704-4BF8-301E-A9C5-4105F21CCD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0000" anchor="t" anchorCtr="0">
            <a:noAutofit/>
          </a:bodyPr>
          <a:lstStyle/>
          <a:p>
            <a:pPr marL="0" indent="0">
              <a:spcAft>
                <a:spcPts val="1200"/>
              </a:spcAft>
              <a:buSzPts val="1100"/>
              <a:buNone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data structure answers IPM queries in time proportional to the quotient |</a:t>
            </a:r>
            <a:r>
              <a:rPr lang="en-US" sz="24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y|/|x| of fragments‘ lengths, which is required due to the</a:t>
            </a:r>
            <a:r>
              <a:rPr lang="zh-TW" altLang="en-US" sz="24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worst-case</a:t>
            </a:r>
            <a:r>
              <a:rPr lang="en-US" sz="24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information content of the output. If T is a text of length n over an integer alphabet 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size σ, then our data structure occupies O(n/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</a:t>
            </a:r>
            <a:r>
              <a:rPr lang="en-US" sz="2400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machine words (that is, O(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nlogσ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bits) and admits an O(n/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</a:t>
            </a:r>
            <a:r>
              <a:rPr lang="en-US" sz="2400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)-time construction algorithm.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 also show how to use IPM queries for answering internal queries corresponding to other classic string processing problems.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100"/>
              <a:buNone/>
            </a:pP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4768A08C-9EF7-3013-4E3F-16FE9681ACA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212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786B875C-59C4-4D4D-7007-C8A217E6E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8B1F367B-C95F-408D-3DF3-D61327EE0CF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>
            <a:extLst>
              <a:ext uri="{FF2B5EF4-FFF2-40B4-BE49-F238E27FC236}">
                <a16:creationId xmlns:a16="http://schemas.microsoft.com/office/drawing/2014/main" id="{6B672241-B688-98DC-9661-0042F4C1BF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Among others, we derive optimal data structures reporting the periods of a fragment and testing the cyclic equivalence of two fragments. Since the publication of the conference version of this paper [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Kociumaka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et al., Internal pattern matching queries in a text and applications, SODA 2015], IPM queries have found numerous further applications, following the path paved by the classic longest common extension (LCE) queries of Landau and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Vishkin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[J.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Comput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System Sci., 37 (1988), pp. 63-78].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D3C59A90-0EF0-DCBE-AE46-25FC7250DF9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3276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68459C99-25CE-6012-B430-DEA24DCFAF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D68DE73C-65BA-5A76-280D-3D56ECEDE2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>
            <a:extLst>
              <a:ext uri="{FF2B5EF4-FFF2-40B4-BE49-F238E27FC236}">
                <a16:creationId xmlns:a16="http://schemas.microsoft.com/office/drawing/2014/main" id="{D0023D0A-7ADA-2AE0-7E16-A0BA93163CA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particular, IPM queries have been implemented in grammar-compressed and dynamic settings and, along with LCE queries, constitute elementary operations of the </a:t>
            </a:r>
            <a:r>
              <a:rPr lang="en-US" altLang="zh-TW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PILLAR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model, developed by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Charalampopoulos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Kociumaka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Wellnitz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[Faster approximate pattern matching: A unified approach, FOCS 2020] to design approximate pattern matching algorithms that work in multiple settings. All our algorithms are deterministic, whereas the data structure in the conference version of the paper only admits a randomized construction in O(n) expected time. 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2336A7BA-8E1B-C727-6F31-15B85F820A4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827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39D02FD5-795A-0EE1-2A28-4E78C94D74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DE3A3247-B96C-9535-B051-C117371060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zh-TW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>
            <a:extLst>
              <a:ext uri="{FF2B5EF4-FFF2-40B4-BE49-F238E27FC236}">
                <a16:creationId xmlns:a16="http://schemas.microsoft.com/office/drawing/2014/main" id="{44F1AE5A-91E5-54CB-DF22-D677556F63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45416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100"/>
              <a:buNone/>
            </a:pP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achieve this, we provide a novel construction of string synchronizing sets of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Kempa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Kociumaka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[String synchronizing sets: Sublinear-time BWT construction and optimal LCE data structure, STOC 2019]. Our method, based on a new restricted version of the recompression technique of 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Jeż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[J. ACM, 63 (2016), pp. 4:1-4:51], yields a hierarchy of O(</a:t>
            </a:r>
            <a:r>
              <a:rPr lang="en-US" altLang="zh-TW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logn</a:t>
            </a:r>
            <a:r>
              <a:rPr lang="en-US" altLang="zh-TW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string synchronizing sets covering the whole spectrum of the fragments' lengths.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A6C3588D-F8D8-3A8E-EE63-5EFD0C46F4A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857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3E5F84ED-A927-AA52-2B81-455F3A166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13E29264-B53F-F10F-6F60-CFFDA39B5F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zh-TW" altLang="en-US" sz="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  <a:sym typeface="Times New Roman"/>
              </a:rPr>
              <a:t>看不懂</a:t>
            </a:r>
            <a:endParaRPr lang="en-US" altLang="zh-TW" sz="2800" dirty="0">
              <a:solidFill>
                <a:schemeClr val="dk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  <a:sym typeface="Times New Roman"/>
            </a:endParaRP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E2DEE7AD-9D3A-0499-C916-65E75E3041E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7</a:t>
            </a:fld>
            <a:endParaRPr/>
          </a:p>
        </p:txBody>
      </p:sp>
      <p:pic>
        <p:nvPicPr>
          <p:cNvPr id="1026" name="Picture 2" descr="loudly crying face&quot; Emoji - Download for free – Iconduck">
            <a:extLst>
              <a:ext uri="{FF2B5EF4-FFF2-40B4-BE49-F238E27FC236}">
                <a16:creationId xmlns:a16="http://schemas.microsoft.com/office/drawing/2014/main" id="{F01BE989-A2DE-6FA1-A360-5160855E9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547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99CA807D-D24B-5139-1B63-04AB55C51D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43F1FE9E-94A8-4890-E500-438DCA6486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Internal</a:t>
            </a:r>
            <a:r>
              <a:rPr lang="zh-TW" altLang="en-US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Pattern</a:t>
            </a:r>
            <a:r>
              <a:rPr lang="zh-TW" altLang="en-US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Matching</a:t>
            </a:r>
            <a:r>
              <a:rPr lang="zh-TW" altLang="en-US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(IPM)</a:t>
            </a:r>
            <a:r>
              <a:rPr lang="zh-TW" altLang="en-US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D91019DD-CA9C-FED4-D071-B5FA1B590EE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8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71BA97-80E8-5852-20AF-F91118723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20858"/>
            <a:ext cx="9144000" cy="168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9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>
          <a:extLst>
            <a:ext uri="{FF2B5EF4-FFF2-40B4-BE49-F238E27FC236}">
              <a16:creationId xmlns:a16="http://schemas.microsoft.com/office/drawing/2014/main" id="{69D095F6-034B-3CA8-E784-432E03D17A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>
            <a:extLst>
              <a:ext uri="{FF2B5EF4-FFF2-40B4-BE49-F238E27FC236}">
                <a16:creationId xmlns:a16="http://schemas.microsoft.com/office/drawing/2014/main" id="{8A28E5F9-7A8E-B461-54B6-C6F91C81DC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Internal</a:t>
            </a:r>
            <a:r>
              <a:rPr lang="zh-TW" altLang="en-US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Pattern</a:t>
            </a:r>
            <a:r>
              <a:rPr lang="zh-TW" altLang="en-US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Matching</a:t>
            </a:r>
            <a:r>
              <a:rPr lang="zh-TW" altLang="en-US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(IPM)</a:t>
            </a:r>
            <a:r>
              <a:rPr lang="zh-TW" altLang="en-US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800" dirty="0">
                <a:solidFill>
                  <a:schemeClr val="dk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Queries</a:t>
            </a:r>
          </a:p>
        </p:txBody>
      </p:sp>
      <p:sp>
        <p:nvSpPr>
          <p:cNvPr id="63" name="Google Shape;63;p14">
            <a:extLst>
              <a:ext uri="{FF2B5EF4-FFF2-40B4-BE49-F238E27FC236}">
                <a16:creationId xmlns:a16="http://schemas.microsoft.com/office/drawing/2014/main" id="{7E3F9F4F-F929-C332-8E95-BDF99E97F55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zh-TW"/>
              <a:t>9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297075-D791-F706-9DA1-9FDD0443E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7629"/>
            <a:ext cx="9144000" cy="228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710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4159</TotalTime>
  <Words>681</Words>
  <Application>Microsoft Office PowerPoint</Application>
  <PresentationFormat>如螢幕大小 (16:9)</PresentationFormat>
  <Paragraphs>63</Paragraphs>
  <Slides>19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3" baseType="lpstr">
      <vt:lpstr>標楷體</vt:lpstr>
      <vt:lpstr>Arial</vt:lpstr>
      <vt:lpstr>Times New Roman</vt:lpstr>
      <vt:lpstr>Simple Light</vt:lpstr>
      <vt:lpstr>Internal Pattern Matching Queries in a Text and Applications</vt:lpstr>
      <vt:lpstr>Abstract</vt:lpstr>
      <vt:lpstr>Abstract</vt:lpstr>
      <vt:lpstr>Abstract</vt:lpstr>
      <vt:lpstr>Abstract</vt:lpstr>
      <vt:lpstr>Abstract</vt:lpstr>
      <vt:lpstr>看不懂</vt:lpstr>
      <vt:lpstr> Internal Pattern Matching (IPM) Queries</vt:lpstr>
      <vt:lpstr> Internal Pattern Matching (IPM) Queries</vt:lpstr>
      <vt:lpstr>Period Queries</vt:lpstr>
      <vt:lpstr>Period Queries</vt:lpstr>
      <vt:lpstr>2-Period Queries</vt:lpstr>
      <vt:lpstr> Prefix-Suffix Queries</vt:lpstr>
      <vt:lpstr> Prefix-Suffix Queries</vt:lpstr>
      <vt:lpstr>Periodic Extension Queries</vt:lpstr>
      <vt:lpstr>Periodic Extension Queries</vt:lpstr>
      <vt:lpstr>Cyclic Equivalence Queries</vt:lpstr>
      <vt:lpstr>Cyclic Equivalence Queries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Order-preserving pattern matching with k mismatches</dc:title>
  <cp:lastModifiedBy>pplab</cp:lastModifiedBy>
  <cp:revision>285</cp:revision>
  <dcterms:modified xsi:type="dcterms:W3CDTF">2025-02-25T12:45:55Z</dcterms:modified>
</cp:coreProperties>
</file>