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9" r:id="rId1"/>
  </p:sldMasterIdLst>
  <p:notesMasterIdLst>
    <p:notesMasterId r:id="rId21"/>
  </p:notesMasterIdLst>
  <p:sldIdLst>
    <p:sldId id="256" r:id="rId2"/>
    <p:sldId id="257" r:id="rId3"/>
    <p:sldId id="425" r:id="rId4"/>
    <p:sldId id="426" r:id="rId5"/>
    <p:sldId id="427" r:id="rId6"/>
    <p:sldId id="428" r:id="rId7"/>
    <p:sldId id="404" r:id="rId8"/>
    <p:sldId id="429" r:id="rId9"/>
    <p:sldId id="430" r:id="rId10"/>
    <p:sldId id="431" r:id="rId11"/>
    <p:sldId id="434" r:id="rId12"/>
    <p:sldId id="435" r:id="rId13"/>
    <p:sldId id="432" r:id="rId14"/>
    <p:sldId id="436" r:id="rId15"/>
    <p:sldId id="438" r:id="rId16"/>
    <p:sldId id="439" r:id="rId17"/>
    <p:sldId id="433" r:id="rId18"/>
    <p:sldId id="437" r:id="rId19"/>
    <p:sldId id="295" r:id="rId2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00FF00"/>
    <a:srgbClr val="F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936" y="6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>
          <a:extLst>
            <a:ext uri="{FF2B5EF4-FFF2-40B4-BE49-F238E27FC236}">
              <a16:creationId xmlns:a16="http://schemas.microsoft.com/office/drawing/2014/main" id="{B4053C8B-58B5-B5F1-A37C-FE3D43A08E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:notes">
            <a:extLst>
              <a:ext uri="{FF2B5EF4-FFF2-40B4-BE49-F238E27FC236}">
                <a16:creationId xmlns:a16="http://schemas.microsoft.com/office/drawing/2014/main" id="{FEF483DF-225D-1F4C-2B80-1CEB5A9B024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9" name="Google Shape;59;p2:notes">
            <a:extLst>
              <a:ext uri="{FF2B5EF4-FFF2-40B4-BE49-F238E27FC236}">
                <a16:creationId xmlns:a16="http://schemas.microsoft.com/office/drawing/2014/main" id="{4B103673-D763-DA46-3C08-127D95EC6D3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988614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>
          <a:extLst>
            <a:ext uri="{FF2B5EF4-FFF2-40B4-BE49-F238E27FC236}">
              <a16:creationId xmlns:a16="http://schemas.microsoft.com/office/drawing/2014/main" id="{04735441-7705-3893-08DD-56978E903A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:notes">
            <a:extLst>
              <a:ext uri="{FF2B5EF4-FFF2-40B4-BE49-F238E27FC236}">
                <a16:creationId xmlns:a16="http://schemas.microsoft.com/office/drawing/2014/main" id="{9BEFE9B0-D0C7-25DF-0BF4-F8E9A3DF856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9" name="Google Shape;59;p2:notes">
            <a:extLst>
              <a:ext uri="{FF2B5EF4-FFF2-40B4-BE49-F238E27FC236}">
                <a16:creationId xmlns:a16="http://schemas.microsoft.com/office/drawing/2014/main" id="{758B69E5-6CEF-1C6B-C3A9-224FCB85EA7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273064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>
          <a:extLst>
            <a:ext uri="{FF2B5EF4-FFF2-40B4-BE49-F238E27FC236}">
              <a16:creationId xmlns:a16="http://schemas.microsoft.com/office/drawing/2014/main" id="{687E58F5-23B3-B4B8-8F13-3729B76FDE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:notes">
            <a:extLst>
              <a:ext uri="{FF2B5EF4-FFF2-40B4-BE49-F238E27FC236}">
                <a16:creationId xmlns:a16="http://schemas.microsoft.com/office/drawing/2014/main" id="{BD677BA7-4E4B-FBDB-5D13-EDB5CEDEDB2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9" name="Google Shape;59;p2:notes">
            <a:extLst>
              <a:ext uri="{FF2B5EF4-FFF2-40B4-BE49-F238E27FC236}">
                <a16:creationId xmlns:a16="http://schemas.microsoft.com/office/drawing/2014/main" id="{04A1A1FD-04B8-EE14-13FD-E87410D95EA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379481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>
          <a:extLst>
            <a:ext uri="{FF2B5EF4-FFF2-40B4-BE49-F238E27FC236}">
              <a16:creationId xmlns:a16="http://schemas.microsoft.com/office/drawing/2014/main" id="{43F2BDB9-8A7D-0DDA-A399-88CD4B0789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:notes">
            <a:extLst>
              <a:ext uri="{FF2B5EF4-FFF2-40B4-BE49-F238E27FC236}">
                <a16:creationId xmlns:a16="http://schemas.microsoft.com/office/drawing/2014/main" id="{BD0BBEC4-8DD8-C83A-376C-FF70A46EA0F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9" name="Google Shape;59;p2:notes">
            <a:extLst>
              <a:ext uri="{FF2B5EF4-FFF2-40B4-BE49-F238E27FC236}">
                <a16:creationId xmlns:a16="http://schemas.microsoft.com/office/drawing/2014/main" id="{EF117854-79FE-426C-6CDD-ABEF24313B8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370713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>
          <a:extLst>
            <a:ext uri="{FF2B5EF4-FFF2-40B4-BE49-F238E27FC236}">
              <a16:creationId xmlns:a16="http://schemas.microsoft.com/office/drawing/2014/main" id="{BDEDB0F3-C9F3-5ECA-A152-4D152FE999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:notes">
            <a:extLst>
              <a:ext uri="{FF2B5EF4-FFF2-40B4-BE49-F238E27FC236}">
                <a16:creationId xmlns:a16="http://schemas.microsoft.com/office/drawing/2014/main" id="{0715B19B-B209-E98A-DA54-99810485FE6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9" name="Google Shape;59;p2:notes">
            <a:extLst>
              <a:ext uri="{FF2B5EF4-FFF2-40B4-BE49-F238E27FC236}">
                <a16:creationId xmlns:a16="http://schemas.microsoft.com/office/drawing/2014/main" id="{228C249A-E9A7-7B97-80EB-05B6F7865F6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705684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>
          <a:extLst>
            <a:ext uri="{FF2B5EF4-FFF2-40B4-BE49-F238E27FC236}">
              <a16:creationId xmlns:a16="http://schemas.microsoft.com/office/drawing/2014/main" id="{124F0A96-F853-E963-4C30-159EBB240D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:notes">
            <a:extLst>
              <a:ext uri="{FF2B5EF4-FFF2-40B4-BE49-F238E27FC236}">
                <a16:creationId xmlns:a16="http://schemas.microsoft.com/office/drawing/2014/main" id="{7FA8E64B-270F-0287-8E61-98BEE614BB4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9" name="Google Shape;59;p2:notes">
            <a:extLst>
              <a:ext uri="{FF2B5EF4-FFF2-40B4-BE49-F238E27FC236}">
                <a16:creationId xmlns:a16="http://schemas.microsoft.com/office/drawing/2014/main" id="{AFF58C18-DE2B-8C36-6107-D92E75154EA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2123154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>
          <a:extLst>
            <a:ext uri="{FF2B5EF4-FFF2-40B4-BE49-F238E27FC236}">
              <a16:creationId xmlns:a16="http://schemas.microsoft.com/office/drawing/2014/main" id="{75B6D907-251C-E102-0348-9A173712C2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:notes">
            <a:extLst>
              <a:ext uri="{FF2B5EF4-FFF2-40B4-BE49-F238E27FC236}">
                <a16:creationId xmlns:a16="http://schemas.microsoft.com/office/drawing/2014/main" id="{D5FA16A4-36B5-7208-9676-90FDDCA903B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9" name="Google Shape;59;p2:notes">
            <a:extLst>
              <a:ext uri="{FF2B5EF4-FFF2-40B4-BE49-F238E27FC236}">
                <a16:creationId xmlns:a16="http://schemas.microsoft.com/office/drawing/2014/main" id="{E713E1D7-E986-6D05-4D8B-339535BCC45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461056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>
          <a:extLst>
            <a:ext uri="{FF2B5EF4-FFF2-40B4-BE49-F238E27FC236}">
              <a16:creationId xmlns:a16="http://schemas.microsoft.com/office/drawing/2014/main" id="{CA6B29A3-87A0-D495-7995-863A63116C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:notes">
            <a:extLst>
              <a:ext uri="{FF2B5EF4-FFF2-40B4-BE49-F238E27FC236}">
                <a16:creationId xmlns:a16="http://schemas.microsoft.com/office/drawing/2014/main" id="{7684E983-0065-990F-B784-DA6A6EDF1F0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9" name="Google Shape;59;p2:notes">
            <a:extLst>
              <a:ext uri="{FF2B5EF4-FFF2-40B4-BE49-F238E27FC236}">
                <a16:creationId xmlns:a16="http://schemas.microsoft.com/office/drawing/2014/main" id="{81AF7397-7192-FA6F-9216-14BE3E0D7E2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0989266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>
          <a:extLst>
            <a:ext uri="{FF2B5EF4-FFF2-40B4-BE49-F238E27FC236}">
              <a16:creationId xmlns:a16="http://schemas.microsoft.com/office/drawing/2014/main" id="{8BA0BC85-3AB2-E459-0138-FEDDA3B10C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:notes">
            <a:extLst>
              <a:ext uri="{FF2B5EF4-FFF2-40B4-BE49-F238E27FC236}">
                <a16:creationId xmlns:a16="http://schemas.microsoft.com/office/drawing/2014/main" id="{3544C59E-5BA6-FC08-0A88-74CB9895638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9" name="Google Shape;59;p2:notes">
            <a:extLst>
              <a:ext uri="{FF2B5EF4-FFF2-40B4-BE49-F238E27FC236}">
                <a16:creationId xmlns:a16="http://schemas.microsoft.com/office/drawing/2014/main" id="{D051FBC4-AB0B-E23F-77D0-60E39A656DB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5349587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1e56bd8716d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g1e56bd8716d_0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zh-TW"/>
              <a:t>Given a string S of length n, an integer p ∈ [1..n] is a period of S if S[i] = S[i + p] for all i ∈ [1..n − p].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zh-TW"/>
              <a:t>S[|S| − p + 1] = c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5189391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9" name="Google Shape;5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>
          <a:extLst>
            <a:ext uri="{FF2B5EF4-FFF2-40B4-BE49-F238E27FC236}">
              <a16:creationId xmlns:a16="http://schemas.microsoft.com/office/drawing/2014/main" id="{0A5D87FC-69C7-466D-DCBD-6BCA38E369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:notes">
            <a:extLst>
              <a:ext uri="{FF2B5EF4-FFF2-40B4-BE49-F238E27FC236}">
                <a16:creationId xmlns:a16="http://schemas.microsoft.com/office/drawing/2014/main" id="{5FF225E5-1755-59C5-1219-BF8EFD8B483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9" name="Google Shape;59;p2:notes">
            <a:extLst>
              <a:ext uri="{FF2B5EF4-FFF2-40B4-BE49-F238E27FC236}">
                <a16:creationId xmlns:a16="http://schemas.microsoft.com/office/drawing/2014/main" id="{3D429783-10F4-A1D7-B34E-BCC6F432FE0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352314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>
          <a:extLst>
            <a:ext uri="{FF2B5EF4-FFF2-40B4-BE49-F238E27FC236}">
              <a16:creationId xmlns:a16="http://schemas.microsoft.com/office/drawing/2014/main" id="{23A110B7-5CA6-DE63-9931-C3A2988AC2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:notes">
            <a:extLst>
              <a:ext uri="{FF2B5EF4-FFF2-40B4-BE49-F238E27FC236}">
                <a16:creationId xmlns:a16="http://schemas.microsoft.com/office/drawing/2014/main" id="{719AA84B-58D8-8C1A-10F0-69154AAEE92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9" name="Google Shape;59;p2:notes">
            <a:extLst>
              <a:ext uri="{FF2B5EF4-FFF2-40B4-BE49-F238E27FC236}">
                <a16:creationId xmlns:a16="http://schemas.microsoft.com/office/drawing/2014/main" id="{BDD16891-E707-1707-FA68-61BF0B1D790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32180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>
          <a:extLst>
            <a:ext uri="{FF2B5EF4-FFF2-40B4-BE49-F238E27FC236}">
              <a16:creationId xmlns:a16="http://schemas.microsoft.com/office/drawing/2014/main" id="{E19F1AF1-97B3-B5C3-FEC5-C0BF8F649D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:notes">
            <a:extLst>
              <a:ext uri="{FF2B5EF4-FFF2-40B4-BE49-F238E27FC236}">
                <a16:creationId xmlns:a16="http://schemas.microsoft.com/office/drawing/2014/main" id="{0C3C65C1-60C3-C562-3AEA-07545303487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9" name="Google Shape;59;p2:notes">
            <a:extLst>
              <a:ext uri="{FF2B5EF4-FFF2-40B4-BE49-F238E27FC236}">
                <a16:creationId xmlns:a16="http://schemas.microsoft.com/office/drawing/2014/main" id="{1A68B6C6-8A2C-90AD-451F-42B0776E257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997387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>
          <a:extLst>
            <a:ext uri="{FF2B5EF4-FFF2-40B4-BE49-F238E27FC236}">
              <a16:creationId xmlns:a16="http://schemas.microsoft.com/office/drawing/2014/main" id="{5A6E6B1D-02CA-A3FE-0C4D-7604B90DD6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:notes">
            <a:extLst>
              <a:ext uri="{FF2B5EF4-FFF2-40B4-BE49-F238E27FC236}">
                <a16:creationId xmlns:a16="http://schemas.microsoft.com/office/drawing/2014/main" id="{D26FBF46-F064-1E90-3C58-61C1F64DF24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9" name="Google Shape;59;p2:notes">
            <a:extLst>
              <a:ext uri="{FF2B5EF4-FFF2-40B4-BE49-F238E27FC236}">
                <a16:creationId xmlns:a16="http://schemas.microsoft.com/office/drawing/2014/main" id="{7A79A839-346E-5C83-EC73-3D16E124C49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855139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>
          <a:extLst>
            <a:ext uri="{FF2B5EF4-FFF2-40B4-BE49-F238E27FC236}">
              <a16:creationId xmlns:a16="http://schemas.microsoft.com/office/drawing/2014/main" id="{3C3C1EF0-C240-17FA-6F82-26CC7FA8C0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:notes">
            <a:extLst>
              <a:ext uri="{FF2B5EF4-FFF2-40B4-BE49-F238E27FC236}">
                <a16:creationId xmlns:a16="http://schemas.microsoft.com/office/drawing/2014/main" id="{13794E0E-650D-C5FF-6983-0D481087097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9" name="Google Shape;59;p2:notes">
            <a:extLst>
              <a:ext uri="{FF2B5EF4-FFF2-40B4-BE49-F238E27FC236}">
                <a16:creationId xmlns:a16="http://schemas.microsoft.com/office/drawing/2014/main" id="{36868002-D84B-CF85-2974-3321B53D72A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598612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>
          <a:extLst>
            <a:ext uri="{FF2B5EF4-FFF2-40B4-BE49-F238E27FC236}">
              <a16:creationId xmlns:a16="http://schemas.microsoft.com/office/drawing/2014/main" id="{DEEC52A3-F437-B7F6-3AEA-5B093FDEF2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:notes">
            <a:extLst>
              <a:ext uri="{FF2B5EF4-FFF2-40B4-BE49-F238E27FC236}">
                <a16:creationId xmlns:a16="http://schemas.microsoft.com/office/drawing/2014/main" id="{0C94C1DF-56BD-4634-1CEE-A917C76F529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9" name="Google Shape;59;p2:notes">
            <a:extLst>
              <a:ext uri="{FF2B5EF4-FFF2-40B4-BE49-F238E27FC236}">
                <a16:creationId xmlns:a16="http://schemas.microsoft.com/office/drawing/2014/main" id="{52356244-6B93-9A53-EAFD-9EA4A36C38E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913755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>
          <a:extLst>
            <a:ext uri="{FF2B5EF4-FFF2-40B4-BE49-F238E27FC236}">
              <a16:creationId xmlns:a16="http://schemas.microsoft.com/office/drawing/2014/main" id="{8BE7B1F8-29F7-2702-6157-49B44D379B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:notes">
            <a:extLst>
              <a:ext uri="{FF2B5EF4-FFF2-40B4-BE49-F238E27FC236}">
                <a16:creationId xmlns:a16="http://schemas.microsoft.com/office/drawing/2014/main" id="{38075594-2800-E8DE-14A8-2A97811ABF2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9" name="Google Shape;59;p2:notes">
            <a:extLst>
              <a:ext uri="{FF2B5EF4-FFF2-40B4-BE49-F238E27FC236}">
                <a16:creationId xmlns:a16="http://schemas.microsoft.com/office/drawing/2014/main" id="{D5B05957-EE9E-5640-FDC8-9FC90553C31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298128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778"/>
              <a:buNone/>
            </a:pPr>
            <a:r>
              <a:rPr lang="en-US" altLang="zh-TW" sz="4000" dirty="0">
                <a:latin typeface="Times New Roman"/>
                <a:ea typeface="Times New Roman"/>
                <a:cs typeface="Times New Roman"/>
                <a:sym typeface="Times New Roman"/>
              </a:rPr>
              <a:t>Internal Pattern Matching Queries in a Text and Applications</a:t>
            </a: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fi-FI" altLang="zh-TW" sz="1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Tomasz Kociumaka, Jakub Radoszewski, Wojciech Rytter and Tomasz Waleń</a:t>
            </a: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fi-FI" altLang="zh-TW" sz="1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SIAM Journal on Computing</a:t>
            </a:r>
            <a:r>
              <a:rPr lang="zh-TW" altLang="en-US" sz="1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altLang="zh-TW" sz="1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(2024)</a:t>
            </a:r>
            <a:r>
              <a:rPr lang="fi-FI" altLang="zh-TW" sz="1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53(5), 1524-1577.</a:t>
            </a:r>
            <a:endParaRPr lang="pl-PL" sz="18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4914600" y="4220100"/>
            <a:ext cx="42294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zh-TW" sz="2400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Presenter: </a:t>
            </a:r>
            <a:r>
              <a:rPr lang="zh-TW" sz="2400" dirty="0">
                <a:latin typeface="Times New Roman"/>
                <a:ea typeface="Times New Roman"/>
                <a:cs typeface="Times New Roman"/>
                <a:sym typeface="Times New Roman"/>
              </a:rPr>
              <a:t>Hsin-Chang Yu</a:t>
            </a:r>
            <a:endParaRPr sz="2400" b="0" i="0" u="none" strike="noStrike" cap="none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zh-TW" sz="2400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Date: </a:t>
            </a:r>
            <a:r>
              <a:rPr lang="en-US" altLang="zh-TW" sz="2400" dirty="0">
                <a:latin typeface="Times New Roman"/>
                <a:ea typeface="Times New Roman"/>
                <a:cs typeface="Times New Roman"/>
                <a:sym typeface="Times New Roman"/>
              </a:rPr>
              <a:t>Feb</a:t>
            </a:r>
            <a:r>
              <a:rPr lang="en-US" altLang="zh-TW" sz="2400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r>
              <a:rPr lang="zh-TW" sz="2400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altLang="zh-TW" sz="2400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25</a:t>
            </a:r>
            <a:r>
              <a:rPr lang="zh-TW" sz="2400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202</a:t>
            </a:r>
            <a:r>
              <a:rPr lang="en-US" altLang="zh-TW" sz="2400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</a:t>
            </a:r>
            <a:endParaRPr sz="2400" b="0" i="0" u="none" strike="noStrike" cap="none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>
          <a:extLst>
            <a:ext uri="{FF2B5EF4-FFF2-40B4-BE49-F238E27FC236}">
              <a16:creationId xmlns:a16="http://schemas.microsoft.com/office/drawing/2014/main" id="{561B232D-9177-5D0B-EEE5-706C12BAB2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>
            <a:extLst>
              <a:ext uri="{FF2B5EF4-FFF2-40B4-BE49-F238E27FC236}">
                <a16:creationId xmlns:a16="http://schemas.microsoft.com/office/drawing/2014/main" id="{0173B5CF-AADA-253B-B7C0-3C1B57AF9FD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-US" altLang="zh-TW" sz="2800" dirty="0">
                <a:solidFill>
                  <a:schemeClr val="dk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Period Queries</a:t>
            </a:r>
          </a:p>
        </p:txBody>
      </p:sp>
      <p:sp>
        <p:nvSpPr>
          <p:cNvPr id="63" name="Google Shape;63;p14">
            <a:extLst>
              <a:ext uri="{FF2B5EF4-FFF2-40B4-BE49-F238E27FC236}">
                <a16:creationId xmlns:a16="http://schemas.microsoft.com/office/drawing/2014/main" id="{D41DB1D9-9CFA-DAAA-F43A-C0C97BA2F1F6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-US" altLang="zh-TW"/>
              <a:t>10</a:t>
            </a:fld>
            <a:endParaRPr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C517E4F-5F85-5E07-4547-7713819389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142475"/>
            <a:ext cx="9144000" cy="1346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82597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>
          <a:extLst>
            <a:ext uri="{FF2B5EF4-FFF2-40B4-BE49-F238E27FC236}">
              <a16:creationId xmlns:a16="http://schemas.microsoft.com/office/drawing/2014/main" id="{9D599301-696E-C8E6-2EC8-C077F02EA2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>
            <a:extLst>
              <a:ext uri="{FF2B5EF4-FFF2-40B4-BE49-F238E27FC236}">
                <a16:creationId xmlns:a16="http://schemas.microsoft.com/office/drawing/2014/main" id="{5095F3A1-4E0C-6415-72B4-E28D590BE7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-US" altLang="zh-TW" sz="2800" dirty="0">
                <a:solidFill>
                  <a:schemeClr val="dk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Period Queries</a:t>
            </a:r>
          </a:p>
        </p:txBody>
      </p:sp>
      <p:sp>
        <p:nvSpPr>
          <p:cNvPr id="63" name="Google Shape;63;p14">
            <a:extLst>
              <a:ext uri="{FF2B5EF4-FFF2-40B4-BE49-F238E27FC236}">
                <a16:creationId xmlns:a16="http://schemas.microsoft.com/office/drawing/2014/main" id="{11AAEEB3-0828-9236-E7A2-2DEC75128CC8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-US" altLang="zh-TW"/>
              <a:t>11</a:t>
            </a:fld>
            <a:endParaRPr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1D0F830-21AB-5886-3828-F4F57DAD5394}"/>
              </a:ext>
            </a:extLst>
          </p:cNvPr>
          <p:cNvSpPr txBox="1"/>
          <p:nvPr/>
        </p:nvSpPr>
        <p:spPr>
          <a:xfrm>
            <a:off x="311700" y="1544283"/>
            <a:ext cx="4572000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zh-TW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zh-TW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abbabbabbabb</a:t>
            </a:r>
            <a:endParaRPr lang="en-US" altLang="zh-TW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TW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Period</a:t>
            </a:r>
            <a:r>
              <a:rPr lang="zh-TW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TW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abb</a:t>
            </a:r>
          </a:p>
          <a:p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Period</a:t>
            </a:r>
            <a:r>
              <a:rPr lang="zh-TW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zh-TW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abbabb</a:t>
            </a:r>
            <a:endParaRPr lang="zh-TW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TW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6675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>
          <a:extLst>
            <a:ext uri="{FF2B5EF4-FFF2-40B4-BE49-F238E27FC236}">
              <a16:creationId xmlns:a16="http://schemas.microsoft.com/office/drawing/2014/main" id="{84078C70-6E90-9CF5-F1EF-FF90F2A946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>
            <a:extLst>
              <a:ext uri="{FF2B5EF4-FFF2-40B4-BE49-F238E27FC236}">
                <a16:creationId xmlns:a16="http://schemas.microsoft.com/office/drawing/2014/main" id="{5A032D4D-9677-2234-4D8F-155B7EC5B05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-US" altLang="zh-TW" sz="2800" dirty="0">
                <a:solidFill>
                  <a:schemeClr val="dk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2-Period Queries</a:t>
            </a:r>
          </a:p>
        </p:txBody>
      </p:sp>
      <p:sp>
        <p:nvSpPr>
          <p:cNvPr id="63" name="Google Shape;63;p14">
            <a:extLst>
              <a:ext uri="{FF2B5EF4-FFF2-40B4-BE49-F238E27FC236}">
                <a16:creationId xmlns:a16="http://schemas.microsoft.com/office/drawing/2014/main" id="{5D15C6E5-8900-E45F-4795-CC8A3248EA4B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-US" altLang="zh-TW"/>
              <a:t>12</a:t>
            </a:fld>
            <a:endParaRPr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21A3A81-6663-3725-50B7-51104D72E354}"/>
              </a:ext>
            </a:extLst>
          </p:cNvPr>
          <p:cNvSpPr txBox="1"/>
          <p:nvPr/>
        </p:nvSpPr>
        <p:spPr>
          <a:xfrm>
            <a:off x="311700" y="1338028"/>
            <a:ext cx="457200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zh-TW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zh-TW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abbabbabbabb</a:t>
            </a:r>
            <a:endParaRPr lang="en-US" altLang="zh-TW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TW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2800" dirty="0">
                <a:solidFill>
                  <a:schemeClr val="dk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2-Period 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abb</a:t>
            </a:r>
            <a:endParaRPr lang="zh-TW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07434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>
          <a:extLst>
            <a:ext uri="{FF2B5EF4-FFF2-40B4-BE49-F238E27FC236}">
              <a16:creationId xmlns:a16="http://schemas.microsoft.com/office/drawing/2014/main" id="{ABD9790A-3B32-E2FC-09F2-A712893249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>
            <a:extLst>
              <a:ext uri="{FF2B5EF4-FFF2-40B4-BE49-F238E27FC236}">
                <a16:creationId xmlns:a16="http://schemas.microsoft.com/office/drawing/2014/main" id="{0259F67C-3412-2B1A-8D72-7C981E32837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-US" altLang="zh-TW" sz="2800" dirty="0">
                <a:solidFill>
                  <a:schemeClr val="dk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 Prefix-Suffix Queries</a:t>
            </a:r>
          </a:p>
        </p:txBody>
      </p:sp>
      <p:sp>
        <p:nvSpPr>
          <p:cNvPr id="63" name="Google Shape;63;p14">
            <a:extLst>
              <a:ext uri="{FF2B5EF4-FFF2-40B4-BE49-F238E27FC236}">
                <a16:creationId xmlns:a16="http://schemas.microsoft.com/office/drawing/2014/main" id="{84BA9924-1E80-D1AC-691C-971D4C5B7B07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-US" altLang="zh-TW"/>
              <a:t>13</a:t>
            </a:fld>
            <a:endParaRPr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C0D8EA0-D67D-2D3E-E5CB-C5746C0AF4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216415"/>
            <a:ext cx="9144000" cy="1624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99777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>
          <a:extLst>
            <a:ext uri="{FF2B5EF4-FFF2-40B4-BE49-F238E27FC236}">
              <a16:creationId xmlns:a16="http://schemas.microsoft.com/office/drawing/2014/main" id="{30AD5D96-3ABB-06CA-7A79-68623A9FC7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>
            <a:extLst>
              <a:ext uri="{FF2B5EF4-FFF2-40B4-BE49-F238E27FC236}">
                <a16:creationId xmlns:a16="http://schemas.microsoft.com/office/drawing/2014/main" id="{0A00EF50-4773-E8D2-7200-8D13A37C4F6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-US" altLang="zh-TW" sz="2800" dirty="0">
                <a:solidFill>
                  <a:schemeClr val="dk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 Prefix-Suffix Queries</a:t>
            </a:r>
          </a:p>
        </p:txBody>
      </p:sp>
      <p:sp>
        <p:nvSpPr>
          <p:cNvPr id="63" name="Google Shape;63;p14">
            <a:extLst>
              <a:ext uri="{FF2B5EF4-FFF2-40B4-BE49-F238E27FC236}">
                <a16:creationId xmlns:a16="http://schemas.microsoft.com/office/drawing/2014/main" id="{1FE2F89B-728F-0F3B-EF09-B742BA4DFBE7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-US" altLang="zh-TW"/>
              <a:t>14</a:t>
            </a:fld>
            <a:endParaRPr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1BF1A6C-18D1-B199-CADD-60DAC603EB9D}"/>
              </a:ext>
            </a:extLst>
          </p:cNvPr>
          <p:cNvSpPr txBox="1"/>
          <p:nvPr/>
        </p:nvSpPr>
        <p:spPr>
          <a:xfrm>
            <a:off x="311700" y="1193649"/>
            <a:ext cx="4572000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zh-TW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zh-TW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abababababa</a:t>
            </a:r>
            <a:endParaRPr lang="en-US" altLang="zh-TW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zh-TW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zh-TW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bababababababbabababa</a:t>
            </a:r>
            <a:endParaRPr lang="en-US" altLang="zh-TW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TW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Answers:</a:t>
            </a:r>
            <a:r>
              <a:rPr lang="zh-TW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abababa</a:t>
            </a:r>
            <a:endParaRPr lang="zh-TW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6368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>
          <a:extLst>
            <a:ext uri="{FF2B5EF4-FFF2-40B4-BE49-F238E27FC236}">
              <a16:creationId xmlns:a16="http://schemas.microsoft.com/office/drawing/2014/main" id="{C5DAD621-5366-045A-D293-7041C20F38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>
            <a:extLst>
              <a:ext uri="{FF2B5EF4-FFF2-40B4-BE49-F238E27FC236}">
                <a16:creationId xmlns:a16="http://schemas.microsoft.com/office/drawing/2014/main" id="{40CDC10C-163C-DDF8-2563-D965510056D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-US" altLang="zh-TW" sz="2800" dirty="0">
                <a:solidFill>
                  <a:schemeClr val="dk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Periodic Extension Queries</a:t>
            </a:r>
          </a:p>
        </p:txBody>
      </p:sp>
      <p:sp>
        <p:nvSpPr>
          <p:cNvPr id="63" name="Google Shape;63;p14">
            <a:extLst>
              <a:ext uri="{FF2B5EF4-FFF2-40B4-BE49-F238E27FC236}">
                <a16:creationId xmlns:a16="http://schemas.microsoft.com/office/drawing/2014/main" id="{C8ACC6AD-F14C-41B1-BD60-00395918716A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-US" altLang="zh-TW"/>
              <a:t>15</a:t>
            </a:fld>
            <a:endParaRPr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C0D95B4-C213-070E-0C5C-69235EE8F8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100857"/>
            <a:ext cx="9144000" cy="1057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9441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>
          <a:extLst>
            <a:ext uri="{FF2B5EF4-FFF2-40B4-BE49-F238E27FC236}">
              <a16:creationId xmlns:a16="http://schemas.microsoft.com/office/drawing/2014/main" id="{3D4B8C24-7BF4-90F7-1256-79567F9824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>
            <a:extLst>
              <a:ext uri="{FF2B5EF4-FFF2-40B4-BE49-F238E27FC236}">
                <a16:creationId xmlns:a16="http://schemas.microsoft.com/office/drawing/2014/main" id="{D7F38E06-3B3E-7A69-024B-10B27D58845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-US" altLang="zh-TW" sz="2800" dirty="0">
                <a:solidFill>
                  <a:schemeClr val="dk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Periodic Extension Queries</a:t>
            </a:r>
          </a:p>
        </p:txBody>
      </p:sp>
      <p:sp>
        <p:nvSpPr>
          <p:cNvPr id="63" name="Google Shape;63;p14">
            <a:extLst>
              <a:ext uri="{FF2B5EF4-FFF2-40B4-BE49-F238E27FC236}">
                <a16:creationId xmlns:a16="http://schemas.microsoft.com/office/drawing/2014/main" id="{618618BD-DF14-A476-D5CF-903993251EE2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-US" altLang="zh-TW"/>
              <a:t>16</a:t>
            </a:fld>
            <a:endParaRPr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D87FE6A-ADB2-B534-2F0A-EE1DE70860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0775" y="1237408"/>
            <a:ext cx="7002450" cy="3370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85146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>
          <a:extLst>
            <a:ext uri="{FF2B5EF4-FFF2-40B4-BE49-F238E27FC236}">
              <a16:creationId xmlns:a16="http://schemas.microsoft.com/office/drawing/2014/main" id="{8E54ABD1-781B-940F-842C-FD2C1B00F5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>
            <a:extLst>
              <a:ext uri="{FF2B5EF4-FFF2-40B4-BE49-F238E27FC236}">
                <a16:creationId xmlns:a16="http://schemas.microsoft.com/office/drawing/2014/main" id="{8A0B2A67-C673-86E9-6E1D-6AB7E4DED2C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-US" altLang="zh-TW" sz="2800" dirty="0">
                <a:solidFill>
                  <a:schemeClr val="dk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Cyclic Equivalence Queries</a:t>
            </a:r>
          </a:p>
        </p:txBody>
      </p:sp>
      <p:sp>
        <p:nvSpPr>
          <p:cNvPr id="63" name="Google Shape;63;p14">
            <a:extLst>
              <a:ext uri="{FF2B5EF4-FFF2-40B4-BE49-F238E27FC236}">
                <a16:creationId xmlns:a16="http://schemas.microsoft.com/office/drawing/2014/main" id="{7A363F7A-19E2-064F-B7C4-BA458142F326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-US" altLang="zh-TW"/>
              <a:t>17</a:t>
            </a:fld>
            <a:endParaRPr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66175BD-E612-02CA-63F0-9308D4D7D8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156026"/>
            <a:ext cx="9144000" cy="131890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7F6E7C8-83BF-0D1D-8C8D-D80B49814175}"/>
              </a:ext>
            </a:extLst>
          </p:cNvPr>
          <p:cNvSpPr txBox="1"/>
          <p:nvPr/>
        </p:nvSpPr>
        <p:spPr>
          <a:xfrm>
            <a:off x="1287977" y="3045855"/>
            <a:ext cx="650848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abababababa</a:t>
            </a:r>
            <a:r>
              <a:rPr lang="zh-TW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</a:t>
            </a:r>
            <a:r>
              <a:rPr lang="en-US" altLang="zh-TW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aababababab</a:t>
            </a:r>
            <a:endParaRPr lang="zh-TW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TW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Arrow: Curved Down 14">
            <a:extLst>
              <a:ext uri="{FF2B5EF4-FFF2-40B4-BE49-F238E27FC236}">
                <a16:creationId xmlns:a16="http://schemas.microsoft.com/office/drawing/2014/main" id="{9D3E9292-F48D-4914-6557-1A8FA7F0C6CF}"/>
              </a:ext>
            </a:extLst>
          </p:cNvPr>
          <p:cNvSpPr/>
          <p:nvPr/>
        </p:nvSpPr>
        <p:spPr>
          <a:xfrm flipH="1" flipV="1">
            <a:off x="1127529" y="3549583"/>
            <a:ext cx="2076308" cy="523220"/>
          </a:xfrm>
          <a:prstGeom prst="curved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Arrow: Right 15">
            <a:extLst>
              <a:ext uri="{FF2B5EF4-FFF2-40B4-BE49-F238E27FC236}">
                <a16:creationId xmlns:a16="http://schemas.microsoft.com/office/drawing/2014/main" id="{AF00A145-73EE-58CC-CBB9-7384DE2507D1}"/>
              </a:ext>
            </a:extLst>
          </p:cNvPr>
          <p:cNvSpPr/>
          <p:nvPr/>
        </p:nvSpPr>
        <p:spPr>
          <a:xfrm>
            <a:off x="3705727" y="2803473"/>
            <a:ext cx="1409413" cy="1051904"/>
          </a:xfrm>
          <a:prstGeom prst="right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400" b="1" dirty="0"/>
              <a:t>rot</a:t>
            </a:r>
            <a:r>
              <a:rPr lang="en-US" altLang="zh-TW" sz="2400" baseline="30000" dirty="0"/>
              <a:t>1</a:t>
            </a:r>
            <a:endParaRPr lang="zh-TW" altLang="en-US" baseline="30000" dirty="0"/>
          </a:p>
        </p:txBody>
      </p:sp>
    </p:spTree>
    <p:extLst>
      <p:ext uri="{BB962C8B-B14F-4D97-AF65-F5344CB8AC3E}">
        <p14:creationId xmlns:p14="http://schemas.microsoft.com/office/powerpoint/2010/main" val="4500816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>
          <a:extLst>
            <a:ext uri="{FF2B5EF4-FFF2-40B4-BE49-F238E27FC236}">
              <a16:creationId xmlns:a16="http://schemas.microsoft.com/office/drawing/2014/main" id="{8E81B45C-FB82-ACA0-78D3-36CD0FD04C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>
            <a:extLst>
              <a:ext uri="{FF2B5EF4-FFF2-40B4-BE49-F238E27FC236}">
                <a16:creationId xmlns:a16="http://schemas.microsoft.com/office/drawing/2014/main" id="{4AF23789-A83D-3A9C-5201-5EC0C1236C9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-US" altLang="zh-TW" sz="2800" dirty="0">
                <a:solidFill>
                  <a:schemeClr val="dk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Cyclic Equivalence Queries</a:t>
            </a:r>
          </a:p>
        </p:txBody>
      </p:sp>
      <p:sp>
        <p:nvSpPr>
          <p:cNvPr id="63" name="Google Shape;63;p14">
            <a:extLst>
              <a:ext uri="{FF2B5EF4-FFF2-40B4-BE49-F238E27FC236}">
                <a16:creationId xmlns:a16="http://schemas.microsoft.com/office/drawing/2014/main" id="{312D441B-1A7B-0D3A-40E9-DEB26F738A7D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-US" altLang="zh-TW"/>
              <a:t>18</a:t>
            </a:fld>
            <a:endParaRPr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C2038A-30CF-A5C4-CB3E-C7E49015F03E}"/>
              </a:ext>
            </a:extLst>
          </p:cNvPr>
          <p:cNvSpPr txBox="1"/>
          <p:nvPr/>
        </p:nvSpPr>
        <p:spPr>
          <a:xfrm>
            <a:off x="311700" y="1193649"/>
            <a:ext cx="45720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zh-TW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zh-TW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ababababab</a:t>
            </a:r>
            <a:endParaRPr lang="en-US" altLang="zh-TW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zh-TW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zh-TW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bababababa</a:t>
            </a:r>
            <a:endParaRPr lang="en-US" altLang="zh-TW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9712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0"/>
          <p:cNvSpPr txBox="1">
            <a:spLocks noGrp="1"/>
          </p:cNvSpPr>
          <p:nvPr>
            <p:ph type="title"/>
          </p:nvPr>
        </p:nvSpPr>
        <p:spPr>
          <a:xfrm>
            <a:off x="0" y="1754841"/>
            <a:ext cx="9144000" cy="19027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-US" sz="4800" dirty="0">
                <a:latin typeface="Times New Roman"/>
                <a:ea typeface="Times New Roman"/>
                <a:cs typeface="Times New Roman"/>
                <a:sym typeface="Times New Roman"/>
              </a:rPr>
              <a:t>Thanks</a:t>
            </a: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1" name="Google Shape;111;p2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-US" altLang="zh-TW"/>
              <a:t>19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62821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zh-TW" dirty="0">
                <a:latin typeface="Times New Roman"/>
                <a:ea typeface="Times New Roman"/>
                <a:cs typeface="Times New Roman"/>
                <a:sym typeface="Times New Roman"/>
              </a:rPr>
              <a:t>Abstract</a:t>
            </a: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2" name="Google Shape;62;p14"/>
          <p:cNvSpPr txBox="1">
            <a:spLocks noGrp="1"/>
          </p:cNvSpPr>
          <p:nvPr>
            <p:ph type="body" idx="1"/>
          </p:nvPr>
        </p:nvSpPr>
        <p:spPr>
          <a:xfrm>
            <a:off x="311700" y="101772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100"/>
              <a:buNone/>
            </a:pPr>
            <a:r>
              <a:rPr lang="en-US" altLang="zh-TW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 consider several types of internal queries, that is, questions about fragments of a given text T specified in constant space by their locations in T. Our main result is an optimal data structure for internal pattern matching (IPM) queries, which, given two</a:t>
            </a:r>
            <a:r>
              <a:rPr lang="zh-TW" altLang="en-US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altLang="zh-TW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fragments x and y, ask for a representation of all fragments contained in y and matching x exactly. This problem can be viewed as an internal version of the fundamental exact pattern matching problem: We are looking for exact occurrences of one substring of T within another substring of T.</a:t>
            </a:r>
            <a:endParaRPr lang="en-US" sz="24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3" name="Google Shape;63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-US" altLang="zh-TW"/>
              <a:t>2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>
          <a:extLst>
            <a:ext uri="{FF2B5EF4-FFF2-40B4-BE49-F238E27FC236}">
              <a16:creationId xmlns:a16="http://schemas.microsoft.com/office/drawing/2014/main" id="{88079402-26A7-0AE0-5C04-BE2D067C4F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>
            <a:extLst>
              <a:ext uri="{FF2B5EF4-FFF2-40B4-BE49-F238E27FC236}">
                <a16:creationId xmlns:a16="http://schemas.microsoft.com/office/drawing/2014/main" id="{7584F752-AF96-B178-D7DC-87FD83445A6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zh-TW" dirty="0">
                <a:latin typeface="Times New Roman"/>
                <a:ea typeface="Times New Roman"/>
                <a:cs typeface="Times New Roman"/>
                <a:sym typeface="Times New Roman"/>
              </a:rPr>
              <a:t>Abstract</a:t>
            </a: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2" name="Google Shape;62;p14">
            <a:extLst>
              <a:ext uri="{FF2B5EF4-FFF2-40B4-BE49-F238E27FC236}">
                <a16:creationId xmlns:a16="http://schemas.microsoft.com/office/drawing/2014/main" id="{B8C7C704-4BF8-301E-A9C5-4105F21CCDA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11700" y="101772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0000" anchor="t" anchorCtr="0">
            <a:noAutofit/>
          </a:bodyPr>
          <a:lstStyle/>
          <a:p>
            <a:pPr marL="0" indent="0">
              <a:spcAft>
                <a:spcPts val="1200"/>
              </a:spcAft>
              <a:buSzPts val="1100"/>
              <a:buNone/>
            </a:pPr>
            <a:r>
              <a:rPr lang="en-US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Our data structure answers IPM queries in time proportional to the quotient |</a:t>
            </a:r>
            <a:r>
              <a:rPr lang="en-US" sz="2400" dirty="0">
                <a:solidFill>
                  <a:schemeClr val="dk1"/>
                </a:solidFill>
                <a:latin typeface="Times New Roman"/>
                <a:cs typeface="Times New Roman"/>
                <a:sym typeface="Times New Roman"/>
              </a:rPr>
              <a:t>y|/|x| of fragments‘ lengths, which is required due to the</a:t>
            </a:r>
            <a:r>
              <a:rPr lang="zh-TW" altLang="en-US" sz="2400" dirty="0">
                <a:solidFill>
                  <a:schemeClr val="dk1"/>
                </a:solidFill>
                <a:latin typeface="Times New Roman"/>
                <a:cs typeface="Times New Roman"/>
                <a:sym typeface="Times New Roman"/>
              </a:rPr>
              <a:t> </a:t>
            </a:r>
            <a:r>
              <a:rPr lang="en-US" altLang="zh-TW" sz="2400" dirty="0">
                <a:solidFill>
                  <a:schemeClr val="dk1"/>
                </a:solidFill>
                <a:latin typeface="Times New Roman"/>
                <a:cs typeface="Times New Roman"/>
                <a:sym typeface="Times New Roman"/>
              </a:rPr>
              <a:t>worst-case</a:t>
            </a:r>
            <a:r>
              <a:rPr lang="en-US" sz="2400" dirty="0">
                <a:solidFill>
                  <a:schemeClr val="dk1"/>
                </a:solidFill>
                <a:latin typeface="Times New Roman"/>
                <a:cs typeface="Times New Roman"/>
                <a:sym typeface="Times New Roman"/>
              </a:rPr>
              <a:t> information content of the output. If T is a text of length n over an integer alphabet </a:t>
            </a:r>
            <a:r>
              <a:rPr lang="en-US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of size σ, then our data structure occupies O(n/</a:t>
            </a:r>
            <a:r>
              <a:rPr lang="en-US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log</a:t>
            </a:r>
            <a:r>
              <a:rPr lang="en-US" sz="2400" baseline="-25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σ</a:t>
            </a:r>
            <a:r>
              <a:rPr lang="en-US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</a:t>
            </a:r>
            <a:r>
              <a:rPr lang="en-US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 machine words (that is, O(</a:t>
            </a:r>
            <a:r>
              <a:rPr lang="en-US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nlogσ</a:t>
            </a:r>
            <a:r>
              <a:rPr lang="en-US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 bits) and admits an O(n/</a:t>
            </a:r>
            <a:r>
              <a:rPr lang="en-US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log</a:t>
            </a:r>
            <a:r>
              <a:rPr lang="en-US" sz="2400" baseline="-25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σ</a:t>
            </a:r>
            <a:r>
              <a:rPr lang="en-US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</a:t>
            </a:r>
            <a:r>
              <a:rPr lang="en-US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)-time construction algorithm.</a:t>
            </a:r>
            <a:r>
              <a:rPr lang="en-US" altLang="zh-TW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We also show how to use IPM queries for answering internal queries corresponding to other classic string processing problems.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100"/>
              <a:buNone/>
            </a:pPr>
            <a:endParaRPr lang="en-US" sz="24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3" name="Google Shape;63;p14">
            <a:extLst>
              <a:ext uri="{FF2B5EF4-FFF2-40B4-BE49-F238E27FC236}">
                <a16:creationId xmlns:a16="http://schemas.microsoft.com/office/drawing/2014/main" id="{4768A08C-9EF7-3013-4E3F-16FE9681ACAC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-US" altLang="zh-TW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621274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>
          <a:extLst>
            <a:ext uri="{FF2B5EF4-FFF2-40B4-BE49-F238E27FC236}">
              <a16:creationId xmlns:a16="http://schemas.microsoft.com/office/drawing/2014/main" id="{786B875C-59C4-4D4D-7007-C8A217E6E1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>
            <a:extLst>
              <a:ext uri="{FF2B5EF4-FFF2-40B4-BE49-F238E27FC236}">
                <a16:creationId xmlns:a16="http://schemas.microsoft.com/office/drawing/2014/main" id="{8B1F367B-C95F-408D-3DF3-D61327EE0CF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zh-TW" dirty="0">
                <a:latin typeface="Times New Roman"/>
                <a:ea typeface="Times New Roman"/>
                <a:cs typeface="Times New Roman"/>
                <a:sym typeface="Times New Roman"/>
              </a:rPr>
              <a:t>Abstract</a:t>
            </a: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2" name="Google Shape;62;p14">
            <a:extLst>
              <a:ext uri="{FF2B5EF4-FFF2-40B4-BE49-F238E27FC236}">
                <a16:creationId xmlns:a16="http://schemas.microsoft.com/office/drawing/2014/main" id="{6B672241-B688-98DC-9661-0042F4C1BF6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11700" y="101772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100"/>
              <a:buNone/>
            </a:pPr>
            <a:r>
              <a:rPr lang="en-US" altLang="zh-TW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Among others, we derive optimal data structures reporting the periods of a fragment and testing the cyclic equivalence of two fragments. Since the publication of the conference version of this paper [</a:t>
            </a:r>
            <a:r>
              <a:rPr lang="en-US" altLang="zh-TW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Kociumaka</a:t>
            </a:r>
            <a:r>
              <a:rPr lang="en-US" altLang="zh-TW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et al., Internal pattern matching queries in a text and applications, SODA 2015], IPM queries have found numerous further applications, following the path paved by the classic longest common extension (LCE) queries of Landau and </a:t>
            </a:r>
            <a:r>
              <a:rPr lang="en-US" altLang="zh-TW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Vishkin</a:t>
            </a:r>
            <a:r>
              <a:rPr lang="en-US" altLang="zh-TW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[J. </a:t>
            </a:r>
            <a:r>
              <a:rPr lang="en-US" altLang="zh-TW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Comput</a:t>
            </a:r>
            <a:r>
              <a:rPr lang="en-US" altLang="zh-TW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System Sci., 37 (1988), pp. 63-78].</a:t>
            </a:r>
            <a:endParaRPr lang="en-US" sz="24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3" name="Google Shape;63;p14">
            <a:extLst>
              <a:ext uri="{FF2B5EF4-FFF2-40B4-BE49-F238E27FC236}">
                <a16:creationId xmlns:a16="http://schemas.microsoft.com/office/drawing/2014/main" id="{D3C59A90-0EF0-DCBE-AE46-25FC7250DF9E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-US" altLang="zh-TW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032761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>
          <a:extLst>
            <a:ext uri="{FF2B5EF4-FFF2-40B4-BE49-F238E27FC236}">
              <a16:creationId xmlns:a16="http://schemas.microsoft.com/office/drawing/2014/main" id="{68459C99-25CE-6012-B430-DEA24DCFAF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>
            <a:extLst>
              <a:ext uri="{FF2B5EF4-FFF2-40B4-BE49-F238E27FC236}">
                <a16:creationId xmlns:a16="http://schemas.microsoft.com/office/drawing/2014/main" id="{D68DE73C-65BA-5A76-280D-3D56ECEDE25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zh-TW" dirty="0">
                <a:latin typeface="Times New Roman"/>
                <a:ea typeface="Times New Roman"/>
                <a:cs typeface="Times New Roman"/>
                <a:sym typeface="Times New Roman"/>
              </a:rPr>
              <a:t>Abstract</a:t>
            </a: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2" name="Google Shape;62;p14">
            <a:extLst>
              <a:ext uri="{FF2B5EF4-FFF2-40B4-BE49-F238E27FC236}">
                <a16:creationId xmlns:a16="http://schemas.microsoft.com/office/drawing/2014/main" id="{D0023D0A-7ADA-2AE0-7E16-A0BA93163CA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11700" y="101772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100"/>
              <a:buNone/>
            </a:pPr>
            <a:r>
              <a:rPr lang="en-US" altLang="zh-TW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 particular, IPM queries have been implemented in grammar-compressed and dynamic settings and, along with LCE queries, constitute elementary operations of the </a:t>
            </a:r>
            <a:r>
              <a:rPr lang="en-US" altLang="zh-TW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PILLAR</a:t>
            </a:r>
            <a:r>
              <a:rPr lang="en-US" altLang="zh-TW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model, developed by </a:t>
            </a:r>
            <a:r>
              <a:rPr lang="en-US" altLang="zh-TW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Charalampopoulos</a:t>
            </a:r>
            <a:r>
              <a:rPr lang="en-US" altLang="zh-TW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altLang="zh-TW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Kociumaka</a:t>
            </a:r>
            <a:r>
              <a:rPr lang="en-US" altLang="zh-TW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and </a:t>
            </a:r>
            <a:r>
              <a:rPr lang="en-US" altLang="zh-TW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Wellnitz</a:t>
            </a:r>
            <a:r>
              <a:rPr lang="en-US" altLang="zh-TW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[Faster approximate pattern matching: A unified approach, FOCS 2020] to design approximate pattern matching algorithms that work in multiple settings. All our algorithms are deterministic, whereas the data structure in the conference version of the paper only admits a randomized construction in O(n) expected time. </a:t>
            </a:r>
            <a:endParaRPr lang="en-US" sz="24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3" name="Google Shape;63;p14">
            <a:extLst>
              <a:ext uri="{FF2B5EF4-FFF2-40B4-BE49-F238E27FC236}">
                <a16:creationId xmlns:a16="http://schemas.microsoft.com/office/drawing/2014/main" id="{2336A7BA-8E1B-C727-6F31-15B85F820A40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-US" altLang="zh-TW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382709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>
          <a:extLst>
            <a:ext uri="{FF2B5EF4-FFF2-40B4-BE49-F238E27FC236}">
              <a16:creationId xmlns:a16="http://schemas.microsoft.com/office/drawing/2014/main" id="{39D02FD5-795A-0EE1-2A28-4E78C94D74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>
            <a:extLst>
              <a:ext uri="{FF2B5EF4-FFF2-40B4-BE49-F238E27FC236}">
                <a16:creationId xmlns:a16="http://schemas.microsoft.com/office/drawing/2014/main" id="{DE3A3247-B96C-9535-B051-C117371060E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zh-TW" dirty="0">
                <a:latin typeface="Times New Roman"/>
                <a:ea typeface="Times New Roman"/>
                <a:cs typeface="Times New Roman"/>
                <a:sym typeface="Times New Roman"/>
              </a:rPr>
              <a:t>Abstract</a:t>
            </a: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2" name="Google Shape;62;p14">
            <a:extLst>
              <a:ext uri="{FF2B5EF4-FFF2-40B4-BE49-F238E27FC236}">
                <a16:creationId xmlns:a16="http://schemas.microsoft.com/office/drawing/2014/main" id="{44F1AE5A-91E5-54CB-DF22-D677556F63F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11700" y="1017725"/>
            <a:ext cx="8454165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100"/>
              <a:buNone/>
            </a:pPr>
            <a:r>
              <a:rPr lang="en-US" altLang="zh-TW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 achieve this, we provide a novel construction of string synchronizing sets of </a:t>
            </a:r>
            <a:r>
              <a:rPr lang="en-US" altLang="zh-TW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Kempa</a:t>
            </a:r>
            <a:r>
              <a:rPr lang="en-US" altLang="zh-TW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and </a:t>
            </a:r>
            <a:r>
              <a:rPr lang="en-US" altLang="zh-TW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Kociumaka</a:t>
            </a:r>
            <a:r>
              <a:rPr lang="en-US" altLang="zh-TW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[String synchronizing sets: Sublinear-time BWT construction and optimal LCE data structure, STOC 2019]. Our method, based on a new restricted version of the recompression technique of </a:t>
            </a:r>
            <a:r>
              <a:rPr lang="en-US" altLang="zh-TW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Jeż</a:t>
            </a:r>
            <a:r>
              <a:rPr lang="en-US" altLang="zh-TW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[J. ACM, 63 (2016), pp. 4:1-4:51], yields a hierarchy of O(</a:t>
            </a:r>
            <a:r>
              <a:rPr lang="en-US" altLang="zh-TW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logn</a:t>
            </a:r>
            <a:r>
              <a:rPr lang="en-US" altLang="zh-TW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 string synchronizing sets covering the whole spectrum of the fragments' lengths.</a:t>
            </a:r>
            <a:endParaRPr lang="en-US" sz="24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3" name="Google Shape;63;p14">
            <a:extLst>
              <a:ext uri="{FF2B5EF4-FFF2-40B4-BE49-F238E27FC236}">
                <a16:creationId xmlns:a16="http://schemas.microsoft.com/office/drawing/2014/main" id="{A6C3588D-F8D8-3A8E-EE63-5EFD0C46F4A9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-US" altLang="zh-TW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985772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>
          <a:extLst>
            <a:ext uri="{FF2B5EF4-FFF2-40B4-BE49-F238E27FC236}">
              <a16:creationId xmlns:a16="http://schemas.microsoft.com/office/drawing/2014/main" id="{3E5F84ED-A927-AA52-2B81-455F3A166F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>
            <a:extLst>
              <a:ext uri="{FF2B5EF4-FFF2-40B4-BE49-F238E27FC236}">
                <a16:creationId xmlns:a16="http://schemas.microsoft.com/office/drawing/2014/main" id="{13E29264-B53F-F10F-6F60-CFFDA39B5F0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zh-TW" altLang="en-US" sz="280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  <a:sym typeface="Times New Roman"/>
              </a:rPr>
              <a:t>看不懂</a:t>
            </a:r>
            <a:endParaRPr lang="en-US" altLang="zh-TW" sz="2800" dirty="0">
              <a:solidFill>
                <a:schemeClr val="dk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/>
              <a:sym typeface="Times New Roman"/>
            </a:endParaRPr>
          </a:p>
        </p:txBody>
      </p:sp>
      <p:sp>
        <p:nvSpPr>
          <p:cNvPr id="63" name="Google Shape;63;p14">
            <a:extLst>
              <a:ext uri="{FF2B5EF4-FFF2-40B4-BE49-F238E27FC236}">
                <a16:creationId xmlns:a16="http://schemas.microsoft.com/office/drawing/2014/main" id="{E2DEE7AD-9D3A-0499-C916-65E75E3041EA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-US" altLang="zh-TW"/>
              <a:t>7</a:t>
            </a:fld>
            <a:endParaRPr/>
          </a:p>
        </p:txBody>
      </p:sp>
      <p:pic>
        <p:nvPicPr>
          <p:cNvPr id="1026" name="Picture 2" descr="loudly crying face&quot; Emoji - Download for free – Iconduck">
            <a:extLst>
              <a:ext uri="{FF2B5EF4-FFF2-40B4-BE49-F238E27FC236}">
                <a16:creationId xmlns:a16="http://schemas.microsoft.com/office/drawing/2014/main" id="{F01BE989-A2DE-6FA1-A360-5160855E9C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0" y="0"/>
            <a:ext cx="51435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45471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>
          <a:extLst>
            <a:ext uri="{FF2B5EF4-FFF2-40B4-BE49-F238E27FC236}">
              <a16:creationId xmlns:a16="http://schemas.microsoft.com/office/drawing/2014/main" id="{99CA807D-D24B-5139-1B63-04AB55C51D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>
            <a:extLst>
              <a:ext uri="{FF2B5EF4-FFF2-40B4-BE49-F238E27FC236}">
                <a16:creationId xmlns:a16="http://schemas.microsoft.com/office/drawing/2014/main" id="{43F1FE9E-94A8-4890-E500-438DCA64867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-US" altLang="zh-TW" sz="2800" dirty="0">
                <a:solidFill>
                  <a:schemeClr val="dk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 Internal</a:t>
            </a:r>
            <a:r>
              <a:rPr lang="zh-TW" altLang="en-US" sz="2800" dirty="0">
                <a:solidFill>
                  <a:schemeClr val="dk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altLang="zh-TW" sz="2800" dirty="0">
                <a:solidFill>
                  <a:schemeClr val="dk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Pattern</a:t>
            </a:r>
            <a:r>
              <a:rPr lang="zh-TW" altLang="en-US" sz="2800" dirty="0">
                <a:solidFill>
                  <a:schemeClr val="dk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altLang="zh-TW" sz="2800" dirty="0">
                <a:solidFill>
                  <a:schemeClr val="dk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Matching</a:t>
            </a:r>
            <a:r>
              <a:rPr lang="zh-TW" altLang="en-US" sz="2800" dirty="0">
                <a:solidFill>
                  <a:schemeClr val="dk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altLang="zh-TW" sz="2800" dirty="0">
                <a:solidFill>
                  <a:schemeClr val="dk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(IPM)</a:t>
            </a:r>
            <a:r>
              <a:rPr lang="zh-TW" altLang="en-US" sz="2800" dirty="0">
                <a:solidFill>
                  <a:schemeClr val="dk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altLang="zh-TW" sz="2800" dirty="0">
                <a:solidFill>
                  <a:schemeClr val="dk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Queries</a:t>
            </a:r>
          </a:p>
        </p:txBody>
      </p:sp>
      <p:sp>
        <p:nvSpPr>
          <p:cNvPr id="63" name="Google Shape;63;p14">
            <a:extLst>
              <a:ext uri="{FF2B5EF4-FFF2-40B4-BE49-F238E27FC236}">
                <a16:creationId xmlns:a16="http://schemas.microsoft.com/office/drawing/2014/main" id="{D91019DD-CA9C-FED4-D071-B5FA1B590EE3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-US" altLang="zh-TW"/>
              <a:t>8</a:t>
            </a:fld>
            <a:endParaRPr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171BA97-80E8-5852-20AF-F91118723A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220858"/>
            <a:ext cx="9144000" cy="168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17949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>
          <a:extLst>
            <a:ext uri="{FF2B5EF4-FFF2-40B4-BE49-F238E27FC236}">
              <a16:creationId xmlns:a16="http://schemas.microsoft.com/office/drawing/2014/main" id="{69D095F6-034B-3CA8-E784-432E03D17A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>
            <a:extLst>
              <a:ext uri="{FF2B5EF4-FFF2-40B4-BE49-F238E27FC236}">
                <a16:creationId xmlns:a16="http://schemas.microsoft.com/office/drawing/2014/main" id="{8A28E5F9-7A8E-B461-54B6-C6F91C81DCD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-US" altLang="zh-TW" sz="2800" dirty="0">
                <a:solidFill>
                  <a:schemeClr val="dk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 Internal</a:t>
            </a:r>
            <a:r>
              <a:rPr lang="zh-TW" altLang="en-US" sz="2800" dirty="0">
                <a:solidFill>
                  <a:schemeClr val="dk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altLang="zh-TW" sz="2800" dirty="0">
                <a:solidFill>
                  <a:schemeClr val="dk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Pattern</a:t>
            </a:r>
            <a:r>
              <a:rPr lang="zh-TW" altLang="en-US" sz="2800" dirty="0">
                <a:solidFill>
                  <a:schemeClr val="dk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altLang="zh-TW" sz="2800" dirty="0">
                <a:solidFill>
                  <a:schemeClr val="dk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Matching</a:t>
            </a:r>
            <a:r>
              <a:rPr lang="zh-TW" altLang="en-US" sz="2800" dirty="0">
                <a:solidFill>
                  <a:schemeClr val="dk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altLang="zh-TW" sz="2800" dirty="0">
                <a:solidFill>
                  <a:schemeClr val="dk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(IPM)</a:t>
            </a:r>
            <a:r>
              <a:rPr lang="zh-TW" altLang="en-US" sz="2800" dirty="0">
                <a:solidFill>
                  <a:schemeClr val="dk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altLang="zh-TW" sz="2800" dirty="0">
                <a:solidFill>
                  <a:schemeClr val="dk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/>
              </a:rPr>
              <a:t>Queries</a:t>
            </a:r>
          </a:p>
        </p:txBody>
      </p:sp>
      <p:sp>
        <p:nvSpPr>
          <p:cNvPr id="63" name="Google Shape;63;p14">
            <a:extLst>
              <a:ext uri="{FF2B5EF4-FFF2-40B4-BE49-F238E27FC236}">
                <a16:creationId xmlns:a16="http://schemas.microsoft.com/office/drawing/2014/main" id="{7E3F9F4F-F929-C332-8E95-BDF99E97F556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-US" altLang="zh-TW"/>
              <a:t>9</a:t>
            </a:fld>
            <a:endParaRPr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8297075-D791-F706-9DA1-9FDD0443E7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567629"/>
            <a:ext cx="9144000" cy="2284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7107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4159</TotalTime>
  <Words>681</Words>
  <Application>Microsoft Office PowerPoint</Application>
  <PresentationFormat>如螢幕大小 (16:9)</PresentationFormat>
  <Paragraphs>63</Paragraphs>
  <Slides>19</Slides>
  <Notes>19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19</vt:i4>
      </vt:variant>
    </vt:vector>
  </HeadingPairs>
  <TitlesOfParts>
    <vt:vector size="23" baseType="lpstr">
      <vt:lpstr>標楷體</vt:lpstr>
      <vt:lpstr>Arial</vt:lpstr>
      <vt:lpstr>Times New Roman</vt:lpstr>
      <vt:lpstr>Simple Light</vt:lpstr>
      <vt:lpstr>Internal Pattern Matching Queries in a Text and Applications</vt:lpstr>
      <vt:lpstr>Abstract</vt:lpstr>
      <vt:lpstr>Abstract</vt:lpstr>
      <vt:lpstr>Abstract</vt:lpstr>
      <vt:lpstr>Abstract</vt:lpstr>
      <vt:lpstr>Abstract</vt:lpstr>
      <vt:lpstr>看不懂</vt:lpstr>
      <vt:lpstr> Internal Pattern Matching (IPM) Queries</vt:lpstr>
      <vt:lpstr> Internal Pattern Matching (IPM) Queries</vt:lpstr>
      <vt:lpstr>Period Queries</vt:lpstr>
      <vt:lpstr>Period Queries</vt:lpstr>
      <vt:lpstr>2-Period Queries</vt:lpstr>
      <vt:lpstr> Prefix-Suffix Queries</vt:lpstr>
      <vt:lpstr> Prefix-Suffix Queries</vt:lpstr>
      <vt:lpstr>Periodic Extension Queries</vt:lpstr>
      <vt:lpstr>Periodic Extension Queries</vt:lpstr>
      <vt:lpstr>Cyclic Equivalence Queries</vt:lpstr>
      <vt:lpstr>Cyclic Equivalence Queries</vt:lpstr>
      <vt:lpstr>Thanks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Order-preserving pattern matching with k mismatches</dc:title>
  <cp:lastModifiedBy>pplab</cp:lastModifiedBy>
  <cp:revision>285</cp:revision>
  <dcterms:modified xsi:type="dcterms:W3CDTF">2025-02-25T12:45:55Z</dcterms:modified>
</cp:coreProperties>
</file>