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9" r:id="rId3"/>
    <p:sldId id="275" r:id="rId4"/>
    <p:sldId id="260" r:id="rId5"/>
    <p:sldId id="276" r:id="rId6"/>
    <p:sldId id="266" r:id="rId7"/>
    <p:sldId id="267" r:id="rId8"/>
    <p:sldId id="268" r:id="rId9"/>
    <p:sldId id="270" r:id="rId10"/>
    <p:sldId id="269" r:id="rId11"/>
    <p:sldId id="271" r:id="rId12"/>
    <p:sldId id="277" r:id="rId13"/>
    <p:sldId id="278" r:id="rId14"/>
    <p:sldId id="274" r:id="rId1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0C0"/>
    <a:srgbClr val="C00000"/>
    <a:srgbClr val="ACB4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151" autoAdjust="0"/>
  </p:normalViewPr>
  <p:slideViewPr>
    <p:cSldViewPr snapToGrid="0">
      <p:cViewPr varScale="1">
        <p:scale>
          <a:sx n="57" d="100"/>
          <a:sy n="57"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4FD21D-BF96-479C-982E-44D0F1FCD264}" type="datetimeFigureOut">
              <a:rPr lang="zh-TW" altLang="en-US" smtClean="0"/>
              <a:t>2025/3/4</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3800E6-BF8B-4688-BB24-9F5263D5715F}" type="slidenum">
              <a:rPr lang="zh-TW" altLang="en-US" smtClean="0"/>
              <a:t>‹#›</a:t>
            </a:fld>
            <a:endParaRPr lang="zh-TW" altLang="en-US"/>
          </a:p>
        </p:txBody>
      </p:sp>
    </p:spTree>
    <p:extLst>
      <p:ext uri="{BB962C8B-B14F-4D97-AF65-F5344CB8AC3E}">
        <p14:creationId xmlns:p14="http://schemas.microsoft.com/office/powerpoint/2010/main" val="139936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1</a:t>
            </a:fld>
            <a:endParaRPr kumimoji="1" lang="zh-TW" altLang="en-US"/>
          </a:p>
        </p:txBody>
      </p:sp>
    </p:spTree>
    <p:extLst>
      <p:ext uri="{BB962C8B-B14F-4D97-AF65-F5344CB8AC3E}">
        <p14:creationId xmlns:p14="http://schemas.microsoft.com/office/powerpoint/2010/main" val="4058093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2</a:t>
            </a:fld>
            <a:endParaRPr kumimoji="1" lang="zh-TW" altLang="en-US"/>
          </a:p>
        </p:txBody>
      </p:sp>
    </p:spTree>
    <p:extLst>
      <p:ext uri="{BB962C8B-B14F-4D97-AF65-F5344CB8AC3E}">
        <p14:creationId xmlns:p14="http://schemas.microsoft.com/office/powerpoint/2010/main" val="1678077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126B02-21CC-44D0-9CD5-BFC8538325FB}"/>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DBA36A82-1489-4022-A7E2-28C4C908A2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24BD812-B600-45AC-9A66-D776F6743AF4}"/>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5" name="頁尾版面配置區 4">
            <a:extLst>
              <a:ext uri="{FF2B5EF4-FFF2-40B4-BE49-F238E27FC236}">
                <a16:creationId xmlns:a16="http://schemas.microsoft.com/office/drawing/2014/main" id="{7E687E7D-6CC2-4166-AA9D-1F6A5631158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C68B100-1295-438B-90D3-487EE1A499CE}"/>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215635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580441-3DEC-46CB-A62D-1D832F4C7BA6}"/>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93BA409-9C19-42C1-AEC3-F861A6F01D04}"/>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CCF9005-5C9B-4DEA-9D54-9D0E0A730997}"/>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5" name="頁尾版面配置區 4">
            <a:extLst>
              <a:ext uri="{FF2B5EF4-FFF2-40B4-BE49-F238E27FC236}">
                <a16:creationId xmlns:a16="http://schemas.microsoft.com/office/drawing/2014/main" id="{7AFECD77-868E-4E36-96C9-516379E7CAB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DD635AC-BF23-4F3C-94F0-350145B09630}"/>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32816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E80E3CFB-D284-4B79-97E2-FF5ECD6A71CA}"/>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3EEBBB6-FCB7-4849-9F97-0998277EE47C}"/>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471855F-7F47-43A5-A2B7-DED70814CE36}"/>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5" name="頁尾版面配置區 4">
            <a:extLst>
              <a:ext uri="{FF2B5EF4-FFF2-40B4-BE49-F238E27FC236}">
                <a16:creationId xmlns:a16="http://schemas.microsoft.com/office/drawing/2014/main" id="{135656E3-AA5E-425A-B2DE-FEF93B8A3A6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4000F4D-DD71-4158-947D-29B4D1E52828}"/>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20531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689F37-B6F9-41C9-B3DA-D0FFAE97E2F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3A44E87-5769-48EE-B953-AE7D733BE659}"/>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7774CBB-FFEB-482E-81EC-E1239B89D7FC}"/>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5" name="頁尾版面配置區 4">
            <a:extLst>
              <a:ext uri="{FF2B5EF4-FFF2-40B4-BE49-F238E27FC236}">
                <a16:creationId xmlns:a16="http://schemas.microsoft.com/office/drawing/2014/main" id="{48C919CD-6B68-420C-8E81-A414F69161F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AE93167-BE22-4D5C-8B4E-88E4486A33FE}"/>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3815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101AF9-91BA-4AE1-8483-4DDA45A04FB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53E8BA73-6937-488E-ADE9-BC75767597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DC47EF2E-E145-4BB6-A827-F4EA10CDBC9D}"/>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5" name="頁尾版面配置區 4">
            <a:extLst>
              <a:ext uri="{FF2B5EF4-FFF2-40B4-BE49-F238E27FC236}">
                <a16:creationId xmlns:a16="http://schemas.microsoft.com/office/drawing/2014/main" id="{C015F903-5930-4990-9E5F-CF36D0EBD90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21A4792-8DE6-4917-B57D-045E43602069}"/>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64423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38C3C8-75F2-4962-85C0-B1EB75C989D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14EA971-6E29-421C-89E5-9BCE2280F1FE}"/>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61DFC00-F58B-4359-ABA3-D7400072F106}"/>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B455FEE0-F523-44EC-BEA1-49DA9FC788F6}"/>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6" name="頁尾版面配置區 5">
            <a:extLst>
              <a:ext uri="{FF2B5EF4-FFF2-40B4-BE49-F238E27FC236}">
                <a16:creationId xmlns:a16="http://schemas.microsoft.com/office/drawing/2014/main" id="{5CE93FE8-CCFA-4879-9D19-A18AD34B627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1D1AF11-CF6B-4B1F-95CC-1BAB850E0F35}"/>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122814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6A8B1E0-51A1-4E7A-A18E-76B2330A6C83}"/>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D4A0E0C-76B6-4EFE-9CD6-54CA82A4C2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52B60BE0-1A3A-4595-91F3-448F5678FBC3}"/>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68CA7E51-0072-46AE-AF25-D9B0B6E97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01B12FEC-3918-4AB1-B8D5-8F579A52095F}"/>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5CE5CF0E-FAC2-4640-AF9E-30CC1DE7D6E0}"/>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8" name="頁尾版面配置區 7">
            <a:extLst>
              <a:ext uri="{FF2B5EF4-FFF2-40B4-BE49-F238E27FC236}">
                <a16:creationId xmlns:a16="http://schemas.microsoft.com/office/drawing/2014/main" id="{F9E84CF1-438F-4047-AD85-E271F3EBDBA9}"/>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732773BD-943B-4F37-B8B1-04B9805350F6}"/>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06737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893D89-BBAD-4D92-99E2-E835483FCC06}"/>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7988F47C-1F0E-4762-9A43-B1AE4451E788}"/>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4" name="頁尾版面配置區 3">
            <a:extLst>
              <a:ext uri="{FF2B5EF4-FFF2-40B4-BE49-F238E27FC236}">
                <a16:creationId xmlns:a16="http://schemas.microsoft.com/office/drawing/2014/main" id="{441D9460-7D1D-401A-8CAB-64C0E3B1A40D}"/>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DD827AB-51F4-4247-B2B6-C73CFBAFFAED}"/>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41155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EAA9DFDE-82DF-4628-8AF2-11874100E535}"/>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3" name="頁尾版面配置區 2">
            <a:extLst>
              <a:ext uri="{FF2B5EF4-FFF2-40B4-BE49-F238E27FC236}">
                <a16:creationId xmlns:a16="http://schemas.microsoft.com/office/drawing/2014/main" id="{57F0B9EE-F903-4FD0-B4A5-40900DDBE81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ABCE498E-E1BB-4E27-943A-10A5F3E4A882}"/>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160136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56CF183-1FDA-46BD-B3C8-197DEF0152B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970C092-CADF-4E59-A374-8A10B8C29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E84E7EA7-402C-4638-A70D-A67C9647FC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6D4061BF-06BE-46A9-87FF-8CB661124370}"/>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6" name="頁尾版面配置區 5">
            <a:extLst>
              <a:ext uri="{FF2B5EF4-FFF2-40B4-BE49-F238E27FC236}">
                <a16:creationId xmlns:a16="http://schemas.microsoft.com/office/drawing/2014/main" id="{DD5B8F5F-B12E-4BF9-823E-AA7A5E59599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38B9242-6404-43E8-B8A2-8F4CC8B857EB}"/>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25526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DBD502F-79C1-41DE-A505-BF47D93B6A3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A96EAB69-801D-4484-9CDB-8743A8A4D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8E357D14-9D30-4004-A23F-9C0F5AD15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2AC85B0A-17F1-4A9C-AFEA-6507B1A20A97}"/>
              </a:ext>
            </a:extLst>
          </p:cNvPr>
          <p:cNvSpPr>
            <a:spLocks noGrp="1"/>
          </p:cNvSpPr>
          <p:nvPr>
            <p:ph type="dt" sz="half" idx="10"/>
          </p:nvPr>
        </p:nvSpPr>
        <p:spPr/>
        <p:txBody>
          <a:bodyPr/>
          <a:lstStyle/>
          <a:p>
            <a:fld id="{3B0BC79B-B8D8-4CA3-9AD2-35393C1E2569}" type="datetimeFigureOut">
              <a:rPr lang="zh-TW" altLang="en-US" smtClean="0"/>
              <a:t>2025/3/4</a:t>
            </a:fld>
            <a:endParaRPr lang="zh-TW" altLang="en-US"/>
          </a:p>
        </p:txBody>
      </p:sp>
      <p:sp>
        <p:nvSpPr>
          <p:cNvPr id="6" name="頁尾版面配置區 5">
            <a:extLst>
              <a:ext uri="{FF2B5EF4-FFF2-40B4-BE49-F238E27FC236}">
                <a16:creationId xmlns:a16="http://schemas.microsoft.com/office/drawing/2014/main" id="{29FA6154-8029-4D45-9C23-B8E70062B16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3BC0EC0-9CE0-47BF-9656-AFA4D5489B55}"/>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14403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F756A63A-A313-4520-A4B9-F6025A75CB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B247C57-EF40-4985-81B2-6C86516436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1AB606F-6505-43A3-A009-C4A37431EA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BC79B-B8D8-4CA3-9AD2-35393C1E2569}" type="datetimeFigureOut">
              <a:rPr lang="zh-TW" altLang="en-US" smtClean="0"/>
              <a:t>2025/3/4</a:t>
            </a:fld>
            <a:endParaRPr lang="zh-TW" altLang="en-US"/>
          </a:p>
        </p:txBody>
      </p:sp>
      <p:sp>
        <p:nvSpPr>
          <p:cNvPr id="5" name="頁尾版面配置區 4">
            <a:extLst>
              <a:ext uri="{FF2B5EF4-FFF2-40B4-BE49-F238E27FC236}">
                <a16:creationId xmlns:a16="http://schemas.microsoft.com/office/drawing/2014/main" id="{46D252F0-8A97-4E76-B50A-2AA65C9005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712266F1-357C-4F6A-A4D5-BFCF118C1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3686472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B36ABE-AAF8-A44E-9A2F-7BC45939FD43}"/>
              </a:ext>
            </a:extLst>
          </p:cNvPr>
          <p:cNvSpPr>
            <a:spLocks noGrp="1"/>
          </p:cNvSpPr>
          <p:nvPr>
            <p:ph type="ctrTitle"/>
          </p:nvPr>
        </p:nvSpPr>
        <p:spPr>
          <a:xfrm>
            <a:off x="746379" y="1041400"/>
            <a:ext cx="10699242" cy="2387600"/>
          </a:xfrm>
        </p:spPr>
        <p:txBody>
          <a:bodyPr>
            <a:noAutofit/>
          </a:bodyPr>
          <a:lstStyle/>
          <a:p>
            <a:r>
              <a:rPr kumimoji="1" lang="en-US" altLang="zh-TW" sz="4400" dirty="0">
                <a:latin typeface="Times New Roman" panose="02020603050405020304" pitchFamily="18" charset="0"/>
                <a:cs typeface="Times New Roman" panose="02020603050405020304" pitchFamily="18" charset="0"/>
              </a:rPr>
              <a:t>Orthogonal Vectors and Related Problems</a:t>
            </a:r>
            <a:endParaRPr kumimoji="1" lang="en" altLang="zh-TW" sz="44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E5B5F14B-80FA-484A-93C9-1FC3F30ECA32}"/>
              </a:ext>
            </a:extLst>
          </p:cNvPr>
          <p:cNvSpPr>
            <a:spLocks noGrp="1"/>
          </p:cNvSpPr>
          <p:nvPr>
            <p:ph type="subTitle" idx="1"/>
          </p:nvPr>
        </p:nvSpPr>
        <p:spPr/>
        <p:txBody>
          <a:bodyPr>
            <a:normAutofit/>
          </a:bodyPr>
          <a:lstStyle/>
          <a:p>
            <a:pPr fontAlgn="ctr"/>
            <a:r>
              <a:rPr lang="en-US" altLang="zh-TW" dirty="0">
                <a:latin typeface="Times New Roman" panose="02020603050405020304" pitchFamily="18" charset="0"/>
                <a:cs typeface="Times New Roman" panose="02020603050405020304" pitchFamily="18" charset="0"/>
              </a:rPr>
              <a:t>Deepanshu Kush</a:t>
            </a:r>
          </a:p>
        </p:txBody>
      </p:sp>
      <p:sp>
        <p:nvSpPr>
          <p:cNvPr id="4" name="副標題 2">
            <a:extLst>
              <a:ext uri="{FF2B5EF4-FFF2-40B4-BE49-F238E27FC236}">
                <a16:creationId xmlns:a16="http://schemas.microsoft.com/office/drawing/2014/main" id="{0F52706B-9798-8F45-B922-E99F0F5C4CA1}"/>
              </a:ext>
            </a:extLst>
          </p:cNvPr>
          <p:cNvSpPr txBox="1">
            <a:spLocks/>
          </p:cNvSpPr>
          <p:nvPr/>
        </p:nvSpPr>
        <p:spPr>
          <a:xfrm>
            <a:off x="8322197" y="6002973"/>
            <a:ext cx="3584053" cy="660717"/>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kumimoji="1" lang="en" altLang="zh-TW" dirty="0">
                <a:latin typeface="Times New Roman" panose="02020603050405020304" pitchFamily="18" charset="0"/>
                <a:cs typeface="Times New Roman" panose="02020603050405020304" pitchFamily="18" charset="0"/>
              </a:rPr>
              <a:t>Presenter: Y</a:t>
            </a:r>
            <a:r>
              <a:rPr kumimoji="1" lang="en-US" altLang="zh-TW" dirty="0" err="1">
                <a:latin typeface="Times New Roman" panose="02020603050405020304" pitchFamily="18" charset="0"/>
                <a:cs typeface="Times New Roman" panose="02020603050405020304" pitchFamily="18" charset="0"/>
              </a:rPr>
              <a:t>en</a:t>
            </a:r>
            <a:r>
              <a:rPr kumimoji="1" lang="en" altLang="zh-TW" dirty="0">
                <a:latin typeface="Times New Roman" panose="02020603050405020304" pitchFamily="18" charset="0"/>
                <a:cs typeface="Times New Roman" panose="02020603050405020304" pitchFamily="18" charset="0"/>
              </a:rPr>
              <a:t>-Yu </a:t>
            </a:r>
            <a:r>
              <a:rPr kumimoji="1" lang="en-US" altLang="zh-TW" dirty="0">
                <a:latin typeface="Times New Roman" panose="02020603050405020304" pitchFamily="18" charset="0"/>
                <a:cs typeface="Times New Roman" panose="02020603050405020304" pitchFamily="18" charset="0"/>
              </a:rPr>
              <a:t>Chen</a:t>
            </a:r>
            <a:endParaRPr kumimoji="1" lang="en" altLang="zh-TW" dirty="0">
              <a:latin typeface="Times New Roman" panose="02020603050405020304" pitchFamily="18" charset="0"/>
              <a:cs typeface="Times New Roman" panose="02020603050405020304" pitchFamily="18" charset="0"/>
            </a:endParaRPr>
          </a:p>
          <a:p>
            <a:r>
              <a:rPr kumimoji="1" lang="en" altLang="zh-TW" dirty="0">
                <a:latin typeface="Times New Roman" panose="02020603050405020304" pitchFamily="18" charset="0"/>
                <a:cs typeface="Times New Roman" panose="02020603050405020304" pitchFamily="18" charset="0"/>
              </a:rPr>
              <a:t>Date: </a:t>
            </a:r>
            <a:r>
              <a:rPr kumimoji="1" lang="en-US" altLang="zh-TW" dirty="0">
                <a:latin typeface="Times New Roman" panose="02020603050405020304" pitchFamily="18" charset="0"/>
                <a:cs typeface="Times New Roman" panose="02020603050405020304" pitchFamily="18" charset="0"/>
              </a:rPr>
              <a:t>Mar</a:t>
            </a:r>
            <a:r>
              <a:rPr kumimoji="1" lang="en" altLang="zh-TW">
                <a:latin typeface="Times New Roman" panose="02020603050405020304" pitchFamily="18" charset="0"/>
                <a:cs typeface="Times New Roman" panose="02020603050405020304" pitchFamily="18" charset="0"/>
              </a:rPr>
              <a:t>. 4, </a:t>
            </a:r>
            <a:r>
              <a:rPr kumimoji="1" lang="en" altLang="zh-TW" dirty="0">
                <a:latin typeface="Times New Roman" panose="02020603050405020304" pitchFamily="18" charset="0"/>
                <a:cs typeface="Times New Roman" panose="02020603050405020304" pitchFamily="18" charset="0"/>
              </a:rPr>
              <a:t>202</a:t>
            </a:r>
            <a:r>
              <a:rPr kumimoji="1" lang="en-US" altLang="zh-TW" dirty="0">
                <a:latin typeface="Times New Roman" panose="02020603050405020304" pitchFamily="18" charset="0"/>
                <a:cs typeface="Times New Roman" panose="02020603050405020304" pitchFamily="18" charset="0"/>
              </a:rPr>
              <a:t>5</a:t>
            </a:r>
            <a:endParaRPr kumimoji="1" lang="en" altLang="zh-TW"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81977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56C68B6-2950-881E-016F-0673B283AA2B}"/>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probabilistic polynomial </a:t>
            </a:r>
            <a:endParaRPr lang="zh-TW"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AC1C46DE-D5B8-BDBD-DE0D-EB0AB9421DBB}"/>
                  </a:ext>
                </a:extLst>
              </p:cNvPr>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Compute OR of the bits </a:t>
                </a:r>
                <a14:m>
                  <m:oMath xmlns:m="http://schemas.openxmlformats.org/officeDocument/2006/math">
                    <m:sSub>
                      <m:sSubPr>
                        <m:ctrlPr>
                          <a:rPr lang="en-US" altLang="zh-TW" b="0" i="1" dirty="0" smtClean="0">
                            <a:latin typeface="Cambria Math" panose="02040503050406030204" pitchFamily="18" charset="0"/>
                            <a:cs typeface="Times New Roman" panose="02020603050405020304" pitchFamily="18" charset="0"/>
                          </a:rPr>
                        </m:ctrlPr>
                      </m:sSubPr>
                      <m:e>
                        <m:r>
                          <a:rPr lang="en-US" altLang="zh-TW" i="1" dirty="0" smtClean="0">
                            <a:latin typeface="Cambria Math" panose="02040503050406030204" pitchFamily="18" charset="0"/>
                            <a:cs typeface="Times New Roman" panose="02020603050405020304" pitchFamily="18" charset="0"/>
                          </a:rPr>
                          <m:t>𝑦</m:t>
                        </m:r>
                      </m:e>
                      <m:sub>
                        <m:r>
                          <a:rPr lang="en-US" altLang="zh-TW" b="0" i="1" dirty="0" smtClean="0">
                            <a:latin typeface="Cambria Math" panose="02040503050406030204" pitchFamily="18" charset="0"/>
                            <a:cs typeface="Times New Roman" panose="02020603050405020304" pitchFamily="18" charset="0"/>
                          </a:rPr>
                          <m:t>1</m:t>
                        </m:r>
                      </m:sub>
                    </m:sSub>
                    <m:r>
                      <a:rPr lang="en-US" altLang="zh-TW" b="0" i="1" dirty="0" smtClean="0">
                        <a:latin typeface="Cambria Math" panose="02040503050406030204" pitchFamily="18" charset="0"/>
                        <a:cs typeface="Times New Roman" panose="02020603050405020304" pitchFamily="18" charset="0"/>
                      </a:rPr>
                      <m:t>,…,</m:t>
                    </m:r>
                    <m:sSub>
                      <m:sSubPr>
                        <m:ctrlPr>
                          <a:rPr lang="en-US" altLang="zh-TW" b="0" i="1" dirty="0" smtClean="0">
                            <a:latin typeface="Cambria Math" panose="02040503050406030204" pitchFamily="18" charset="0"/>
                            <a:cs typeface="Times New Roman" panose="02020603050405020304" pitchFamily="18" charset="0"/>
                          </a:rPr>
                        </m:ctrlPr>
                      </m:sSubPr>
                      <m:e>
                        <m:r>
                          <a:rPr lang="en-US" altLang="zh-TW" i="1" dirty="0" smtClean="0">
                            <a:latin typeface="Cambria Math" panose="02040503050406030204" pitchFamily="18" charset="0"/>
                            <a:cs typeface="Times New Roman" panose="02020603050405020304" pitchFamily="18" charset="0"/>
                          </a:rPr>
                          <m:t>𝑦</m:t>
                        </m:r>
                      </m:e>
                      <m:sub>
                        <m:r>
                          <a:rPr lang="en-US" altLang="zh-TW" b="0" i="1" dirty="0" smtClean="0">
                            <a:latin typeface="Cambria Math" panose="02040503050406030204" pitchFamily="18" charset="0"/>
                            <a:cs typeface="Times New Roman" panose="02020603050405020304" pitchFamily="18" charset="0"/>
                          </a:rPr>
                          <m:t>𝑑</m:t>
                        </m:r>
                      </m:sub>
                    </m:sSub>
                    <m:r>
                      <a:rPr lang="en-US" altLang="zh-TW" i="1" dirty="0" smtClean="0">
                        <a:latin typeface="Cambria Math" panose="02040503050406030204" pitchFamily="18" charset="0"/>
                        <a:cs typeface="Times New Roman" panose="02020603050405020304" pitchFamily="18" charset="0"/>
                      </a:rPr>
                      <m:t> </m:t>
                    </m:r>
                  </m:oMath>
                </a14:m>
                <a:r>
                  <a:rPr lang="en-US" altLang="zh-TW" dirty="0">
                    <a:latin typeface="Times New Roman" panose="02020603050405020304" pitchFamily="18" charset="0"/>
                    <a:cs typeface="Times New Roman" panose="02020603050405020304" pitchFamily="18" charset="0"/>
                  </a:rPr>
                  <a:t>by evaluating a polynomial over </a:t>
                </a:r>
                <a14:m>
                  <m:oMath xmlns:m="http://schemas.openxmlformats.org/officeDocument/2006/math">
                    <m:sSub>
                      <m:sSubPr>
                        <m:ctrlPr>
                          <a:rPr lang="en-US" altLang="zh-TW" b="0" i="1"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l-GR" altLang="zh-TW" b="0" i="1"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rPr>
                          <m:t>Ϝ</m:t>
                        </m:r>
                      </m:e>
                      <m:sub>
                        <m:r>
                          <a:rPr lang="en-US" altLang="zh-TW" b="0" i="1"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rPr>
                          <m:t>2</m:t>
                        </m:r>
                      </m:sub>
                    </m:sSub>
                  </m:oMath>
                </a14:m>
                <a:endParaRPr lang="en-US" altLang="zh-TW" b="0"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d times multiplication</a:t>
                </a:r>
                <a:endParaRPr lang="en-US" altLang="zh-TW" b="0" dirty="0">
                  <a:latin typeface="Times New Roman" panose="02020603050405020304" pitchFamily="18" charset="0"/>
                  <a:cs typeface="Times New Roman" panose="02020603050405020304" pitchFamily="18" charset="0"/>
                </a:endParaRPr>
              </a:p>
            </p:txBody>
          </p:sp>
        </mc:Choice>
        <mc:Fallback xmlns="">
          <p:sp>
            <p:nvSpPr>
              <p:cNvPr id="3" name="內容版面配置區 2">
                <a:extLst>
                  <a:ext uri="{FF2B5EF4-FFF2-40B4-BE49-F238E27FC236}">
                    <a16:creationId xmlns:a16="http://schemas.microsoft.com/office/drawing/2014/main" id="{AC1C46DE-D5B8-BDBD-DE0D-EB0AB9421DBB}"/>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08340143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4CC315B-32C3-93A3-8B02-41D8C57159CC}"/>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probabilistic polynomial example</a:t>
            </a:r>
            <a:endParaRPr lang="zh-TW" altLang="en-US" dirty="0"/>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344820F9-E5C1-1594-77C8-D310EF3FAADF}"/>
                  </a:ext>
                </a:extLst>
              </p:cNvPr>
              <p:cNvSpPr>
                <a:spLocks noGrp="1"/>
              </p:cNvSpPr>
              <p:nvPr>
                <p:ph idx="1"/>
              </p:nvPr>
            </p:nvSpPr>
            <p:spPr>
              <a:xfrm>
                <a:off x="838200" y="1825625"/>
                <a:ext cx="10515600" cy="2225514"/>
              </a:xfrm>
            </p:spPr>
            <p:txBody>
              <a:bodyPr/>
              <a:lstStyle/>
              <a:p>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𝐴</m:t>
                        </m:r>
                      </m:e>
                      <m:sub>
                        <m:r>
                          <a:rPr lang="en-US" altLang="zh-TW" b="0" i="1" smtClean="0">
                            <a:latin typeface="Cambria Math" panose="02040503050406030204" pitchFamily="18" charset="0"/>
                            <a:cs typeface="Times New Roman" panose="02020603050405020304" pitchFamily="18" charset="0"/>
                          </a:rPr>
                          <m:t>𝑡</m:t>
                        </m:r>
                      </m:sub>
                    </m:sSub>
                    <m:d>
                      <m:dPr>
                        <m:ctrlPr>
                          <a:rPr lang="en-US" altLang="zh-TW" b="0" i="1" smtClean="0">
                            <a:latin typeface="Cambria Math" panose="02040503050406030204" pitchFamily="18" charset="0"/>
                            <a:cs typeface="Times New Roman" panose="02020603050405020304" pitchFamily="18" charset="0"/>
                          </a:rPr>
                        </m:ctrlPr>
                      </m:d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1</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𝑑</m:t>
                            </m:r>
                          </m:sub>
                        </m:sSub>
                      </m:e>
                    </m:d>
                    <m:r>
                      <a:rPr lang="en-US" altLang="zh-TW" b="0" i="1" smtClean="0">
                        <a:latin typeface="Cambria Math" panose="02040503050406030204" pitchFamily="18" charset="0"/>
                        <a:cs typeface="Times New Roman" panose="02020603050405020304" pitchFamily="18" charset="0"/>
                      </a:rPr>
                      <m:t>=</m:t>
                    </m:r>
                    <m:nary>
                      <m:naryPr>
                        <m:chr m:val="∏"/>
                        <m:ctrlPr>
                          <a:rPr lang="zh-TW" altLang="en-US"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𝑖</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𝑡</m:t>
                        </m:r>
                      </m:sup>
                      <m:e>
                        <m:d>
                          <m:dPr>
                            <m:ctrlPr>
                              <a:rPr lang="en-US" altLang="zh-TW"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nary>
                              <m:naryPr>
                                <m:chr m:val="∑"/>
                                <m:ctrlPr>
                                  <a:rPr lang="en-US" altLang="zh-TW" b="0"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𝑗</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𝑑</m:t>
                                </m:r>
                              </m:sup>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𝑟</m:t>
                                    </m:r>
                                  </m:e>
                                  <m:sub>
                                    <m:r>
                                      <a:rPr lang="en-US" altLang="zh-TW" b="0" i="1" smtClean="0">
                                        <a:latin typeface="Cambria Math" panose="02040503050406030204" pitchFamily="18" charset="0"/>
                                        <a:cs typeface="Times New Roman" panose="02020603050405020304" pitchFamily="18" charset="0"/>
                                      </a:rPr>
                                      <m:t>𝑖𝑗</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𝑗</m:t>
                                        </m:r>
                                      </m:sub>
                                    </m:sSub>
                                  </m:e>
                                </m:d>
                              </m:e>
                            </m:nary>
                          </m:e>
                        </m:d>
                      </m:e>
                    </m:nary>
                    <m:r>
                      <a:rPr lang="en-US" altLang="zh-TW" i="1">
                        <a:latin typeface="Cambria Math" panose="02040503050406030204" pitchFamily="18" charset="0"/>
                        <a:ea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𝐴𝑁𝐷</m:t>
                    </m:r>
                    <m:r>
                      <a:rPr lang="en-US" altLang="zh-TW" b="0" i="1" smtClean="0">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𝑑</m:t>
                        </m:r>
                      </m:sub>
                    </m:sSub>
                    <m:r>
                      <a:rPr lang="en-US" altLang="zh-TW" b="0" i="1" smtClean="0">
                        <a:latin typeface="Cambria Math" panose="02040503050406030204" pitchFamily="18" charset="0"/>
                        <a:cs typeface="Times New Roman" panose="02020603050405020304" pitchFamily="18" charset="0"/>
                      </a:rPr>
                      <m:t>)</m:t>
                    </m:r>
                  </m:oMath>
                </a14:m>
                <a:endParaRPr lang="en-US" altLang="zh-TW" dirty="0"/>
              </a:p>
              <a:p>
                <a:r>
                  <a:rPr lang="en-US" altLang="zh-TW" dirty="0">
                    <a:latin typeface="Times New Roman" panose="02020603050405020304" pitchFamily="18" charset="0"/>
                    <a:cs typeface="Times New Roman" panose="02020603050405020304" pitchFamily="18" charset="0"/>
                  </a:rPr>
                  <a:t>If all </a:t>
                </a:r>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𝑖</m:t>
                        </m:r>
                      </m:sub>
                    </m:sSub>
                    <m:r>
                      <a:rPr lang="en-US" altLang="zh-TW" b="0" i="1" smtClean="0">
                        <a:latin typeface="Cambria Math" panose="02040503050406030204" pitchFamily="18" charset="0"/>
                        <a:cs typeface="Times New Roman" panose="02020603050405020304" pitchFamily="18" charset="0"/>
                      </a:rPr>
                      <m:t>=1</m:t>
                    </m:r>
                  </m:oMath>
                </a14:m>
                <a:r>
                  <a:rPr lang="zh-TW" altLang="en-US"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𝐴</m:t>
                        </m:r>
                      </m:e>
                      <m:sub>
                        <m:r>
                          <a:rPr lang="en-US" altLang="zh-TW" i="1">
                            <a:latin typeface="Cambria Math" panose="02040503050406030204" pitchFamily="18" charset="0"/>
                            <a:cs typeface="Times New Roman" panose="02020603050405020304" pitchFamily="18" charset="0"/>
                          </a:rPr>
                          <m:t>𝑡</m:t>
                        </m:r>
                      </m:sub>
                    </m:sSub>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𝑑</m:t>
                            </m:r>
                          </m:sub>
                        </m:sSub>
                      </m:e>
                    </m:d>
                    <m:r>
                      <a:rPr lang="en-US" altLang="zh-TW" b="0" i="1" smtClean="0">
                        <a:latin typeface="Cambria Math" panose="02040503050406030204" pitchFamily="18" charset="0"/>
                        <a:cs typeface="Times New Roman" panose="02020603050405020304" pitchFamily="18" charset="0"/>
                      </a:rPr>
                      <m:t>=1</m:t>
                    </m:r>
                  </m:oMath>
                </a14:m>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correctly with probability 1</a:t>
                </a:r>
              </a:p>
              <a:p>
                <a:r>
                  <a:rPr lang="en-US" altLang="zh-TW" dirty="0">
                    <a:latin typeface="Times New Roman" panose="02020603050405020304" pitchFamily="18" charset="0"/>
                    <a:cs typeface="Times New Roman" panose="02020603050405020304" pitchFamily="18" charset="0"/>
                  </a:rPr>
                  <a:t>If any </a:t>
                </a:r>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𝑖</m:t>
                        </m:r>
                      </m:sub>
                    </m:sSub>
                    <m:r>
                      <a:rPr lang="en-US" altLang="zh-TW" b="0" i="1" smtClean="0">
                        <a:latin typeface="Cambria Math" panose="02040503050406030204" pitchFamily="18" charset="0"/>
                        <a:cs typeface="Times New Roman" panose="02020603050405020304" pitchFamily="18" charset="0"/>
                      </a:rPr>
                      <m:t>=0</m:t>
                    </m:r>
                  </m:oMath>
                </a14:m>
                <a:r>
                  <a:rPr lang="en-US" altLang="zh-TW" dirty="0">
                    <a:latin typeface="Times New Roman" panose="02020603050405020304" pitchFamily="18" charset="0"/>
                    <a:cs typeface="Times New Roman" panose="02020603050405020304" pitchFamily="18" charset="0"/>
                  </a:rPr>
                  <a:t> </a:t>
                </a:r>
                <a14:m>
                  <m:oMath xmlns:m="http://schemas.openxmlformats.org/officeDocument/2006/math">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nary>
                          <m:naryPr>
                            <m:chr m:val="∑"/>
                            <m:ctrlPr>
                              <a:rPr lang="en-US" altLang="zh-TW" b="0"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𝑗</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𝑑</m:t>
                            </m:r>
                          </m:sup>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𝑟</m:t>
                                </m:r>
                              </m:e>
                              <m:sub>
                                <m:r>
                                  <a:rPr lang="en-US" altLang="zh-TW" b="0" i="1" smtClean="0">
                                    <a:latin typeface="Cambria Math" panose="02040503050406030204" pitchFamily="18" charset="0"/>
                                    <a:cs typeface="Times New Roman" panose="02020603050405020304" pitchFamily="18" charset="0"/>
                                  </a:rPr>
                                  <m:t>𝑖𝑗</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𝑗</m:t>
                                    </m:r>
                                  </m:sub>
                                </m:sSub>
                              </m:e>
                            </m:d>
                          </m:e>
                        </m:nary>
                      </m:e>
                    </m:d>
                    <m:r>
                      <a:rPr lang="en-US" altLang="zh-TW" b="0" i="1" smtClean="0">
                        <a:latin typeface="Cambria Math" panose="02040503050406030204" pitchFamily="18" charset="0"/>
                        <a:cs typeface="Times New Roman" panose="02020603050405020304" pitchFamily="18" charset="0"/>
                      </a:rPr>
                      <m:t>=0</m:t>
                    </m:r>
                  </m:oMath>
                </a14:m>
                <a:r>
                  <a:rPr lang="en-US" altLang="zh-TW" dirty="0">
                    <a:latin typeface="Times New Roman" panose="02020603050405020304" pitchFamily="18" charset="0"/>
                    <a:cs typeface="Times New Roman" panose="02020603050405020304" pitchFamily="18" charset="0"/>
                  </a:rPr>
                  <a:t> correctly with probability </a:t>
                </a:r>
                <a14:m>
                  <m:oMath xmlns:m="http://schemas.openxmlformats.org/officeDocument/2006/math">
                    <m:f>
                      <m:fPr>
                        <m:ctrlPr>
                          <a:rPr lang="en-US" altLang="zh-TW" i="1" smtClean="0">
                            <a:latin typeface="Cambria Math" panose="02040503050406030204" pitchFamily="18" charset="0"/>
                            <a:cs typeface="Times New Roman" panose="02020603050405020304" pitchFamily="18" charset="0"/>
                          </a:rPr>
                        </m:ctrlPr>
                      </m:fPr>
                      <m:num>
                        <m:r>
                          <a:rPr lang="en-US" altLang="zh-TW" b="0" i="1" smtClean="0">
                            <a:latin typeface="Cambria Math" panose="02040503050406030204" pitchFamily="18" charset="0"/>
                            <a:cs typeface="Times New Roman" panose="02020603050405020304" pitchFamily="18" charset="0"/>
                          </a:rPr>
                          <m:t>1</m:t>
                        </m:r>
                      </m:num>
                      <m:den>
                        <m:r>
                          <a:rPr lang="en-US" altLang="zh-TW" b="0" i="1" smtClean="0">
                            <a:latin typeface="Cambria Math" panose="02040503050406030204" pitchFamily="18" charset="0"/>
                            <a:cs typeface="Times New Roman" panose="02020603050405020304" pitchFamily="18" charset="0"/>
                          </a:rPr>
                          <m:t>2</m:t>
                        </m:r>
                      </m:den>
                    </m:f>
                  </m:oMath>
                </a14:m>
                <a:r>
                  <a:rPr lang="en-US" altLang="zh-TW" dirty="0">
                    <a:latin typeface="Times New Roman" panose="02020603050405020304" pitchFamily="18" charset="0"/>
                    <a:cs typeface="Times New Roman" panose="02020603050405020304" pitchFamily="18" charset="0"/>
                  </a:rPr>
                  <a:t> for any d</a:t>
                </a:r>
              </a:p>
              <a:p>
                <a:endParaRPr lang="zh-TW" altLang="en-US" dirty="0">
                  <a:latin typeface="Times New Roman" panose="02020603050405020304" pitchFamily="18" charset="0"/>
                  <a:cs typeface="Times New Roman" panose="02020603050405020304" pitchFamily="18" charset="0"/>
                </a:endParaRPr>
              </a:p>
            </p:txBody>
          </p:sp>
        </mc:Choice>
        <mc:Fallback xmlns="">
          <p:sp>
            <p:nvSpPr>
              <p:cNvPr id="3" name="內容版面配置區 2">
                <a:extLst>
                  <a:ext uri="{FF2B5EF4-FFF2-40B4-BE49-F238E27FC236}">
                    <a16:creationId xmlns:a16="http://schemas.microsoft.com/office/drawing/2014/main" id="{344820F9-E5C1-1594-77C8-D310EF3FAADF}"/>
                  </a:ext>
                </a:extLst>
              </p:cNvPr>
              <p:cNvSpPr>
                <a:spLocks noGrp="1" noRot="1" noChangeAspect="1" noMove="1" noResize="1" noEditPoints="1" noAdjustHandles="1" noChangeArrowheads="1" noChangeShapeType="1" noTextEdit="1"/>
              </p:cNvSpPr>
              <p:nvPr>
                <p:ph idx="1"/>
              </p:nvPr>
            </p:nvSpPr>
            <p:spPr>
              <a:xfrm>
                <a:off x="838200" y="1825625"/>
                <a:ext cx="10515600" cy="2225514"/>
              </a:xfrm>
              <a:blipFill>
                <a:blip r:embed="rId2"/>
                <a:stretch>
                  <a:fillRect l="-1043" b="-2459"/>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graphicFrame>
            <p:nvGraphicFramePr>
              <p:cNvPr id="4" name="表格 3">
                <a:extLst>
                  <a:ext uri="{FF2B5EF4-FFF2-40B4-BE49-F238E27FC236}">
                    <a16:creationId xmlns:a16="http://schemas.microsoft.com/office/drawing/2014/main" id="{589EA58B-F653-38CB-8AFA-82B968789BA1}"/>
                  </a:ext>
                </a:extLst>
              </p:cNvPr>
              <p:cNvGraphicFramePr>
                <a:graphicFrameLocks noGrp="1"/>
              </p:cNvGraphicFramePr>
              <p:nvPr>
                <p:extLst>
                  <p:ext uri="{D42A27DB-BD31-4B8C-83A1-F6EECF244321}">
                    <p14:modId xmlns:p14="http://schemas.microsoft.com/office/powerpoint/2010/main" val="3233035587"/>
                  </p:ext>
                </p:extLst>
              </p:nvPr>
            </p:nvGraphicFramePr>
            <p:xfrm>
              <a:off x="596739" y="4186076"/>
              <a:ext cx="4924386" cy="2367363"/>
            </p:xfrm>
            <a:graphic>
              <a:graphicData uri="http://schemas.openxmlformats.org/drawingml/2006/table">
                <a:tbl>
                  <a:tblPr firstRow="1" bandRow="1">
                    <a:tableStyleId>{5940675A-B579-460E-94D1-54222C63F5DA}</a:tableStyleId>
                  </a:tblPr>
                  <a:tblGrid>
                    <a:gridCol w="2462193">
                      <a:extLst>
                        <a:ext uri="{9D8B030D-6E8A-4147-A177-3AD203B41FA5}">
                          <a16:colId xmlns:a16="http://schemas.microsoft.com/office/drawing/2014/main" val="3145797891"/>
                        </a:ext>
                      </a:extLst>
                    </a:gridCol>
                    <a:gridCol w="2462193">
                      <a:extLst>
                        <a:ext uri="{9D8B030D-6E8A-4147-A177-3AD203B41FA5}">
                          <a16:colId xmlns:a16="http://schemas.microsoft.com/office/drawing/2014/main" val="3132151679"/>
                        </a:ext>
                      </a:extLst>
                    </a:gridCol>
                  </a:tblGrid>
                  <a:tr h="504061">
                    <a:tc gridSpan="2">
                      <a:txBody>
                        <a:bodyPr/>
                        <a:lstStyle/>
                        <a:p>
                          <a:pPr algn="ctr"/>
                          <a:r>
                            <a:rPr lang="en-US" altLang="zh-TW" b="0" dirty="0">
                              <a:latin typeface="Times New Roman" panose="02020603050405020304" pitchFamily="18" charset="0"/>
                              <a:cs typeface="Times New Roman" panose="02020603050405020304" pitchFamily="18" charset="0"/>
                            </a:rPr>
                            <a:t>Only </a:t>
                          </a:r>
                          <a14:m>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𝑦</m:t>
                                  </m:r>
                                </m:e>
                                <m:sub>
                                  <m:r>
                                    <a:rPr lang="en-US" altLang="zh-TW" b="0" i="1" smtClean="0">
                                      <a:latin typeface="Cambria Math" panose="02040503050406030204" pitchFamily="18" charset="0"/>
                                    </a:rPr>
                                    <m:t>𝑘</m:t>
                                  </m:r>
                                </m:sub>
                              </m:sSub>
                              <m:r>
                                <a:rPr lang="en-US" altLang="zh-TW" b="0" i="1" smtClean="0">
                                  <a:latin typeface="Cambria Math" panose="02040503050406030204" pitchFamily="18" charset="0"/>
                                </a:rPr>
                                <m:t>=0</m:t>
                              </m:r>
                            </m:oMath>
                          </a14:m>
                          <a:endParaRPr lang="zh-TW" altLang="en-US" dirty="0"/>
                        </a:p>
                      </a:txBody>
                      <a:tcPr/>
                    </a:tc>
                    <a:tc hMerge="1">
                      <a:txBody>
                        <a:bodyPr/>
                        <a:lstStyle/>
                        <a:p>
                          <a:pPr algn="ctr"/>
                          <a:endParaRPr lang="zh-TW" altLang="en-US" dirty="0"/>
                        </a:p>
                      </a:txBody>
                      <a:tcPr/>
                    </a:tc>
                    <a:extLst>
                      <a:ext uri="{0D108BD9-81ED-4DB2-BD59-A6C34878D82A}">
                        <a16:rowId xmlns:a16="http://schemas.microsoft.com/office/drawing/2014/main" val="2838069887"/>
                      </a:ext>
                    </a:extLst>
                  </a:tr>
                  <a:tr h="504061">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𝑟</m:t>
                                    </m:r>
                                  </m:e>
                                  <m:sub>
                                    <m:r>
                                      <a:rPr lang="en-US" altLang="zh-TW" b="0" i="1" smtClean="0">
                                        <a:latin typeface="Cambria Math" panose="02040503050406030204" pitchFamily="18" charset="0"/>
                                      </a:rPr>
                                      <m:t>𝑖𝑘</m:t>
                                    </m:r>
                                  </m:sub>
                                </m:sSub>
                              </m:oMath>
                            </m:oMathPara>
                          </a14:m>
                          <a:endParaRPr lang="zh-TW" alt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cs typeface="Times New Roman" panose="02020603050405020304" pitchFamily="18" charset="0"/>
                                  </a:rPr>
                                  <m:t>1+</m:t>
                                </m:r>
                                <m:nary>
                                  <m:naryPr>
                                    <m:chr m:val="∑"/>
                                    <m:ctrlPr>
                                      <a:rPr lang="en-US" altLang="zh-TW" b="0"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𝑗</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𝑑</m:t>
                                    </m:r>
                                  </m:sup>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𝑟</m:t>
                                        </m:r>
                                      </m:e>
                                      <m:sub>
                                        <m:r>
                                          <a:rPr lang="en-US" altLang="zh-TW" b="0" i="1" smtClean="0">
                                            <a:latin typeface="Cambria Math" panose="02040503050406030204" pitchFamily="18" charset="0"/>
                                            <a:cs typeface="Times New Roman" panose="02020603050405020304" pitchFamily="18" charset="0"/>
                                          </a:rPr>
                                          <m:t>𝑖𝑗</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𝑖</m:t>
                                            </m:r>
                                          </m:sub>
                                        </m:sSub>
                                      </m:e>
                                    </m:d>
                                  </m:e>
                                </m:nary>
                              </m:oMath>
                            </m:oMathPara>
                          </a14:m>
                          <a:endParaRPr lang="zh-TW" altLang="en-US" dirty="0"/>
                        </a:p>
                      </a:txBody>
                      <a:tcPr/>
                    </a:tc>
                    <a:extLst>
                      <a:ext uri="{0D108BD9-81ED-4DB2-BD59-A6C34878D82A}">
                        <a16:rowId xmlns:a16="http://schemas.microsoft.com/office/drawing/2014/main" val="408826832"/>
                      </a:ext>
                    </a:extLst>
                  </a:tr>
                  <a:tr h="481944">
                    <a:tc>
                      <a:txBody>
                        <a:bodyPr/>
                        <a:lstStyle/>
                        <a:p>
                          <a:pPr algn="ctr"/>
                          <a:r>
                            <a:rPr lang="en-US" altLang="zh-TW" sz="2400" dirty="0"/>
                            <a:t>0</a:t>
                          </a:r>
                          <a:endParaRPr lang="zh-TW" altLang="en-US" sz="2400" dirty="0"/>
                        </a:p>
                      </a:txBody>
                      <a:tcPr/>
                    </a:tc>
                    <a:tc>
                      <a:txBody>
                        <a:bodyPr/>
                        <a:lstStyle/>
                        <a:p>
                          <a:pPr algn="ctr"/>
                          <a:r>
                            <a:rPr lang="en-US" altLang="zh-TW" sz="2400" dirty="0"/>
                            <a:t>1</a:t>
                          </a:r>
                          <a:endParaRPr lang="zh-TW" altLang="en-US" sz="2400" dirty="0"/>
                        </a:p>
                      </a:txBody>
                      <a:tcPr>
                        <a:solidFill>
                          <a:srgbClr val="FF0000"/>
                        </a:solidFill>
                      </a:tcPr>
                    </a:tc>
                    <a:extLst>
                      <a:ext uri="{0D108BD9-81ED-4DB2-BD59-A6C34878D82A}">
                        <a16:rowId xmlns:a16="http://schemas.microsoft.com/office/drawing/2014/main" val="2136322616"/>
                      </a:ext>
                    </a:extLst>
                  </a:tr>
                  <a:tr h="481944">
                    <a:tc>
                      <a:txBody>
                        <a:bodyPr/>
                        <a:lstStyle/>
                        <a:p>
                          <a:pPr algn="ctr"/>
                          <a:r>
                            <a:rPr lang="en-US" altLang="zh-TW" sz="2400" dirty="0"/>
                            <a:t>1</a:t>
                          </a:r>
                          <a:endParaRPr lang="zh-TW" altLang="en-US" sz="2400" dirty="0"/>
                        </a:p>
                      </a:txBody>
                      <a:tcPr/>
                    </a:tc>
                    <a:tc>
                      <a:txBody>
                        <a:bodyPr/>
                        <a:lstStyle/>
                        <a:p>
                          <a:pPr algn="ctr"/>
                          <a:r>
                            <a:rPr lang="en-US" altLang="zh-TW" sz="2400" dirty="0"/>
                            <a:t>0</a:t>
                          </a:r>
                          <a:endParaRPr lang="zh-TW" altLang="en-US" sz="2400" dirty="0"/>
                        </a:p>
                      </a:txBody>
                      <a:tcPr>
                        <a:noFill/>
                      </a:tcPr>
                    </a:tc>
                    <a:extLst>
                      <a:ext uri="{0D108BD9-81ED-4DB2-BD59-A6C34878D82A}">
                        <a16:rowId xmlns:a16="http://schemas.microsoft.com/office/drawing/2014/main" val="3896763449"/>
                      </a:ext>
                    </a:extLst>
                  </a:tr>
                </a:tbl>
              </a:graphicData>
            </a:graphic>
          </p:graphicFrame>
        </mc:Choice>
        <mc:Fallback xmlns="">
          <p:graphicFrame>
            <p:nvGraphicFramePr>
              <p:cNvPr id="4" name="表格 3">
                <a:extLst>
                  <a:ext uri="{FF2B5EF4-FFF2-40B4-BE49-F238E27FC236}">
                    <a16:creationId xmlns:a16="http://schemas.microsoft.com/office/drawing/2014/main" id="{589EA58B-F653-38CB-8AFA-82B968789BA1}"/>
                  </a:ext>
                </a:extLst>
              </p:cNvPr>
              <p:cNvGraphicFramePr>
                <a:graphicFrameLocks noGrp="1"/>
              </p:cNvGraphicFramePr>
              <p:nvPr>
                <p:extLst>
                  <p:ext uri="{D42A27DB-BD31-4B8C-83A1-F6EECF244321}">
                    <p14:modId xmlns:p14="http://schemas.microsoft.com/office/powerpoint/2010/main" val="3233035587"/>
                  </p:ext>
                </p:extLst>
              </p:nvPr>
            </p:nvGraphicFramePr>
            <p:xfrm>
              <a:off x="596739" y="4186076"/>
              <a:ext cx="4924386" cy="2367363"/>
            </p:xfrm>
            <a:graphic>
              <a:graphicData uri="http://schemas.openxmlformats.org/drawingml/2006/table">
                <a:tbl>
                  <a:tblPr firstRow="1" bandRow="1">
                    <a:tableStyleId>{5940675A-B579-460E-94D1-54222C63F5DA}</a:tableStyleId>
                  </a:tblPr>
                  <a:tblGrid>
                    <a:gridCol w="2462193">
                      <a:extLst>
                        <a:ext uri="{9D8B030D-6E8A-4147-A177-3AD203B41FA5}">
                          <a16:colId xmlns:a16="http://schemas.microsoft.com/office/drawing/2014/main" val="3145797891"/>
                        </a:ext>
                      </a:extLst>
                    </a:gridCol>
                    <a:gridCol w="2462193">
                      <a:extLst>
                        <a:ext uri="{9D8B030D-6E8A-4147-A177-3AD203B41FA5}">
                          <a16:colId xmlns:a16="http://schemas.microsoft.com/office/drawing/2014/main" val="3132151679"/>
                        </a:ext>
                      </a:extLst>
                    </a:gridCol>
                  </a:tblGrid>
                  <a:tr h="504061">
                    <a:tc gridSpan="2">
                      <a:txBody>
                        <a:bodyPr/>
                        <a:lstStyle/>
                        <a:p>
                          <a:endParaRPr lang="zh-TW"/>
                        </a:p>
                      </a:txBody>
                      <a:tcPr>
                        <a:blipFill>
                          <a:blip r:embed="rId3"/>
                          <a:stretch>
                            <a:fillRect l="-124" t="-7229" r="-247" b="-391566"/>
                          </a:stretch>
                        </a:blipFill>
                      </a:tcPr>
                    </a:tc>
                    <a:tc hMerge="1">
                      <a:txBody>
                        <a:bodyPr/>
                        <a:lstStyle/>
                        <a:p>
                          <a:pPr algn="ctr"/>
                          <a:endParaRPr lang="zh-TW" altLang="en-US" dirty="0"/>
                        </a:p>
                      </a:txBody>
                      <a:tcPr/>
                    </a:tc>
                    <a:extLst>
                      <a:ext uri="{0D108BD9-81ED-4DB2-BD59-A6C34878D82A}">
                        <a16:rowId xmlns:a16="http://schemas.microsoft.com/office/drawing/2014/main" val="2838069887"/>
                      </a:ext>
                    </a:extLst>
                  </a:tr>
                  <a:tr h="899414">
                    <a:tc>
                      <a:txBody>
                        <a:bodyPr/>
                        <a:lstStyle/>
                        <a:p>
                          <a:endParaRPr lang="zh-TW"/>
                        </a:p>
                      </a:txBody>
                      <a:tcPr>
                        <a:blipFill>
                          <a:blip r:embed="rId3"/>
                          <a:stretch>
                            <a:fillRect l="-247" t="-60135" r="-100247" b="-119595"/>
                          </a:stretch>
                        </a:blipFill>
                      </a:tcPr>
                    </a:tc>
                    <a:tc>
                      <a:txBody>
                        <a:bodyPr/>
                        <a:lstStyle/>
                        <a:p>
                          <a:endParaRPr lang="zh-TW"/>
                        </a:p>
                      </a:txBody>
                      <a:tcPr>
                        <a:blipFill>
                          <a:blip r:embed="rId3"/>
                          <a:stretch>
                            <a:fillRect l="-100495" t="-60135" r="-495" b="-119595"/>
                          </a:stretch>
                        </a:blipFill>
                      </a:tcPr>
                    </a:tc>
                    <a:extLst>
                      <a:ext uri="{0D108BD9-81ED-4DB2-BD59-A6C34878D82A}">
                        <a16:rowId xmlns:a16="http://schemas.microsoft.com/office/drawing/2014/main" val="408826832"/>
                      </a:ext>
                    </a:extLst>
                  </a:tr>
                  <a:tr h="481944">
                    <a:tc>
                      <a:txBody>
                        <a:bodyPr/>
                        <a:lstStyle/>
                        <a:p>
                          <a:pPr algn="ctr"/>
                          <a:r>
                            <a:rPr lang="en-US" altLang="zh-TW" sz="2400" dirty="0"/>
                            <a:t>0</a:t>
                          </a:r>
                          <a:endParaRPr lang="zh-TW" altLang="en-US" sz="2400" dirty="0"/>
                        </a:p>
                      </a:txBody>
                      <a:tcPr/>
                    </a:tc>
                    <a:tc>
                      <a:txBody>
                        <a:bodyPr/>
                        <a:lstStyle/>
                        <a:p>
                          <a:pPr algn="ctr"/>
                          <a:r>
                            <a:rPr lang="en-US" altLang="zh-TW" sz="2400" dirty="0"/>
                            <a:t>1</a:t>
                          </a:r>
                          <a:endParaRPr lang="zh-TW" altLang="en-US" sz="2400" dirty="0"/>
                        </a:p>
                      </a:txBody>
                      <a:tcPr>
                        <a:solidFill>
                          <a:srgbClr val="FF0000"/>
                        </a:solidFill>
                      </a:tcPr>
                    </a:tc>
                    <a:extLst>
                      <a:ext uri="{0D108BD9-81ED-4DB2-BD59-A6C34878D82A}">
                        <a16:rowId xmlns:a16="http://schemas.microsoft.com/office/drawing/2014/main" val="2136322616"/>
                      </a:ext>
                    </a:extLst>
                  </a:tr>
                  <a:tr h="481944">
                    <a:tc>
                      <a:txBody>
                        <a:bodyPr/>
                        <a:lstStyle/>
                        <a:p>
                          <a:pPr algn="ctr"/>
                          <a:r>
                            <a:rPr lang="en-US" altLang="zh-TW" sz="2400" dirty="0"/>
                            <a:t>1</a:t>
                          </a:r>
                          <a:endParaRPr lang="zh-TW" altLang="en-US" sz="2400" dirty="0"/>
                        </a:p>
                      </a:txBody>
                      <a:tcPr/>
                    </a:tc>
                    <a:tc>
                      <a:txBody>
                        <a:bodyPr/>
                        <a:lstStyle/>
                        <a:p>
                          <a:pPr algn="ctr"/>
                          <a:r>
                            <a:rPr lang="en-US" altLang="zh-TW" sz="2400" dirty="0"/>
                            <a:t>0</a:t>
                          </a:r>
                          <a:endParaRPr lang="zh-TW" altLang="en-US" sz="2400" dirty="0"/>
                        </a:p>
                      </a:txBody>
                      <a:tcPr>
                        <a:noFill/>
                      </a:tcPr>
                    </a:tc>
                    <a:extLst>
                      <a:ext uri="{0D108BD9-81ED-4DB2-BD59-A6C34878D82A}">
                        <a16:rowId xmlns:a16="http://schemas.microsoft.com/office/drawing/2014/main" val="3896763449"/>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5" name="表格 4">
                <a:extLst>
                  <a:ext uri="{FF2B5EF4-FFF2-40B4-BE49-F238E27FC236}">
                    <a16:creationId xmlns:a16="http://schemas.microsoft.com/office/drawing/2014/main" id="{6ABD4274-50A0-4D26-7DF5-960416857382}"/>
                  </a:ext>
                </a:extLst>
              </p:cNvPr>
              <p:cNvGraphicFramePr>
                <a:graphicFrameLocks noGrp="1"/>
              </p:cNvGraphicFramePr>
              <p:nvPr>
                <p:extLst>
                  <p:ext uri="{D42A27DB-BD31-4B8C-83A1-F6EECF244321}">
                    <p14:modId xmlns:p14="http://schemas.microsoft.com/office/powerpoint/2010/main" val="2754434195"/>
                  </p:ext>
                </p:extLst>
              </p:nvPr>
            </p:nvGraphicFramePr>
            <p:xfrm>
              <a:off x="6315919" y="3429000"/>
              <a:ext cx="4924386" cy="3331251"/>
            </p:xfrm>
            <a:graphic>
              <a:graphicData uri="http://schemas.openxmlformats.org/drawingml/2006/table">
                <a:tbl>
                  <a:tblPr firstRow="1" bandRow="1">
                    <a:tableStyleId>{5940675A-B579-460E-94D1-54222C63F5DA}</a:tableStyleId>
                  </a:tblPr>
                  <a:tblGrid>
                    <a:gridCol w="2462193">
                      <a:extLst>
                        <a:ext uri="{9D8B030D-6E8A-4147-A177-3AD203B41FA5}">
                          <a16:colId xmlns:a16="http://schemas.microsoft.com/office/drawing/2014/main" val="3145797891"/>
                        </a:ext>
                      </a:extLst>
                    </a:gridCol>
                    <a:gridCol w="2462193">
                      <a:extLst>
                        <a:ext uri="{9D8B030D-6E8A-4147-A177-3AD203B41FA5}">
                          <a16:colId xmlns:a16="http://schemas.microsoft.com/office/drawing/2014/main" val="3132151679"/>
                        </a:ext>
                      </a:extLst>
                    </a:gridCol>
                  </a:tblGrid>
                  <a:tr h="504061">
                    <a:tc gridSpan="2">
                      <a:txBody>
                        <a:bodyPr/>
                        <a:lstStyle/>
                        <a:p>
                          <a:pPr algn="ctr"/>
                          <a:r>
                            <a:rPr lang="en-US" altLang="zh-TW" b="0" dirty="0">
                              <a:latin typeface="Times New Roman" panose="02020603050405020304" pitchFamily="18" charset="0"/>
                              <a:cs typeface="Times New Roman" panose="02020603050405020304" pitchFamily="18" charset="0"/>
                            </a:rPr>
                            <a:t>Only </a:t>
                          </a:r>
                          <a14:m>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𝑦</m:t>
                                  </m:r>
                                </m:e>
                                <m:sub>
                                  <m:r>
                                    <a:rPr lang="en-US" altLang="zh-TW" b="0" i="1" smtClean="0">
                                      <a:latin typeface="Cambria Math" panose="02040503050406030204" pitchFamily="18" charset="0"/>
                                    </a:rPr>
                                    <m:t>𝑘</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𝑦</m:t>
                                  </m:r>
                                </m:e>
                                <m:sub>
                                  <m:r>
                                    <a:rPr lang="en-US" altLang="zh-TW" b="0" i="1" smtClean="0">
                                      <a:latin typeface="Cambria Math" panose="02040503050406030204" pitchFamily="18" charset="0"/>
                                    </a:rPr>
                                    <m:t>h</m:t>
                                  </m:r>
                                </m:sub>
                              </m:sSub>
                              <m:r>
                                <a:rPr lang="en-US" altLang="zh-TW" b="0" i="1" smtClean="0">
                                  <a:latin typeface="Cambria Math" panose="02040503050406030204" pitchFamily="18" charset="0"/>
                                </a:rPr>
                                <m:t>=0</m:t>
                              </m:r>
                            </m:oMath>
                          </a14:m>
                          <a:endParaRPr lang="zh-TW" altLang="en-US" dirty="0"/>
                        </a:p>
                      </a:txBody>
                      <a:tcPr/>
                    </a:tc>
                    <a:tc hMerge="1">
                      <a:txBody>
                        <a:bodyPr/>
                        <a:lstStyle/>
                        <a:p>
                          <a:pPr algn="ctr"/>
                          <a:endParaRPr lang="zh-TW" altLang="en-US" dirty="0"/>
                        </a:p>
                      </a:txBody>
                      <a:tcPr/>
                    </a:tc>
                    <a:extLst>
                      <a:ext uri="{0D108BD9-81ED-4DB2-BD59-A6C34878D82A}">
                        <a16:rowId xmlns:a16="http://schemas.microsoft.com/office/drawing/2014/main" val="2838069887"/>
                      </a:ext>
                    </a:extLst>
                  </a:tr>
                  <a:tr h="504061">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𝑟</m:t>
                                    </m:r>
                                  </m:e>
                                  <m:sub>
                                    <m:r>
                                      <a:rPr lang="en-US" altLang="zh-TW" b="0" i="1" smtClean="0">
                                        <a:latin typeface="Cambria Math" panose="02040503050406030204" pitchFamily="18" charset="0"/>
                                      </a:rPr>
                                      <m:t>𝑖𝑘</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𝑟</m:t>
                                    </m:r>
                                  </m:e>
                                  <m:sub>
                                    <m:r>
                                      <a:rPr lang="en-US" altLang="zh-TW" b="0" i="1" smtClean="0">
                                        <a:latin typeface="Cambria Math" panose="02040503050406030204" pitchFamily="18" charset="0"/>
                                      </a:rPr>
                                      <m:t>𝑖h</m:t>
                                    </m:r>
                                  </m:sub>
                                </m:sSub>
                              </m:oMath>
                            </m:oMathPara>
                          </a14:m>
                          <a:endParaRPr lang="zh-TW" alt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cs typeface="Times New Roman" panose="02020603050405020304" pitchFamily="18" charset="0"/>
                                  </a:rPr>
                                  <m:t>1+</m:t>
                                </m:r>
                                <m:nary>
                                  <m:naryPr>
                                    <m:chr m:val="∑"/>
                                    <m:ctrlPr>
                                      <a:rPr lang="en-US" altLang="zh-TW" b="0"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𝑗</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𝑑</m:t>
                                    </m:r>
                                  </m:sup>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𝑟</m:t>
                                        </m:r>
                                      </m:e>
                                      <m:sub>
                                        <m:r>
                                          <a:rPr lang="en-US" altLang="zh-TW" b="0" i="1" smtClean="0">
                                            <a:latin typeface="Cambria Math" panose="02040503050406030204" pitchFamily="18" charset="0"/>
                                            <a:cs typeface="Times New Roman" panose="02020603050405020304" pitchFamily="18" charset="0"/>
                                          </a:rPr>
                                          <m:t>𝑖𝑗</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𝑖</m:t>
                                            </m:r>
                                          </m:sub>
                                        </m:sSub>
                                      </m:e>
                                    </m:d>
                                  </m:e>
                                </m:nary>
                              </m:oMath>
                            </m:oMathPara>
                          </a14:m>
                          <a:endParaRPr lang="zh-TW" altLang="en-US" dirty="0"/>
                        </a:p>
                      </a:txBody>
                      <a:tcPr/>
                    </a:tc>
                    <a:extLst>
                      <a:ext uri="{0D108BD9-81ED-4DB2-BD59-A6C34878D82A}">
                        <a16:rowId xmlns:a16="http://schemas.microsoft.com/office/drawing/2014/main" val="408826832"/>
                      </a:ext>
                    </a:extLst>
                  </a:tr>
                  <a:tr h="481944">
                    <a:tc>
                      <a:txBody>
                        <a:bodyPr/>
                        <a:lstStyle/>
                        <a:p>
                          <a:pPr algn="ctr"/>
                          <a:r>
                            <a:rPr lang="en-US" altLang="zh-TW" sz="2400" dirty="0"/>
                            <a:t>0+0</a:t>
                          </a:r>
                          <a:endParaRPr lang="zh-TW" altLang="en-US" sz="2400" dirty="0"/>
                        </a:p>
                      </a:txBody>
                      <a:tcPr/>
                    </a:tc>
                    <a:tc>
                      <a:txBody>
                        <a:bodyPr/>
                        <a:lstStyle/>
                        <a:p>
                          <a:pPr algn="ctr"/>
                          <a:r>
                            <a:rPr lang="en-US" altLang="zh-TW" sz="2400" dirty="0"/>
                            <a:t>1</a:t>
                          </a:r>
                          <a:endParaRPr lang="zh-TW" altLang="en-US" sz="2400" dirty="0"/>
                        </a:p>
                      </a:txBody>
                      <a:tcPr>
                        <a:solidFill>
                          <a:srgbClr val="FF0000"/>
                        </a:solidFill>
                      </a:tcPr>
                    </a:tc>
                    <a:extLst>
                      <a:ext uri="{0D108BD9-81ED-4DB2-BD59-A6C34878D82A}">
                        <a16:rowId xmlns:a16="http://schemas.microsoft.com/office/drawing/2014/main" val="2136322616"/>
                      </a:ext>
                    </a:extLst>
                  </a:tr>
                  <a:tr h="481944">
                    <a:tc>
                      <a:txBody>
                        <a:bodyPr/>
                        <a:lstStyle/>
                        <a:p>
                          <a:pPr algn="ctr"/>
                          <a:r>
                            <a:rPr lang="en-US" altLang="zh-TW" sz="2400" dirty="0"/>
                            <a:t>1+0</a:t>
                          </a:r>
                          <a:endParaRPr lang="zh-TW" altLang="en-US" sz="2400" dirty="0"/>
                        </a:p>
                      </a:txBody>
                      <a:tcPr/>
                    </a:tc>
                    <a:tc>
                      <a:txBody>
                        <a:bodyPr/>
                        <a:lstStyle/>
                        <a:p>
                          <a:pPr algn="ctr"/>
                          <a:r>
                            <a:rPr lang="en-US" altLang="zh-TW" sz="2400" dirty="0"/>
                            <a:t>0</a:t>
                          </a:r>
                          <a:endParaRPr lang="zh-TW" altLang="en-US" sz="2400" dirty="0"/>
                        </a:p>
                      </a:txBody>
                      <a:tcPr>
                        <a:noFill/>
                      </a:tcPr>
                    </a:tc>
                    <a:extLst>
                      <a:ext uri="{0D108BD9-81ED-4DB2-BD59-A6C34878D82A}">
                        <a16:rowId xmlns:a16="http://schemas.microsoft.com/office/drawing/2014/main" val="3896763449"/>
                      </a:ext>
                    </a:extLst>
                  </a:tr>
                  <a:tr h="481944">
                    <a:tc>
                      <a:txBody>
                        <a:bodyPr/>
                        <a:lstStyle/>
                        <a:p>
                          <a:pPr algn="ctr"/>
                          <a:r>
                            <a:rPr lang="en-US" altLang="zh-TW" sz="2400" dirty="0"/>
                            <a:t>0+1</a:t>
                          </a:r>
                          <a:endParaRPr lang="zh-TW" altLang="en-US" sz="2400" dirty="0"/>
                        </a:p>
                      </a:txBody>
                      <a:tcPr/>
                    </a:tc>
                    <a:tc>
                      <a:txBody>
                        <a:bodyPr/>
                        <a:lstStyle/>
                        <a:p>
                          <a:pPr algn="ctr"/>
                          <a:r>
                            <a:rPr lang="en-US" altLang="zh-TW" sz="2400" dirty="0"/>
                            <a:t>0</a:t>
                          </a:r>
                          <a:endParaRPr lang="zh-TW" altLang="en-US" sz="2400" dirty="0"/>
                        </a:p>
                      </a:txBody>
                      <a:tcPr>
                        <a:noFill/>
                      </a:tcPr>
                    </a:tc>
                    <a:extLst>
                      <a:ext uri="{0D108BD9-81ED-4DB2-BD59-A6C34878D82A}">
                        <a16:rowId xmlns:a16="http://schemas.microsoft.com/office/drawing/2014/main" val="1981528150"/>
                      </a:ext>
                    </a:extLst>
                  </a:tr>
                  <a:tr h="481944">
                    <a:tc>
                      <a:txBody>
                        <a:bodyPr/>
                        <a:lstStyle/>
                        <a:p>
                          <a:pPr algn="ctr"/>
                          <a:r>
                            <a:rPr lang="en-US" altLang="zh-TW" sz="2400" dirty="0"/>
                            <a:t>1+1</a:t>
                          </a:r>
                          <a:endParaRPr lang="zh-TW" altLang="en-US" sz="2400" dirty="0"/>
                        </a:p>
                      </a:txBody>
                      <a:tcPr/>
                    </a:tc>
                    <a:tc>
                      <a:txBody>
                        <a:bodyPr/>
                        <a:lstStyle/>
                        <a:p>
                          <a:pPr algn="ctr"/>
                          <a:r>
                            <a:rPr lang="en-US" altLang="zh-TW" sz="2400" dirty="0"/>
                            <a:t>1</a:t>
                          </a:r>
                          <a:endParaRPr lang="zh-TW" altLang="en-US" sz="2400" dirty="0"/>
                        </a:p>
                      </a:txBody>
                      <a:tcPr>
                        <a:solidFill>
                          <a:srgbClr val="FF0000"/>
                        </a:solidFill>
                      </a:tcPr>
                    </a:tc>
                    <a:extLst>
                      <a:ext uri="{0D108BD9-81ED-4DB2-BD59-A6C34878D82A}">
                        <a16:rowId xmlns:a16="http://schemas.microsoft.com/office/drawing/2014/main" val="4152361986"/>
                      </a:ext>
                    </a:extLst>
                  </a:tr>
                </a:tbl>
              </a:graphicData>
            </a:graphic>
          </p:graphicFrame>
        </mc:Choice>
        <mc:Fallback xmlns="">
          <p:graphicFrame>
            <p:nvGraphicFramePr>
              <p:cNvPr id="5" name="表格 4">
                <a:extLst>
                  <a:ext uri="{FF2B5EF4-FFF2-40B4-BE49-F238E27FC236}">
                    <a16:creationId xmlns:a16="http://schemas.microsoft.com/office/drawing/2014/main" id="{6ABD4274-50A0-4D26-7DF5-960416857382}"/>
                  </a:ext>
                </a:extLst>
              </p:cNvPr>
              <p:cNvGraphicFramePr>
                <a:graphicFrameLocks noGrp="1"/>
              </p:cNvGraphicFramePr>
              <p:nvPr>
                <p:extLst>
                  <p:ext uri="{D42A27DB-BD31-4B8C-83A1-F6EECF244321}">
                    <p14:modId xmlns:p14="http://schemas.microsoft.com/office/powerpoint/2010/main" val="2754434195"/>
                  </p:ext>
                </p:extLst>
              </p:nvPr>
            </p:nvGraphicFramePr>
            <p:xfrm>
              <a:off x="6315919" y="3429000"/>
              <a:ext cx="4924386" cy="3331251"/>
            </p:xfrm>
            <a:graphic>
              <a:graphicData uri="http://schemas.openxmlformats.org/drawingml/2006/table">
                <a:tbl>
                  <a:tblPr firstRow="1" bandRow="1">
                    <a:tableStyleId>{5940675A-B579-460E-94D1-54222C63F5DA}</a:tableStyleId>
                  </a:tblPr>
                  <a:tblGrid>
                    <a:gridCol w="2462193">
                      <a:extLst>
                        <a:ext uri="{9D8B030D-6E8A-4147-A177-3AD203B41FA5}">
                          <a16:colId xmlns:a16="http://schemas.microsoft.com/office/drawing/2014/main" val="3145797891"/>
                        </a:ext>
                      </a:extLst>
                    </a:gridCol>
                    <a:gridCol w="2462193">
                      <a:extLst>
                        <a:ext uri="{9D8B030D-6E8A-4147-A177-3AD203B41FA5}">
                          <a16:colId xmlns:a16="http://schemas.microsoft.com/office/drawing/2014/main" val="3132151679"/>
                        </a:ext>
                      </a:extLst>
                    </a:gridCol>
                  </a:tblGrid>
                  <a:tr h="504061">
                    <a:tc gridSpan="2">
                      <a:txBody>
                        <a:bodyPr/>
                        <a:lstStyle/>
                        <a:p>
                          <a:endParaRPr lang="zh-TW"/>
                        </a:p>
                      </a:txBody>
                      <a:tcPr>
                        <a:blipFill>
                          <a:blip r:embed="rId4"/>
                          <a:stretch>
                            <a:fillRect l="-124" t="-7229" r="-248" b="-581928"/>
                          </a:stretch>
                        </a:blipFill>
                      </a:tcPr>
                    </a:tc>
                    <a:tc hMerge="1">
                      <a:txBody>
                        <a:bodyPr/>
                        <a:lstStyle/>
                        <a:p>
                          <a:pPr algn="ctr"/>
                          <a:endParaRPr lang="zh-TW" altLang="en-US" dirty="0"/>
                        </a:p>
                      </a:txBody>
                      <a:tcPr/>
                    </a:tc>
                    <a:extLst>
                      <a:ext uri="{0D108BD9-81ED-4DB2-BD59-A6C34878D82A}">
                        <a16:rowId xmlns:a16="http://schemas.microsoft.com/office/drawing/2014/main" val="2838069887"/>
                      </a:ext>
                    </a:extLst>
                  </a:tr>
                  <a:tr h="899414">
                    <a:tc>
                      <a:txBody>
                        <a:bodyPr/>
                        <a:lstStyle/>
                        <a:p>
                          <a:endParaRPr lang="zh-TW"/>
                        </a:p>
                      </a:txBody>
                      <a:tcPr>
                        <a:blipFill>
                          <a:blip r:embed="rId4"/>
                          <a:stretch>
                            <a:fillRect l="-248" t="-60544" r="-100495" b="-228571"/>
                          </a:stretch>
                        </a:blipFill>
                      </a:tcPr>
                    </a:tc>
                    <a:tc>
                      <a:txBody>
                        <a:bodyPr/>
                        <a:lstStyle/>
                        <a:p>
                          <a:endParaRPr lang="zh-TW"/>
                        </a:p>
                      </a:txBody>
                      <a:tcPr>
                        <a:blipFill>
                          <a:blip r:embed="rId4"/>
                          <a:stretch>
                            <a:fillRect l="-100248" t="-60544" r="-495" b="-228571"/>
                          </a:stretch>
                        </a:blipFill>
                      </a:tcPr>
                    </a:tc>
                    <a:extLst>
                      <a:ext uri="{0D108BD9-81ED-4DB2-BD59-A6C34878D82A}">
                        <a16:rowId xmlns:a16="http://schemas.microsoft.com/office/drawing/2014/main" val="408826832"/>
                      </a:ext>
                    </a:extLst>
                  </a:tr>
                  <a:tr h="481944">
                    <a:tc>
                      <a:txBody>
                        <a:bodyPr/>
                        <a:lstStyle/>
                        <a:p>
                          <a:pPr algn="ctr"/>
                          <a:r>
                            <a:rPr lang="en-US" altLang="zh-TW" sz="2400" dirty="0"/>
                            <a:t>0+0</a:t>
                          </a:r>
                          <a:endParaRPr lang="zh-TW" altLang="en-US" sz="2400" dirty="0"/>
                        </a:p>
                      </a:txBody>
                      <a:tcPr/>
                    </a:tc>
                    <a:tc>
                      <a:txBody>
                        <a:bodyPr/>
                        <a:lstStyle/>
                        <a:p>
                          <a:pPr algn="ctr"/>
                          <a:r>
                            <a:rPr lang="en-US" altLang="zh-TW" sz="2400" dirty="0"/>
                            <a:t>1</a:t>
                          </a:r>
                          <a:endParaRPr lang="zh-TW" altLang="en-US" sz="2400" dirty="0"/>
                        </a:p>
                      </a:txBody>
                      <a:tcPr>
                        <a:solidFill>
                          <a:srgbClr val="FF0000"/>
                        </a:solidFill>
                      </a:tcPr>
                    </a:tc>
                    <a:extLst>
                      <a:ext uri="{0D108BD9-81ED-4DB2-BD59-A6C34878D82A}">
                        <a16:rowId xmlns:a16="http://schemas.microsoft.com/office/drawing/2014/main" val="2136322616"/>
                      </a:ext>
                    </a:extLst>
                  </a:tr>
                  <a:tr h="481944">
                    <a:tc>
                      <a:txBody>
                        <a:bodyPr/>
                        <a:lstStyle/>
                        <a:p>
                          <a:pPr algn="ctr"/>
                          <a:r>
                            <a:rPr lang="en-US" altLang="zh-TW" sz="2400" dirty="0"/>
                            <a:t>1+0</a:t>
                          </a:r>
                          <a:endParaRPr lang="zh-TW" altLang="en-US" sz="2400" dirty="0"/>
                        </a:p>
                      </a:txBody>
                      <a:tcPr/>
                    </a:tc>
                    <a:tc>
                      <a:txBody>
                        <a:bodyPr/>
                        <a:lstStyle/>
                        <a:p>
                          <a:pPr algn="ctr"/>
                          <a:r>
                            <a:rPr lang="en-US" altLang="zh-TW" sz="2400" dirty="0"/>
                            <a:t>0</a:t>
                          </a:r>
                          <a:endParaRPr lang="zh-TW" altLang="en-US" sz="2400" dirty="0"/>
                        </a:p>
                      </a:txBody>
                      <a:tcPr>
                        <a:noFill/>
                      </a:tcPr>
                    </a:tc>
                    <a:extLst>
                      <a:ext uri="{0D108BD9-81ED-4DB2-BD59-A6C34878D82A}">
                        <a16:rowId xmlns:a16="http://schemas.microsoft.com/office/drawing/2014/main" val="3896763449"/>
                      </a:ext>
                    </a:extLst>
                  </a:tr>
                  <a:tr h="481944">
                    <a:tc>
                      <a:txBody>
                        <a:bodyPr/>
                        <a:lstStyle/>
                        <a:p>
                          <a:pPr algn="ctr"/>
                          <a:r>
                            <a:rPr lang="en-US" altLang="zh-TW" sz="2400" dirty="0"/>
                            <a:t>0+1</a:t>
                          </a:r>
                          <a:endParaRPr lang="zh-TW" altLang="en-US" sz="2400" dirty="0"/>
                        </a:p>
                      </a:txBody>
                      <a:tcPr/>
                    </a:tc>
                    <a:tc>
                      <a:txBody>
                        <a:bodyPr/>
                        <a:lstStyle/>
                        <a:p>
                          <a:pPr algn="ctr"/>
                          <a:r>
                            <a:rPr lang="en-US" altLang="zh-TW" sz="2400" dirty="0"/>
                            <a:t>0</a:t>
                          </a:r>
                          <a:endParaRPr lang="zh-TW" altLang="en-US" sz="2400" dirty="0"/>
                        </a:p>
                      </a:txBody>
                      <a:tcPr>
                        <a:noFill/>
                      </a:tcPr>
                    </a:tc>
                    <a:extLst>
                      <a:ext uri="{0D108BD9-81ED-4DB2-BD59-A6C34878D82A}">
                        <a16:rowId xmlns:a16="http://schemas.microsoft.com/office/drawing/2014/main" val="1981528150"/>
                      </a:ext>
                    </a:extLst>
                  </a:tr>
                  <a:tr h="481944">
                    <a:tc>
                      <a:txBody>
                        <a:bodyPr/>
                        <a:lstStyle/>
                        <a:p>
                          <a:pPr algn="ctr"/>
                          <a:r>
                            <a:rPr lang="en-US" altLang="zh-TW" sz="2400" dirty="0"/>
                            <a:t>1+1</a:t>
                          </a:r>
                          <a:endParaRPr lang="zh-TW" altLang="en-US" sz="2400" dirty="0"/>
                        </a:p>
                      </a:txBody>
                      <a:tcPr/>
                    </a:tc>
                    <a:tc>
                      <a:txBody>
                        <a:bodyPr/>
                        <a:lstStyle/>
                        <a:p>
                          <a:pPr algn="ctr"/>
                          <a:r>
                            <a:rPr lang="en-US" altLang="zh-TW" sz="2400" dirty="0"/>
                            <a:t>1</a:t>
                          </a:r>
                          <a:endParaRPr lang="zh-TW" altLang="en-US" sz="2400" dirty="0"/>
                        </a:p>
                      </a:txBody>
                      <a:tcPr>
                        <a:solidFill>
                          <a:srgbClr val="FF0000"/>
                        </a:solidFill>
                      </a:tcPr>
                    </a:tc>
                    <a:extLst>
                      <a:ext uri="{0D108BD9-81ED-4DB2-BD59-A6C34878D82A}">
                        <a16:rowId xmlns:a16="http://schemas.microsoft.com/office/drawing/2014/main" val="4152361986"/>
                      </a:ext>
                    </a:extLst>
                  </a:tr>
                </a:tbl>
              </a:graphicData>
            </a:graphic>
          </p:graphicFrame>
        </mc:Fallback>
      </mc:AlternateContent>
    </p:spTree>
    <p:extLst>
      <p:ext uri="{BB962C8B-B14F-4D97-AF65-F5344CB8AC3E}">
        <p14:creationId xmlns:p14="http://schemas.microsoft.com/office/powerpoint/2010/main" val="225497326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A170C0-0A45-0998-2E34-40421071A801}"/>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F01E00C8-9EF0-14A1-8F50-DE97E8CF941F}"/>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probabilistic polynomial </a:t>
            </a:r>
            <a:endParaRPr lang="zh-TW"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61149D25-56E2-8791-8767-678B74306672}"/>
                  </a:ext>
                </a:extLst>
              </p:cNvPr>
              <p:cNvSpPr>
                <a:spLocks noGrp="1"/>
              </p:cNvSpPr>
              <p:nvPr>
                <p:ph idx="1"/>
              </p:nvPr>
            </p:nvSpPr>
            <p:spPr/>
            <p:txBody>
              <a:bodyPr>
                <a:normAutofit/>
              </a:bodyPr>
              <a:lstStyle/>
              <a:p>
                <a:r>
                  <a:rPr lang="en-US" altLang="zh-TW" dirty="0">
                    <a:latin typeface="Times New Roman" panose="02020603050405020304" pitchFamily="18" charset="0"/>
                    <a:cs typeface="Times New Roman" panose="02020603050405020304" pitchFamily="18" charset="0"/>
                  </a:rPr>
                  <a:t>Compute OR of the bits </a:t>
                </a:r>
                <a14:m>
                  <m:oMath xmlns:m="http://schemas.openxmlformats.org/officeDocument/2006/math">
                    <m:sSub>
                      <m:sSubPr>
                        <m:ctrlPr>
                          <a:rPr lang="en-US" altLang="zh-TW" b="0" i="1" dirty="0" smtClean="0">
                            <a:latin typeface="Cambria Math" panose="02040503050406030204" pitchFamily="18" charset="0"/>
                            <a:cs typeface="Times New Roman" panose="02020603050405020304" pitchFamily="18" charset="0"/>
                          </a:rPr>
                        </m:ctrlPr>
                      </m:sSubPr>
                      <m:e>
                        <m:r>
                          <a:rPr lang="en-US" altLang="zh-TW" i="1" dirty="0" smtClean="0">
                            <a:latin typeface="Cambria Math" panose="02040503050406030204" pitchFamily="18" charset="0"/>
                            <a:cs typeface="Times New Roman" panose="02020603050405020304" pitchFamily="18" charset="0"/>
                          </a:rPr>
                          <m:t>𝑦</m:t>
                        </m:r>
                      </m:e>
                      <m:sub>
                        <m:r>
                          <a:rPr lang="en-US" altLang="zh-TW" b="0" i="1" dirty="0" smtClean="0">
                            <a:latin typeface="Cambria Math" panose="02040503050406030204" pitchFamily="18" charset="0"/>
                            <a:cs typeface="Times New Roman" panose="02020603050405020304" pitchFamily="18" charset="0"/>
                          </a:rPr>
                          <m:t>1</m:t>
                        </m:r>
                      </m:sub>
                    </m:sSub>
                    <m:r>
                      <a:rPr lang="en-US" altLang="zh-TW" b="0" i="1" dirty="0" smtClean="0">
                        <a:latin typeface="Cambria Math" panose="02040503050406030204" pitchFamily="18" charset="0"/>
                        <a:cs typeface="Times New Roman" panose="02020603050405020304" pitchFamily="18" charset="0"/>
                      </a:rPr>
                      <m:t>,…,</m:t>
                    </m:r>
                    <m:sSub>
                      <m:sSubPr>
                        <m:ctrlPr>
                          <a:rPr lang="en-US" altLang="zh-TW" b="0" i="1" dirty="0" smtClean="0">
                            <a:latin typeface="Cambria Math" panose="02040503050406030204" pitchFamily="18" charset="0"/>
                            <a:cs typeface="Times New Roman" panose="02020603050405020304" pitchFamily="18" charset="0"/>
                          </a:rPr>
                        </m:ctrlPr>
                      </m:sSubPr>
                      <m:e>
                        <m:r>
                          <a:rPr lang="en-US" altLang="zh-TW" i="1" dirty="0" smtClean="0">
                            <a:latin typeface="Cambria Math" panose="02040503050406030204" pitchFamily="18" charset="0"/>
                            <a:cs typeface="Times New Roman" panose="02020603050405020304" pitchFamily="18" charset="0"/>
                          </a:rPr>
                          <m:t>𝑦</m:t>
                        </m:r>
                      </m:e>
                      <m:sub>
                        <m:r>
                          <a:rPr lang="en-US" altLang="zh-TW" b="0" i="1" dirty="0" smtClean="0">
                            <a:latin typeface="Cambria Math" panose="02040503050406030204" pitchFamily="18" charset="0"/>
                            <a:cs typeface="Times New Roman" panose="02020603050405020304" pitchFamily="18" charset="0"/>
                          </a:rPr>
                          <m:t>𝑑</m:t>
                        </m:r>
                      </m:sub>
                    </m:sSub>
                    <m:r>
                      <a:rPr lang="en-US" altLang="zh-TW" i="1" dirty="0" smtClean="0">
                        <a:latin typeface="Cambria Math" panose="02040503050406030204" pitchFamily="18" charset="0"/>
                        <a:cs typeface="Times New Roman" panose="02020603050405020304" pitchFamily="18" charset="0"/>
                      </a:rPr>
                      <m:t> </m:t>
                    </m:r>
                  </m:oMath>
                </a14:m>
                <a:r>
                  <a:rPr lang="en-US" altLang="zh-TW" dirty="0">
                    <a:latin typeface="Times New Roman" panose="02020603050405020304" pitchFamily="18" charset="0"/>
                    <a:cs typeface="Times New Roman" panose="02020603050405020304" pitchFamily="18" charset="0"/>
                  </a:rPr>
                  <a:t>by evaluating a polynomial over </a:t>
                </a:r>
                <a14:m>
                  <m:oMath xmlns:m="http://schemas.openxmlformats.org/officeDocument/2006/math">
                    <m:sSub>
                      <m:sSubPr>
                        <m:ctrlPr>
                          <a:rPr lang="en-US" altLang="zh-TW" b="0" i="1" smtClean="0">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l-GR" altLang="zh-TW" b="0" i="1" smtClean="0">
                            <a:latin typeface="Cambria Math" panose="02040503050406030204" pitchFamily="18" charset="0"/>
                            <a:ea typeface="Cambria Math" panose="02040503050406030204" pitchFamily="18" charset="0"/>
                            <a:cs typeface="Times New Roman" panose="02020603050405020304" pitchFamily="18" charset="0"/>
                          </a:rPr>
                          <m:t>Ϝ</m:t>
                        </m:r>
                      </m:e>
                      <m:sub>
                        <m:r>
                          <a:rPr lang="en-US" altLang="zh-TW" b="0" i="1" smtClean="0">
                            <a:latin typeface="Cambria Math" panose="02040503050406030204" pitchFamily="18" charset="0"/>
                            <a:ea typeface="Cambria Math" panose="02040503050406030204" pitchFamily="18" charset="0"/>
                            <a:cs typeface="Times New Roman" panose="02020603050405020304" pitchFamily="18" charset="0"/>
                          </a:rPr>
                          <m:t>2</m:t>
                        </m:r>
                      </m:sub>
                    </m:sSub>
                  </m:oMath>
                </a14:m>
                <a:endParaRPr lang="en-US" altLang="zh-TW" b="0" dirty="0">
                  <a:latin typeface="Times New Roman" panose="02020603050405020304" pitchFamily="18" charset="0"/>
                  <a:cs typeface="Times New Roman" panose="02020603050405020304" pitchFamily="18" charset="0"/>
                </a:endParaRPr>
              </a:p>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1+</m:t>
                    </m:r>
                    <m:nary>
                      <m:naryPr>
                        <m:chr m:val="∏"/>
                        <m:ctrlPr>
                          <a:rPr lang="en-US" altLang="zh-TW" b="0"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𝑗</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𝑑</m:t>
                        </m:r>
                      </m:sup>
                      <m:e>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𝑖</m:t>
                                </m:r>
                              </m:sub>
                            </m:sSub>
                          </m:e>
                        </m:d>
                      </m:e>
                    </m:nary>
                  </m:oMath>
                </a14:m>
                <a:endParaRPr lang="en-US" altLang="zh-TW" b="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𝐴</m:t>
                        </m:r>
                      </m:e>
                      <m:sub>
                        <m:r>
                          <a:rPr lang="en-US" altLang="zh-TW" b="0" i="1" smtClean="0">
                            <a:latin typeface="Cambria Math" panose="02040503050406030204" pitchFamily="18" charset="0"/>
                            <a:cs typeface="Times New Roman" panose="02020603050405020304" pitchFamily="18" charset="0"/>
                          </a:rPr>
                          <m:t>𝑡</m:t>
                        </m:r>
                      </m:sub>
                    </m:sSub>
                    <m:d>
                      <m:dPr>
                        <m:ctrlPr>
                          <a:rPr lang="en-US" altLang="zh-TW" b="0" i="1" smtClean="0">
                            <a:latin typeface="Cambria Math" panose="02040503050406030204" pitchFamily="18" charset="0"/>
                            <a:cs typeface="Times New Roman" panose="02020603050405020304" pitchFamily="18" charset="0"/>
                          </a:rPr>
                        </m:ctrlPr>
                      </m:d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1</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𝑑</m:t>
                            </m:r>
                          </m:sub>
                        </m:sSub>
                      </m:e>
                    </m:d>
                    <m:r>
                      <a:rPr lang="en-US" altLang="zh-TW" b="0" i="1" smtClean="0">
                        <a:latin typeface="Cambria Math" panose="02040503050406030204" pitchFamily="18" charset="0"/>
                        <a:cs typeface="Times New Roman" panose="02020603050405020304" pitchFamily="18" charset="0"/>
                      </a:rPr>
                      <m:t>=</m:t>
                    </m:r>
                    <m:nary>
                      <m:naryPr>
                        <m:chr m:val="∏"/>
                        <m:ctrlPr>
                          <a:rPr lang="zh-TW" altLang="en-US"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𝑖</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𝑡</m:t>
                        </m:r>
                      </m:sup>
                      <m:e>
                        <m:d>
                          <m:dPr>
                            <m:ctrlPr>
                              <a:rPr lang="en-US" altLang="zh-TW"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nary>
                              <m:naryPr>
                                <m:chr m:val="∑"/>
                                <m:ctrlPr>
                                  <a:rPr lang="en-US" altLang="zh-TW" b="0"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𝑗</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𝑑</m:t>
                                </m:r>
                              </m:sup>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𝑟</m:t>
                                    </m:r>
                                  </m:e>
                                  <m:sub>
                                    <m:r>
                                      <a:rPr lang="en-US" altLang="zh-TW" b="0" i="1" smtClean="0">
                                        <a:latin typeface="Cambria Math" panose="02040503050406030204" pitchFamily="18" charset="0"/>
                                        <a:cs typeface="Times New Roman" panose="02020603050405020304" pitchFamily="18" charset="0"/>
                                      </a:rPr>
                                      <m:t>𝑖𝑗</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𝑗</m:t>
                                        </m:r>
                                      </m:sub>
                                    </m:sSub>
                                  </m:e>
                                </m:d>
                              </m:e>
                            </m:nary>
                          </m:e>
                        </m:d>
                      </m:e>
                    </m:nary>
                  </m:oMath>
                </a14:m>
                <a:endParaRPr lang="en-US" altLang="zh-TW" dirty="0">
                  <a:latin typeface="Times New Roman" panose="02020603050405020304" pitchFamily="18" charset="0"/>
                  <a:cs typeface="Times New Roman" panose="02020603050405020304" pitchFamily="18" charset="0"/>
                </a:endParaRPr>
              </a:p>
              <a:p>
                <a14:m>
                  <m:oMath xmlns:m="http://schemas.openxmlformats.org/officeDocument/2006/math">
                    <m:func>
                      <m:funcPr>
                        <m:ctrlPr>
                          <a:rPr lang="en-US" altLang="zh-TW" b="0" i="1" smtClean="0">
                            <a:latin typeface="Cambria Math" panose="02040503050406030204" pitchFamily="18" charset="0"/>
                            <a:cs typeface="Times New Roman" panose="02020603050405020304" pitchFamily="18" charset="0"/>
                          </a:rPr>
                        </m:ctrlPr>
                      </m:funcPr>
                      <m:fName>
                        <m:limLow>
                          <m:limLowPr>
                            <m:ctrlPr>
                              <a:rPr lang="en-US" altLang="zh-TW" b="0" i="1" smtClean="0">
                                <a:latin typeface="Cambria Math" panose="02040503050406030204" pitchFamily="18" charset="0"/>
                                <a:cs typeface="Times New Roman" panose="02020603050405020304" pitchFamily="18" charset="0"/>
                              </a:rPr>
                            </m:ctrlPr>
                          </m:limLowPr>
                          <m:e>
                            <m:r>
                              <m:rPr>
                                <m:sty m:val="p"/>
                              </m:rPr>
                              <a:rPr lang="en-US" altLang="zh-TW" b="0" i="0" smtClean="0">
                                <a:latin typeface="Cambria Math" panose="02040503050406030204" pitchFamily="18" charset="0"/>
                                <a:cs typeface="Times New Roman" panose="02020603050405020304" pitchFamily="18" charset="0"/>
                              </a:rPr>
                              <m:t>Pr</m:t>
                            </m:r>
                          </m:e>
                          <m:lim>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𝑟</m:t>
                                </m:r>
                              </m:e>
                              <m:sub>
                                <m:r>
                                  <a:rPr lang="en-US" altLang="zh-TW" b="0" i="1" smtClean="0">
                                    <a:latin typeface="Cambria Math" panose="02040503050406030204" pitchFamily="18" charset="0"/>
                                    <a:cs typeface="Times New Roman" panose="02020603050405020304" pitchFamily="18" charset="0"/>
                                  </a:rPr>
                                  <m:t>𝑖𝑗</m:t>
                                </m:r>
                              </m:sub>
                            </m:sSub>
                          </m:lim>
                        </m:limLow>
                      </m:fName>
                      <m:e>
                        <m:d>
                          <m:dPr>
                            <m:begChr m:val="["/>
                            <m:endChr m:val="]"/>
                            <m:ctrlPr>
                              <a:rPr lang="en-US" altLang="zh-TW" b="0" i="1" smtClean="0">
                                <a:latin typeface="Cambria Math" panose="02040503050406030204" pitchFamily="18" charset="0"/>
                                <a:cs typeface="Times New Roman" panose="02020603050405020304" pitchFamily="18" charset="0"/>
                              </a:rPr>
                            </m:ctrlPr>
                          </m:d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𝐴</m:t>
                                </m:r>
                              </m:e>
                              <m:sub>
                                <m:r>
                                  <a:rPr lang="en-US" altLang="zh-TW" b="0" i="1" smtClean="0">
                                    <a:latin typeface="Cambria Math" panose="02040503050406030204" pitchFamily="18" charset="0"/>
                                    <a:cs typeface="Times New Roman" panose="02020603050405020304" pitchFamily="18" charset="0"/>
                                  </a:rPr>
                                  <m:t>𝑡</m:t>
                                </m:r>
                              </m:sub>
                            </m:sSub>
                            <m:d>
                              <m:dPr>
                                <m:ctrlPr>
                                  <a:rPr lang="en-US" altLang="zh-TW" b="0" i="1" smtClean="0">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𝑑</m:t>
                                    </m:r>
                                  </m:sub>
                                </m:sSub>
                              </m:e>
                            </m:d>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𝐴𝑁𝐷</m:t>
                            </m:r>
                            <m:r>
                              <a:rPr lang="en-US" altLang="zh-TW" b="0" i="1" smtClean="0">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𝑑</m:t>
                                </m:r>
                              </m:sub>
                            </m:sSub>
                            <m:r>
                              <a:rPr lang="en-US" altLang="zh-TW" b="0" i="1" smtClean="0">
                                <a:latin typeface="Cambria Math" panose="02040503050406030204" pitchFamily="18" charset="0"/>
                                <a:cs typeface="Times New Roman" panose="02020603050405020304" pitchFamily="18" charset="0"/>
                              </a:rPr>
                              <m:t>)</m:t>
                            </m:r>
                          </m:e>
                        </m:d>
                        <m:r>
                          <a:rPr lang="en-US" altLang="zh-TW" b="0" i="1" smtClean="0">
                            <a:latin typeface="Cambria Math" panose="02040503050406030204" pitchFamily="18" charset="0"/>
                            <a:cs typeface="Times New Roman" panose="02020603050405020304" pitchFamily="18" charset="0"/>
                          </a:rPr>
                          <m:t>≥1−</m:t>
                        </m:r>
                        <m:sSup>
                          <m:sSupPr>
                            <m:ctrlPr>
                              <a:rPr lang="en-US" altLang="zh-TW" b="0" i="1" smtClean="0">
                                <a:latin typeface="Cambria Math" panose="02040503050406030204" pitchFamily="18" charset="0"/>
                                <a:cs typeface="Times New Roman" panose="02020603050405020304" pitchFamily="18" charset="0"/>
                              </a:rPr>
                            </m:ctrlPr>
                          </m:sSupPr>
                          <m:e>
                            <m:d>
                              <m:dPr>
                                <m:ctrlPr>
                                  <a:rPr lang="en-US" altLang="zh-TW" b="0" i="1" smtClean="0">
                                    <a:latin typeface="Cambria Math" panose="02040503050406030204" pitchFamily="18" charset="0"/>
                                    <a:cs typeface="Times New Roman" panose="02020603050405020304" pitchFamily="18" charset="0"/>
                                  </a:rPr>
                                </m:ctrlPr>
                              </m:dPr>
                              <m:e>
                                <m:f>
                                  <m:fPr>
                                    <m:ctrlPr>
                                      <a:rPr lang="en-US" altLang="zh-TW" b="0" i="1" smtClean="0">
                                        <a:latin typeface="Cambria Math" panose="02040503050406030204" pitchFamily="18" charset="0"/>
                                        <a:cs typeface="Times New Roman" panose="02020603050405020304" pitchFamily="18" charset="0"/>
                                      </a:rPr>
                                    </m:ctrlPr>
                                  </m:fPr>
                                  <m:num>
                                    <m:r>
                                      <a:rPr lang="en-US" altLang="zh-TW" b="0" i="1" smtClean="0">
                                        <a:latin typeface="Cambria Math" panose="02040503050406030204" pitchFamily="18" charset="0"/>
                                        <a:cs typeface="Times New Roman" panose="02020603050405020304" pitchFamily="18" charset="0"/>
                                      </a:rPr>
                                      <m:t>1</m:t>
                                    </m:r>
                                  </m:num>
                                  <m:den>
                                    <m:r>
                                      <a:rPr lang="en-US" altLang="zh-TW" b="0" i="1" smtClean="0">
                                        <a:latin typeface="Cambria Math" panose="02040503050406030204" pitchFamily="18" charset="0"/>
                                        <a:cs typeface="Times New Roman" panose="02020603050405020304" pitchFamily="18" charset="0"/>
                                      </a:rPr>
                                      <m:t>2</m:t>
                                    </m:r>
                                  </m:den>
                                </m:f>
                              </m:e>
                            </m:d>
                          </m:e>
                          <m:sup>
                            <m:r>
                              <a:rPr lang="en-US" altLang="zh-TW" b="0" i="1" smtClean="0">
                                <a:latin typeface="Cambria Math" panose="02040503050406030204" pitchFamily="18" charset="0"/>
                                <a:cs typeface="Times New Roman" panose="02020603050405020304" pitchFamily="18" charset="0"/>
                              </a:rPr>
                              <m:t>𝑡</m:t>
                            </m:r>
                          </m:sup>
                        </m:sSup>
                      </m:e>
                    </m:func>
                  </m:oMath>
                </a14:m>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for all </a:t>
                </a:r>
                <a14:m>
                  <m:oMath xmlns:m="http://schemas.openxmlformats.org/officeDocument/2006/math">
                    <m:d>
                      <m:dPr>
                        <m:ctrlPr>
                          <a:rPr lang="en-US" altLang="zh-TW" i="1" smtClean="0">
                            <a:latin typeface="Cambria Math" panose="02040503050406030204" pitchFamily="18" charset="0"/>
                            <a:cs typeface="Times New Roman" panose="02020603050405020304" pitchFamily="18" charset="0"/>
                          </a:rPr>
                        </m:ctrlPr>
                      </m:d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1</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𝑑</m:t>
                            </m:r>
                          </m:sub>
                        </m:sSub>
                      </m:e>
                    </m:d>
                    <m:r>
                      <a:rPr lang="en-US" altLang="zh-TW" b="0" i="1" smtClean="0">
                        <a:latin typeface="Cambria Math" panose="02040503050406030204" pitchFamily="18" charset="0"/>
                        <a:cs typeface="Times New Roman" panose="02020603050405020304" pitchFamily="18" charset="0"/>
                      </a:rPr>
                      <m:t>∈</m:t>
                    </m:r>
                    <m:sSup>
                      <m:sSupPr>
                        <m:ctrlPr>
                          <a:rPr lang="en-US" altLang="zh-TW" b="0" i="1" smtClean="0">
                            <a:latin typeface="Cambria Math" panose="02040503050406030204" pitchFamily="18" charset="0"/>
                            <a:cs typeface="Times New Roman" panose="02020603050405020304" pitchFamily="18" charset="0"/>
                          </a:rPr>
                        </m:ctrlPr>
                      </m:sSupPr>
                      <m:e>
                        <m:d>
                          <m:dPr>
                            <m:begChr m:val="{"/>
                            <m:endChr m:val="}"/>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0,1</m:t>
                            </m:r>
                          </m:e>
                        </m:d>
                      </m:e>
                      <m:sup>
                        <m:r>
                          <a:rPr lang="en-US" altLang="zh-TW" b="0" i="1" smtClean="0">
                            <a:latin typeface="Cambria Math" panose="02040503050406030204" pitchFamily="18" charset="0"/>
                            <a:cs typeface="Times New Roman" panose="02020603050405020304" pitchFamily="18" charset="0"/>
                          </a:rPr>
                          <m:t>𝑑</m:t>
                        </m:r>
                      </m:sup>
                    </m:sSup>
                  </m:oMath>
                </a14:m>
                <a:endParaRPr lang="en-US" altLang="zh-TW" dirty="0">
                  <a:latin typeface="Times New Roman" panose="02020603050405020304" pitchFamily="18" charset="0"/>
                  <a:cs typeface="Times New Roman" panose="02020603050405020304" pitchFamily="18" charset="0"/>
                </a:endParaRPr>
              </a:p>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𝐴𝑁𝐷</m:t>
                    </m:r>
                    <m:r>
                      <a:rPr lang="en-US" altLang="zh-TW" b="0" i="1" smtClean="0">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𝑑</m:t>
                        </m:r>
                      </m:sub>
                    </m:sSub>
                    <m:r>
                      <a:rPr lang="en-US" altLang="zh-TW" b="0" i="1" smtClean="0">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m:t>
                    </m:r>
                    <m:bar>
                      <m:barPr>
                        <m:pos m:val="top"/>
                        <m:ctrlPr>
                          <a:rPr lang="en-US" altLang="zh-TW" i="1">
                            <a:latin typeface="Cambria Math" panose="02040503050406030204" pitchFamily="18" charset="0"/>
                            <a:cs typeface="Times New Roman" panose="02020603050405020304" pitchFamily="18" charset="0"/>
                          </a:rPr>
                        </m:ctrlPr>
                      </m:barPr>
                      <m:e>
                        <m:r>
                          <a:rPr lang="en-US" altLang="zh-TW" b="0" i="1" smtClean="0">
                            <a:latin typeface="Cambria Math" panose="02040503050406030204" pitchFamily="18" charset="0"/>
                            <a:cs typeface="Times New Roman" panose="02020603050405020304" pitchFamily="18" charset="0"/>
                          </a:rPr>
                          <m:t>𝑂𝑅</m:t>
                        </m:r>
                        <m:r>
                          <a:rPr lang="en-US" altLang="zh-TW" i="1">
                            <a:latin typeface="Cambria Math" panose="02040503050406030204" pitchFamily="18" charset="0"/>
                            <a:cs typeface="Times New Roman" panose="02020603050405020304" pitchFamily="18" charset="0"/>
                          </a:rPr>
                          <m:t>(</m:t>
                        </m:r>
                        <m:bar>
                          <m:barPr>
                            <m:pos m:val="top"/>
                            <m:ctrlPr>
                              <a:rPr lang="en-US" altLang="zh-TW" i="1">
                                <a:latin typeface="Cambria Math" panose="02040503050406030204" pitchFamily="18" charset="0"/>
                                <a:cs typeface="Times New Roman" panose="02020603050405020304" pitchFamily="18" charset="0"/>
                              </a:rPr>
                            </m:ctrlPr>
                          </m:bar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1</m:t>
                                </m:r>
                              </m:sub>
                            </m:sSub>
                          </m:e>
                        </m:bar>
                        <m:r>
                          <a:rPr lang="en-US" altLang="zh-TW" i="1">
                            <a:latin typeface="Cambria Math" panose="02040503050406030204" pitchFamily="18" charset="0"/>
                            <a:cs typeface="Times New Roman" panose="02020603050405020304" pitchFamily="18" charset="0"/>
                          </a:rPr>
                          <m:t>,…, </m:t>
                        </m:r>
                        <m:bar>
                          <m:barPr>
                            <m:pos m:val="top"/>
                            <m:ctrlPr>
                              <a:rPr lang="en-US" altLang="zh-TW" i="1">
                                <a:latin typeface="Cambria Math" panose="02040503050406030204" pitchFamily="18" charset="0"/>
                                <a:cs typeface="Times New Roman" panose="02020603050405020304" pitchFamily="18" charset="0"/>
                              </a:rPr>
                            </m:ctrlPr>
                          </m:bar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𝑑</m:t>
                                </m:r>
                              </m:sub>
                            </m:sSub>
                          </m:e>
                        </m:bar>
                        <m:r>
                          <a:rPr lang="en-US" altLang="zh-TW" i="1">
                            <a:latin typeface="Cambria Math" panose="02040503050406030204" pitchFamily="18" charset="0"/>
                            <a:cs typeface="Times New Roman" panose="02020603050405020304" pitchFamily="18" charset="0"/>
                          </a:rPr>
                          <m:t>)</m:t>
                        </m:r>
                        <m:r>
                          <m:rPr>
                            <m:nor/>
                          </m:rPr>
                          <a:rPr lang="en-US" altLang="zh-TW" dirty="0">
                            <a:latin typeface="Times New Roman" panose="02020603050405020304" pitchFamily="18" charset="0"/>
                            <a:cs typeface="Times New Roman" panose="02020603050405020304" pitchFamily="18" charset="0"/>
                          </a:rPr>
                          <m:t> </m:t>
                        </m:r>
                      </m:e>
                    </m:bar>
                  </m:oMath>
                </a14:m>
                <a:endParaRPr lang="en-US" altLang="zh-TW"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𝐵</m:t>
                        </m:r>
                      </m:e>
                      <m:sub>
                        <m:r>
                          <a:rPr lang="en-US" altLang="zh-TW" b="0" i="1" smtClean="0">
                            <a:latin typeface="Cambria Math" panose="02040503050406030204" pitchFamily="18" charset="0"/>
                            <a:cs typeface="Times New Roman" panose="02020603050405020304" pitchFamily="18" charset="0"/>
                          </a:rPr>
                          <m:t>𝑡</m:t>
                        </m:r>
                      </m:sub>
                    </m:sSub>
                    <m:d>
                      <m:dPr>
                        <m:ctrlPr>
                          <a:rPr lang="en-US" altLang="zh-TW" b="0" i="1" smtClean="0">
                            <a:latin typeface="Cambria Math" panose="02040503050406030204" pitchFamily="18" charset="0"/>
                            <a:cs typeface="Times New Roman" panose="02020603050405020304" pitchFamily="18" charset="0"/>
                          </a:rPr>
                        </m:ctrlPr>
                      </m:d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1</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𝑑</m:t>
                            </m:r>
                          </m:sub>
                        </m:sSub>
                      </m:e>
                    </m:d>
                    <m:r>
                      <a:rPr lang="en-US" altLang="zh-TW" b="0" i="1" smtClean="0">
                        <a:latin typeface="Cambria Math" panose="02040503050406030204" pitchFamily="18" charset="0"/>
                        <a:cs typeface="Times New Roman" panose="02020603050405020304" pitchFamily="18" charset="0"/>
                      </a:rPr>
                      <m:t>=</m:t>
                    </m:r>
                    <m:nary>
                      <m:naryPr>
                        <m:chr m:val="∏"/>
                        <m:ctrlPr>
                          <a:rPr lang="zh-TW" altLang="en-US"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𝑖</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𝑡</m:t>
                        </m:r>
                      </m:sup>
                      <m:e>
                        <m:d>
                          <m:dPr>
                            <m:ctrlPr>
                              <a:rPr lang="en-US" altLang="zh-TW" i="1" smtClean="0">
                                <a:latin typeface="Cambria Math" panose="02040503050406030204" pitchFamily="18" charset="0"/>
                                <a:cs typeface="Times New Roman" panose="02020603050405020304" pitchFamily="18" charset="0"/>
                              </a:rPr>
                            </m:ctrlPr>
                          </m:dPr>
                          <m:e>
                            <m:nary>
                              <m:naryPr>
                                <m:chr m:val="∑"/>
                                <m:ctrlPr>
                                  <a:rPr lang="en-US" altLang="zh-TW" b="0"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𝑗</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𝑑</m:t>
                                </m:r>
                              </m:sup>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𝑟</m:t>
                                    </m:r>
                                  </m:e>
                                  <m:sub>
                                    <m:r>
                                      <a:rPr lang="en-US" altLang="zh-TW" b="0" i="1" smtClean="0">
                                        <a:latin typeface="Cambria Math" panose="02040503050406030204" pitchFamily="18" charset="0"/>
                                        <a:cs typeface="Times New Roman" panose="02020603050405020304" pitchFamily="18" charset="0"/>
                                      </a:rPr>
                                      <m:t>𝑖𝑗</m:t>
                                    </m:r>
                                  </m:sub>
                                </m:sSub>
                              </m:e>
                            </m:nary>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𝑗</m:t>
                                </m:r>
                              </m:sub>
                            </m:sSub>
                          </m:e>
                        </m:d>
                      </m:e>
                    </m:nary>
                  </m:oMath>
                </a14:m>
                <a:endParaRPr lang="en-US" altLang="zh-TW" dirty="0">
                  <a:latin typeface="Times New Roman" panose="02020603050405020304" pitchFamily="18" charset="0"/>
                  <a:cs typeface="Times New Roman" panose="02020603050405020304" pitchFamily="18" charset="0"/>
                </a:endParaRPr>
              </a:p>
            </p:txBody>
          </p:sp>
        </mc:Choice>
        <mc:Fallback xmlns="">
          <p:sp>
            <p:nvSpPr>
              <p:cNvPr id="3" name="內容版面配置區 2">
                <a:extLst>
                  <a:ext uri="{FF2B5EF4-FFF2-40B4-BE49-F238E27FC236}">
                    <a16:creationId xmlns:a16="http://schemas.microsoft.com/office/drawing/2014/main" id="{61149D25-56E2-8791-8767-678B74306672}"/>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15098557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679542-4B4C-BB63-87A6-1AEDBAFFB39D}"/>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Coppersmith fast rectangular matrix multiplication for subproblem</a:t>
            </a:r>
            <a:endParaRPr lang="zh-TW" altLang="en-US" dirty="0"/>
          </a:p>
        </p:txBody>
      </p:sp>
      <p:pic>
        <p:nvPicPr>
          <p:cNvPr id="5" name="內容版面配置區 4">
            <a:extLst>
              <a:ext uri="{FF2B5EF4-FFF2-40B4-BE49-F238E27FC236}">
                <a16:creationId xmlns:a16="http://schemas.microsoft.com/office/drawing/2014/main" id="{E8CD267A-E97F-ED1C-F127-187295A801F4}"/>
              </a:ext>
            </a:extLst>
          </p:cNvPr>
          <p:cNvPicPr>
            <a:picLocks noGrp="1" noChangeAspect="1"/>
          </p:cNvPicPr>
          <p:nvPr>
            <p:ph idx="1"/>
          </p:nvPr>
        </p:nvPicPr>
        <p:blipFill>
          <a:blip r:embed="rId2"/>
          <a:stretch>
            <a:fillRect/>
          </a:stretch>
        </p:blipFill>
        <p:spPr>
          <a:xfrm>
            <a:off x="542350" y="4210031"/>
            <a:ext cx="11107297" cy="1325562"/>
          </a:xfrm>
        </p:spPr>
      </p:pic>
      <p:pic>
        <p:nvPicPr>
          <p:cNvPr id="7" name="圖片 6">
            <a:extLst>
              <a:ext uri="{FF2B5EF4-FFF2-40B4-BE49-F238E27FC236}">
                <a16:creationId xmlns:a16="http://schemas.microsoft.com/office/drawing/2014/main" id="{1E3AD695-9DAD-B199-DF8F-B9C02D625E0A}"/>
              </a:ext>
            </a:extLst>
          </p:cNvPr>
          <p:cNvPicPr>
            <a:picLocks noChangeAspect="1"/>
          </p:cNvPicPr>
          <p:nvPr/>
        </p:nvPicPr>
        <p:blipFill>
          <a:blip r:embed="rId3"/>
          <a:stretch>
            <a:fillRect/>
          </a:stretch>
        </p:blipFill>
        <p:spPr>
          <a:xfrm>
            <a:off x="356384" y="2650862"/>
            <a:ext cx="11479227" cy="885949"/>
          </a:xfrm>
          <a:prstGeom prst="rect">
            <a:avLst/>
          </a:prstGeom>
        </p:spPr>
      </p:pic>
    </p:spTree>
    <p:extLst>
      <p:ext uri="{BB962C8B-B14F-4D97-AF65-F5344CB8AC3E}">
        <p14:creationId xmlns:p14="http://schemas.microsoft.com/office/powerpoint/2010/main" val="350039165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06F0F3-43FA-EE0E-509A-BA7FF458E2E8}"/>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809F6F6F-D9A5-94F2-D859-4B6D3F2C653B}"/>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Time Complexity</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a:extLst>
              <a:ext uri="{FF2B5EF4-FFF2-40B4-BE49-F238E27FC236}">
                <a16:creationId xmlns:a16="http://schemas.microsoft.com/office/drawing/2014/main" id="{7AE40544-58BA-C80A-268D-8D242596E321}"/>
              </a:ext>
            </a:extLst>
          </p:cNvPr>
          <p:cNvPicPr>
            <a:picLocks noGrp="1" noChangeAspect="1"/>
          </p:cNvPicPr>
          <p:nvPr>
            <p:ph idx="1"/>
          </p:nvPr>
        </p:nvPicPr>
        <p:blipFill>
          <a:blip r:embed="rId2"/>
          <a:stretch>
            <a:fillRect/>
          </a:stretch>
        </p:blipFill>
        <p:spPr>
          <a:xfrm>
            <a:off x="956545" y="3410661"/>
            <a:ext cx="10278909" cy="1181265"/>
          </a:xfrm>
        </p:spPr>
      </p:pic>
    </p:spTree>
    <p:extLst>
      <p:ext uri="{BB962C8B-B14F-4D97-AF65-F5344CB8AC3E}">
        <p14:creationId xmlns:p14="http://schemas.microsoft.com/office/powerpoint/2010/main" val="385661666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4C3FE5-9629-F44B-A553-021C82D579AA}"/>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Abstract</a:t>
            </a:r>
            <a:endParaRPr kumimoji="1" lang="zh-TW" altLang="en-US" sz="40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7ADD39-1B71-A342-8554-691195C55742}"/>
              </a:ext>
            </a:extLst>
          </p:cNvPr>
          <p:cNvSpPr>
            <a:spLocks noGrp="1"/>
          </p:cNvSpPr>
          <p:nvPr>
            <p:ph idx="1"/>
          </p:nvPr>
        </p:nvSpPr>
        <p:spPr>
          <a:xfrm>
            <a:off x="838200" y="1644026"/>
            <a:ext cx="10863804" cy="4447855"/>
          </a:xfrm>
        </p:spPr>
        <p:txBody>
          <a:bodyPr>
            <a:normAutofit fontScale="77500" lnSpcReduction="20000"/>
          </a:bodyPr>
          <a:lstStyle/>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In the remainder of section 1, we define the Orthogonal Vectors problem and discuss its trivial algorithms. We also state the Orthogonal Vectors Conjecture and Strong Exponential Time Hypothesis and explore their connections. In section 2, we define Partial Match and Subset Query and show their equivalences to Orthogonal Vectors. Further, we discuss a novel generalization of such kinds of problems </a:t>
            </a:r>
            <a:r>
              <a:rPr kumimoji="1" lang="en-US" altLang="zh-TW" dirty="0" err="1">
                <a:latin typeface="Times New Roman" panose="02020603050405020304" pitchFamily="18" charset="0"/>
                <a:cs typeface="Times New Roman" panose="02020603050405020304" pitchFamily="18" charset="0"/>
              </a:rPr>
              <a:t>andprove</a:t>
            </a:r>
            <a:r>
              <a:rPr kumimoji="1" lang="en-US" altLang="zh-TW" dirty="0">
                <a:latin typeface="Times New Roman" panose="02020603050405020304" pitchFamily="18" charset="0"/>
                <a:cs typeface="Times New Roman" panose="02020603050405020304" pitchFamily="18" charset="0"/>
              </a:rPr>
              <a:t> a dichotomy result based on a graph theoretic characterization: in some </a:t>
            </a:r>
            <a:r>
              <a:rPr kumimoji="1" lang="en-US" altLang="zh-TW" dirty="0" err="1">
                <a:latin typeface="Times New Roman" panose="02020603050405020304" pitchFamily="18" charset="0"/>
                <a:cs typeface="Times New Roman" panose="02020603050405020304" pitchFamily="18" charset="0"/>
              </a:rPr>
              <a:t>casesthis</a:t>
            </a:r>
            <a:r>
              <a:rPr kumimoji="1" lang="en-US" altLang="zh-TW" dirty="0">
                <a:latin typeface="Times New Roman" panose="02020603050405020304" pitchFamily="18" charset="0"/>
                <a:cs typeface="Times New Roman" panose="02020603050405020304" pitchFamily="18" charset="0"/>
              </a:rPr>
              <a:t> generalized problem is at least as hard as Orthogonal Vectors and in the rest, it can be solved in almost linear time. In section 3, we discuss a faster-than-trivial algorithm for Orthogonal Vectors due to Abboud, Williams, and Yu [AWY15], motivating every step along the way. In section 4, we show that listing (almost) all orthogonal pairs is subquadratically equivalent to detecting even a single orthogonal pair. Finally in section 5, we discuss a few natural extensions that can be explored.</a:t>
            </a:r>
          </a:p>
        </p:txBody>
      </p:sp>
      <p:sp>
        <p:nvSpPr>
          <p:cNvPr id="4" name="投影片編號版面配置區 3">
            <a:extLst>
              <a:ext uri="{FF2B5EF4-FFF2-40B4-BE49-F238E27FC236}">
                <a16:creationId xmlns:a16="http://schemas.microsoft.com/office/drawing/2014/main" id="{FB393EE6-9AC4-F348-A300-5C4F6D5A38DA}"/>
              </a:ext>
            </a:extLst>
          </p:cNvPr>
          <p:cNvSpPr>
            <a:spLocks noGrp="1"/>
          </p:cNvSpPr>
          <p:nvPr>
            <p:ph type="sldNum" sz="quarter" idx="12"/>
          </p:nvPr>
        </p:nvSpPr>
        <p:spPr/>
        <p:txBody>
          <a:bodyPr/>
          <a:lstStyle/>
          <a:p>
            <a:fld id="{37D7E222-40AC-AD4D-BFFA-C06E99EC5475}" type="slidenum">
              <a:rPr kumimoji="1" lang="zh-TW" altLang="en-US" smtClean="0"/>
              <a:t>2</a:t>
            </a:fld>
            <a:endParaRPr kumimoji="1" lang="zh-TW" altLang="en-US" dirty="0"/>
          </a:p>
        </p:txBody>
      </p:sp>
    </p:spTree>
    <p:extLst>
      <p:ext uri="{BB962C8B-B14F-4D97-AF65-F5344CB8AC3E}">
        <p14:creationId xmlns:p14="http://schemas.microsoft.com/office/powerpoint/2010/main" val="5812721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30B1C-528A-463C-411B-6E123285C41C}"/>
              </a:ext>
            </a:extLst>
          </p:cNvPr>
          <p:cNvSpPr>
            <a:spLocks noGrp="1"/>
          </p:cNvSpPr>
          <p:nvPr>
            <p:ph type="title"/>
          </p:nvPr>
        </p:nvSpPr>
        <p:spPr/>
        <p:txBody>
          <a:bodyPr/>
          <a:lstStyle/>
          <a:p>
            <a:r>
              <a:rPr kumimoji="1" lang="en-US" altLang="zh-TW" sz="44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Orthogonal</a:t>
            </a:r>
            <a:endParaRPr lang="zh-TW" alt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52C9092-4A73-7668-8C71-79B8F30234D1}"/>
                  </a:ext>
                </a:extLst>
              </p:cNvPr>
              <p:cNvSpPr>
                <a:spLocks noGrp="1"/>
              </p:cNvSpPr>
              <p:nvPr>
                <p:ph idx="1"/>
              </p:nvPr>
            </p:nvSpPr>
            <p:spPr/>
            <p:txBody>
              <a:bodyPr/>
              <a:lstStyle/>
              <a:p>
                <a:r>
                  <a:rPr lang="en-US" altLang="zh-TW" b="0" dirty="0">
                    <a:latin typeface="Times New Roman" panose="02020603050405020304" pitchFamily="18" charset="0"/>
                    <a:cs typeface="Times New Roman" panose="02020603050405020304" pitchFamily="18" charset="0"/>
                  </a:rPr>
                  <a:t>Given two vectors</a:t>
                </a:r>
                <a:r>
                  <a:rPr lang="zh-TW" altLang="en-US" b="0" dirty="0">
                    <a:cs typeface="Times New Roman" panose="02020603050405020304" pitchFamily="18" charset="0"/>
                  </a:rPr>
                  <a:t> </a:t>
                </a:r>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𝑢</m:t>
                    </m:r>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𝑣</m:t>
                    </m:r>
                    <m:r>
                      <a:rPr lang="en-US" altLang="zh-TW" b="0" i="1" smtClean="0">
                        <a:latin typeface="Cambria Math" panose="02040503050406030204" pitchFamily="18" charset="0"/>
                        <a:cs typeface="Times New Roman" panose="02020603050405020304" pitchFamily="18" charset="0"/>
                      </a:rPr>
                      <m:t>∈</m:t>
                    </m:r>
                    <m:sSup>
                      <m:sSupPr>
                        <m:ctrlPr>
                          <a:rPr lang="en-US" altLang="zh-TW" b="0" i="1" smtClean="0">
                            <a:latin typeface="Cambria Math" panose="02040503050406030204" pitchFamily="18" charset="0"/>
                            <a:cs typeface="Times New Roman" panose="02020603050405020304" pitchFamily="18" charset="0"/>
                          </a:rPr>
                        </m:ctrlPr>
                      </m:sSupPr>
                      <m:e>
                        <m:d>
                          <m:dPr>
                            <m:begChr m:val="{"/>
                            <m:endChr m:val="}"/>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0,1</m:t>
                            </m:r>
                          </m:e>
                        </m:d>
                      </m:e>
                      <m:sup>
                        <m:r>
                          <a:rPr lang="en-US" altLang="zh-TW" b="0" i="1" smtClean="0">
                            <a:latin typeface="Cambria Math" panose="02040503050406030204" pitchFamily="18" charset="0"/>
                            <a:cs typeface="Times New Roman" panose="02020603050405020304" pitchFamily="18" charset="0"/>
                          </a:rPr>
                          <m:t>𝑑</m:t>
                        </m:r>
                      </m:sup>
                    </m:sSup>
                  </m:oMath>
                </a14:m>
                <a:r>
                  <a:rPr lang="en-US" altLang="zh-TW" dirty="0">
                    <a:latin typeface="Times New Roman" panose="02020603050405020304" pitchFamily="18" charset="0"/>
                    <a:cs typeface="Times New Roman" panose="02020603050405020304" pitchFamily="18" charset="0"/>
                  </a:rPr>
                  <a:t>, we say that they are orthogonal if </a:t>
                </a:r>
                <a14:m>
                  <m:oMath xmlns:m="http://schemas.openxmlformats.org/officeDocument/2006/math">
                    <m:nary>
                      <m:naryPr>
                        <m:chr m:val="∑"/>
                        <m:ctrlPr>
                          <a:rPr lang="en-US" altLang="zh-TW" b="0" i="1" smtClean="0">
                            <a:latin typeface="Cambria Math" panose="02040503050406030204" pitchFamily="18" charset="0"/>
                          </a:rPr>
                        </m:ctrlPr>
                      </m:naryPr>
                      <m:sub>
                        <m:r>
                          <a:rPr lang="en-US" altLang="zh-TW" b="0" i="1" smtClean="0">
                            <a:latin typeface="Cambria Math" panose="02040503050406030204" pitchFamily="18" charset="0"/>
                          </a:rPr>
                          <m:t>𝑖</m:t>
                        </m:r>
                        <m:r>
                          <a:rPr lang="en-US" altLang="zh-TW" b="0" i="1" smtClean="0">
                            <a:latin typeface="Cambria Math" panose="02040503050406030204" pitchFamily="18" charset="0"/>
                          </a:rPr>
                          <m:t>=1</m:t>
                        </m:r>
                      </m:sub>
                      <m:sup>
                        <m:r>
                          <a:rPr lang="en-US" altLang="zh-TW" b="0" i="1" smtClean="0">
                            <a:latin typeface="Cambria Math" panose="02040503050406030204" pitchFamily="18" charset="0"/>
                          </a:rPr>
                          <m:t>𝑑</m:t>
                        </m:r>
                      </m:sup>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𝑢</m:t>
                            </m:r>
                          </m:e>
                          <m:sub>
                            <m:r>
                              <a:rPr lang="en-US" altLang="zh-TW" b="0" i="1" smtClean="0">
                                <a:latin typeface="Cambria Math" panose="02040503050406030204" pitchFamily="18" charset="0"/>
                              </a:rPr>
                              <m:t>𝑖</m:t>
                            </m:r>
                          </m:sub>
                        </m:sSub>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𝑣</m:t>
                            </m:r>
                          </m:e>
                          <m:sub>
                            <m:r>
                              <a:rPr lang="en-US" altLang="zh-TW" b="0" i="1" smtClean="0">
                                <a:latin typeface="Cambria Math" panose="02040503050406030204" pitchFamily="18" charset="0"/>
                              </a:rPr>
                              <m:t>𝑖</m:t>
                            </m:r>
                          </m:sub>
                        </m:sSub>
                      </m:e>
                    </m:nary>
                    <m:r>
                      <a:rPr lang="en-US" altLang="zh-TW" b="0" i="1" smtClean="0">
                        <a:latin typeface="Cambria Math" panose="02040503050406030204" pitchFamily="18" charset="0"/>
                      </a:rPr>
                      <m:t>=0</m:t>
                    </m:r>
                  </m:oMath>
                </a14:m>
                <a:endParaRPr lang="en-US" altLang="zh-TW" dirty="0">
                  <a:latin typeface="Times New Roman" panose="02020603050405020304" pitchFamily="18" charset="0"/>
                  <a:cs typeface="Times New Roman" panose="02020603050405020304" pitchFamily="18" charset="0"/>
                </a:endParaRPr>
              </a:p>
              <a:p>
                <a:endParaRPr lang="zh-TW" altLang="en-US" dirty="0"/>
              </a:p>
            </p:txBody>
          </p:sp>
        </mc:Choice>
        <mc:Fallback xmlns="">
          <p:sp>
            <p:nvSpPr>
              <p:cNvPr id="3" name="Content Placeholder 2">
                <a:extLst>
                  <a:ext uri="{FF2B5EF4-FFF2-40B4-BE49-F238E27FC236}">
                    <a16:creationId xmlns:a16="http://schemas.microsoft.com/office/drawing/2014/main" id="{052C9092-4A73-7668-8C71-79B8F30234D1}"/>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zh-TW" altLang="en-US">
                    <a:noFill/>
                  </a:rPr>
                  <a:t> </a:t>
                </a:r>
              </a:p>
            </p:txBody>
          </p:sp>
        </mc:Fallback>
      </mc:AlternateContent>
      <p:graphicFrame>
        <p:nvGraphicFramePr>
          <p:cNvPr id="4" name="Table 3">
            <a:extLst>
              <a:ext uri="{FF2B5EF4-FFF2-40B4-BE49-F238E27FC236}">
                <a16:creationId xmlns:a16="http://schemas.microsoft.com/office/drawing/2014/main" id="{CC55E50D-80CF-AFAF-FE00-9D66FBFA6F75}"/>
              </a:ext>
            </a:extLst>
          </p:cNvPr>
          <p:cNvGraphicFramePr>
            <a:graphicFrameLocks noGrp="1"/>
          </p:cNvGraphicFramePr>
          <p:nvPr>
            <p:extLst>
              <p:ext uri="{D42A27DB-BD31-4B8C-83A1-F6EECF244321}">
                <p14:modId xmlns:p14="http://schemas.microsoft.com/office/powerpoint/2010/main" val="3931116480"/>
              </p:ext>
            </p:extLst>
          </p:nvPr>
        </p:nvGraphicFramePr>
        <p:xfrm>
          <a:off x="1506483" y="3243580"/>
          <a:ext cx="8128002" cy="518160"/>
        </p:xfrm>
        <a:graphic>
          <a:graphicData uri="http://schemas.openxmlformats.org/drawingml/2006/table">
            <a:tbl>
              <a:tblPr firstRow="1" bandRow="1">
                <a:tableStyleId>{5940675A-B579-460E-94D1-54222C63F5DA}</a:tableStyleId>
              </a:tblPr>
              <a:tblGrid>
                <a:gridCol w="1354667">
                  <a:extLst>
                    <a:ext uri="{9D8B030D-6E8A-4147-A177-3AD203B41FA5}">
                      <a16:colId xmlns:a16="http://schemas.microsoft.com/office/drawing/2014/main" val="3908983194"/>
                    </a:ext>
                  </a:extLst>
                </a:gridCol>
                <a:gridCol w="1354667">
                  <a:extLst>
                    <a:ext uri="{9D8B030D-6E8A-4147-A177-3AD203B41FA5}">
                      <a16:colId xmlns:a16="http://schemas.microsoft.com/office/drawing/2014/main" val="1947835621"/>
                    </a:ext>
                  </a:extLst>
                </a:gridCol>
                <a:gridCol w="1354667">
                  <a:extLst>
                    <a:ext uri="{9D8B030D-6E8A-4147-A177-3AD203B41FA5}">
                      <a16:colId xmlns:a16="http://schemas.microsoft.com/office/drawing/2014/main" val="891559083"/>
                    </a:ext>
                  </a:extLst>
                </a:gridCol>
                <a:gridCol w="1354667">
                  <a:extLst>
                    <a:ext uri="{9D8B030D-6E8A-4147-A177-3AD203B41FA5}">
                      <a16:colId xmlns:a16="http://schemas.microsoft.com/office/drawing/2014/main" val="2495910590"/>
                    </a:ext>
                  </a:extLst>
                </a:gridCol>
                <a:gridCol w="1354667">
                  <a:extLst>
                    <a:ext uri="{9D8B030D-6E8A-4147-A177-3AD203B41FA5}">
                      <a16:colId xmlns:a16="http://schemas.microsoft.com/office/drawing/2014/main" val="1351817898"/>
                    </a:ext>
                  </a:extLst>
                </a:gridCol>
                <a:gridCol w="1354667">
                  <a:extLst>
                    <a:ext uri="{9D8B030D-6E8A-4147-A177-3AD203B41FA5}">
                      <a16:colId xmlns:a16="http://schemas.microsoft.com/office/drawing/2014/main" val="4260020063"/>
                    </a:ext>
                  </a:extLst>
                </a:gridCol>
              </a:tblGrid>
              <a:tr h="370840">
                <a:tc>
                  <a:txBody>
                    <a:bodyPr/>
                    <a:lstStyle/>
                    <a:p>
                      <a:pPr algn="ctr"/>
                      <a:r>
                        <a:rPr lang="en-US" altLang="zh-TW" sz="2800" dirty="0"/>
                        <a:t>0</a:t>
                      </a:r>
                      <a:endParaRPr lang="zh-TW" altLang="en-US" sz="2800" dirty="0"/>
                    </a:p>
                  </a:txBody>
                  <a:tcPr/>
                </a:tc>
                <a:tc>
                  <a:txBody>
                    <a:bodyPr/>
                    <a:lstStyle/>
                    <a:p>
                      <a:pPr algn="ctr"/>
                      <a:r>
                        <a:rPr lang="en-US" altLang="zh-TW" sz="2800" dirty="0"/>
                        <a:t>1</a:t>
                      </a:r>
                      <a:endParaRPr lang="zh-TW" altLang="en-US" sz="2800" dirty="0"/>
                    </a:p>
                  </a:txBody>
                  <a:tcPr/>
                </a:tc>
                <a:tc>
                  <a:txBody>
                    <a:bodyPr/>
                    <a:lstStyle/>
                    <a:p>
                      <a:pPr algn="ctr"/>
                      <a:r>
                        <a:rPr lang="en-US" altLang="zh-TW" sz="2800" dirty="0"/>
                        <a:t>0</a:t>
                      </a:r>
                      <a:endParaRPr lang="zh-TW" altLang="en-US" sz="2800" dirty="0"/>
                    </a:p>
                  </a:txBody>
                  <a:tcPr/>
                </a:tc>
                <a:tc>
                  <a:txBody>
                    <a:bodyPr/>
                    <a:lstStyle/>
                    <a:p>
                      <a:pPr algn="ctr"/>
                      <a:r>
                        <a:rPr lang="en-US" altLang="zh-TW" sz="2800" dirty="0"/>
                        <a:t>0</a:t>
                      </a:r>
                      <a:endParaRPr lang="zh-TW" altLang="en-US" sz="2800" dirty="0"/>
                    </a:p>
                  </a:txBody>
                  <a:tcPr/>
                </a:tc>
                <a:tc>
                  <a:txBody>
                    <a:bodyPr/>
                    <a:lstStyle/>
                    <a:p>
                      <a:pPr algn="ctr"/>
                      <a:r>
                        <a:rPr lang="en-US" altLang="zh-TW" sz="2800" dirty="0"/>
                        <a:t>1</a:t>
                      </a:r>
                      <a:endParaRPr lang="zh-TW" altLang="en-US" sz="2800" dirty="0"/>
                    </a:p>
                  </a:txBody>
                  <a:tcPr/>
                </a:tc>
                <a:tc>
                  <a:txBody>
                    <a:bodyPr/>
                    <a:lstStyle/>
                    <a:p>
                      <a:pPr algn="ctr"/>
                      <a:r>
                        <a:rPr lang="en-US" altLang="zh-TW" sz="2800" dirty="0"/>
                        <a:t>0</a:t>
                      </a:r>
                      <a:endParaRPr lang="zh-TW" altLang="en-US" sz="2800" dirty="0"/>
                    </a:p>
                  </a:txBody>
                  <a:tcPr/>
                </a:tc>
                <a:extLst>
                  <a:ext uri="{0D108BD9-81ED-4DB2-BD59-A6C34878D82A}">
                    <a16:rowId xmlns:a16="http://schemas.microsoft.com/office/drawing/2014/main" val="2038205909"/>
                  </a:ext>
                </a:extLst>
              </a:tr>
            </a:tbl>
          </a:graphicData>
        </a:graphic>
      </p:graphicFrame>
      <p:graphicFrame>
        <p:nvGraphicFramePr>
          <p:cNvPr id="5" name="Table 4">
            <a:extLst>
              <a:ext uri="{FF2B5EF4-FFF2-40B4-BE49-F238E27FC236}">
                <a16:creationId xmlns:a16="http://schemas.microsoft.com/office/drawing/2014/main" id="{3811CC8F-6780-5E67-8DBE-427A55EA0FFE}"/>
              </a:ext>
            </a:extLst>
          </p:cNvPr>
          <p:cNvGraphicFramePr>
            <a:graphicFrameLocks noGrp="1"/>
          </p:cNvGraphicFramePr>
          <p:nvPr>
            <p:extLst>
              <p:ext uri="{D42A27DB-BD31-4B8C-83A1-F6EECF244321}">
                <p14:modId xmlns:p14="http://schemas.microsoft.com/office/powerpoint/2010/main" val="4216337344"/>
              </p:ext>
            </p:extLst>
          </p:nvPr>
        </p:nvGraphicFramePr>
        <p:xfrm>
          <a:off x="1506483" y="3966927"/>
          <a:ext cx="8128002" cy="518160"/>
        </p:xfrm>
        <a:graphic>
          <a:graphicData uri="http://schemas.openxmlformats.org/drawingml/2006/table">
            <a:tbl>
              <a:tblPr firstRow="1" bandRow="1">
                <a:tableStyleId>{5940675A-B579-460E-94D1-54222C63F5DA}</a:tableStyleId>
              </a:tblPr>
              <a:tblGrid>
                <a:gridCol w="1354667">
                  <a:extLst>
                    <a:ext uri="{9D8B030D-6E8A-4147-A177-3AD203B41FA5}">
                      <a16:colId xmlns:a16="http://schemas.microsoft.com/office/drawing/2014/main" val="3908983194"/>
                    </a:ext>
                  </a:extLst>
                </a:gridCol>
                <a:gridCol w="1354667">
                  <a:extLst>
                    <a:ext uri="{9D8B030D-6E8A-4147-A177-3AD203B41FA5}">
                      <a16:colId xmlns:a16="http://schemas.microsoft.com/office/drawing/2014/main" val="1947835621"/>
                    </a:ext>
                  </a:extLst>
                </a:gridCol>
                <a:gridCol w="1354667">
                  <a:extLst>
                    <a:ext uri="{9D8B030D-6E8A-4147-A177-3AD203B41FA5}">
                      <a16:colId xmlns:a16="http://schemas.microsoft.com/office/drawing/2014/main" val="891559083"/>
                    </a:ext>
                  </a:extLst>
                </a:gridCol>
                <a:gridCol w="1354667">
                  <a:extLst>
                    <a:ext uri="{9D8B030D-6E8A-4147-A177-3AD203B41FA5}">
                      <a16:colId xmlns:a16="http://schemas.microsoft.com/office/drawing/2014/main" val="2495910590"/>
                    </a:ext>
                  </a:extLst>
                </a:gridCol>
                <a:gridCol w="1354667">
                  <a:extLst>
                    <a:ext uri="{9D8B030D-6E8A-4147-A177-3AD203B41FA5}">
                      <a16:colId xmlns:a16="http://schemas.microsoft.com/office/drawing/2014/main" val="1351817898"/>
                    </a:ext>
                  </a:extLst>
                </a:gridCol>
                <a:gridCol w="1354667">
                  <a:extLst>
                    <a:ext uri="{9D8B030D-6E8A-4147-A177-3AD203B41FA5}">
                      <a16:colId xmlns:a16="http://schemas.microsoft.com/office/drawing/2014/main" val="4260020063"/>
                    </a:ext>
                  </a:extLst>
                </a:gridCol>
              </a:tblGrid>
              <a:tr h="370840">
                <a:tc>
                  <a:txBody>
                    <a:bodyPr/>
                    <a:lstStyle/>
                    <a:p>
                      <a:pPr algn="ctr"/>
                      <a:r>
                        <a:rPr lang="en-US" altLang="zh-TW" sz="2800" dirty="0"/>
                        <a:t>1</a:t>
                      </a:r>
                      <a:endParaRPr lang="zh-TW" altLang="en-US" sz="2800" dirty="0"/>
                    </a:p>
                  </a:txBody>
                  <a:tcPr/>
                </a:tc>
                <a:tc>
                  <a:txBody>
                    <a:bodyPr/>
                    <a:lstStyle/>
                    <a:p>
                      <a:pPr algn="ctr"/>
                      <a:r>
                        <a:rPr lang="en-US" altLang="zh-TW" sz="2800" dirty="0"/>
                        <a:t>0</a:t>
                      </a:r>
                      <a:endParaRPr lang="zh-TW" altLang="en-US" sz="2800" dirty="0"/>
                    </a:p>
                  </a:txBody>
                  <a:tcPr/>
                </a:tc>
                <a:tc>
                  <a:txBody>
                    <a:bodyPr/>
                    <a:lstStyle/>
                    <a:p>
                      <a:pPr algn="ctr"/>
                      <a:r>
                        <a:rPr lang="en-US" altLang="zh-TW" sz="2800" dirty="0"/>
                        <a:t>1</a:t>
                      </a:r>
                      <a:endParaRPr lang="zh-TW" altLang="en-US" sz="2800" dirty="0"/>
                    </a:p>
                  </a:txBody>
                  <a:tcPr/>
                </a:tc>
                <a:tc>
                  <a:txBody>
                    <a:bodyPr/>
                    <a:lstStyle/>
                    <a:p>
                      <a:pPr algn="ctr"/>
                      <a:r>
                        <a:rPr lang="en-US" altLang="zh-TW" sz="2800" dirty="0"/>
                        <a:t>0</a:t>
                      </a:r>
                      <a:endParaRPr lang="zh-TW" altLang="en-US" sz="2800" dirty="0"/>
                    </a:p>
                  </a:txBody>
                  <a:tcPr/>
                </a:tc>
                <a:tc>
                  <a:txBody>
                    <a:bodyPr/>
                    <a:lstStyle/>
                    <a:p>
                      <a:pPr algn="ctr"/>
                      <a:r>
                        <a:rPr lang="en-US" altLang="zh-TW" sz="2800" dirty="0"/>
                        <a:t>0</a:t>
                      </a:r>
                      <a:endParaRPr lang="zh-TW" altLang="en-US" sz="2800" dirty="0"/>
                    </a:p>
                  </a:txBody>
                  <a:tcPr/>
                </a:tc>
                <a:tc>
                  <a:txBody>
                    <a:bodyPr/>
                    <a:lstStyle/>
                    <a:p>
                      <a:pPr algn="ctr"/>
                      <a:r>
                        <a:rPr lang="en-US" altLang="zh-TW" sz="2800" dirty="0"/>
                        <a:t>1</a:t>
                      </a:r>
                      <a:endParaRPr lang="zh-TW" altLang="en-US" sz="2800" dirty="0"/>
                    </a:p>
                  </a:txBody>
                  <a:tcPr/>
                </a:tc>
                <a:extLst>
                  <a:ext uri="{0D108BD9-81ED-4DB2-BD59-A6C34878D82A}">
                    <a16:rowId xmlns:a16="http://schemas.microsoft.com/office/drawing/2014/main" val="2038205909"/>
                  </a:ext>
                </a:extLst>
              </a:tr>
            </a:tbl>
          </a:graphicData>
        </a:graphic>
      </p:graphicFrame>
    </p:spTree>
    <p:extLst>
      <p:ext uri="{BB962C8B-B14F-4D97-AF65-F5344CB8AC3E}">
        <p14:creationId xmlns:p14="http://schemas.microsoft.com/office/powerpoint/2010/main" val="87199434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820473-7727-4AF7-C2AE-5732FCA391D6}"/>
              </a:ext>
            </a:extLst>
          </p:cNvPr>
          <p:cNvSpPr>
            <a:spLocks noGrp="1"/>
          </p:cNvSpPr>
          <p:nvPr>
            <p:ph type="title"/>
          </p:nvPr>
        </p:nvSpPr>
        <p:spPr/>
        <p:txBody>
          <a:bodyPr/>
          <a:lstStyle/>
          <a:p>
            <a:r>
              <a:rPr kumimoji="1" lang="en-US" altLang="zh-TW" sz="4400" dirty="0">
                <a:latin typeface="Times New Roman" panose="02020603050405020304" pitchFamily="18" charset="0"/>
                <a:cs typeface="Times New Roman" panose="02020603050405020304" pitchFamily="18" charset="0"/>
              </a:rPr>
              <a:t>Orthogonal Vector Problem, OVP</a:t>
            </a:r>
            <a:endParaRPr lang="zh-TW" altLang="en-US" dirty="0"/>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6F92EBF5-8CA5-280E-7488-1652CD67ADEE}"/>
                  </a:ext>
                </a:extLst>
              </p:cNvPr>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Input: Lists A, B of N d-dimensional 0-1 vectors each.</a:t>
                </a:r>
              </a:p>
              <a:p>
                <a:r>
                  <a:rPr lang="en-US" altLang="zh-TW" dirty="0">
                    <a:latin typeface="Times New Roman" panose="02020603050405020304" pitchFamily="18" charset="0"/>
                    <a:cs typeface="Times New Roman" panose="02020603050405020304" pitchFamily="18" charset="0"/>
                  </a:rPr>
                  <a:t>Output: A pair </a:t>
                </a:r>
                <a14:m>
                  <m:oMath xmlns:m="http://schemas.openxmlformats.org/officeDocument/2006/math">
                    <m:r>
                      <a:rPr lang="en-US" altLang="zh-TW" i="1" dirty="0" smtClean="0">
                        <a:latin typeface="Cambria Math" panose="02040503050406030204" pitchFamily="18" charset="0"/>
                        <a:cs typeface="Times New Roman" panose="02020603050405020304" pitchFamily="18" charset="0"/>
                      </a:rPr>
                      <m:t>𝑢</m:t>
                    </m:r>
                    <m:r>
                      <a:rPr lang="en-US" altLang="zh-TW" b="0" i="1" dirty="0" smtClean="0">
                        <a:latin typeface="Cambria Math" panose="02040503050406030204" pitchFamily="18" charset="0"/>
                        <a:cs typeface="Times New Roman" panose="02020603050405020304" pitchFamily="18" charset="0"/>
                      </a:rPr>
                      <m:t>∈</m:t>
                    </m:r>
                    <m:r>
                      <a:rPr lang="en-US" altLang="zh-TW" i="1" dirty="0" smtClean="0">
                        <a:latin typeface="Cambria Math" panose="02040503050406030204" pitchFamily="18" charset="0"/>
                        <a:cs typeface="Times New Roman" panose="02020603050405020304" pitchFamily="18" charset="0"/>
                      </a:rPr>
                      <m:t>𝐴</m:t>
                    </m:r>
                    <m:r>
                      <a:rPr lang="en-US" altLang="zh-TW" i="1" dirty="0" smtClean="0">
                        <a:latin typeface="Cambria Math" panose="02040503050406030204" pitchFamily="18" charset="0"/>
                        <a:cs typeface="Times New Roman" panose="02020603050405020304" pitchFamily="18" charset="0"/>
                      </a:rPr>
                      <m:t> </m:t>
                    </m:r>
                  </m:oMath>
                </a14:m>
                <a:r>
                  <a:rPr lang="en-US" altLang="zh-TW" dirty="0">
                    <a:latin typeface="Times New Roman" panose="02020603050405020304" pitchFamily="18" charset="0"/>
                    <a:cs typeface="Times New Roman" panose="02020603050405020304" pitchFamily="18" charset="0"/>
                  </a:rPr>
                  <a:t>and </a:t>
                </a:r>
                <a14:m>
                  <m:oMath xmlns:m="http://schemas.openxmlformats.org/officeDocument/2006/math">
                    <m:r>
                      <a:rPr lang="en-US" altLang="zh-TW" i="1" dirty="0" smtClean="0">
                        <a:latin typeface="Cambria Math" panose="02040503050406030204" pitchFamily="18" charset="0"/>
                        <a:cs typeface="Times New Roman" panose="02020603050405020304" pitchFamily="18" charset="0"/>
                      </a:rPr>
                      <m:t>𝑣</m:t>
                    </m:r>
                    <m:r>
                      <a:rPr lang="en-US" altLang="zh-TW" b="0" i="1" dirty="0" smtClean="0">
                        <a:latin typeface="Cambria Math" panose="02040503050406030204" pitchFamily="18" charset="0"/>
                        <a:cs typeface="Times New Roman" panose="02020603050405020304" pitchFamily="18" charset="0"/>
                      </a:rPr>
                      <m:t>∈</m:t>
                    </m:r>
                    <m:r>
                      <a:rPr lang="en-US" altLang="zh-TW" i="1" dirty="0" smtClean="0">
                        <a:latin typeface="Cambria Math" panose="02040503050406030204" pitchFamily="18" charset="0"/>
                        <a:cs typeface="Times New Roman" panose="02020603050405020304" pitchFamily="18" charset="0"/>
                      </a:rPr>
                      <m:t>𝐵</m:t>
                    </m:r>
                    <m:r>
                      <a:rPr lang="en-US" altLang="zh-TW" i="1" dirty="0" smtClean="0">
                        <a:latin typeface="Cambria Math" panose="02040503050406030204" pitchFamily="18" charset="0"/>
                        <a:cs typeface="Times New Roman" panose="02020603050405020304" pitchFamily="18" charset="0"/>
                      </a:rPr>
                      <m:t> </m:t>
                    </m:r>
                  </m:oMath>
                </a14:m>
                <a:r>
                  <a:rPr lang="en-US" altLang="zh-TW" dirty="0">
                    <a:latin typeface="Times New Roman" panose="02020603050405020304" pitchFamily="18" charset="0"/>
                    <a:cs typeface="Times New Roman" panose="02020603050405020304" pitchFamily="18" charset="0"/>
                  </a:rPr>
                  <a:t>such that u and v are orthogonal, if such a pair exists.</a:t>
                </a:r>
                <a:endParaRPr lang="zh-TW" altLang="en-US" dirty="0">
                  <a:latin typeface="Times New Roman" panose="02020603050405020304" pitchFamily="18" charset="0"/>
                  <a:cs typeface="Times New Roman" panose="02020603050405020304" pitchFamily="18" charset="0"/>
                </a:endParaRPr>
              </a:p>
            </p:txBody>
          </p:sp>
        </mc:Choice>
        <mc:Fallback xmlns="">
          <p:sp>
            <p:nvSpPr>
              <p:cNvPr id="3" name="內容版面配置區 2">
                <a:extLst>
                  <a:ext uri="{FF2B5EF4-FFF2-40B4-BE49-F238E27FC236}">
                    <a16:creationId xmlns:a16="http://schemas.microsoft.com/office/drawing/2014/main" id="{6F92EBF5-8CA5-280E-7488-1652CD67ADEE}"/>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66713539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62D1C-4EF8-4639-97AF-D7681BABA58F}"/>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D67D6160-2FB2-EB64-2772-4B581F72B0C5}"/>
              </a:ext>
            </a:extLst>
          </p:cNvPr>
          <p:cNvSpPr>
            <a:spLocks noGrp="1"/>
          </p:cNvSpPr>
          <p:nvPr>
            <p:ph type="title"/>
          </p:nvPr>
        </p:nvSpPr>
        <p:spPr/>
        <p:txBody>
          <a:bodyPr/>
          <a:lstStyle/>
          <a:p>
            <a:r>
              <a:rPr kumimoji="1" lang="en-US" altLang="zh-TW" sz="4400" dirty="0">
                <a:latin typeface="Times New Roman" panose="02020603050405020304" pitchFamily="18" charset="0"/>
                <a:cs typeface="Times New Roman" panose="02020603050405020304" pitchFamily="18" charset="0"/>
              </a:rPr>
              <a:t>Algorithm for solving OVP</a:t>
            </a:r>
            <a:endParaRPr lang="zh-TW" altLang="en-US" dirty="0"/>
          </a:p>
        </p:txBody>
      </p:sp>
      <mc:AlternateContent xmlns:mc="http://schemas.openxmlformats.org/markup-compatibility/2006" xmlns:a14="http://schemas.microsoft.com/office/drawing/2010/main">
        <mc:Choice Requires="a14">
          <p:graphicFrame>
            <p:nvGraphicFramePr>
              <p:cNvPr id="4" name="Content Placeholder 3">
                <a:extLst>
                  <a:ext uri="{FF2B5EF4-FFF2-40B4-BE49-F238E27FC236}">
                    <a16:creationId xmlns:a16="http://schemas.microsoft.com/office/drawing/2014/main" id="{147B3C51-C100-46EA-9B6A-8F6CC282868C}"/>
                  </a:ext>
                </a:extLst>
              </p:cNvPr>
              <p:cNvGraphicFramePr>
                <a:graphicFrameLocks noGrp="1"/>
              </p:cNvGraphicFramePr>
              <p:nvPr>
                <p:ph idx="1"/>
                <p:extLst>
                  <p:ext uri="{D42A27DB-BD31-4B8C-83A1-F6EECF244321}">
                    <p14:modId xmlns:p14="http://schemas.microsoft.com/office/powerpoint/2010/main" val="1702878914"/>
                  </p:ext>
                </p:extLst>
              </p:nvPr>
            </p:nvGraphicFramePr>
            <p:xfrm>
              <a:off x="838200" y="3326525"/>
              <a:ext cx="10515597" cy="156210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1443387757"/>
                        </a:ext>
                      </a:extLst>
                    </a:gridCol>
                    <a:gridCol w="3505199">
                      <a:extLst>
                        <a:ext uri="{9D8B030D-6E8A-4147-A177-3AD203B41FA5}">
                          <a16:colId xmlns:a16="http://schemas.microsoft.com/office/drawing/2014/main" val="2037989034"/>
                        </a:ext>
                      </a:extLst>
                    </a:gridCol>
                    <a:gridCol w="3505199">
                      <a:extLst>
                        <a:ext uri="{9D8B030D-6E8A-4147-A177-3AD203B41FA5}">
                          <a16:colId xmlns:a16="http://schemas.microsoft.com/office/drawing/2014/main" val="2779798617"/>
                        </a:ext>
                      </a:extLst>
                    </a:gridCol>
                  </a:tblGrid>
                  <a:tr h="370840">
                    <a:tc>
                      <a:txBody>
                        <a:bodyPr/>
                        <a:lstStyle/>
                        <a:p>
                          <a:pPr algn="ctr"/>
                          <a:endParaRPr lang="zh-TW" altLang="en-US" sz="2800" dirty="0"/>
                        </a:p>
                      </a:txBody>
                      <a:tcPr/>
                    </a:tc>
                    <a:tc>
                      <a:txBody>
                        <a:bodyPr/>
                        <a:lstStyle/>
                        <a:p>
                          <a:pPr algn="ctr"/>
                          <a:r>
                            <a:rPr lang="en-US" altLang="zh-TW" sz="2800" dirty="0">
                              <a:latin typeface="Times New Roman" panose="02020603050405020304" pitchFamily="18" charset="0"/>
                              <a:cs typeface="Times New Roman" panose="02020603050405020304" pitchFamily="18" charset="0"/>
                            </a:rPr>
                            <a:t>Algorithm 1</a:t>
                          </a:r>
                          <a:endParaRPr lang="zh-TW" altLang="en-US" sz="28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800" dirty="0">
                              <a:latin typeface="Times New Roman" panose="02020603050405020304" pitchFamily="18" charset="0"/>
                              <a:cs typeface="Times New Roman" panose="02020603050405020304" pitchFamily="18" charset="0"/>
                            </a:rPr>
                            <a:t>Algorithm 2</a:t>
                          </a:r>
                          <a:endParaRPr lang="zh-TW" alt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33703037"/>
                      </a:ext>
                    </a:extLst>
                  </a:tr>
                  <a:tr h="370840">
                    <a:tc>
                      <a:txBody>
                        <a:bodyPr/>
                        <a:lstStyle/>
                        <a:p>
                          <a:pPr algn="ctr"/>
                          <a:r>
                            <a:rPr lang="en-US" altLang="zh-TW" sz="2800" dirty="0">
                              <a:latin typeface="Times New Roman" panose="02020603050405020304" pitchFamily="18" charset="0"/>
                              <a:cs typeface="Times New Roman" panose="02020603050405020304" pitchFamily="18" charset="0"/>
                            </a:rPr>
                            <a:t>Time complexity</a:t>
                          </a:r>
                          <a:endParaRPr lang="zh-TW" altLang="en-US" sz="2800" dirty="0">
                            <a:latin typeface="Times New Roman" panose="02020603050405020304" pitchFamily="18" charset="0"/>
                            <a:cs typeface="Times New Roman" panose="02020603050405020304"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altLang="zh-TW" sz="2800" b="0" i="1" smtClean="0">
                                    <a:latin typeface="Cambria Math" panose="02040503050406030204" pitchFamily="18" charset="0"/>
                                  </a:rPr>
                                  <m:t>𝑂</m:t>
                                </m:r>
                                <m:r>
                                  <a:rPr lang="en-US" altLang="zh-TW" sz="2800" b="0" i="1" smtClean="0">
                                    <a:latin typeface="Cambria Math" panose="02040503050406030204" pitchFamily="18" charset="0"/>
                                  </a:rPr>
                                  <m:t>(</m:t>
                                </m:r>
                                <m:sSup>
                                  <m:sSupPr>
                                    <m:ctrlPr>
                                      <a:rPr lang="en-US" altLang="zh-TW" sz="2800" b="0" i="1" smtClean="0">
                                        <a:latin typeface="Cambria Math" panose="02040503050406030204" pitchFamily="18" charset="0"/>
                                      </a:rPr>
                                    </m:ctrlPr>
                                  </m:sSupPr>
                                  <m:e>
                                    <m:r>
                                      <a:rPr lang="en-US" altLang="zh-TW" sz="2800" b="0" i="1" smtClean="0">
                                        <a:latin typeface="Cambria Math" panose="02040503050406030204" pitchFamily="18" charset="0"/>
                                      </a:rPr>
                                      <m:t>𝑁</m:t>
                                    </m:r>
                                  </m:e>
                                  <m:sup>
                                    <m:r>
                                      <a:rPr lang="en-US" altLang="zh-TW" sz="2800" b="0" i="1" smtClean="0">
                                        <a:latin typeface="Cambria Math" panose="02040503050406030204" pitchFamily="18" charset="0"/>
                                      </a:rPr>
                                      <m:t>2</m:t>
                                    </m:r>
                                  </m:sup>
                                </m:sSup>
                                <m:r>
                                  <a:rPr lang="en-US" altLang="zh-TW" sz="2800" b="0" i="1" smtClean="0">
                                    <a:latin typeface="Cambria Math" panose="02040503050406030204" pitchFamily="18" charset="0"/>
                                  </a:rPr>
                                  <m:t>𝑑</m:t>
                                </m:r>
                                <m:r>
                                  <a:rPr lang="en-US" altLang="zh-TW" sz="2800" b="0" i="1" smtClean="0">
                                    <a:latin typeface="Cambria Math" panose="02040503050406030204" pitchFamily="18" charset="0"/>
                                  </a:rPr>
                                  <m:t>)</m:t>
                                </m:r>
                              </m:oMath>
                            </m:oMathPara>
                          </a14:m>
                          <a:endParaRPr lang="zh-TW" altLang="en-US" sz="2800" dirty="0"/>
                        </a:p>
                      </a:txBody>
                      <a:tcPr/>
                    </a:tc>
                    <a:tc>
                      <a:txBody>
                        <a:bodyPr/>
                        <a:lstStyle/>
                        <a:p>
                          <a:pPr algn="ctr"/>
                          <a14:m>
                            <m:oMathPara xmlns:m="http://schemas.openxmlformats.org/officeDocument/2006/math">
                              <m:oMathParaPr>
                                <m:jc m:val="centerGroup"/>
                              </m:oMathParaPr>
                              <m:oMath xmlns:m="http://schemas.openxmlformats.org/officeDocument/2006/math">
                                <m:r>
                                  <a:rPr lang="en-US" altLang="zh-TW" sz="2800" b="0" i="1" smtClean="0">
                                    <a:latin typeface="Cambria Math" panose="02040503050406030204" pitchFamily="18" charset="0"/>
                                  </a:rPr>
                                  <m:t>𝑂</m:t>
                                </m:r>
                                <m:r>
                                  <a:rPr lang="en-US" altLang="zh-TW" sz="2800" b="0" i="1" smtClean="0">
                                    <a:latin typeface="Cambria Math" panose="02040503050406030204" pitchFamily="18" charset="0"/>
                                  </a:rPr>
                                  <m:t>(</m:t>
                                </m:r>
                                <m:sSup>
                                  <m:sSupPr>
                                    <m:ctrlPr>
                                      <a:rPr lang="en-US" altLang="zh-TW" sz="2800" b="0" i="1" smtClean="0">
                                        <a:latin typeface="Cambria Math" panose="02040503050406030204" pitchFamily="18" charset="0"/>
                                      </a:rPr>
                                    </m:ctrlPr>
                                  </m:sSupPr>
                                  <m:e>
                                    <m:r>
                                      <a:rPr lang="en-US" altLang="zh-TW" sz="2800" b="0" i="1" smtClean="0">
                                        <a:latin typeface="Cambria Math" panose="02040503050406030204" pitchFamily="18" charset="0"/>
                                      </a:rPr>
                                      <m:t>2</m:t>
                                    </m:r>
                                  </m:e>
                                  <m:sup>
                                    <m:r>
                                      <a:rPr lang="en-US" altLang="zh-TW" sz="2800" b="0" i="1" smtClean="0">
                                        <a:latin typeface="Cambria Math" panose="02040503050406030204" pitchFamily="18" charset="0"/>
                                      </a:rPr>
                                      <m:t>𝑑</m:t>
                                    </m:r>
                                  </m:sup>
                                </m:sSup>
                                <m:r>
                                  <a:rPr lang="en-US" altLang="zh-TW" sz="2800" b="0" i="1" smtClean="0">
                                    <a:latin typeface="Cambria Math" panose="02040503050406030204" pitchFamily="18" charset="0"/>
                                  </a:rPr>
                                  <m:t>𝑁𝑑</m:t>
                                </m:r>
                                <m:r>
                                  <a:rPr lang="en-US" altLang="zh-TW" sz="2800" b="0" i="1" smtClean="0">
                                    <a:latin typeface="Cambria Math" panose="02040503050406030204" pitchFamily="18" charset="0"/>
                                  </a:rPr>
                                  <m:t>)</m:t>
                                </m:r>
                              </m:oMath>
                            </m:oMathPara>
                          </a14:m>
                          <a:endParaRPr lang="zh-TW" altLang="en-US" sz="2800" dirty="0"/>
                        </a:p>
                      </a:txBody>
                      <a:tcPr/>
                    </a:tc>
                    <a:extLst>
                      <a:ext uri="{0D108BD9-81ED-4DB2-BD59-A6C34878D82A}">
                        <a16:rowId xmlns:a16="http://schemas.microsoft.com/office/drawing/2014/main" val="3163616781"/>
                      </a:ext>
                    </a:extLst>
                  </a:tr>
                  <a:tr h="370840">
                    <a:tc>
                      <a:txBody>
                        <a:bodyPr/>
                        <a:lstStyle/>
                        <a:p>
                          <a:pPr algn="ctr"/>
                          <a:r>
                            <a:rPr lang="en-US" altLang="zh-TW" sz="2800" dirty="0">
                              <a:latin typeface="Times New Roman" panose="02020603050405020304" pitchFamily="18" charset="0"/>
                              <a:cs typeface="Times New Roman" panose="02020603050405020304" pitchFamily="18" charset="0"/>
                            </a:rPr>
                            <a:t>When to use</a:t>
                          </a:r>
                          <a:endParaRPr lang="zh-TW" altLang="en-US" sz="2800" dirty="0">
                            <a:latin typeface="Times New Roman" panose="02020603050405020304" pitchFamily="18" charset="0"/>
                            <a:cs typeface="Times New Roman" panose="02020603050405020304"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altLang="zh-TW" sz="2800" b="0" i="1" smtClean="0">
                                    <a:latin typeface="Cambria Math" panose="02040503050406030204" pitchFamily="18" charset="0"/>
                                  </a:rPr>
                                  <m:t>𝑑</m:t>
                                </m:r>
                                <m:r>
                                  <a:rPr lang="en-US" altLang="zh-TW" sz="2800" b="0" i="1" smtClean="0">
                                    <a:latin typeface="Cambria Math" panose="02040503050406030204" pitchFamily="18" charset="0"/>
                                  </a:rPr>
                                  <m:t>&gt;</m:t>
                                </m:r>
                                <m:func>
                                  <m:funcPr>
                                    <m:ctrlPr>
                                      <a:rPr lang="en-US" altLang="zh-TW" sz="2800" b="0" i="1" smtClean="0">
                                        <a:latin typeface="Cambria Math" panose="02040503050406030204" pitchFamily="18" charset="0"/>
                                      </a:rPr>
                                    </m:ctrlPr>
                                  </m:funcPr>
                                  <m:fName>
                                    <m:r>
                                      <m:rPr>
                                        <m:sty m:val="p"/>
                                      </m:rPr>
                                      <a:rPr lang="en-US" altLang="zh-TW" sz="2800" b="0" i="0" smtClean="0">
                                        <a:latin typeface="Cambria Math" panose="02040503050406030204" pitchFamily="18" charset="0"/>
                                      </a:rPr>
                                      <m:t>log</m:t>
                                    </m:r>
                                  </m:fName>
                                  <m:e>
                                    <m:r>
                                      <a:rPr lang="en-US" altLang="zh-TW" sz="2800" b="0" i="1" smtClean="0">
                                        <a:latin typeface="Cambria Math" panose="02040503050406030204" pitchFamily="18" charset="0"/>
                                      </a:rPr>
                                      <m:t>𝑁</m:t>
                                    </m:r>
                                  </m:e>
                                </m:func>
                              </m:oMath>
                            </m:oMathPara>
                          </a14:m>
                          <a:endParaRPr lang="zh-TW" altLang="en-US" sz="2800" dirty="0"/>
                        </a:p>
                      </a:txBody>
                      <a:tcPr/>
                    </a:tc>
                    <a:tc>
                      <a:txBody>
                        <a:bodyPr/>
                        <a:lstStyle/>
                        <a:p>
                          <a:pPr algn="ctr"/>
                          <a14:m>
                            <m:oMathPara xmlns:m="http://schemas.openxmlformats.org/officeDocument/2006/math">
                              <m:oMathParaPr>
                                <m:jc m:val="centerGroup"/>
                              </m:oMathParaPr>
                              <m:oMath xmlns:m="http://schemas.openxmlformats.org/officeDocument/2006/math">
                                <m:r>
                                  <a:rPr lang="en-US" altLang="zh-TW" sz="2800" b="0" i="1" smtClean="0">
                                    <a:latin typeface="Cambria Math" panose="02040503050406030204" pitchFamily="18" charset="0"/>
                                  </a:rPr>
                                  <m:t>𝑑</m:t>
                                </m:r>
                                <m:r>
                                  <a:rPr lang="en-US" altLang="zh-TW" sz="2800" b="0" i="1" smtClean="0">
                                    <a:latin typeface="Cambria Math" panose="02040503050406030204" pitchFamily="18" charset="0"/>
                                  </a:rPr>
                                  <m:t>&lt;</m:t>
                                </m:r>
                                <m:func>
                                  <m:funcPr>
                                    <m:ctrlPr>
                                      <a:rPr lang="en-US" altLang="zh-TW" sz="2800" b="0" i="1" smtClean="0">
                                        <a:latin typeface="Cambria Math" panose="02040503050406030204" pitchFamily="18" charset="0"/>
                                      </a:rPr>
                                    </m:ctrlPr>
                                  </m:funcPr>
                                  <m:fName>
                                    <m:r>
                                      <m:rPr>
                                        <m:sty m:val="p"/>
                                      </m:rPr>
                                      <a:rPr lang="en-US" altLang="zh-TW" sz="2800" b="0" i="0" smtClean="0">
                                        <a:latin typeface="Cambria Math" panose="02040503050406030204" pitchFamily="18" charset="0"/>
                                      </a:rPr>
                                      <m:t>log</m:t>
                                    </m:r>
                                  </m:fName>
                                  <m:e>
                                    <m:r>
                                      <a:rPr lang="en-US" altLang="zh-TW" sz="2800" b="0" i="1" smtClean="0">
                                        <a:latin typeface="Cambria Math" panose="02040503050406030204" pitchFamily="18" charset="0"/>
                                      </a:rPr>
                                      <m:t>𝑁</m:t>
                                    </m:r>
                                  </m:e>
                                </m:func>
                              </m:oMath>
                            </m:oMathPara>
                          </a14:m>
                          <a:endParaRPr lang="zh-TW" altLang="en-US" sz="2800" dirty="0"/>
                        </a:p>
                      </a:txBody>
                      <a:tcPr/>
                    </a:tc>
                    <a:extLst>
                      <a:ext uri="{0D108BD9-81ED-4DB2-BD59-A6C34878D82A}">
                        <a16:rowId xmlns:a16="http://schemas.microsoft.com/office/drawing/2014/main" val="702642115"/>
                      </a:ext>
                    </a:extLst>
                  </a:tr>
                </a:tbl>
              </a:graphicData>
            </a:graphic>
          </p:graphicFrame>
        </mc:Choice>
        <mc:Fallback xmlns="">
          <p:graphicFrame>
            <p:nvGraphicFramePr>
              <p:cNvPr id="4" name="Content Placeholder 3">
                <a:extLst>
                  <a:ext uri="{FF2B5EF4-FFF2-40B4-BE49-F238E27FC236}">
                    <a16:creationId xmlns:a16="http://schemas.microsoft.com/office/drawing/2014/main" id="{147B3C51-C100-46EA-9B6A-8F6CC282868C}"/>
                  </a:ext>
                </a:extLst>
              </p:cNvPr>
              <p:cNvGraphicFramePr>
                <a:graphicFrameLocks noGrp="1"/>
              </p:cNvGraphicFramePr>
              <p:nvPr>
                <p:ph idx="1"/>
                <p:extLst>
                  <p:ext uri="{D42A27DB-BD31-4B8C-83A1-F6EECF244321}">
                    <p14:modId xmlns:p14="http://schemas.microsoft.com/office/powerpoint/2010/main" val="1702878914"/>
                  </p:ext>
                </p:extLst>
              </p:nvPr>
            </p:nvGraphicFramePr>
            <p:xfrm>
              <a:off x="838200" y="3326525"/>
              <a:ext cx="10515597" cy="156210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1443387757"/>
                        </a:ext>
                      </a:extLst>
                    </a:gridCol>
                    <a:gridCol w="3505199">
                      <a:extLst>
                        <a:ext uri="{9D8B030D-6E8A-4147-A177-3AD203B41FA5}">
                          <a16:colId xmlns:a16="http://schemas.microsoft.com/office/drawing/2014/main" val="2037989034"/>
                        </a:ext>
                      </a:extLst>
                    </a:gridCol>
                    <a:gridCol w="3505199">
                      <a:extLst>
                        <a:ext uri="{9D8B030D-6E8A-4147-A177-3AD203B41FA5}">
                          <a16:colId xmlns:a16="http://schemas.microsoft.com/office/drawing/2014/main" val="2779798617"/>
                        </a:ext>
                      </a:extLst>
                    </a:gridCol>
                  </a:tblGrid>
                  <a:tr h="518160">
                    <a:tc>
                      <a:txBody>
                        <a:bodyPr/>
                        <a:lstStyle/>
                        <a:p>
                          <a:pPr algn="ctr"/>
                          <a:endParaRPr lang="zh-TW" altLang="en-US" sz="2800" dirty="0"/>
                        </a:p>
                      </a:txBody>
                      <a:tcPr/>
                    </a:tc>
                    <a:tc>
                      <a:txBody>
                        <a:bodyPr/>
                        <a:lstStyle/>
                        <a:p>
                          <a:pPr algn="ctr"/>
                          <a:r>
                            <a:rPr lang="en-US" altLang="zh-TW" sz="2800" dirty="0">
                              <a:latin typeface="Times New Roman" panose="02020603050405020304" pitchFamily="18" charset="0"/>
                              <a:cs typeface="Times New Roman" panose="02020603050405020304" pitchFamily="18" charset="0"/>
                            </a:rPr>
                            <a:t>Algorithm 1</a:t>
                          </a:r>
                          <a:endParaRPr lang="zh-TW" altLang="en-US" sz="28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800" dirty="0">
                              <a:latin typeface="Times New Roman" panose="02020603050405020304" pitchFamily="18" charset="0"/>
                              <a:cs typeface="Times New Roman" panose="02020603050405020304" pitchFamily="18" charset="0"/>
                            </a:rPr>
                            <a:t>Algorithm 2</a:t>
                          </a:r>
                          <a:endParaRPr lang="zh-TW" alt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33703037"/>
                      </a:ext>
                    </a:extLst>
                  </a:tr>
                  <a:tr h="525780">
                    <a:tc>
                      <a:txBody>
                        <a:bodyPr/>
                        <a:lstStyle/>
                        <a:p>
                          <a:pPr algn="ctr"/>
                          <a:r>
                            <a:rPr lang="en-US" altLang="zh-TW" sz="2800" dirty="0">
                              <a:latin typeface="Times New Roman" panose="02020603050405020304" pitchFamily="18" charset="0"/>
                              <a:cs typeface="Times New Roman" panose="02020603050405020304" pitchFamily="18" charset="0"/>
                            </a:rPr>
                            <a:t>Time complexity</a:t>
                          </a:r>
                          <a:endParaRPr lang="zh-TW" altLang="en-US" sz="2800" dirty="0">
                            <a:latin typeface="Times New Roman" panose="02020603050405020304" pitchFamily="18" charset="0"/>
                            <a:cs typeface="Times New Roman" panose="02020603050405020304" pitchFamily="18" charset="0"/>
                          </a:endParaRPr>
                        </a:p>
                      </a:txBody>
                      <a:tcPr/>
                    </a:tc>
                    <a:tc>
                      <a:txBody>
                        <a:bodyPr/>
                        <a:lstStyle/>
                        <a:p>
                          <a:endParaRPr lang="zh-TW"/>
                        </a:p>
                      </a:txBody>
                      <a:tcPr>
                        <a:blipFill>
                          <a:blip r:embed="rId2"/>
                          <a:stretch>
                            <a:fillRect l="-100000" t="-109195" r="-100174" b="-129885"/>
                          </a:stretch>
                        </a:blipFill>
                      </a:tcPr>
                    </a:tc>
                    <a:tc>
                      <a:txBody>
                        <a:bodyPr/>
                        <a:lstStyle/>
                        <a:p>
                          <a:endParaRPr lang="zh-TW"/>
                        </a:p>
                      </a:txBody>
                      <a:tcPr>
                        <a:blipFill>
                          <a:blip r:embed="rId2"/>
                          <a:stretch>
                            <a:fillRect l="-200348" t="-109195" r="-348" b="-129885"/>
                          </a:stretch>
                        </a:blipFill>
                      </a:tcPr>
                    </a:tc>
                    <a:extLst>
                      <a:ext uri="{0D108BD9-81ED-4DB2-BD59-A6C34878D82A}">
                        <a16:rowId xmlns:a16="http://schemas.microsoft.com/office/drawing/2014/main" val="3163616781"/>
                      </a:ext>
                    </a:extLst>
                  </a:tr>
                  <a:tr h="518160">
                    <a:tc>
                      <a:txBody>
                        <a:bodyPr/>
                        <a:lstStyle/>
                        <a:p>
                          <a:pPr algn="ctr"/>
                          <a:r>
                            <a:rPr lang="en-US" altLang="zh-TW" sz="2800" dirty="0">
                              <a:latin typeface="Times New Roman" panose="02020603050405020304" pitchFamily="18" charset="0"/>
                              <a:cs typeface="Times New Roman" panose="02020603050405020304" pitchFamily="18" charset="0"/>
                            </a:rPr>
                            <a:t>When to use</a:t>
                          </a:r>
                          <a:endParaRPr lang="zh-TW" altLang="en-US" sz="2800" dirty="0">
                            <a:latin typeface="Times New Roman" panose="02020603050405020304" pitchFamily="18" charset="0"/>
                            <a:cs typeface="Times New Roman" panose="02020603050405020304" pitchFamily="18" charset="0"/>
                          </a:endParaRPr>
                        </a:p>
                      </a:txBody>
                      <a:tcPr/>
                    </a:tc>
                    <a:tc>
                      <a:txBody>
                        <a:bodyPr/>
                        <a:lstStyle/>
                        <a:p>
                          <a:endParaRPr lang="zh-TW"/>
                        </a:p>
                      </a:txBody>
                      <a:tcPr>
                        <a:blipFill>
                          <a:blip r:embed="rId2"/>
                          <a:stretch>
                            <a:fillRect l="-100000" t="-214118" r="-100174" b="-32941"/>
                          </a:stretch>
                        </a:blipFill>
                      </a:tcPr>
                    </a:tc>
                    <a:tc>
                      <a:txBody>
                        <a:bodyPr/>
                        <a:lstStyle/>
                        <a:p>
                          <a:endParaRPr lang="zh-TW"/>
                        </a:p>
                      </a:txBody>
                      <a:tcPr>
                        <a:blipFill>
                          <a:blip r:embed="rId2"/>
                          <a:stretch>
                            <a:fillRect l="-200348" t="-214118" r="-348" b="-32941"/>
                          </a:stretch>
                        </a:blipFill>
                      </a:tcPr>
                    </a:tc>
                    <a:extLst>
                      <a:ext uri="{0D108BD9-81ED-4DB2-BD59-A6C34878D82A}">
                        <a16:rowId xmlns:a16="http://schemas.microsoft.com/office/drawing/2014/main" val="702642115"/>
                      </a:ext>
                    </a:extLst>
                  </a:tr>
                </a:tbl>
              </a:graphicData>
            </a:graphic>
          </p:graphicFrame>
        </mc:Fallback>
      </mc:AlternateContent>
    </p:spTree>
    <p:extLst>
      <p:ext uri="{BB962C8B-B14F-4D97-AF65-F5344CB8AC3E}">
        <p14:creationId xmlns:p14="http://schemas.microsoft.com/office/powerpoint/2010/main" val="116268631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F142380-505B-CA83-C488-769DCB1AAEEF}"/>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 fast algorithm for Orthogonal Vectors</a:t>
            </a:r>
            <a:endParaRPr lang="zh-TW"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867792CD-28E9-AC68-F432-2DBEAC418C9C}"/>
                  </a:ext>
                </a:extLst>
              </p:cNvPr>
              <p:cNvSpPr>
                <a:spLocks noGrp="1"/>
              </p:cNvSpPr>
              <p:nvPr>
                <p:ph idx="1"/>
              </p:nvPr>
            </p:nvSpPr>
            <p:spPr/>
            <p:txBody>
              <a:bodyPr/>
              <a:lstStyle/>
              <a:p>
                <a:pPr marL="514350" indent="-514350">
                  <a:buFont typeface="+mj-lt"/>
                  <a:buAutoNum type="arabicPeriod"/>
                </a:pPr>
                <a:r>
                  <a:rPr lang="en-US" altLang="zh-TW" dirty="0">
                    <a:solidFill>
                      <a:srgbClr val="FF0000"/>
                    </a:solidFill>
                    <a:latin typeface="Times New Roman" panose="02020603050405020304" pitchFamily="18" charset="0"/>
                    <a:cs typeface="Times New Roman" panose="02020603050405020304" pitchFamily="18" charset="0"/>
                  </a:rPr>
                  <a:t>Divide</a:t>
                </a:r>
                <a:r>
                  <a:rPr lang="en-US" altLang="zh-TW" dirty="0">
                    <a:latin typeface="Times New Roman" panose="02020603050405020304" pitchFamily="18" charset="0"/>
                    <a:cs typeface="Times New Roman" panose="02020603050405020304" pitchFamily="18" charset="0"/>
                  </a:rPr>
                  <a:t> both lists A and B into </a:t>
                </a:r>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𝑞</m:t>
                    </m:r>
                    <m:r>
                      <a:rPr lang="en-US" altLang="zh-TW" b="0" i="1" smtClean="0">
                        <a:latin typeface="Cambria Math" panose="02040503050406030204" pitchFamily="18" charset="0"/>
                        <a:cs typeface="Times New Roman" panose="02020603050405020304" pitchFamily="18" charset="0"/>
                      </a:rPr>
                      <m:t>=</m:t>
                    </m:r>
                    <m:f>
                      <m:fPr>
                        <m:ctrlPr>
                          <a:rPr lang="en-US" altLang="zh-TW" b="0" i="1" smtClean="0">
                            <a:latin typeface="Cambria Math" panose="02040503050406030204" pitchFamily="18" charset="0"/>
                            <a:cs typeface="Times New Roman" panose="02020603050405020304" pitchFamily="18" charset="0"/>
                          </a:rPr>
                        </m:ctrlPr>
                      </m:fPr>
                      <m:num>
                        <m:r>
                          <a:rPr lang="en-US" altLang="zh-TW" b="0" i="1" smtClean="0">
                            <a:latin typeface="Cambria Math" panose="02040503050406030204" pitchFamily="18" charset="0"/>
                            <a:cs typeface="Times New Roman" panose="02020603050405020304" pitchFamily="18" charset="0"/>
                          </a:rPr>
                          <m:t>𝑛</m:t>
                        </m:r>
                      </m:num>
                      <m:den>
                        <m:r>
                          <a:rPr lang="en-US" altLang="zh-TW" b="0" i="1" smtClean="0">
                            <a:latin typeface="Cambria Math" panose="02040503050406030204" pitchFamily="18" charset="0"/>
                            <a:cs typeface="Times New Roman" panose="02020603050405020304" pitchFamily="18" charset="0"/>
                          </a:rPr>
                          <m:t>𝑠</m:t>
                        </m:r>
                      </m:den>
                    </m:f>
                  </m:oMath>
                </a14:m>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many sub-lists (</a:t>
                </a:r>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𝐴</m:t>
                        </m:r>
                      </m:e>
                      <m:sub>
                        <m:r>
                          <a:rPr lang="en-US" altLang="zh-TW" b="0" i="1" smtClean="0">
                            <a:latin typeface="Cambria Math" panose="02040503050406030204" pitchFamily="18" charset="0"/>
                            <a:cs typeface="Times New Roman" panose="02020603050405020304" pitchFamily="18" charset="0"/>
                          </a:rPr>
                          <m:t>1</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𝐴</m:t>
                        </m:r>
                      </m:e>
                      <m:sub>
                        <m:r>
                          <a:rPr lang="en-US" altLang="zh-TW" b="0" i="1" smtClean="0">
                            <a:latin typeface="Cambria Math" panose="02040503050406030204" pitchFamily="18" charset="0"/>
                            <a:cs typeface="Times New Roman" panose="02020603050405020304" pitchFamily="18" charset="0"/>
                          </a:rPr>
                          <m:t>𝑞</m:t>
                        </m:r>
                      </m:sub>
                    </m:sSub>
                  </m:oMath>
                </a14:m>
                <a:r>
                  <a:rPr lang="en-US" altLang="zh-TW" dirty="0">
                    <a:latin typeface="Times New Roman" panose="02020603050405020304" pitchFamily="18" charset="0"/>
                    <a:cs typeface="Times New Roman" panose="02020603050405020304" pitchFamily="18" charset="0"/>
                  </a:rPr>
                  <a:t> and </a:t>
                </a:r>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𝐵</m:t>
                        </m:r>
                      </m:e>
                      <m:sub>
                        <m:r>
                          <a:rPr lang="en-US" altLang="zh-TW" b="0" i="1" smtClean="0">
                            <a:latin typeface="Cambria Math" panose="02040503050406030204" pitchFamily="18" charset="0"/>
                            <a:cs typeface="Times New Roman" panose="02020603050405020304" pitchFamily="18" charset="0"/>
                          </a:rPr>
                          <m:t>1</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𝐵</m:t>
                        </m:r>
                      </m:e>
                      <m:sub>
                        <m:r>
                          <a:rPr lang="en-US" altLang="zh-TW" b="0" i="1" smtClean="0">
                            <a:latin typeface="Cambria Math" panose="02040503050406030204" pitchFamily="18" charset="0"/>
                            <a:cs typeface="Times New Roman" panose="02020603050405020304" pitchFamily="18" charset="0"/>
                          </a:rPr>
                          <m:t>𝑞</m:t>
                        </m:r>
                      </m:sub>
                    </m:sSub>
                  </m:oMath>
                </a14:m>
                <a:r>
                  <a:rPr lang="en-US" altLang="zh-TW" dirty="0">
                    <a:latin typeface="Times New Roman" panose="02020603050405020304" pitchFamily="18" charset="0"/>
                    <a:cs typeface="Times New Roman" panose="02020603050405020304" pitchFamily="18" charset="0"/>
                  </a:rPr>
                  <a:t>) of size </a:t>
                </a:r>
                <a14:m>
                  <m:oMath xmlns:m="http://schemas.openxmlformats.org/officeDocument/2006/math">
                    <m:r>
                      <a:rPr lang="en-US" altLang="zh-TW" i="1" dirty="0" smtClean="0">
                        <a:latin typeface="Cambria Math" panose="02040503050406030204" pitchFamily="18" charset="0"/>
                        <a:cs typeface="Times New Roman" panose="02020603050405020304" pitchFamily="18" charset="0"/>
                      </a:rPr>
                      <m:t>𝑠</m:t>
                    </m:r>
                  </m:oMath>
                </a14:m>
                <a:r>
                  <a:rPr lang="en-US" altLang="zh-TW" dirty="0">
                    <a:latin typeface="Times New Roman" panose="02020603050405020304" pitchFamily="18" charset="0"/>
                    <a:cs typeface="Times New Roman" panose="02020603050405020304" pitchFamily="18" charset="0"/>
                  </a:rPr>
                  <a:t> each.</a:t>
                </a:r>
              </a:p>
              <a:p>
                <a:pPr marL="514350" indent="-514350">
                  <a:buFont typeface="+mj-lt"/>
                  <a:buAutoNum type="arabicPeriod"/>
                </a:pPr>
                <a:r>
                  <a:rPr lang="en-US" altLang="zh-TW" dirty="0">
                    <a:latin typeface="Times New Roman" panose="02020603050405020304" pitchFamily="18" charset="0"/>
                    <a:cs typeface="Times New Roman" panose="02020603050405020304" pitchFamily="18" charset="0"/>
                  </a:rPr>
                  <a:t>Construct small </a:t>
                </a:r>
                <a:r>
                  <a:rPr lang="en-US" altLang="zh-TW" dirty="0" err="1">
                    <a:solidFill>
                      <a:srgbClr val="FF0000"/>
                    </a:solidFill>
                    <a:latin typeface="Times New Roman" panose="02020603050405020304" pitchFamily="18" charset="0"/>
                    <a:cs typeface="Times New Roman" panose="02020603050405020304" pitchFamily="18" charset="0"/>
                  </a:rPr>
                  <a:t>boolean</a:t>
                </a:r>
                <a:r>
                  <a:rPr lang="en-US" altLang="zh-TW" dirty="0">
                    <a:solidFill>
                      <a:srgbClr val="FF0000"/>
                    </a:solidFill>
                    <a:latin typeface="Times New Roman" panose="02020603050405020304" pitchFamily="18" charset="0"/>
                    <a:cs typeface="Times New Roman" panose="02020603050405020304" pitchFamily="18" charset="0"/>
                  </a:rPr>
                  <a:t> circuits</a:t>
                </a:r>
                <a:r>
                  <a:rPr lang="en-US" altLang="zh-TW" dirty="0">
                    <a:latin typeface="Times New Roman" panose="02020603050405020304" pitchFamily="18" charset="0"/>
                    <a:cs typeface="Times New Roman" panose="02020603050405020304" pitchFamily="18" charset="0"/>
                  </a:rPr>
                  <a:t> to solve </a:t>
                </a:r>
                <a:r>
                  <a:rPr lang="en-US" altLang="zh-TW" dirty="0">
                    <a:solidFill>
                      <a:srgbClr val="FF0000"/>
                    </a:solidFill>
                    <a:latin typeface="Times New Roman" panose="02020603050405020304" pitchFamily="18" charset="0"/>
                    <a:cs typeface="Times New Roman" panose="02020603050405020304" pitchFamily="18" charset="0"/>
                  </a:rPr>
                  <a:t>subproblems</a:t>
                </a:r>
                <a:r>
                  <a:rPr lang="en-US" altLang="zh-TW" dirty="0">
                    <a:latin typeface="Times New Roman" panose="02020603050405020304" pitchFamily="18" charset="0"/>
                    <a:cs typeface="Times New Roman" panose="02020603050405020304" pitchFamily="18" charset="0"/>
                  </a:rPr>
                  <a:t> that determine whether the pair (</a:t>
                </a:r>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𝐴</m:t>
                        </m:r>
                      </m:e>
                      <m:sub>
                        <m:r>
                          <a:rPr lang="en-US" altLang="zh-TW" b="0" i="1" smtClean="0">
                            <a:latin typeface="Cambria Math" panose="02040503050406030204" pitchFamily="18" charset="0"/>
                            <a:cs typeface="Times New Roman" panose="02020603050405020304" pitchFamily="18" charset="0"/>
                          </a:rPr>
                          <m:t>𝑖</m:t>
                        </m:r>
                      </m:sub>
                    </m:sSub>
                    <m:r>
                      <a:rPr lang="en-US" altLang="zh-TW" b="0" i="0"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m:rPr>
                            <m:sty m:val="p"/>
                          </m:rPr>
                          <a:rPr lang="en-US" altLang="zh-TW" b="0" i="0" smtClean="0">
                            <a:latin typeface="Cambria Math" panose="02040503050406030204" pitchFamily="18" charset="0"/>
                            <a:cs typeface="Times New Roman" panose="02020603050405020304" pitchFamily="18" charset="0"/>
                          </a:rPr>
                          <m:t>B</m:t>
                        </m:r>
                      </m:e>
                      <m:sub>
                        <m:r>
                          <m:rPr>
                            <m:sty m:val="p"/>
                          </m:rPr>
                          <a:rPr lang="en-US" altLang="zh-TW" b="0" i="0" smtClean="0">
                            <a:latin typeface="Cambria Math" panose="02040503050406030204" pitchFamily="18" charset="0"/>
                            <a:cs typeface="Times New Roman" panose="02020603050405020304" pitchFamily="18" charset="0"/>
                          </a:rPr>
                          <m:t>j</m:t>
                        </m:r>
                      </m:sub>
                    </m:sSub>
                  </m:oMath>
                </a14:m>
                <a:r>
                  <a:rPr lang="en-US" altLang="zh-TW" dirty="0">
                    <a:latin typeface="Times New Roman" panose="02020603050405020304" pitchFamily="18" charset="0"/>
                    <a:cs typeface="Times New Roman" panose="02020603050405020304" pitchFamily="18" charset="0"/>
                  </a:rPr>
                  <a:t>) consists of orthogonal vectors.</a:t>
                </a:r>
              </a:p>
              <a:p>
                <a:pPr marL="514350" indent="-514350">
                  <a:buFont typeface="+mj-lt"/>
                  <a:buAutoNum type="arabicPeriod"/>
                </a:pPr>
                <a:r>
                  <a:rPr lang="en-US" altLang="zh-TW" dirty="0">
                    <a:latin typeface="Times New Roman" panose="02020603050405020304" pitchFamily="18" charset="0"/>
                    <a:cs typeface="Times New Roman" panose="02020603050405020304" pitchFamily="18" charset="0"/>
                  </a:rPr>
                  <a:t>Evaluate circuits using </a:t>
                </a:r>
                <a:r>
                  <a:rPr lang="en-US" altLang="zh-TW" dirty="0">
                    <a:solidFill>
                      <a:srgbClr val="FF0000"/>
                    </a:solidFill>
                    <a:latin typeface="Times New Roman" panose="02020603050405020304" pitchFamily="18" charset="0"/>
                    <a:cs typeface="Times New Roman" panose="02020603050405020304" pitchFamily="18" charset="0"/>
                  </a:rPr>
                  <a:t>probabilistic polynomials </a:t>
                </a:r>
                <a:r>
                  <a:rPr lang="en-US" altLang="zh-TW" dirty="0">
                    <a:latin typeface="Times New Roman" panose="02020603050405020304" pitchFamily="18" charset="0"/>
                    <a:cs typeface="Times New Roman" panose="02020603050405020304" pitchFamily="18" charset="0"/>
                  </a:rPr>
                  <a:t>(defined as a distribution over certain polynomials) of low degree.</a:t>
                </a:r>
              </a:p>
              <a:p>
                <a:pPr marL="514350" indent="-514350">
                  <a:buFont typeface="+mj-lt"/>
                  <a:buAutoNum type="arabicPeriod"/>
                </a:pPr>
                <a:r>
                  <a:rPr lang="en-US" altLang="zh-TW" dirty="0">
                    <a:latin typeface="Times New Roman" panose="02020603050405020304" pitchFamily="18" charset="0"/>
                    <a:cs typeface="Times New Roman" panose="02020603050405020304" pitchFamily="18" charset="0"/>
                  </a:rPr>
                  <a:t>Evaluate this polynomial over all </a:t>
                </a:r>
                <a:r>
                  <a:rPr lang="en-US" altLang="zh-TW" dirty="0">
                    <a:solidFill>
                      <a:srgbClr val="FF0000"/>
                    </a:solidFill>
                    <a:latin typeface="Times New Roman" panose="02020603050405020304" pitchFamily="18" charset="0"/>
                    <a:cs typeface="Times New Roman" panose="02020603050405020304" pitchFamily="18" charset="0"/>
                  </a:rPr>
                  <a:t>possible </a:t>
                </a:r>
                <a14:m>
                  <m:oMath xmlns:m="http://schemas.openxmlformats.org/officeDocument/2006/math">
                    <m:sSup>
                      <m:sSupPr>
                        <m:ctrlPr>
                          <a:rPr lang="en-US" altLang="zh-TW" b="0" i="1" smtClean="0">
                            <a:solidFill>
                              <a:srgbClr val="FF0000"/>
                            </a:solidFill>
                            <a:latin typeface="Cambria Math" panose="02040503050406030204" pitchFamily="18" charset="0"/>
                            <a:cs typeface="Times New Roman" panose="02020603050405020304" pitchFamily="18" charset="0"/>
                          </a:rPr>
                        </m:ctrlPr>
                      </m:sSupPr>
                      <m:e>
                        <m:r>
                          <a:rPr lang="en-US" altLang="zh-TW" b="0" i="1" smtClean="0">
                            <a:solidFill>
                              <a:srgbClr val="FF0000"/>
                            </a:solidFill>
                            <a:latin typeface="Cambria Math" panose="02040503050406030204" pitchFamily="18" charset="0"/>
                            <a:cs typeface="Times New Roman" panose="02020603050405020304" pitchFamily="18" charset="0"/>
                          </a:rPr>
                          <m:t>𝑞</m:t>
                        </m:r>
                      </m:e>
                      <m:sup>
                        <m:r>
                          <a:rPr lang="en-US" altLang="zh-TW" b="0" i="1" smtClean="0">
                            <a:solidFill>
                              <a:srgbClr val="FF0000"/>
                            </a:solidFill>
                            <a:latin typeface="Cambria Math" panose="02040503050406030204" pitchFamily="18" charset="0"/>
                            <a:cs typeface="Times New Roman" panose="02020603050405020304" pitchFamily="18" charset="0"/>
                          </a:rPr>
                          <m:t>2</m:t>
                        </m:r>
                      </m:sup>
                    </m:sSup>
                  </m:oMath>
                </a14:m>
                <a:r>
                  <a:rPr lang="en-US" altLang="zh-TW" dirty="0">
                    <a:solidFill>
                      <a:srgbClr val="FF0000"/>
                    </a:solidFill>
                    <a:latin typeface="Times New Roman" panose="02020603050405020304" pitchFamily="18" charset="0"/>
                    <a:cs typeface="Times New Roman" panose="02020603050405020304" pitchFamily="18" charset="0"/>
                  </a:rPr>
                  <a:t> pairs </a:t>
                </a:r>
                <a:r>
                  <a:rPr lang="en-US" altLang="zh-TW"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𝐴</m:t>
                        </m:r>
                      </m:e>
                      <m:sub>
                        <m:r>
                          <a:rPr lang="en-US" altLang="zh-TW" i="1">
                            <a:latin typeface="Cambria Math" panose="02040503050406030204" pitchFamily="18" charset="0"/>
                            <a:cs typeface="Times New Roman" panose="02020603050405020304" pitchFamily="18" charset="0"/>
                          </a:rPr>
                          <m:t>𝑖</m:t>
                        </m:r>
                      </m:sub>
                    </m:sSub>
                    <m:r>
                      <a:rPr lang="en-US" altLang="zh-TW">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m:rPr>
                            <m:sty m:val="p"/>
                          </m:rPr>
                          <a:rPr lang="en-US" altLang="zh-TW">
                            <a:latin typeface="Cambria Math" panose="02040503050406030204" pitchFamily="18" charset="0"/>
                            <a:cs typeface="Times New Roman" panose="02020603050405020304" pitchFamily="18" charset="0"/>
                          </a:rPr>
                          <m:t>B</m:t>
                        </m:r>
                      </m:e>
                      <m:sub>
                        <m:r>
                          <m:rPr>
                            <m:sty m:val="p"/>
                          </m:rPr>
                          <a:rPr lang="en-US" altLang="zh-TW">
                            <a:latin typeface="Cambria Math" panose="02040503050406030204" pitchFamily="18" charset="0"/>
                            <a:cs typeface="Times New Roman" panose="02020603050405020304" pitchFamily="18" charset="0"/>
                          </a:rPr>
                          <m:t>j</m:t>
                        </m:r>
                      </m:sub>
                    </m:sSub>
                  </m:oMath>
                </a14:m>
                <a:r>
                  <a:rPr lang="en-US" altLang="zh-TW" dirty="0">
                    <a:latin typeface="Times New Roman" panose="02020603050405020304" pitchFamily="18" charset="0"/>
                    <a:cs typeface="Times New Roman" panose="02020603050405020304" pitchFamily="18" charset="0"/>
                  </a:rPr>
                  <a:t>) in </a:t>
                </a:r>
                <a14:m>
                  <m:oMath xmlns:m="http://schemas.openxmlformats.org/officeDocument/2006/math">
                    <m:acc>
                      <m:accPr>
                        <m:chr m:val="̃"/>
                        <m:ctrlPr>
                          <a:rPr lang="en-US" altLang="zh-TW" b="0" i="1" smtClean="0">
                            <a:latin typeface="Cambria Math" panose="02040503050406030204" pitchFamily="18" charset="0"/>
                            <a:cs typeface="Times New Roman" panose="02020603050405020304" pitchFamily="18" charset="0"/>
                          </a:rPr>
                        </m:ctrlPr>
                      </m:accPr>
                      <m:e>
                        <m:r>
                          <a:rPr lang="en-US" altLang="zh-TW" b="0" i="1" smtClean="0">
                            <a:latin typeface="Cambria Math" panose="02040503050406030204" pitchFamily="18" charset="0"/>
                            <a:cs typeface="Times New Roman" panose="02020603050405020304" pitchFamily="18" charset="0"/>
                          </a:rPr>
                          <m:t>𝑂</m:t>
                        </m:r>
                      </m:e>
                    </m:acc>
                    <m:r>
                      <a:rPr lang="en-US" altLang="zh-TW" b="0" i="1" smtClean="0">
                        <a:latin typeface="Cambria Math" panose="02040503050406030204" pitchFamily="18" charset="0"/>
                        <a:cs typeface="Times New Roman" panose="02020603050405020304" pitchFamily="18" charset="0"/>
                      </a:rPr>
                      <m:t>(</m:t>
                    </m:r>
                    <m:f>
                      <m:fPr>
                        <m:ctrlPr>
                          <a:rPr lang="en-US" altLang="zh-TW" b="0" i="1" smtClean="0">
                            <a:latin typeface="Cambria Math" panose="02040503050406030204" pitchFamily="18" charset="0"/>
                            <a:cs typeface="Times New Roman" panose="02020603050405020304" pitchFamily="18" charset="0"/>
                          </a:rPr>
                        </m:ctrlPr>
                      </m:fPr>
                      <m:num>
                        <m:sSup>
                          <m:sSupPr>
                            <m:ctrlPr>
                              <a:rPr lang="en-US" altLang="zh-TW" b="0" i="1" smtClean="0">
                                <a:latin typeface="Cambria Math" panose="02040503050406030204" pitchFamily="18" charset="0"/>
                                <a:cs typeface="Times New Roman" panose="02020603050405020304" pitchFamily="18" charset="0"/>
                              </a:rPr>
                            </m:ctrlPr>
                          </m:sSupPr>
                          <m:e>
                            <m:r>
                              <a:rPr lang="en-US" altLang="zh-TW" b="0" i="1" smtClean="0">
                                <a:latin typeface="Cambria Math" panose="02040503050406030204" pitchFamily="18" charset="0"/>
                                <a:cs typeface="Times New Roman" panose="02020603050405020304" pitchFamily="18" charset="0"/>
                              </a:rPr>
                              <m:t>𝑞</m:t>
                            </m:r>
                          </m:e>
                          <m:sup>
                            <m:r>
                              <a:rPr lang="en-US" altLang="zh-TW" b="0" i="1" smtClean="0">
                                <a:latin typeface="Cambria Math" panose="02040503050406030204" pitchFamily="18" charset="0"/>
                                <a:cs typeface="Times New Roman" panose="02020603050405020304" pitchFamily="18" charset="0"/>
                              </a:rPr>
                              <m:t>2</m:t>
                            </m:r>
                          </m:sup>
                        </m:sSup>
                      </m:num>
                      <m:den>
                        <m:sSup>
                          <m:sSupPr>
                            <m:ctrlPr>
                              <a:rPr lang="en-US" altLang="zh-TW" b="0" i="1" smtClean="0">
                                <a:latin typeface="Cambria Math" panose="02040503050406030204" pitchFamily="18" charset="0"/>
                                <a:cs typeface="Times New Roman" panose="02020603050405020304" pitchFamily="18" charset="0"/>
                              </a:rPr>
                            </m:ctrlPr>
                          </m:sSupPr>
                          <m:e>
                            <m:r>
                              <a:rPr lang="en-US" altLang="zh-TW" b="0" i="1" smtClean="0">
                                <a:latin typeface="Cambria Math" panose="02040503050406030204" pitchFamily="18" charset="0"/>
                                <a:cs typeface="Times New Roman" panose="02020603050405020304" pitchFamily="18" charset="0"/>
                              </a:rPr>
                              <m:t>𝑠</m:t>
                            </m:r>
                          </m:e>
                          <m:sup>
                            <m:r>
                              <a:rPr lang="en-US" altLang="zh-TW" b="0" i="1" smtClean="0">
                                <a:latin typeface="Cambria Math" panose="02040503050406030204" pitchFamily="18" charset="0"/>
                                <a:cs typeface="Times New Roman" panose="02020603050405020304" pitchFamily="18" charset="0"/>
                              </a:rPr>
                              <m:t>2</m:t>
                            </m:r>
                          </m:sup>
                        </m:sSup>
                      </m:den>
                    </m:f>
                    <m:r>
                      <a:rPr lang="en-US" altLang="zh-TW" b="0" i="1" smtClean="0">
                        <a:latin typeface="Cambria Math" panose="02040503050406030204" pitchFamily="18" charset="0"/>
                        <a:cs typeface="Times New Roman" panose="02020603050405020304" pitchFamily="18" charset="0"/>
                      </a:rPr>
                      <m:t>)</m:t>
                    </m:r>
                  </m:oMath>
                </a14:m>
                <a:r>
                  <a:rPr lang="en-US" altLang="zh-TW" dirty="0">
                    <a:latin typeface="Times New Roman" panose="02020603050405020304" pitchFamily="18" charset="0"/>
                    <a:cs typeface="Times New Roman" panose="02020603050405020304" pitchFamily="18" charset="0"/>
                  </a:rPr>
                  <a:t> time.</a:t>
                </a:r>
                <a:endParaRPr lang="zh-TW" altLang="en-US" dirty="0">
                  <a:latin typeface="Times New Roman" panose="02020603050405020304" pitchFamily="18" charset="0"/>
                  <a:cs typeface="Times New Roman" panose="02020603050405020304" pitchFamily="18" charset="0"/>
                </a:endParaRPr>
              </a:p>
            </p:txBody>
          </p:sp>
        </mc:Choice>
        <mc:Fallback xmlns="">
          <p:sp>
            <p:nvSpPr>
              <p:cNvPr id="3" name="內容版面配置區 2">
                <a:extLst>
                  <a:ext uri="{FF2B5EF4-FFF2-40B4-BE49-F238E27FC236}">
                    <a16:creationId xmlns:a16="http://schemas.microsoft.com/office/drawing/2014/main" id="{867792CD-28E9-AC68-F432-2DBEAC418C9C}"/>
                  </a:ext>
                </a:extLst>
              </p:cNvPr>
              <p:cNvSpPr>
                <a:spLocks noGrp="1" noRot="1" noChangeAspect="1" noMove="1" noResize="1" noEditPoints="1" noAdjustHandles="1" noChangeArrowheads="1" noChangeShapeType="1" noTextEdit="1"/>
              </p:cNvSpPr>
              <p:nvPr>
                <p:ph idx="1"/>
              </p:nvPr>
            </p:nvSpPr>
            <p:spPr>
              <a:blipFill>
                <a:blip r:embed="rId2"/>
                <a:stretch>
                  <a:fillRect l="-1043" t="-1261"/>
                </a:stretch>
              </a:blipFill>
            </p:spPr>
            <p:txBody>
              <a:bodyPr/>
              <a:lstStyle/>
              <a:p>
                <a:r>
                  <a:rPr lang="zh-TW" altLang="en-US">
                    <a:noFill/>
                  </a:rPr>
                  <a:t> </a:t>
                </a:r>
              </a:p>
            </p:txBody>
          </p:sp>
        </mc:Fallback>
      </mc:AlternateContent>
      <p:sp>
        <p:nvSpPr>
          <p:cNvPr id="4" name="Rectangle 1">
            <a:extLst>
              <a:ext uri="{FF2B5EF4-FFF2-40B4-BE49-F238E27FC236}">
                <a16:creationId xmlns:a16="http://schemas.microsoft.com/office/drawing/2014/main" id="{006CE8CC-E7F4-506F-AD88-0EBBF9DC655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5" name="Rectangle 2">
            <a:extLst>
              <a:ext uri="{FF2B5EF4-FFF2-40B4-BE49-F238E27FC236}">
                <a16:creationId xmlns:a16="http://schemas.microsoft.com/office/drawing/2014/main" id="{690DC0B7-637C-F077-FC44-83EC4A9013B3}"/>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Tree>
    <p:extLst>
      <p:ext uri="{BB962C8B-B14F-4D97-AF65-F5344CB8AC3E}">
        <p14:creationId xmlns:p14="http://schemas.microsoft.com/office/powerpoint/2010/main" val="388106408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A403FD6-AF94-2FC5-CAF9-8413274A0CA3}"/>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Step 2: Construct Boolean circuits </a:t>
            </a:r>
            <a:endParaRPr lang="zh-TW"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AFB0BC65-CEE4-C74D-0CD0-A809C1269A44}"/>
                  </a:ext>
                </a:extLst>
              </p:cNvPr>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 </a:t>
                </a:r>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𝑥</m:t>
                    </m:r>
                  </m:oMath>
                </a14:m>
                <a:r>
                  <a:rPr lang="en-US" altLang="zh-TW" dirty="0">
                    <a:latin typeface="Times New Roman" panose="02020603050405020304" pitchFamily="18" charset="0"/>
                    <a:cs typeface="Times New Roman" panose="02020603050405020304" pitchFamily="18" charset="0"/>
                  </a:rPr>
                  <a:t> and </a:t>
                </a:r>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𝑦</m:t>
                    </m:r>
                  </m:oMath>
                </a14:m>
                <a:r>
                  <a:rPr lang="en-US" altLang="zh-TW" dirty="0">
                    <a:latin typeface="Times New Roman" panose="02020603050405020304" pitchFamily="18" charset="0"/>
                    <a:cs typeface="Times New Roman" panose="02020603050405020304" pitchFamily="18" charset="0"/>
                  </a:rPr>
                  <a:t> are orthogonal if and only if </a:t>
                </a:r>
                <a14:m>
                  <m:oMath xmlns:m="http://schemas.openxmlformats.org/officeDocument/2006/math">
                    <m:nary>
                      <m:naryPr>
                        <m:chr m:val="⋁"/>
                        <m:supHide m:val="on"/>
                        <m:ctrlPr>
                          <a:rPr lang="en-US" altLang="zh-TW" b="0" i="1" smtClean="0">
                            <a:latin typeface="Cambria Math" panose="02040503050406030204" pitchFamily="18" charset="0"/>
                          </a:rPr>
                        </m:ctrlPr>
                      </m:naryPr>
                      <m:sub>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𝑑</m:t>
                        </m:r>
                      </m:sub>
                      <m:sup/>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𝑥</m:t>
                            </m:r>
                          </m:e>
                          <m:sub>
                            <m:r>
                              <a:rPr lang="en-US" altLang="zh-TW" b="0" i="1" smtClean="0">
                                <a:latin typeface="Cambria Math" panose="02040503050406030204" pitchFamily="18" charset="0"/>
                              </a:rPr>
                              <m:t>𝑖</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𝑦</m:t>
                            </m:r>
                          </m:e>
                          <m:sub>
                            <m:r>
                              <a:rPr lang="en-US" altLang="zh-TW" b="0" i="1" smtClean="0">
                                <a:latin typeface="Cambria Math" panose="02040503050406030204" pitchFamily="18" charset="0"/>
                              </a:rPr>
                              <m:t>𝑖</m:t>
                            </m:r>
                          </m:sub>
                        </m:sSub>
                      </m:e>
                    </m:nary>
                    <m:r>
                      <a:rPr lang="en-US" altLang="zh-TW" b="0" i="1" smtClean="0">
                        <a:latin typeface="Cambria Math" panose="02040503050406030204" pitchFamily="18" charset="0"/>
                      </a:rPr>
                      <m:t>=0</m:t>
                    </m:r>
                  </m:oMath>
                </a14:m>
                <a:endParaRPr lang="en-US" altLang="zh-TW" dirty="0">
                  <a:latin typeface="Times New Roman" panose="02020603050405020304" pitchFamily="18" charset="0"/>
                  <a:cs typeface="Times New Roman" panose="02020603050405020304" pitchFamily="18" charset="0"/>
                </a:endParaRPr>
              </a:p>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𝐹</m:t>
                    </m:r>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𝑥</m:t>
                        </m:r>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𝑦</m:t>
                        </m:r>
                      </m:e>
                    </m:d>
                    <m:r>
                      <a:rPr lang="en-US" altLang="zh-TW" b="0" i="1" smtClean="0">
                        <a:latin typeface="Cambria Math" panose="02040503050406030204" pitchFamily="18" charset="0"/>
                        <a:cs typeface="Times New Roman" panose="02020603050405020304" pitchFamily="18" charset="0"/>
                      </a:rPr>
                      <m:t>=</m:t>
                    </m:r>
                    <m:nary>
                      <m:naryPr>
                        <m:chr m:val="⋀"/>
                        <m:supHide m:val="on"/>
                        <m:ctrlPr>
                          <a:rPr lang="en-US" altLang="zh-TW" b="0" i="1" smtClean="0">
                            <a:latin typeface="Cambria Math" panose="02040503050406030204" pitchFamily="18" charset="0"/>
                            <a:cs typeface="Times New Roman" panose="02020603050405020304" pitchFamily="18" charset="0"/>
                          </a:rPr>
                        </m:ctrlPr>
                      </m:naryPr>
                      <m:sub>
                        <m:r>
                          <a:rPr lang="en-US" altLang="zh-TW" b="0" i="1" smtClean="0">
                            <a:latin typeface="Cambria Math" panose="02040503050406030204" pitchFamily="18" charset="0"/>
                            <a:cs typeface="Times New Roman" panose="02020603050405020304" pitchFamily="18" charset="0"/>
                          </a:rPr>
                          <m:t>𝑖</m:t>
                        </m:r>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𝑑</m:t>
                        </m:r>
                      </m:sub>
                      <m:sup/>
                      <m:e>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𝑥</m:t>
                            </m:r>
                          </m:e>
                          <m:sub>
                            <m:r>
                              <a:rPr lang="en-US" altLang="zh-TW" b="0" i="1" smtClean="0">
                                <a:latin typeface="Cambria Math" panose="02040503050406030204" pitchFamily="18" charset="0"/>
                                <a:cs typeface="Times New Roman" panose="02020603050405020304" pitchFamily="18" charset="0"/>
                              </a:rPr>
                              <m:t>𝑖</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𝑖</m:t>
                            </m:r>
                          </m:sub>
                        </m:sSub>
                      </m:e>
                    </m:nary>
                  </m:oMath>
                </a14:m>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is the target </a:t>
                </a:r>
                <a:r>
                  <a:rPr lang="en-US" altLang="zh-TW" dirty="0" err="1">
                    <a:latin typeface="Times New Roman" panose="02020603050405020304" pitchFamily="18" charset="0"/>
                    <a:cs typeface="Times New Roman" panose="02020603050405020304" pitchFamily="18" charset="0"/>
                  </a:rPr>
                  <a:t>boolean</a:t>
                </a:r>
                <a:r>
                  <a:rPr lang="en-US" altLang="zh-TW" dirty="0">
                    <a:latin typeface="Times New Roman" panose="02020603050405020304" pitchFamily="18" charset="0"/>
                    <a:cs typeface="Times New Roman" panose="02020603050405020304" pitchFamily="18" charset="0"/>
                  </a:rPr>
                  <a:t> circuit for vector x and y</a:t>
                </a:r>
              </a:p>
              <a:p>
                <a:r>
                  <a:rPr lang="en-US" altLang="zh-TW" dirty="0">
                    <a:latin typeface="Times New Roman" panose="02020603050405020304" pitchFamily="18" charset="0"/>
                    <a:cs typeface="Times New Roman" panose="02020603050405020304" pitchFamily="18" charset="0"/>
                  </a:rPr>
                  <a:t>The </a:t>
                </a:r>
                <a:r>
                  <a:rPr lang="en-US" altLang="zh-TW" dirty="0" err="1">
                    <a:latin typeface="Times New Roman" panose="02020603050405020304" pitchFamily="18" charset="0"/>
                    <a:cs typeface="Times New Roman" panose="02020603050405020304" pitchFamily="18" charset="0"/>
                  </a:rPr>
                  <a:t>boolean</a:t>
                </a:r>
                <a:r>
                  <a:rPr lang="en-US" altLang="zh-TW" dirty="0">
                    <a:latin typeface="Times New Roman" panose="02020603050405020304" pitchFamily="18" charset="0"/>
                    <a:cs typeface="Times New Roman" panose="02020603050405020304" pitchFamily="18" charset="0"/>
                  </a:rPr>
                  <a:t> circuit for the subproblem (</a:t>
                </a:r>
                <a14:m>
                  <m:oMath xmlns:m="http://schemas.openxmlformats.org/officeDocument/2006/math">
                    <m:sSup>
                      <m:sSupPr>
                        <m:ctrlPr>
                          <a:rPr lang="en-US" altLang="zh-TW" b="0" i="1" smtClean="0">
                            <a:latin typeface="Cambria Math" panose="02040503050406030204" pitchFamily="18" charset="0"/>
                            <a:cs typeface="Times New Roman" panose="02020603050405020304" pitchFamily="18" charset="0"/>
                          </a:rPr>
                        </m:ctrlPr>
                      </m:sSupPr>
                      <m:e>
                        <m:r>
                          <a:rPr lang="en-US" altLang="zh-TW" b="0" i="1" smtClean="0">
                            <a:latin typeface="Cambria Math" panose="02040503050406030204" pitchFamily="18" charset="0"/>
                            <a:cs typeface="Times New Roman" panose="02020603050405020304" pitchFamily="18" charset="0"/>
                          </a:rPr>
                          <m:t>𝐴</m:t>
                        </m:r>
                      </m:e>
                      <m:sup>
                        <m:r>
                          <a:rPr lang="en-US" altLang="zh-TW" b="0" i="1" smtClean="0">
                            <a:latin typeface="Cambria Math" panose="02040503050406030204" pitchFamily="18" charset="0"/>
                            <a:cs typeface="Times New Roman" panose="02020603050405020304" pitchFamily="18" charset="0"/>
                          </a:rPr>
                          <m:t>′</m:t>
                        </m:r>
                      </m:sup>
                    </m:sSup>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𝐵</m:t>
                    </m:r>
                    <m:r>
                      <a:rPr lang="en-US" altLang="zh-TW" b="0" i="1" smtClean="0">
                        <a:latin typeface="Cambria Math" panose="02040503050406030204" pitchFamily="18" charset="0"/>
                        <a:cs typeface="Times New Roman" panose="02020603050405020304" pitchFamily="18" charset="0"/>
                      </a:rPr>
                      <m:t>′</m:t>
                    </m:r>
                  </m:oMath>
                </a14:m>
                <a:r>
                  <a:rPr lang="en-US" altLang="zh-TW" dirty="0">
                    <a:latin typeface="Times New Roman" panose="02020603050405020304" pitchFamily="18" charset="0"/>
                    <a:cs typeface="Times New Roman" panose="02020603050405020304" pitchFamily="18" charset="0"/>
                  </a:rPr>
                  <a:t>) is </a:t>
                </a:r>
                <a14:m>
                  <m:oMath xmlns:m="http://schemas.openxmlformats.org/officeDocument/2006/math">
                    <m:r>
                      <m:rPr>
                        <m:sty m:val="p"/>
                      </m:rPr>
                      <a:rPr lang="en-US" altLang="zh-TW" b="0" i="0" smtClean="0">
                        <a:latin typeface="Cambria Math" panose="02040503050406030204" pitchFamily="18" charset="0"/>
                        <a:cs typeface="Times New Roman" panose="02020603050405020304" pitchFamily="18" charset="0"/>
                      </a:rPr>
                      <m:t>C</m:t>
                    </m:r>
                    <m:d>
                      <m:dPr>
                        <m:ctrlPr>
                          <a:rPr lang="en-US" altLang="zh-TW" b="0" i="1" smtClean="0">
                            <a:latin typeface="Cambria Math" panose="02040503050406030204" pitchFamily="18" charset="0"/>
                            <a:cs typeface="Times New Roman" panose="02020603050405020304" pitchFamily="18" charset="0"/>
                          </a:rPr>
                        </m:ctrlPr>
                      </m:dPr>
                      <m:e>
                        <m:sSup>
                          <m:sSupPr>
                            <m:ctrlPr>
                              <a:rPr lang="en-US" altLang="zh-TW" b="0" i="1" smtClean="0">
                                <a:latin typeface="Cambria Math" panose="02040503050406030204" pitchFamily="18" charset="0"/>
                                <a:cs typeface="Times New Roman" panose="02020603050405020304" pitchFamily="18" charset="0"/>
                              </a:rPr>
                            </m:ctrlPr>
                          </m:sSupPr>
                          <m:e>
                            <m:r>
                              <m:rPr>
                                <m:sty m:val="p"/>
                              </m:rPr>
                              <a:rPr lang="en-US" altLang="zh-TW" b="0" i="0" smtClean="0">
                                <a:latin typeface="Cambria Math" panose="02040503050406030204" pitchFamily="18" charset="0"/>
                                <a:cs typeface="Times New Roman" panose="02020603050405020304" pitchFamily="18" charset="0"/>
                              </a:rPr>
                              <m:t>A</m:t>
                            </m:r>
                          </m:e>
                          <m:sup>
                            <m:r>
                              <a:rPr lang="en-US" altLang="zh-TW" b="0" i="0" smtClean="0">
                                <a:latin typeface="Cambria Math" panose="02040503050406030204" pitchFamily="18" charset="0"/>
                                <a:cs typeface="Times New Roman" panose="02020603050405020304" pitchFamily="18" charset="0"/>
                              </a:rPr>
                              <m:t>′</m:t>
                            </m:r>
                          </m:sup>
                        </m:sSup>
                        <m:r>
                          <a:rPr lang="en-US" altLang="zh-TW" b="0" i="0" smtClean="0">
                            <a:latin typeface="Cambria Math" panose="02040503050406030204" pitchFamily="18" charset="0"/>
                            <a:cs typeface="Times New Roman" panose="02020603050405020304" pitchFamily="18" charset="0"/>
                          </a:rPr>
                          <m:t>,</m:t>
                        </m:r>
                        <m:sSup>
                          <m:sSupPr>
                            <m:ctrlPr>
                              <a:rPr lang="en-US" altLang="zh-TW" b="0" i="1" smtClean="0">
                                <a:latin typeface="Cambria Math" panose="02040503050406030204" pitchFamily="18" charset="0"/>
                                <a:cs typeface="Times New Roman" panose="02020603050405020304" pitchFamily="18" charset="0"/>
                              </a:rPr>
                            </m:ctrlPr>
                          </m:sSupPr>
                          <m:e>
                            <m:r>
                              <m:rPr>
                                <m:sty m:val="p"/>
                              </m:rPr>
                              <a:rPr lang="en-US" altLang="zh-TW" b="0" i="0" smtClean="0">
                                <a:latin typeface="Cambria Math" panose="02040503050406030204" pitchFamily="18" charset="0"/>
                                <a:cs typeface="Times New Roman" panose="02020603050405020304" pitchFamily="18" charset="0"/>
                              </a:rPr>
                              <m:t>B</m:t>
                            </m:r>
                          </m:e>
                          <m:sup>
                            <m:r>
                              <a:rPr lang="en-US" altLang="zh-TW" b="0" i="0" smtClean="0">
                                <a:latin typeface="Cambria Math" panose="02040503050406030204" pitchFamily="18" charset="0"/>
                                <a:cs typeface="Times New Roman" panose="02020603050405020304" pitchFamily="18" charset="0"/>
                              </a:rPr>
                              <m:t>′</m:t>
                            </m:r>
                          </m:sup>
                        </m:sSup>
                      </m:e>
                    </m:d>
                    <m:r>
                      <a:rPr lang="en-US" altLang="zh-TW" b="0" i="0" smtClean="0">
                        <a:latin typeface="Cambria Math" panose="02040503050406030204" pitchFamily="18" charset="0"/>
                        <a:cs typeface="Times New Roman" panose="02020603050405020304" pitchFamily="18" charset="0"/>
                      </a:rPr>
                      <m:t>=</m:t>
                    </m:r>
                    <m:nary>
                      <m:naryPr>
                        <m:chr m:val="⋁"/>
                        <m:ctrlPr>
                          <a:rPr lang="en-US" altLang="zh-TW" b="0" i="1" smtClean="0">
                            <a:latin typeface="Cambria Math" panose="02040503050406030204" pitchFamily="18" charset="0"/>
                            <a:cs typeface="Times New Roman" panose="02020603050405020304" pitchFamily="18" charset="0"/>
                          </a:rPr>
                        </m:ctrlPr>
                      </m:naryPr>
                      <m:sub>
                        <m:r>
                          <a:rPr lang="en-US" altLang="zh-TW" b="0" i="1" smtClean="0">
                            <a:latin typeface="Cambria Math" panose="02040503050406030204" pitchFamily="18" charset="0"/>
                            <a:cs typeface="Times New Roman" panose="02020603050405020304" pitchFamily="18" charset="0"/>
                          </a:rPr>
                          <m:t>𝑖</m:t>
                        </m:r>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𝑗</m:t>
                        </m:r>
                        <m: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𝑠</m:t>
                        </m:r>
                      </m:sup>
                      <m:e>
                        <m:r>
                          <a:rPr lang="en-US" altLang="zh-TW" b="0" i="1" smtClean="0">
                            <a:latin typeface="Cambria Math" panose="02040503050406030204" pitchFamily="18" charset="0"/>
                            <a:cs typeface="Times New Roman" panose="02020603050405020304" pitchFamily="18" charset="0"/>
                          </a:rPr>
                          <m:t>𝐹</m:t>
                        </m:r>
                        <m:r>
                          <a:rPr lang="en-US" altLang="zh-TW" i="1">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𝑥</m:t>
                            </m:r>
                          </m:e>
                          <m:sub>
                            <m:r>
                              <a:rPr lang="en-US" altLang="zh-TW" b="0" i="1" smtClean="0">
                                <a:latin typeface="Cambria Math" panose="02040503050406030204" pitchFamily="18" charset="0"/>
                                <a:cs typeface="Times New Roman" panose="02020603050405020304" pitchFamily="18" charset="0"/>
                              </a:rPr>
                              <m:t>𝑖</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𝑖</m:t>
                            </m:r>
                          </m:sub>
                        </m:sSub>
                        <m:r>
                          <a:rPr lang="en-US" altLang="zh-TW" i="1" smtClean="0">
                            <a:latin typeface="Cambria Math" panose="02040503050406030204" pitchFamily="18" charset="0"/>
                            <a:cs typeface="Times New Roman" panose="02020603050405020304" pitchFamily="18" charset="0"/>
                          </a:rPr>
                          <m:t>)</m:t>
                        </m:r>
                      </m:e>
                    </m:nary>
                  </m:oMath>
                </a14:m>
                <a:endParaRPr lang="en-US" altLang="zh-TW" b="0" dirty="0">
                  <a:latin typeface="Times New Roman" panose="02020603050405020304" pitchFamily="18" charset="0"/>
                  <a:cs typeface="Times New Roman" panose="02020603050405020304" pitchFamily="18" charset="0"/>
                </a:endParaRPr>
              </a:p>
            </p:txBody>
          </p:sp>
        </mc:Choice>
        <mc:Fallback xmlns="">
          <p:sp>
            <p:nvSpPr>
              <p:cNvPr id="3" name="內容版面配置區 2">
                <a:extLst>
                  <a:ext uri="{FF2B5EF4-FFF2-40B4-BE49-F238E27FC236}">
                    <a16:creationId xmlns:a16="http://schemas.microsoft.com/office/drawing/2014/main" id="{AFB0BC65-CEE4-C74D-0CD0-A809C1269A44}"/>
                  </a:ext>
                </a:extLst>
              </p:cNvPr>
              <p:cNvSpPr>
                <a:spLocks noGrp="1" noRot="1" noChangeAspect="1" noMove="1" noResize="1" noEditPoints="1" noAdjustHandles="1" noChangeArrowheads="1" noChangeShapeType="1" noTextEdit="1"/>
              </p:cNvSpPr>
              <p:nvPr>
                <p:ph idx="1"/>
              </p:nvPr>
            </p:nvSpPr>
            <p:spPr>
              <a:blipFill>
                <a:blip r:embed="rId2"/>
                <a:stretch>
                  <a:fillRect l="-1043" t="-2381" r="-1507"/>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34422842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1E32C6-CB38-5BE2-0E32-B37325C8413E}"/>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Boolean circuits</a:t>
            </a:r>
            <a:endParaRPr lang="zh-TW" altLang="en-US" dirty="0"/>
          </a:p>
        </p:txBody>
      </p:sp>
      <p:pic>
        <p:nvPicPr>
          <p:cNvPr id="5" name="內容版面配置區 4">
            <a:extLst>
              <a:ext uri="{FF2B5EF4-FFF2-40B4-BE49-F238E27FC236}">
                <a16:creationId xmlns:a16="http://schemas.microsoft.com/office/drawing/2014/main" id="{7AD3610C-343D-035C-809E-757C57243DE0}"/>
              </a:ext>
            </a:extLst>
          </p:cNvPr>
          <p:cNvPicPr>
            <a:picLocks noGrp="1" noChangeAspect="1"/>
          </p:cNvPicPr>
          <p:nvPr>
            <p:ph idx="1"/>
          </p:nvPr>
        </p:nvPicPr>
        <p:blipFill>
          <a:blip r:embed="rId2"/>
          <a:stretch>
            <a:fillRect/>
          </a:stretch>
        </p:blipFill>
        <p:spPr>
          <a:xfrm>
            <a:off x="2579451" y="1842202"/>
            <a:ext cx="5870067" cy="4719073"/>
          </a:xfrm>
        </p:spPr>
      </p:pic>
    </p:spTree>
    <p:extLst>
      <p:ext uri="{BB962C8B-B14F-4D97-AF65-F5344CB8AC3E}">
        <p14:creationId xmlns:p14="http://schemas.microsoft.com/office/powerpoint/2010/main" val="182089376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560323-5E78-B59C-CEE8-D3E54D81F9F1}"/>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49F8DFB9-CF0A-15FB-15F9-9CE7B8F8E83E}"/>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Step 3: Evaluate circuits using probabilistic polynomials </a:t>
            </a:r>
            <a:endParaRPr lang="zh-TW"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279163D9-DC88-18CE-BA77-F71C2E577246}"/>
                  </a:ext>
                </a:extLst>
              </p:cNvPr>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 Evaluate Boolean circuit </a:t>
                </a:r>
                <a14:m>
                  <m:oMath xmlns:m="http://schemas.openxmlformats.org/officeDocument/2006/math">
                    <m:r>
                      <m:rPr>
                        <m:sty m:val="p"/>
                      </m:rPr>
                      <a:rPr lang="en-US" altLang="zh-TW">
                        <a:latin typeface="Cambria Math" panose="02040503050406030204" pitchFamily="18" charset="0"/>
                        <a:cs typeface="Times New Roman" panose="02020603050405020304" pitchFamily="18" charset="0"/>
                      </a:rPr>
                      <m:t>C</m:t>
                    </m:r>
                    <m:d>
                      <m:dPr>
                        <m:ctrlPr>
                          <a:rPr lang="en-US" altLang="zh-TW" i="1">
                            <a:latin typeface="Cambria Math" panose="02040503050406030204" pitchFamily="18" charset="0"/>
                            <a:cs typeface="Times New Roman" panose="02020603050405020304" pitchFamily="18" charset="0"/>
                          </a:rPr>
                        </m:ctrlPr>
                      </m:dPr>
                      <m:e>
                        <m:sSup>
                          <m:sSupPr>
                            <m:ctrlPr>
                              <a:rPr lang="en-US" altLang="zh-TW" i="1">
                                <a:latin typeface="Cambria Math" panose="02040503050406030204" pitchFamily="18" charset="0"/>
                                <a:cs typeface="Times New Roman" panose="02020603050405020304" pitchFamily="18" charset="0"/>
                              </a:rPr>
                            </m:ctrlPr>
                          </m:sSupPr>
                          <m:e>
                            <m:r>
                              <m:rPr>
                                <m:sty m:val="p"/>
                              </m:rPr>
                              <a:rPr lang="en-US" altLang="zh-TW">
                                <a:latin typeface="Cambria Math" panose="02040503050406030204" pitchFamily="18" charset="0"/>
                                <a:cs typeface="Times New Roman" panose="02020603050405020304" pitchFamily="18" charset="0"/>
                              </a:rPr>
                              <m:t>A</m:t>
                            </m:r>
                          </m:e>
                          <m:sup>
                            <m:r>
                              <a:rPr lang="en-US" altLang="zh-TW">
                                <a:latin typeface="Cambria Math" panose="02040503050406030204" pitchFamily="18" charset="0"/>
                                <a:cs typeface="Times New Roman" panose="02020603050405020304" pitchFamily="18" charset="0"/>
                              </a:rPr>
                              <m:t>′</m:t>
                            </m:r>
                          </m:sup>
                        </m:sSup>
                        <m:r>
                          <a:rPr lang="en-US" altLang="zh-TW">
                            <a:latin typeface="Cambria Math" panose="02040503050406030204" pitchFamily="18" charset="0"/>
                            <a:cs typeface="Times New Roman" panose="02020603050405020304" pitchFamily="18" charset="0"/>
                          </a:rPr>
                          <m:t>,</m:t>
                        </m:r>
                        <m:sSup>
                          <m:sSupPr>
                            <m:ctrlPr>
                              <a:rPr lang="en-US" altLang="zh-TW" i="1">
                                <a:latin typeface="Cambria Math" panose="02040503050406030204" pitchFamily="18" charset="0"/>
                                <a:cs typeface="Times New Roman" panose="02020603050405020304" pitchFamily="18" charset="0"/>
                              </a:rPr>
                            </m:ctrlPr>
                          </m:sSupPr>
                          <m:e>
                            <m:r>
                              <m:rPr>
                                <m:sty m:val="p"/>
                              </m:rPr>
                              <a:rPr lang="en-US" altLang="zh-TW">
                                <a:latin typeface="Cambria Math" panose="02040503050406030204" pitchFamily="18" charset="0"/>
                                <a:cs typeface="Times New Roman" panose="02020603050405020304" pitchFamily="18" charset="0"/>
                              </a:rPr>
                              <m:t>B</m:t>
                            </m:r>
                          </m:e>
                          <m:sup>
                            <m:r>
                              <a:rPr lang="en-US" altLang="zh-TW">
                                <a:latin typeface="Cambria Math" panose="02040503050406030204" pitchFamily="18" charset="0"/>
                                <a:cs typeface="Times New Roman" panose="02020603050405020304" pitchFamily="18" charset="0"/>
                              </a:rPr>
                              <m:t>′</m:t>
                            </m:r>
                          </m:sup>
                        </m:sSup>
                      </m:e>
                    </m:d>
                    <m:r>
                      <a:rPr lang="en-US" altLang="zh-TW">
                        <a:latin typeface="Cambria Math" panose="02040503050406030204" pitchFamily="18" charset="0"/>
                        <a:cs typeface="Times New Roman" panose="02020603050405020304" pitchFamily="18" charset="0"/>
                      </a:rPr>
                      <m:t>=</m:t>
                    </m:r>
                    <m:nary>
                      <m:naryPr>
                        <m:chr m:val="⋁"/>
                        <m:ctrlPr>
                          <a:rPr lang="en-US" altLang="zh-TW" i="1">
                            <a:latin typeface="Cambria Math" panose="02040503050406030204" pitchFamily="18" charset="0"/>
                            <a:cs typeface="Times New Roman" panose="02020603050405020304" pitchFamily="18" charset="0"/>
                          </a:rPr>
                        </m:ctrlPr>
                      </m:naryPr>
                      <m:sub>
                        <m:r>
                          <a:rPr lang="en-US" altLang="zh-TW" i="1">
                            <a:latin typeface="Cambria Math" panose="02040503050406030204" pitchFamily="18" charset="0"/>
                            <a:cs typeface="Times New Roman" panose="02020603050405020304" pitchFamily="18" charset="0"/>
                          </a:rPr>
                          <m:t>𝑖</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𝑗</m:t>
                        </m:r>
                        <m:r>
                          <a:rPr lang="en-US" altLang="zh-TW" i="1">
                            <a:latin typeface="Cambria Math" panose="02040503050406030204" pitchFamily="18" charset="0"/>
                            <a:cs typeface="Times New Roman" panose="02020603050405020304" pitchFamily="18" charset="0"/>
                          </a:rPr>
                          <m:t>=1</m:t>
                        </m:r>
                      </m:sub>
                      <m:sup>
                        <m:r>
                          <a:rPr lang="en-US" altLang="zh-TW" i="1">
                            <a:latin typeface="Cambria Math" panose="02040503050406030204" pitchFamily="18" charset="0"/>
                            <a:cs typeface="Times New Roman" panose="02020603050405020304" pitchFamily="18" charset="0"/>
                          </a:rPr>
                          <m:t>𝑠</m:t>
                        </m:r>
                      </m:sup>
                      <m:e>
                        <m:r>
                          <a:rPr lang="en-US" altLang="zh-TW" i="1">
                            <a:latin typeface="Cambria Math" panose="02040503050406030204" pitchFamily="18" charset="0"/>
                            <a:cs typeface="Times New Roman" panose="02020603050405020304" pitchFamily="18" charset="0"/>
                          </a:rPr>
                          <m:t>𝐹</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𝑥</m:t>
                            </m:r>
                          </m:e>
                          <m:sub>
                            <m:r>
                              <a:rPr lang="en-US" altLang="zh-TW" i="1">
                                <a:latin typeface="Cambria Math" panose="02040503050406030204" pitchFamily="18" charset="0"/>
                                <a:cs typeface="Times New Roman" panose="02020603050405020304" pitchFamily="18" charset="0"/>
                              </a:rPr>
                              <m:t>𝑖</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𝑖</m:t>
                            </m:r>
                          </m:sub>
                        </m:sSub>
                        <m:r>
                          <a:rPr lang="en-US" altLang="zh-TW" i="1">
                            <a:latin typeface="Cambria Math" panose="02040503050406030204" pitchFamily="18" charset="0"/>
                            <a:cs typeface="Times New Roman" panose="02020603050405020304" pitchFamily="18" charset="0"/>
                          </a:rPr>
                          <m:t>)</m:t>
                        </m:r>
                      </m:e>
                    </m:nary>
                  </m:oMath>
                </a14:m>
                <a:r>
                  <a:rPr lang="en-US" altLang="zh-TW" b="0" dirty="0">
                    <a:latin typeface="Times New Roman" panose="02020603050405020304" pitchFamily="18" charset="0"/>
                    <a:cs typeface="Times New Roman" panose="02020603050405020304" pitchFamily="18" charset="0"/>
                  </a:rPr>
                  <a:t> to </a:t>
                </a:r>
                <a:r>
                  <a:rPr lang="en-US" altLang="zh-TW" dirty="0">
                    <a:latin typeface="Times New Roman" panose="02020603050405020304" pitchFamily="18" charset="0"/>
                    <a:cs typeface="Times New Roman" panose="02020603050405020304" pitchFamily="18" charset="0"/>
                  </a:rPr>
                  <a:t>probabilistic polynomial by tool (</a:t>
                </a:r>
                <a:r>
                  <a:rPr lang="en-US" altLang="zh-TW" dirty="0" err="1">
                    <a:latin typeface="Times New Roman" panose="02020603050405020304" pitchFamily="18" charset="0"/>
                    <a:cs typeface="Times New Roman" panose="02020603050405020304" pitchFamily="18" charset="0"/>
                  </a:rPr>
                  <a:t>Razborov</a:t>
                </a:r>
                <a:r>
                  <a:rPr lang="en-US" altLang="zh-TW" dirty="0">
                    <a:latin typeface="Times New Roman" panose="02020603050405020304" pitchFamily="18" charset="0"/>
                    <a:cs typeface="Times New Roman" panose="02020603050405020304" pitchFamily="18" charset="0"/>
                  </a:rPr>
                  <a:t> and Smolensky)</a:t>
                </a:r>
                <a:endParaRPr lang="en-US" altLang="zh-TW" b="0" dirty="0">
                  <a:latin typeface="Times New Roman" panose="02020603050405020304" pitchFamily="18" charset="0"/>
                  <a:cs typeface="Times New Roman" panose="02020603050405020304" pitchFamily="18" charset="0"/>
                </a:endParaRPr>
              </a:p>
            </p:txBody>
          </p:sp>
        </mc:Choice>
        <mc:Fallback xmlns="">
          <p:sp>
            <p:nvSpPr>
              <p:cNvPr id="3" name="內容版面配置區 2">
                <a:extLst>
                  <a:ext uri="{FF2B5EF4-FFF2-40B4-BE49-F238E27FC236}">
                    <a16:creationId xmlns:a16="http://schemas.microsoft.com/office/drawing/2014/main" id="{279163D9-DC88-18CE-BA77-F71C2E577246}"/>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45166012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5481</TotalTime>
  <Words>616</Words>
  <Application>Microsoft Office PowerPoint</Application>
  <PresentationFormat>寬螢幕</PresentationFormat>
  <Paragraphs>81</Paragraphs>
  <Slides>14</Slides>
  <Notes>2</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14</vt:i4>
      </vt:variant>
    </vt:vector>
  </HeadingPairs>
  <TitlesOfParts>
    <vt:vector size="20" baseType="lpstr">
      <vt:lpstr>Arial</vt:lpstr>
      <vt:lpstr>Calibri</vt:lpstr>
      <vt:lpstr>Calibri Light</vt:lpstr>
      <vt:lpstr>Cambria Math</vt:lpstr>
      <vt:lpstr>Times New Roman</vt:lpstr>
      <vt:lpstr>Office 佈景主題</vt:lpstr>
      <vt:lpstr>Orthogonal Vectors and Related Problems</vt:lpstr>
      <vt:lpstr>Abstract</vt:lpstr>
      <vt:lpstr>Orthogonal</vt:lpstr>
      <vt:lpstr>Orthogonal Vector Problem, OVP</vt:lpstr>
      <vt:lpstr>Algorithm for solving OVP</vt:lpstr>
      <vt:lpstr>A fast algorithm for Orthogonal Vectors</vt:lpstr>
      <vt:lpstr>Step 2: Construct Boolean circuits </vt:lpstr>
      <vt:lpstr>Boolean circuits</vt:lpstr>
      <vt:lpstr>Step 3: Evaluate circuits using probabilistic polynomials </vt:lpstr>
      <vt:lpstr>probabilistic polynomial </vt:lpstr>
      <vt:lpstr>probabilistic polynomial example</vt:lpstr>
      <vt:lpstr>probabilistic polynomial </vt:lpstr>
      <vt:lpstr>Coppersmith fast rectangular matrix multiplication for subproblem</vt:lpstr>
      <vt:lpstr>Time Complexity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陳彥宇</dc:creator>
  <cp:lastModifiedBy>pplab</cp:lastModifiedBy>
  <cp:revision>637</cp:revision>
  <dcterms:created xsi:type="dcterms:W3CDTF">2023-09-07T12:25:39Z</dcterms:created>
  <dcterms:modified xsi:type="dcterms:W3CDTF">2025-03-04T11:02:38Z</dcterms:modified>
</cp:coreProperties>
</file>