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9" r:id="rId14"/>
    <p:sldId id="290" r:id="rId15"/>
    <p:sldId id="291" r:id="rId16"/>
    <p:sldId id="292" r:id="rId17"/>
    <p:sldId id="276" r:id="rId1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3" autoAdjust="0"/>
    <p:restoredTop sz="94660"/>
  </p:normalViewPr>
  <p:slideViewPr>
    <p:cSldViewPr snapToGrid="0">
      <p:cViewPr varScale="1">
        <p:scale>
          <a:sx n="65" d="100"/>
          <a:sy n="65" d="100"/>
        </p:scale>
        <p:origin x="8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1CA0E-9764-452F-A315-E020E7569EA1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01FFF-51C7-4F63-9C23-841B6365FA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51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8C126B-9AE2-DE2D-E8F0-75512D8EA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4AC94E3-596C-BFB8-97D8-0223B71FF5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4705288-B99A-8B31-37B0-D9826163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45C9B-A373-4FCD-A797-334CDF443CF7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60C5B33-DAE2-6C4D-6532-7CA0BA9D7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21241E-083A-02C0-3E6F-A07097A9D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10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23C1AC-DBAD-2C0A-CE61-E9502DFB7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84D5D40-0740-B599-3D12-DF4C6739B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75E1070-E680-0B1A-B5E6-C7889FEDB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C4A7-A251-451D-B86D-38005DC85F41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419272D-DF23-A66F-BE04-09FEAAF6B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6F4229-7CC5-F79D-EE1F-3EB1FA71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51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17228B9-FD2D-BBB2-F1D6-1F0F79F091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F466F1A-94CF-4F29-B0E9-5DDFC13BD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A507F02-815C-1B78-BC96-445863E5E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3147-3E6B-40D2-B1C7-6A4130B815DB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2C0FA9-2AAC-0B99-4D4D-D62A49DB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741274-75CE-8EBC-7C74-F7069D4F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0811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93D543-FBF7-44D9-1723-EDCDA8F48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FE4A5C-A802-C384-470F-07968E244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5DE572-4F2C-5D1F-43FF-EE9F5D63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C5767-6900-4E75-9AB8-A4CA13D1D8C1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DD46828-DB69-E289-3E4F-76B11C6BA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6CA7D5-7078-5386-F8BD-8BD1B6FFF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78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EE1DEE-C52D-85A4-049E-A88FF9C63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FF19220-4CBA-2469-87BF-A33C46B3B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7434C4D-F3F9-56B3-BBBC-BE62AF924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A2ED6-7D41-44FB-9A43-62A846727626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2126062-D28C-E1F5-787B-498614C6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69EAF6-B20F-11A0-6E7E-58BC8E17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33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7C9ACD-72EF-8886-8747-B3DB7BB3D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7BAE00-DB51-8C5F-C0D2-EB683F8DD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DC5E0C0-789D-A488-76D3-1F03C6E4B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93534FE-BEFE-967A-5663-B6027ACBA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DC6C-7CCF-4B19-9086-10A528A28B27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1A4BB9E-BA8F-52E3-D0EC-DB143BB2E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291824-E5F6-2B50-AB6A-8EB65685C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2988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17827B-2165-9757-D300-C6C5343BE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B6884DA-42FD-88ED-E8D4-FE3C95612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2632793-7BA4-6B87-90E3-6861381E48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14D1680-2BB5-25AE-D3A3-BAFB62684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B0B2124-FBAC-AD43-CBE4-12E57406EC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6A43E21-A138-7526-B32E-DE5FC0AAF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F8A49-31BA-4C3A-8848-5A9C15F3AA8B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E793F8D-5BAF-07C1-DFB4-4351C4397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50810A4E-70D2-C7EF-BA40-30AE2CD38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388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752603-FB70-B1DA-CD7C-DD4D25FA0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9C23119-A350-D9C2-249B-A7740D37B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B0F6-E2EA-43AC-9256-4DCCB97B61CB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906A8C2-C6C7-CDCC-EE2A-E9514FB52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0DB9C44-B25D-D386-E7B3-A96BDCA0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03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B07D02-CD73-0215-DFFA-B0FF6D00A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CE06-AF68-4E9D-A2CC-EAB9175870C8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8D4F759-D01C-8C87-86CE-C3C6A6348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4C47620-794B-531D-A764-18508FAB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686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1E30E4-7B4C-1F29-55BB-05E0F808F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C1F5149-C861-E1F8-64BF-DE85AEE2C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5FA3568-BD26-5039-8996-7EB091CC5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4BF21F2-B830-CFCC-EE9F-80B049A1C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DF93-646F-4C55-B72E-14409847FEE1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8F672A6-AB69-F430-D9CE-912553C0A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C96FDC4-D661-0163-E0C1-4B77C5CEC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9453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52E04D-273F-4044-5FA7-6C2F7E473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E03069E-A49D-E5E6-69A8-9939E8D045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47F2C00-E15F-AE02-A000-8DCB8B25F7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6785BE-5096-5832-4F7D-E54D55078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7B97-B513-44F9-B062-5771430E1791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429AE65-590B-1127-B01E-B82A4918A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15BAD80-D4AE-4DBB-0A63-C8F2DB1DD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386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710233E-36AB-ED3C-EFA5-66CDD7827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E9548A6-97A4-DF36-09C8-87BD0F649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F46DF84-C0CE-5EA1-B0FC-3815EF58F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B5DF89-9894-43ED-B216-25E9F10BFA01}" type="datetime1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29E19DD-C417-A2E0-EAC6-46A68B2B3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13459C-EBF0-5E65-67E6-F098316521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077AD-BEFE-4454-9471-9074A214B5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47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9C83FF95-0947-8964-210E-535F252CC3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divide and conquer approach and a work-optimal parallel algorithm for the LIS problem</a:t>
            </a:r>
            <a:endParaRPr lang="zh-TW" alt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91;p1">
            <a:extLst>
              <a:ext uri="{FF2B5EF4-FFF2-40B4-BE49-F238E27FC236}">
                <a16:creationId xmlns:a16="http://schemas.microsoft.com/office/drawing/2014/main" id="{24223299-51E6-7440-3841-B34F2F112726}"/>
              </a:ext>
            </a:extLst>
          </p:cNvPr>
          <p:cNvSpPr txBox="1"/>
          <p:nvPr/>
        </p:nvSpPr>
        <p:spPr>
          <a:xfrm>
            <a:off x="8022150" y="5870448"/>
            <a:ext cx="39201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Presenter: Yu-Lin Chen</a:t>
            </a:r>
            <a:endParaRPr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Date: </a:t>
            </a:r>
            <a:r>
              <a:rPr lang="en-US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</a:t>
            </a:r>
            <a:r>
              <a:rPr lang="en-US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</a:t>
            </a:r>
            <a:r>
              <a:rPr lang="en-US" altLang="zh-TW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202</a:t>
            </a:r>
            <a:r>
              <a:rPr lang="en-US" altLang="zh-TW" sz="2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2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副標題 7">
            <a:extLst>
              <a:ext uri="{FF2B5EF4-FFF2-40B4-BE49-F238E27FC236}">
                <a16:creationId xmlns:a16="http://schemas.microsoft.com/office/drawing/2014/main" id="{519543E0-9E91-9096-AAC8-C38C465A71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Muhammad Rashed Alam, M.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Sohel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Rahman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Processing Letters, 2013,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vol. 113, no. 6, pp. 470-476,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127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F00D0-251A-4C81-172F-D57C94C3D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E14D22-F2CD-1923-7EA7-241AC72D6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703E46-4911-4736-0E43-97AF75DE4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(8, 9, 2,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3, 7, 10, 4, 1, 5)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(0, 1, 0,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3, 4, 6, 5, 0, 8)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(3, 5), (4, 8), (1, 9), (5, 10)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(6, 4)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(7, 6), (10, 7)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{(2, 3), 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(6, 4)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9F6F4F7-DE4C-DC6B-A2DB-EE78F1F4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4833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56A01-A9D3-86EB-23AB-00BC9C159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17E806-4C63-9708-AE7C-9A2D79F0C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D1199A-3DB9-F0D9-6CC7-CF121EC7D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(8, 9, 2, 6,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7, 10, 4, 1, 5)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(0, 1, 0, 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4, 6, 5, 0, 8)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(3, 5)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(4, 8), (1, 9), (5, 10)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(7, 6), (10, 7)</a:t>
            </a: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{(2, 3), 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(3, 5)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箭號: 向右 3">
            <a:extLst>
              <a:ext uri="{FF2B5EF4-FFF2-40B4-BE49-F238E27FC236}">
                <a16:creationId xmlns:a16="http://schemas.microsoft.com/office/drawing/2014/main" id="{EF5C1B05-78FF-4C43-3904-29EC883FF03C}"/>
              </a:ext>
            </a:extLst>
          </p:cNvPr>
          <p:cNvSpPr/>
          <p:nvPr/>
        </p:nvSpPr>
        <p:spPr>
          <a:xfrm>
            <a:off x="5638800" y="2186246"/>
            <a:ext cx="457200" cy="191193"/>
          </a:xfrm>
          <a:prstGeom prst="rightArrow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E8043A8-BA17-6EE6-5D6B-E2D2675473EA}"/>
              </a:ext>
            </a:extLst>
          </p:cNvPr>
          <p:cNvSpPr txBox="1"/>
          <p:nvPr/>
        </p:nvSpPr>
        <p:spPr>
          <a:xfrm>
            <a:off x="6453446" y="2020232"/>
            <a:ext cx="30729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S[P[5]] = S[3] = 2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AC46FE-968D-AA9B-0ECC-7E89E9F1E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926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89073-7479-9983-15A4-05B70C6D2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343081-6EBF-8681-A60F-5CB896C6F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9DA70D-7F92-5734-73B6-829D249C9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(8, 9, 2, 6, 3,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10, 4, 1, 5)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(0, 1, 0, 0, 3,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6, 5, 0, 8)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(4, 8), (1, 9), (5, 10)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(7, 6)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(10, 7)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{(2, 3), (3, 5), 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(7, 6)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5B028ED-FA32-84B5-724B-7E8D16C4E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975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C8EF0-AFED-345A-598D-9F50D120A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4F8C5A-5807-B925-589F-D2CCA4F41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C065CF-2CEB-D0C4-DA16-309FF5914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(8, 9, 2, 6, 3, 7,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4, 1, 5)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(0, 1, 0, 0, 3, 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5, 0, 8)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(4, 8), (1, 9), (5, 10)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(10, 7)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{(2, 3), (3, 5), (7, 6), 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(10, 7)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38CCEA3-3295-B46B-17FB-021555CD0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6483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34534-8DFD-86CA-D30D-04E2D1318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9BA899-9CA0-D33E-0117-167516C58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A43F31-7CEC-D0B4-F3AA-1F3A9CCE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(8, 9, 2, 6, 3, 7, 10,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1, 5)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(0, 1, 0, 0, 3, 5, 6,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0, 8)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(4, 8)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(1, 9), (5, 10)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{}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{(2, 3), (3, 5), 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(4, 8)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(10, 7)}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箭號: 向右 3">
            <a:extLst>
              <a:ext uri="{FF2B5EF4-FFF2-40B4-BE49-F238E27FC236}">
                <a16:creationId xmlns:a16="http://schemas.microsoft.com/office/drawing/2014/main" id="{E4FAA81B-F8E2-D4AA-A39D-A441655C8CCF}"/>
              </a:ext>
            </a:extLst>
          </p:cNvPr>
          <p:cNvSpPr/>
          <p:nvPr/>
        </p:nvSpPr>
        <p:spPr>
          <a:xfrm>
            <a:off x="5638800" y="2186246"/>
            <a:ext cx="457200" cy="191193"/>
          </a:xfrm>
          <a:prstGeom prst="rightArrow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8341D2B-E4F6-8D16-ED8A-DDD8AA39B603}"/>
              </a:ext>
            </a:extLst>
          </p:cNvPr>
          <p:cNvSpPr txBox="1"/>
          <p:nvPr/>
        </p:nvSpPr>
        <p:spPr>
          <a:xfrm>
            <a:off x="6453446" y="2020232"/>
            <a:ext cx="30729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S[P[8]] = S[5] = 3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7172B5A-0D2A-9BE2-28CD-71158BD93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2221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76A9E-2AA4-D354-8507-6BC579241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DAE50F-9F93-150A-1D6C-E8FEED5B8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0DBB0D4-C34B-A8D3-2838-568FC6760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(8, 9, 2, 6, 3, 7, 10, 4,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(0, 1, 0, 0, 3, 5, 6, 5,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(1, 9)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(5, 10)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{}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{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(1, 9)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(3, 5), (4, 8), (10, 7)}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箭號: 向右 3">
            <a:extLst>
              <a:ext uri="{FF2B5EF4-FFF2-40B4-BE49-F238E27FC236}">
                <a16:creationId xmlns:a16="http://schemas.microsoft.com/office/drawing/2014/main" id="{358D2F00-B8A9-A058-1026-CA532273864C}"/>
              </a:ext>
            </a:extLst>
          </p:cNvPr>
          <p:cNvSpPr/>
          <p:nvPr/>
        </p:nvSpPr>
        <p:spPr>
          <a:xfrm>
            <a:off x="5638800" y="2186246"/>
            <a:ext cx="457200" cy="191193"/>
          </a:xfrm>
          <a:prstGeom prst="rightArrow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B0B4242-2C45-6F20-C8B3-030A927B0E90}"/>
              </a:ext>
            </a:extLst>
          </p:cNvPr>
          <p:cNvSpPr txBox="1"/>
          <p:nvPr/>
        </p:nvSpPr>
        <p:spPr>
          <a:xfrm>
            <a:off x="6453446" y="2020232"/>
            <a:ext cx="37379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S[P[9]] = S[0] = NULL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6F1E235-FB2E-C940-6649-CC129C77D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047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3D687-3C94-850A-2F71-F16194EFD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9E9E58-8623-87E1-5803-078EA1A04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60647A-5615-9637-201C-732FA4E8D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(8, 9, 2, 6, 3, 7, 10, 4, 1,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(0, 1, 0, 0, 3, 5, 6, 5, 0,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(5, 10)</a:t>
            </a:r>
            <a:endParaRPr lang="en-US" altLang="zh-TW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{}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{(2, 3), (3, 5), (4, 8), 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(5, 10)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箭號: 向右 3">
            <a:extLst>
              <a:ext uri="{FF2B5EF4-FFF2-40B4-BE49-F238E27FC236}">
                <a16:creationId xmlns:a16="http://schemas.microsoft.com/office/drawing/2014/main" id="{CFF5338D-404E-F9A1-1CD4-33B71B9EDD37}"/>
              </a:ext>
            </a:extLst>
          </p:cNvPr>
          <p:cNvSpPr/>
          <p:nvPr/>
        </p:nvSpPr>
        <p:spPr>
          <a:xfrm>
            <a:off x="5638800" y="2186246"/>
            <a:ext cx="457200" cy="191193"/>
          </a:xfrm>
          <a:prstGeom prst="rightArrow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1C57A-8921-C49C-2786-EA53CC044387}"/>
              </a:ext>
            </a:extLst>
          </p:cNvPr>
          <p:cNvSpPr txBox="1"/>
          <p:nvPr/>
        </p:nvSpPr>
        <p:spPr>
          <a:xfrm>
            <a:off x="6453445" y="2020232"/>
            <a:ext cx="32475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S[P[10]] = S[8] = 4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8DFD4FC-1005-A94C-D1B5-DCA7C2520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258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F7B796-2C32-313A-3164-F385810C13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260938F-02AD-9273-DE20-508EADA1B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03633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694996-6EAB-03EA-D360-59A5A315B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Times New Roman"/>
                <a:ea typeface="Times New Roman"/>
                <a:cs typeface="Times New Roman"/>
                <a:sym typeface="Times New Roman"/>
              </a:rPr>
              <a:t>Abstract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DF0C84-E16B-2B3B-338F-17CF592C8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paper, we present a divide and conquer approach to solve the problem of computing a longest increasing subsequence. Our approach runs in </a:t>
            </a:r>
            <a:r>
              <a:rPr lang="en-US" altLang="zh-TW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log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time and hence is optimal in the comparison model. In the sequel, we show how we can achieve a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workoptimal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parallel algorithm using our divide and conquer approach.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38BFEB4-218F-45CE-378E-EC9C15E4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488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CFAE6F-19C4-A165-8E8E-6F8F07C6A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0D40120-E0AD-267A-1548-E133BEF42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34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(8, 9, 2, 6, 3, 7, 10, 4, 1, 5)		two-tuple (value, pos)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(2, 3), (3, 5), (4, 8), (1, 9), (5, 10)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(8, 1), (9, 2), (6, 4), (7, 6), (10, 7)</a:t>
            </a: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Divide S in two subsequences S1 and S2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Delete from S the elements that are greater than (less than or equal to) n/2 to get S1 (S2)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FDFF520-89BF-618E-B22F-534AB973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791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2DE660-055D-4357-A951-FEDB40388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Conquer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3457E6D-4BEC-F3B6-9059-CD7C3ADB0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After computing the LIS of S1 and S2 recursively, we will have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B1 = (1, 9), (3, 5), (4, 8), (5, 10)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B2 = (6, 4), (7, 6), (10, 7)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 = (0, 1, 0, 0, 3, 4, 6, 5, 0, 8)</a:t>
            </a: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 the LIS computation for the two subsequences S1 and S2 recursively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AD7A81A-D9CC-9CD7-B735-F73F228A8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4172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5B1B5C-6DAE-8F3A-FCB0-494A52A08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7C8118-85A3-3454-ADA2-5698E4A69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1: x &lt;= n/2 (i.e., x is in S1):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parent of x, i.e., y = S[P[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]] is currently present in B,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execute Insert(x, y).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 = 0 then we execute Insert(x, 0)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 = 0 then y will always be present in B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6784479-48EA-04A3-4418-86363A180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5861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F1AE68-2967-5B3B-22C1-82FBD1DEE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F60D2E-0D7B-1AD7-0795-2B9AE978E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2: x &gt; n/2 (i.e., x is in S2): 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If the parent of x, i.e., y = S[P[</a:t>
            </a:r>
            <a:r>
              <a:rPr lang="en-US" altLang="zh-TW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]] is present in B, 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then we execute Insert(x, y). 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If, however, y = 0 or y is not currently present in B, 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then we execute Insert(x, z) where z is the largest element of S1 currently in B. 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Additionally, we update parent of x, P[</a:t>
            </a:r>
            <a:r>
              <a:rPr lang="en-US" altLang="zh-TW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altLang="zh-TW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] by setting it to the index of z.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00D7C3D-F729-40B8-B492-746E0D87E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782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59391A-8AF8-1EA8-B750-9B6E6D3DB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5D47C5-95F8-32DA-CC98-43520978D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9, 2, 6, 3, 7, 10, 4, 1, 5)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1, 0, 0, 3, 4, 6, 5, 0, 8)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(2, 3), (3, 5), (4, 8), (1, 9), (5, 10)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(8, 1)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(9, 2), (6, 4), (7, 6), (10, 7)</a:t>
            </a: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{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(8, 1)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4438719-57F0-7041-976F-9B2580BB8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958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0B53F-0568-DE92-FD41-932B7122D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6811FB-D57E-E9A9-2A89-62B5B667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1B0843-C1B2-2C5D-0819-98D872FD7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(8,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2, 6, 3, 7, 10, 4, 1, 5)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(0,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0, 0, 3, 4, 6, 5, 0, 8)  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(2, 3), (3, 5), (4, 8), (1, 9), (5, 10)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(9, 2)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(6, 4), (7, 6), (10, 7)</a:t>
            </a: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{(8, 1), 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(9, 2)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zh-TW" altLang="en-US" dirty="0"/>
          </a:p>
        </p:txBody>
      </p:sp>
      <p:sp>
        <p:nvSpPr>
          <p:cNvPr id="4" name="箭號: 向右 3">
            <a:extLst>
              <a:ext uri="{FF2B5EF4-FFF2-40B4-BE49-F238E27FC236}">
                <a16:creationId xmlns:a16="http://schemas.microsoft.com/office/drawing/2014/main" id="{E18488AF-EF13-2714-F111-4D6B6D9D6ACB}"/>
              </a:ext>
            </a:extLst>
          </p:cNvPr>
          <p:cNvSpPr/>
          <p:nvPr/>
        </p:nvSpPr>
        <p:spPr>
          <a:xfrm>
            <a:off x="5638800" y="2186246"/>
            <a:ext cx="457200" cy="191193"/>
          </a:xfrm>
          <a:prstGeom prst="rightArrow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E91E34B0-CED2-4C8D-3E1A-7844E0869B8C}"/>
              </a:ext>
            </a:extLst>
          </p:cNvPr>
          <p:cNvSpPr txBox="1"/>
          <p:nvPr/>
        </p:nvSpPr>
        <p:spPr>
          <a:xfrm>
            <a:off x="6453446" y="2020232"/>
            <a:ext cx="30729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S[P[2]] = S[1] = 8</a:t>
            </a:r>
            <a:endParaRPr lang="zh-TW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FB1B122-48FE-4AA5-3E5B-AF8189354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138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273C5-E63F-A10E-6B37-D131C1EC8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AB56FE-FA66-AF81-011F-1A22B636C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3B1C4A4-98B4-AAFA-E317-2E634FEA7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(8, 9,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6, 3, 7, 10, 4, 1, 5)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(0, 1,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0, 3, 4, 6, 5, 0, 8)</a:t>
            </a: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=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(2, 3)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(3, 5), (4, 8), (1, 9), (5, 10)</a:t>
            </a:r>
            <a:endParaRPr lang="en-US" altLang="zh-TW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= (6, 4), (7, 6), (10, 7)</a:t>
            </a: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{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(2, 3)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(9, 2)}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D69ADB-F0C9-E2DB-0607-07FEF68DF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77AD-BEFE-4454-9471-9074A214B54F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53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1536</Words>
  <Application>Microsoft Office PowerPoint</Application>
  <PresentationFormat>寬螢幕</PresentationFormat>
  <Paragraphs>128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Times New Roman</vt:lpstr>
      <vt:lpstr>Office 佈景主題</vt:lpstr>
      <vt:lpstr>A divide and conquer approach and a work-optimal parallel algorithm for the LIS problem</vt:lpstr>
      <vt:lpstr>Abstract</vt:lpstr>
      <vt:lpstr>Divide</vt:lpstr>
      <vt:lpstr>Conquer</vt:lpstr>
      <vt:lpstr>Combine</vt:lpstr>
      <vt:lpstr>Combine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Algorithms and Tools for Detecting Plagiarism in Text and Code</dc:title>
  <dc:creator>育霖 陳</dc:creator>
  <cp:lastModifiedBy>pplab</cp:lastModifiedBy>
  <cp:revision>249</cp:revision>
  <dcterms:created xsi:type="dcterms:W3CDTF">2024-11-12T05:18:59Z</dcterms:created>
  <dcterms:modified xsi:type="dcterms:W3CDTF">2025-03-19T08:13:53Z</dcterms:modified>
</cp:coreProperties>
</file>