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87" r:id="rId13"/>
    <p:sldId id="260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D5EA"/>
    <a:srgbClr val="E9EBF5"/>
    <a:srgbClr val="9BB4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0" y="48"/>
      </p:cViewPr>
      <p:guideLst/>
    </p:cSldViewPr>
  </p:slideViewPr>
  <p:notesTextViewPr>
    <p:cViewPr>
      <p:scale>
        <a:sx n="153" d="100"/>
        <a:sy n="15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EF278-DEC6-4E3D-91C1-FFB9670F7E0A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970535-5AE6-49C5-869A-94816A0BD8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381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970535-5AE6-49C5-869A-94816A0BD85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820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6175DC-03CF-44E9-8DAA-3C8A0244F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4E85C15-1A7C-47AE-B467-95791FE54B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256C7F0-FADC-47AA-9296-0D3C184A3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F4B0F21-D51A-43DE-B151-C0BDA7D88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9390911-8A31-446D-8DB9-CFD00A079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1084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BCEBA5-9401-4860-97D3-540DFE600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5258354-6C97-4ACA-98F6-E93F17FCD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4B8EF17-88CB-45C5-8B7A-4F3A8E867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AF7D64-90A8-4EAF-91F9-534D1F89B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73BD8C2-FB26-428F-BCEA-40EA91DEE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2806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3BECFBF-71A9-4B73-ACE6-87F295102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E80D977-32CB-4D0D-8F06-FDE0F5729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43F14FB-A59F-4C6E-9558-E9B1B75F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3C1A20-9C66-43F4-853E-0FD4AE2F0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29F086D-9445-42DD-9613-99CA3091B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930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D63D95-DFC2-4FD1-B1A8-76A5E5D30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754385-62D2-494C-A05A-AAA202A6C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BE62B3D-FD79-4247-895A-FC1133BE2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AD77B2-8834-445F-8699-F7E5D9710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81A1CE1-73DE-49DA-AB88-F4EB197E0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4427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09B857-2663-422C-9F28-66C46E4E5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DBDBBDA-CE23-400A-B006-541430819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91DA9E-CE14-4052-B51B-D515E967B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2F8F7E-7198-429D-96D9-C0B928F1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8D2125-FA9C-4FA8-8567-E0F8EAE88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56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5BC97E-5081-4443-8400-6E63E4F81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655909-0B39-438D-9DB6-0AEDCD3E7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55F3CE7-DA2A-4C2D-A6DE-42F3A55D4A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57376A-4A10-4FE2-8128-AA016958A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4416954-D715-474F-800D-CDC2A038B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20DD404-600E-450E-91E5-A3EE6C90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2926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40B105-D346-4752-885B-2EE6B89C0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7D3C2A4-15F7-43FB-91FC-C830FA9CE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9552FBD-8064-447D-A3D9-4E1175886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AD9EC61-DDAC-47AC-9D72-F4E421DB4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C859D12-4B69-4408-8700-02E0C857F6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D635A487-1CD2-4C67-8198-F62EA1D2A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504D976-841E-404E-8BB6-2E61E059E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B3333DA-BCB2-4DDB-A5BD-F135B4025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04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2DA469-7B68-4B83-902A-8E84D1B7B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46B3584-3B2F-41D4-8DA4-E6F5D7876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33FF819-0399-4198-A3A5-415C78B50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51C1EEA-789F-46FB-A9E6-AD2187D4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524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C2AF4890-42BF-437C-858C-4A3EBC6F0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C0A9215-2536-4B31-B47B-5C8ECE0D6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6F409EE-872C-4472-9EBC-92BE7F47A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5610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2F5D66-CFF3-42B7-A491-C7F8BD623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B7FEFF1-86BE-4C76-8749-96DF3D75F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96D081A-8367-429A-BD03-5C210BDB08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59B21D6-7B3C-4F1B-BA56-27B82D453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26CA40F-E0D7-4FC1-AE9A-AAACC0BF6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9245717-018C-4476-BFCC-330B5F663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926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03A251E-C81C-4562-9973-575FF100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AC7ADC0-3D1F-4370-9E86-AF8BA3386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95108DE-9AC1-4E8E-90E2-F887D891F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F4EEF48-750B-42F1-9DCB-086606A52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F85607A-C32B-439E-B6FB-1CA5D91D1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20996B6-4CF5-433F-B617-64D6DE64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00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7828B60-5365-4AE0-9DA0-929F8F37B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860B66E-513B-4838-AB03-C68E79EE6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9A024B-45A5-48D0-B154-B5DF9CB63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3CCD5-37C1-4BF2-BC4E-53111CECAE86}" type="datetimeFigureOut">
              <a:rPr lang="zh-TW" altLang="en-US" smtClean="0"/>
              <a:t>2025/3/19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B5F3825-3517-4F4F-8D3E-7E756146E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9D323F-ECFF-4635-A29D-9EA56E0762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5DF7F-3A12-440F-BED7-AF980188511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06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C99899-CFA0-4F6A-B038-35261B8145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1241"/>
            <a:ext cx="9144000" cy="766665"/>
          </a:xfrm>
        </p:spPr>
        <p:txBody>
          <a:bodyPr>
            <a:noAutofit/>
          </a:bodyPr>
          <a:lstStyle/>
          <a:p>
            <a:r>
              <a:rPr lang="en-US" altLang="zh-TW" sz="4000" dirty="0">
                <a:latin typeface="Times New Roman"/>
                <a:ea typeface="Times New Roman"/>
                <a:cs typeface="Times New Roman"/>
                <a:sym typeface="Times New Roman"/>
              </a:rPr>
              <a:t>A fast algorithm for computing a longest common increasing</a:t>
            </a:r>
            <a:r>
              <a:rPr lang="zh-TW" altLang="en-US" sz="40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altLang="zh-TW" sz="4000" dirty="0">
                <a:latin typeface="Times New Roman"/>
                <a:ea typeface="Times New Roman"/>
                <a:cs typeface="Times New Roman"/>
                <a:sym typeface="Times New Roman"/>
              </a:rPr>
              <a:t>subsequence</a:t>
            </a:r>
            <a:endParaRPr lang="en-US" altLang="zh-TW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221BA9F1-D446-4969-BD69-1204437DAF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23426"/>
            <a:ext cx="9144000" cy="1482316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altLang="zh-TW" dirty="0">
                <a:latin typeface="Times New Roman"/>
                <a:ea typeface="Times New Roman"/>
                <a:cs typeface="Times New Roman"/>
                <a:sym typeface="Times New Roman"/>
              </a:rPr>
              <a:t>I-Hsuan Yang, Chien-Pin Huang,</a:t>
            </a:r>
            <a:r>
              <a:rPr lang="zh-TW" altLang="en-US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altLang="zh-TW" dirty="0">
                <a:latin typeface="Times New Roman"/>
                <a:ea typeface="Times New Roman"/>
                <a:cs typeface="Times New Roman"/>
                <a:sym typeface="Times New Roman"/>
              </a:rPr>
              <a:t> Kun-Mao Chao.</a:t>
            </a:r>
          </a:p>
          <a:p>
            <a:pPr lvl="0"/>
            <a:r>
              <a:rPr lang="en-US" altLang="zh-TW" dirty="0">
                <a:latin typeface="Times New Roman"/>
                <a:ea typeface="Times New Roman"/>
                <a:cs typeface="Times New Roman"/>
                <a:sym typeface="Times New Roman"/>
              </a:rPr>
              <a:t>Information Processing Letters 93 (2005) 249–253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934E8DE-C8D8-47BE-A76C-15A0C521E987}"/>
              </a:ext>
            </a:extLst>
          </p:cNvPr>
          <p:cNvSpPr txBox="1"/>
          <p:nvPr/>
        </p:nvSpPr>
        <p:spPr>
          <a:xfrm>
            <a:off x="8965948" y="6036630"/>
            <a:ext cx="306666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buClr>
                <a:schemeClr val="dk1"/>
              </a:buClr>
              <a:buSzPts val="2000"/>
            </a:pPr>
            <a:r>
              <a:rPr lang="fr-FR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Presenter: Yi-Sheng Chen</a:t>
            </a:r>
          </a:p>
          <a:p>
            <a:pPr lvl="0" algn="r">
              <a:buClr>
                <a:schemeClr val="dk1"/>
              </a:buClr>
              <a:buSzPts val="2000"/>
            </a:pPr>
            <a:r>
              <a:rPr lang="fr-FR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Date: Mar. </a:t>
            </a:r>
            <a:r>
              <a:rPr lang="en-US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19</a:t>
            </a:r>
            <a:r>
              <a:rPr lang="fr-FR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202</a:t>
            </a:r>
            <a:r>
              <a:rPr lang="en-US" altLang="zh-TW" sz="2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lang="fr-FR" altLang="zh-TW" sz="20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lang="zh-TW" alt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12486D1-62B3-4C50-93C9-83A787904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200" b="0" i="0" u="none" strike="noStrike" cap="none" normalizeH="0" baseline="0">
                <a:ln>
                  <a:noFill/>
                </a:ln>
                <a:solidFill>
                  <a:srgbClr val="1F1F1F"/>
                </a:solidFill>
                <a:effectLst/>
                <a:latin typeface="Arial" panose="020B0604020202020204" pitchFamily="34" charset="0"/>
                <a:ea typeface="ElsevierSans"/>
              </a:rPr>
              <a:t> </a:t>
            </a:r>
            <a:r>
              <a:rPr kumimoji="0" lang="zh-TW" altLang="zh-TW" sz="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TW" altLang="zh-TW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15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19" y="-10081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Longest Common Increasing Subsequence(LCIS)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05" y="929764"/>
            <a:ext cx="4393163" cy="11476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A={3, 2, 5, 3, 1, 4, 6 }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B={5, 2, 3, 1, 6 }</a:t>
            </a:r>
          </a:p>
          <a:p>
            <a:pPr marL="0" lvl="0" indent="0" algn="just">
              <a:spcBef>
                <a:spcPts val="0"/>
              </a:spcBef>
              <a:buSzPts val="3200"/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023FBB2-FC37-4EC1-B42B-B488B0C30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201484"/>
              </p:ext>
            </p:extLst>
          </p:nvPr>
        </p:nvGraphicFramePr>
        <p:xfrm>
          <a:off x="3303037" y="1017598"/>
          <a:ext cx="4808376" cy="96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47">
                  <a:extLst>
                    <a:ext uri="{9D8B030D-6E8A-4147-A177-3AD203B41FA5}">
                      <a16:colId xmlns:a16="http://schemas.microsoft.com/office/drawing/2014/main" val="423187604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73966191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38848934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05942060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1746404735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75157462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408281301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803868306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Index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7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42159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A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757863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B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TW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65580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31AA014-48D3-45D4-AFC0-C99AFC83F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50281"/>
              </p:ext>
            </p:extLst>
          </p:nvPr>
        </p:nvGraphicFramePr>
        <p:xfrm>
          <a:off x="914400" y="2579839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6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0F0EB5F-3AD7-47C5-A6EC-F6AFECEB0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81123"/>
              </p:ext>
            </p:extLst>
          </p:nvPr>
        </p:nvGraphicFramePr>
        <p:xfrm>
          <a:off x="914400" y="4703902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(3,1)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(5,2)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(6,4)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(6,4)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(7,5)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14AE87D-EF27-4349-BE13-EA6CCC2C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384633"/>
              </p:ext>
            </p:extLst>
          </p:nvPr>
        </p:nvGraphicFramePr>
        <p:xfrm>
          <a:off x="4938677" y="2974905"/>
          <a:ext cx="696685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0154227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742544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228415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9151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206350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870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1800" dirty="0" err="1"/>
                        <a:t>i</a:t>
                      </a:r>
                      <a:r>
                        <a:rPr lang="en-US" altLang="zh-TW" sz="1800" dirty="0"/>
                        <a:t>\j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7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6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9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dirty="0"/>
                        <a:t>(2,3)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3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dirty="0"/>
                        <a:t>(2,3)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1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(6,4)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936144"/>
                  </a:ext>
                </a:extLst>
              </a:tr>
            </a:tbl>
          </a:graphicData>
        </a:graphic>
      </p:graphicFrame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FB7EFC2-D099-41A5-9956-781DAE49B41D}"/>
              </a:ext>
            </a:extLst>
          </p:cNvPr>
          <p:cNvCxnSpPr/>
          <p:nvPr/>
        </p:nvCxnSpPr>
        <p:spPr>
          <a:xfrm>
            <a:off x="0" y="213982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5DFFCB0-3281-4C80-AF4B-B3A7F633916B}"/>
              </a:ext>
            </a:extLst>
          </p:cNvPr>
          <p:cNvSpPr/>
          <p:nvPr/>
        </p:nvSpPr>
        <p:spPr>
          <a:xfrm>
            <a:off x="45284" y="2210507"/>
            <a:ext cx="86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</a:t>
            </a:r>
            <a:r>
              <a:rPr lang="zh-TW" altLang="en-US" dirty="0"/>
              <a:t>nitial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E8A388F6-6D50-42E8-A389-68AC5D09E9A7}"/>
                  </a:ext>
                </a:extLst>
              </p:cNvPr>
              <p:cNvSpPr txBox="1"/>
              <p:nvPr/>
            </p:nvSpPr>
            <p:spPr>
              <a:xfrm>
                <a:off x="124501" y="3519052"/>
                <a:ext cx="710681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E8A388F6-6D50-42E8-A389-68AC5D09E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01" y="3519052"/>
                <a:ext cx="710681" cy="396519"/>
              </a:xfrm>
              <a:prstGeom prst="rect">
                <a:avLst/>
              </a:prstGeom>
              <a:blipFill>
                <a:blip r:embed="rId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文字方塊 12">
            <a:extLst>
              <a:ext uri="{FF2B5EF4-FFF2-40B4-BE49-F238E27FC236}">
                <a16:creationId xmlns:a16="http://schemas.microsoft.com/office/drawing/2014/main" id="{AB3C3058-56AC-4149-8ACD-6487AA146442}"/>
              </a:ext>
            </a:extLst>
          </p:cNvPr>
          <p:cNvSpPr txBox="1"/>
          <p:nvPr/>
        </p:nvSpPr>
        <p:spPr>
          <a:xfrm>
            <a:off x="45284" y="5572293"/>
            <a:ext cx="90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/>
              <a:t>Prev</a:t>
            </a:r>
            <a:r>
              <a:rPr lang="en-US" altLang="zh-TW" dirty="0"/>
              <a:t>[</a:t>
            </a:r>
            <a:r>
              <a:rPr lang="en-US" altLang="zh-TW" dirty="0" err="1"/>
              <a:t>i,j</a:t>
            </a:r>
            <a:r>
              <a:rPr lang="en-US" altLang="zh-TW" dirty="0"/>
              <a:t>]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AFA8A8FA-AE18-4745-B59C-5851BD213770}"/>
                  </a:ext>
                </a:extLst>
              </p:cNvPr>
              <p:cNvSpPr txBox="1"/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𝑖𝑛𝑑𝑒𝑥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AFA8A8FA-AE18-4745-B59C-5851BD2137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blipFill>
                <a:blip r:embed="rId3"/>
                <a:stretch>
                  <a:fillRect r="-91453" b="-109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0162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19" y="-10081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Longest Common Increasing Subsequence(LCIS)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05" y="929764"/>
            <a:ext cx="4393163" cy="11476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A={3, 2, 5, 3, 1, 4, 6 }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B={5, 2, 3, 1, 6 }</a:t>
            </a:r>
          </a:p>
          <a:p>
            <a:pPr marL="0" lvl="0" indent="0" algn="just">
              <a:spcBef>
                <a:spcPts val="0"/>
              </a:spcBef>
              <a:buSzPts val="3200"/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023FBB2-FC37-4EC1-B42B-B488B0C30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300755"/>
              </p:ext>
            </p:extLst>
          </p:nvPr>
        </p:nvGraphicFramePr>
        <p:xfrm>
          <a:off x="3303037" y="1017598"/>
          <a:ext cx="4808376" cy="96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47">
                  <a:extLst>
                    <a:ext uri="{9D8B030D-6E8A-4147-A177-3AD203B41FA5}">
                      <a16:colId xmlns:a16="http://schemas.microsoft.com/office/drawing/2014/main" val="423187604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73966191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38848934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05942060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1746404735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75157462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408281301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803868306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Index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7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42159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A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757863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B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TW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65580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31AA014-48D3-45D4-AFC0-C99AFC83F5E4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2579839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6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0F0EB5F-3AD7-47C5-A6EC-F6AFECEB0F40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4703902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(3,1)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(5,2)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(6,4)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(6,4)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(7,5)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14AE87D-EF27-4349-BE13-EA6CCC2C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417220"/>
              </p:ext>
            </p:extLst>
          </p:nvPr>
        </p:nvGraphicFramePr>
        <p:xfrm>
          <a:off x="4978781" y="2816577"/>
          <a:ext cx="696685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0154227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742544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228415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9151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206350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870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1800" dirty="0" err="1"/>
                        <a:t>i</a:t>
                      </a:r>
                      <a:r>
                        <a:rPr lang="en-US" altLang="zh-TW" sz="1800" dirty="0"/>
                        <a:t>\j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7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6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9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dirty="0"/>
                        <a:t>(2,3)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3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dirty="0"/>
                        <a:t>(2,3)</a:t>
                      </a:r>
                      <a:endParaRPr lang="zh-TW" altLang="en-US" sz="18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1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(6,4)</a:t>
                      </a:r>
                      <a:endParaRPr lang="zh-TW" alt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9936144"/>
                  </a:ext>
                </a:extLst>
              </a:tr>
            </a:tbl>
          </a:graphicData>
        </a:graphic>
      </p:graphicFrame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FB7EFC2-D099-41A5-9956-781DAE49B41D}"/>
              </a:ext>
            </a:extLst>
          </p:cNvPr>
          <p:cNvCxnSpPr/>
          <p:nvPr/>
        </p:nvCxnSpPr>
        <p:spPr>
          <a:xfrm>
            <a:off x="0" y="213982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5DFFCB0-3281-4C80-AF4B-B3A7F633916B}"/>
              </a:ext>
            </a:extLst>
          </p:cNvPr>
          <p:cNvSpPr/>
          <p:nvPr/>
        </p:nvSpPr>
        <p:spPr>
          <a:xfrm>
            <a:off x="45284" y="2210507"/>
            <a:ext cx="86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</a:t>
            </a:r>
            <a:r>
              <a:rPr lang="zh-TW" altLang="en-US" dirty="0"/>
              <a:t>nitial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1B6E4CC0-F884-4760-9E91-9824A46DACA5}"/>
              </a:ext>
            </a:extLst>
          </p:cNvPr>
          <p:cNvSpPr txBox="1"/>
          <p:nvPr/>
        </p:nvSpPr>
        <p:spPr>
          <a:xfrm>
            <a:off x="5181600" y="5873562"/>
            <a:ext cx="6561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</a:rPr>
              <a:t>LCIS(A, B)={2, 3, 6}, Length=3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7F067F76-C2B7-49E2-ADB2-21FD951F0194}"/>
                  </a:ext>
                </a:extLst>
              </p:cNvPr>
              <p:cNvSpPr txBox="1"/>
              <p:nvPr/>
            </p:nvSpPr>
            <p:spPr>
              <a:xfrm>
                <a:off x="124502" y="3519052"/>
                <a:ext cx="710681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7F067F76-C2B7-49E2-ADB2-21FD951F01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02" y="3519052"/>
                <a:ext cx="710681" cy="396519"/>
              </a:xfrm>
              <a:prstGeom prst="rect">
                <a:avLst/>
              </a:prstGeom>
              <a:blipFill>
                <a:blip r:embed="rId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文字方塊 13">
            <a:extLst>
              <a:ext uri="{FF2B5EF4-FFF2-40B4-BE49-F238E27FC236}">
                <a16:creationId xmlns:a16="http://schemas.microsoft.com/office/drawing/2014/main" id="{BAC1CEE9-73B8-4C65-9457-5747055F9CA7}"/>
              </a:ext>
            </a:extLst>
          </p:cNvPr>
          <p:cNvSpPr txBox="1"/>
          <p:nvPr/>
        </p:nvSpPr>
        <p:spPr>
          <a:xfrm>
            <a:off x="27314" y="5558904"/>
            <a:ext cx="90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/>
              <a:t>Prev</a:t>
            </a:r>
            <a:r>
              <a:rPr lang="en-US" altLang="zh-TW" dirty="0"/>
              <a:t>[</a:t>
            </a:r>
            <a:r>
              <a:rPr lang="en-US" altLang="zh-TW" dirty="0" err="1"/>
              <a:t>i,j</a:t>
            </a:r>
            <a:r>
              <a:rPr lang="en-US" altLang="zh-TW" dirty="0"/>
              <a:t>]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D7C0F6DB-7883-4B65-AB19-BB607AEAA258}"/>
                  </a:ext>
                </a:extLst>
              </p:cNvPr>
              <p:cNvSpPr txBox="1"/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𝑖𝑛𝑑𝑒𝑥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D7C0F6DB-7883-4B65-AB19-BB607AEAA2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blipFill>
                <a:blip r:embed="rId3"/>
                <a:stretch>
                  <a:fillRect r="-91453" b="-109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49090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A3ED8C-1BF7-4C6A-812A-2D1ACE7CA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075" y="507628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Conclusion</a:t>
            </a:r>
            <a:endParaRPr lang="zh-TW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6CEC83C5-A610-4E9D-AA62-3963B27373D9}"/>
              </a:ext>
            </a:extLst>
          </p:cNvPr>
          <p:cNvSpPr txBox="1"/>
          <p:nvPr/>
        </p:nvSpPr>
        <p:spPr>
          <a:xfrm>
            <a:off x="1061569" y="1934547"/>
            <a:ext cx="5554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>
              <a:buSzPts val="2800"/>
            </a:pPr>
            <a:r>
              <a:rPr lang="en-US" altLang="zh-TW" dirty="0">
                <a:latin typeface="Times New Roman"/>
                <a:ea typeface="Times New Roman"/>
                <a:cs typeface="Times New Roman"/>
                <a:sym typeface="Times New Roman"/>
              </a:rPr>
              <a:t>Time Complexity: </a:t>
            </a:r>
            <a:r>
              <a:rPr lang="en-US" altLang="zh-TW" i="1" dirty="0">
                <a:latin typeface="Times New Roman"/>
                <a:ea typeface="Times New Roman"/>
                <a:cs typeface="Times New Roman"/>
                <a:sym typeface="Times New Roman"/>
              </a:rPr>
              <a:t>O(</a:t>
            </a:r>
            <a:r>
              <a:rPr lang="en-US" altLang="zh-TW" i="1" dirty="0" err="1">
                <a:latin typeface="Times New Roman"/>
                <a:ea typeface="Times New Roman"/>
                <a:cs typeface="Times New Roman"/>
                <a:sym typeface="Times New Roman"/>
              </a:rPr>
              <a:t>mn</a:t>
            </a:r>
            <a:r>
              <a:rPr lang="en-US" altLang="zh-TW" i="1" dirty="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</a:p>
          <a:p>
            <a:pPr indent="-457200">
              <a:buSzPts val="2800"/>
            </a:pPr>
            <a:r>
              <a:rPr lang="en-US" altLang="zh-TW" dirty="0">
                <a:latin typeface="Times New Roman"/>
                <a:ea typeface="Times New Roman"/>
                <a:cs typeface="Times New Roman"/>
                <a:sym typeface="Times New Roman"/>
              </a:rPr>
              <a:t>Space Complexity: </a:t>
            </a:r>
            <a:r>
              <a:rPr lang="en-US" altLang="zh-TW" i="1" dirty="0">
                <a:latin typeface="Times New Roman"/>
                <a:ea typeface="Times New Roman"/>
                <a:cs typeface="Times New Roman"/>
                <a:sym typeface="Times New Roman"/>
              </a:rPr>
              <a:t>O(</a:t>
            </a:r>
            <a:r>
              <a:rPr lang="en-US" altLang="zh-TW" i="1" dirty="0" err="1">
                <a:latin typeface="Times New Roman"/>
                <a:ea typeface="Times New Roman"/>
                <a:cs typeface="Times New Roman"/>
                <a:sym typeface="Times New Roman"/>
              </a:rPr>
              <a:t>mn</a:t>
            </a:r>
            <a:r>
              <a:rPr lang="en-US" altLang="zh-TW" i="1" dirty="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lang="en-US" altLang="zh-TW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0179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FADDD41-AC32-447C-A2BE-B8366926B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2900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600" b="1" dirty="0"/>
              <a:t>Thanks</a:t>
            </a:r>
            <a:endParaRPr lang="zh-TW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93776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Times New Roman"/>
                <a:ea typeface="Times New Roman"/>
                <a:cs typeface="Times New Roman"/>
                <a:sym typeface="Times New Roman"/>
              </a:rPr>
              <a:t>Abstract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9325"/>
            <a:ext cx="10515600" cy="4351338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0"/>
              </a:spcBef>
              <a:buSzPts val="3200"/>
              <a:buNone/>
            </a:pP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Let A = </a:t>
            </a:r>
            <a:r>
              <a:rPr lang="en-US" altLang="zh-TW" sz="2400" dirty="0"/>
              <a:t>⟨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,...,a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TW" sz="2400" dirty="0"/>
              <a:t>⟩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B = </a:t>
            </a:r>
            <a:r>
              <a:rPr lang="en-US" altLang="zh-TW" sz="2400" dirty="0"/>
              <a:t>⟨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,...,b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400" dirty="0"/>
              <a:t>⟩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two sequences, where each pair of elements in the sequences is comparable. A common increasing subsequence of A and B is a subsequence </a:t>
            </a:r>
            <a:r>
              <a:rPr lang="en-US" altLang="zh-TW" sz="2400" dirty="0"/>
              <a:t>⟨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i1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b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j1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a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i2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b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j2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,...,a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TW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jl</a:t>
            </a:r>
            <a:r>
              <a:rPr lang="en-US" altLang="zh-TW" sz="2400" dirty="0"/>
              <a:t>⟩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where i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i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··· &lt; 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zh-TW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j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j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··· &lt; 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TW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such that for all 1 </a:t>
            </a:r>
            <a:r>
              <a:rPr lang="en-US" altLang="zh-TW" sz="2400" dirty="0"/>
              <a:t>≤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k&lt;l, we have 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4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a</a:t>
            </a:r>
            <a:r>
              <a:rPr lang="en-US" altLang="zh-TW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ik+1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A longest common increasing subsequence of A and B is a common increasing subsequence of the maximum length. This paper presents an algorithm for delivering a longest common increasing subsequence in O(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time and O(</a:t>
            </a:r>
            <a:r>
              <a:rPr lang="en-US" altLang="zh-TW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space.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601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19" y="-10081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Longest Common Increasing Subsequence(LCIS)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05" y="929764"/>
            <a:ext cx="4393163" cy="11476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A={3, 2, 5, 3, 1, 4, 6 }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B={5, 2, 3, 1, 6 }</a:t>
            </a:r>
          </a:p>
          <a:p>
            <a:pPr marL="0" lvl="0" indent="0" algn="just">
              <a:spcBef>
                <a:spcPts val="0"/>
              </a:spcBef>
              <a:buSzPts val="3200"/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023FBB2-FC37-4EC1-B42B-B488B0C30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617494"/>
              </p:ext>
            </p:extLst>
          </p:nvPr>
        </p:nvGraphicFramePr>
        <p:xfrm>
          <a:off x="3303037" y="1017598"/>
          <a:ext cx="4808376" cy="96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47">
                  <a:extLst>
                    <a:ext uri="{9D8B030D-6E8A-4147-A177-3AD203B41FA5}">
                      <a16:colId xmlns:a16="http://schemas.microsoft.com/office/drawing/2014/main" val="423187604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73966191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38848934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05942060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1746404735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75157462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408281301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803868306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Index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7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42159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A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757863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B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65580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31AA014-48D3-45D4-AFC0-C99AFC83F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166393"/>
              </p:ext>
            </p:extLst>
          </p:nvPr>
        </p:nvGraphicFramePr>
        <p:xfrm>
          <a:off x="727528" y="2579839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0F0EB5F-3AD7-47C5-A6EC-F6AFECEB0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786202"/>
              </p:ext>
            </p:extLst>
          </p:nvPr>
        </p:nvGraphicFramePr>
        <p:xfrm>
          <a:off x="727528" y="4663054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14AE87D-EF27-4349-BE13-EA6CCC2C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900103"/>
              </p:ext>
            </p:extLst>
          </p:nvPr>
        </p:nvGraphicFramePr>
        <p:xfrm>
          <a:off x="4791268" y="2899841"/>
          <a:ext cx="696685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0154227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742544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228415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9151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206350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870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dirty="0" err="1"/>
                        <a:t>i</a:t>
                      </a:r>
                      <a:r>
                        <a:rPr lang="en-US" altLang="zh-TW" sz="1800" dirty="0"/>
                        <a:t>\j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7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6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9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3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1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006541"/>
                  </a:ext>
                </a:extLst>
              </a:tr>
            </a:tbl>
          </a:graphicData>
        </a:graphic>
      </p:graphicFrame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FB7EFC2-D099-41A5-9956-781DAE49B41D}"/>
              </a:ext>
            </a:extLst>
          </p:cNvPr>
          <p:cNvCxnSpPr/>
          <p:nvPr/>
        </p:nvCxnSpPr>
        <p:spPr>
          <a:xfrm>
            <a:off x="0" y="213982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5DFFCB0-3281-4C80-AF4B-B3A7F633916B}"/>
              </a:ext>
            </a:extLst>
          </p:cNvPr>
          <p:cNvSpPr/>
          <p:nvPr/>
        </p:nvSpPr>
        <p:spPr>
          <a:xfrm>
            <a:off x="45284" y="2210507"/>
            <a:ext cx="86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</a:t>
            </a:r>
            <a:r>
              <a:rPr lang="zh-TW" altLang="en-US" dirty="0"/>
              <a:t>nitial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CE666397-1FAB-4F64-8EA5-46A87F1899F0}"/>
                  </a:ext>
                </a:extLst>
              </p:cNvPr>
              <p:cNvSpPr txBox="1"/>
              <p:nvPr/>
            </p:nvSpPr>
            <p:spPr>
              <a:xfrm>
                <a:off x="-7948" y="3320792"/>
                <a:ext cx="710681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CE666397-1FAB-4F64-8EA5-46A87F1899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48" y="3320792"/>
                <a:ext cx="710681" cy="396519"/>
              </a:xfrm>
              <a:prstGeom prst="rect">
                <a:avLst/>
              </a:prstGeom>
              <a:blipFill>
                <a:blip r:embed="rId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文字方塊 14">
            <a:extLst>
              <a:ext uri="{FF2B5EF4-FFF2-40B4-BE49-F238E27FC236}">
                <a16:creationId xmlns:a16="http://schemas.microsoft.com/office/drawing/2014/main" id="{67ADE7EB-EB85-4A3E-9D2D-FF2073B361C7}"/>
              </a:ext>
            </a:extLst>
          </p:cNvPr>
          <p:cNvSpPr txBox="1"/>
          <p:nvPr/>
        </p:nvSpPr>
        <p:spPr>
          <a:xfrm>
            <a:off x="-105136" y="5558904"/>
            <a:ext cx="90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/>
              <a:t>Prev</a:t>
            </a:r>
            <a:r>
              <a:rPr lang="en-US" altLang="zh-TW" dirty="0"/>
              <a:t>[</a:t>
            </a:r>
            <a:r>
              <a:rPr lang="en-US" altLang="zh-TW" dirty="0" err="1"/>
              <a:t>i,j</a:t>
            </a:r>
            <a:r>
              <a:rPr lang="en-US" altLang="zh-TW" dirty="0"/>
              <a:t>]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C5F32B7C-9309-4F7D-A737-929F1BFBA737}"/>
                  </a:ext>
                </a:extLst>
              </p:cNvPr>
              <p:cNvSpPr txBox="1"/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𝑖𝑛𝑑𝑒𝑥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C5F32B7C-9309-4F7D-A737-929F1BFBA7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blipFill>
                <a:blip r:embed="rId3"/>
                <a:stretch>
                  <a:fillRect r="-91453" b="-109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6795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19" y="-10081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Longest Common Increasing Subsequence(LCIS)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05" y="929764"/>
            <a:ext cx="4393163" cy="11476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A={3, 2, 5, 3, 1, 4, 6 }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B={5, 2, 3, 1, 6 }</a:t>
            </a:r>
          </a:p>
          <a:p>
            <a:pPr marL="0" lvl="0" indent="0" algn="just">
              <a:spcBef>
                <a:spcPts val="0"/>
              </a:spcBef>
              <a:buSzPts val="3200"/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023FBB2-FC37-4EC1-B42B-B488B0C30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868841"/>
              </p:ext>
            </p:extLst>
          </p:nvPr>
        </p:nvGraphicFramePr>
        <p:xfrm>
          <a:off x="3303037" y="1017598"/>
          <a:ext cx="4808376" cy="96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47">
                  <a:extLst>
                    <a:ext uri="{9D8B030D-6E8A-4147-A177-3AD203B41FA5}">
                      <a16:colId xmlns:a16="http://schemas.microsoft.com/office/drawing/2014/main" val="423187604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73966191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38848934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05942060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1746404735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75157462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408281301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803868306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Index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7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42159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A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757863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B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TW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65580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31AA014-48D3-45D4-AFC0-C99AFC83F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700619"/>
              </p:ext>
            </p:extLst>
          </p:nvPr>
        </p:nvGraphicFramePr>
        <p:xfrm>
          <a:off x="727528" y="2579839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0F0EB5F-3AD7-47C5-A6EC-F6AFECEB0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899420"/>
              </p:ext>
            </p:extLst>
          </p:nvPr>
        </p:nvGraphicFramePr>
        <p:xfrm>
          <a:off x="727528" y="4654012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(1,4)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(1,4)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14AE87D-EF27-4349-BE13-EA6CCC2C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24332"/>
              </p:ext>
            </p:extLst>
          </p:nvPr>
        </p:nvGraphicFramePr>
        <p:xfrm>
          <a:off x="4791268" y="2925973"/>
          <a:ext cx="696685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0154227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742544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228415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9151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206350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870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1800" dirty="0" err="1"/>
                        <a:t>i</a:t>
                      </a:r>
                      <a:r>
                        <a:rPr lang="en-US" altLang="zh-TW" sz="1800" dirty="0"/>
                        <a:t>\j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7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6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9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3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1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221412"/>
                  </a:ext>
                </a:extLst>
              </a:tr>
            </a:tbl>
          </a:graphicData>
        </a:graphic>
      </p:graphicFrame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FB7EFC2-D099-41A5-9956-781DAE49B41D}"/>
              </a:ext>
            </a:extLst>
          </p:cNvPr>
          <p:cNvCxnSpPr/>
          <p:nvPr/>
        </p:nvCxnSpPr>
        <p:spPr>
          <a:xfrm>
            <a:off x="0" y="213982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5DFFCB0-3281-4C80-AF4B-B3A7F633916B}"/>
              </a:ext>
            </a:extLst>
          </p:cNvPr>
          <p:cNvSpPr/>
          <p:nvPr/>
        </p:nvSpPr>
        <p:spPr>
          <a:xfrm>
            <a:off x="45284" y="2210507"/>
            <a:ext cx="86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</a:t>
            </a:r>
            <a:r>
              <a:rPr lang="zh-TW" altLang="en-US" dirty="0"/>
              <a:t>nitial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FE2ED3CA-355A-49A9-B4F8-CBDC95BC29C4}"/>
                  </a:ext>
                </a:extLst>
              </p:cNvPr>
              <p:cNvSpPr txBox="1"/>
              <p:nvPr/>
            </p:nvSpPr>
            <p:spPr>
              <a:xfrm>
                <a:off x="0" y="3418666"/>
                <a:ext cx="710681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FE2ED3CA-355A-49A9-B4F8-CBDC95BC2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418666"/>
                <a:ext cx="710681" cy="396519"/>
              </a:xfrm>
              <a:prstGeom prst="rect">
                <a:avLst/>
              </a:prstGeom>
              <a:blipFill>
                <a:blip r:embed="rId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文字方塊 12">
            <a:extLst>
              <a:ext uri="{FF2B5EF4-FFF2-40B4-BE49-F238E27FC236}">
                <a16:creationId xmlns:a16="http://schemas.microsoft.com/office/drawing/2014/main" id="{F368C994-0671-48F5-88E1-259B4CE6569B}"/>
              </a:ext>
            </a:extLst>
          </p:cNvPr>
          <p:cNvSpPr txBox="1"/>
          <p:nvPr/>
        </p:nvSpPr>
        <p:spPr>
          <a:xfrm>
            <a:off x="-97188" y="5523361"/>
            <a:ext cx="90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/>
              <a:t>Prev</a:t>
            </a:r>
            <a:r>
              <a:rPr lang="en-US" altLang="zh-TW" dirty="0"/>
              <a:t>[</a:t>
            </a:r>
            <a:r>
              <a:rPr lang="en-US" altLang="zh-TW" dirty="0" err="1"/>
              <a:t>i,j</a:t>
            </a:r>
            <a:r>
              <a:rPr lang="en-US" altLang="zh-TW" dirty="0"/>
              <a:t>]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FEBA65A2-8F0E-4CA3-99F3-A8C21B748CAB}"/>
                  </a:ext>
                </a:extLst>
              </p:cNvPr>
              <p:cNvSpPr txBox="1"/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𝑖𝑛𝑑𝑒𝑥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FEBA65A2-8F0E-4CA3-99F3-A8C21B748C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blipFill>
                <a:blip r:embed="rId3"/>
                <a:stretch>
                  <a:fillRect r="-91453" b="-109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2554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19" y="-10081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Longest Common Increasing Subsequence(LCIS)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05" y="929764"/>
            <a:ext cx="4393163" cy="11476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A={3, 2, 5, 3, 1, 4, 6 }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B={5, 2, 3, 1, 6 }</a:t>
            </a:r>
          </a:p>
          <a:p>
            <a:pPr marL="0" lvl="0" indent="0" algn="just">
              <a:spcBef>
                <a:spcPts val="0"/>
              </a:spcBef>
              <a:buSzPts val="3200"/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023FBB2-FC37-4EC1-B42B-B488B0C30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878705"/>
              </p:ext>
            </p:extLst>
          </p:nvPr>
        </p:nvGraphicFramePr>
        <p:xfrm>
          <a:off x="3303037" y="1017598"/>
          <a:ext cx="4808376" cy="96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47">
                  <a:extLst>
                    <a:ext uri="{9D8B030D-6E8A-4147-A177-3AD203B41FA5}">
                      <a16:colId xmlns:a16="http://schemas.microsoft.com/office/drawing/2014/main" val="423187604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73966191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38848934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05942060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1746404735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75157462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408281301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803868306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Index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7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42159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A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757863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B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TW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65580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31AA014-48D3-45D4-AFC0-C99AFC83F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087515"/>
              </p:ext>
            </p:extLst>
          </p:nvPr>
        </p:nvGraphicFramePr>
        <p:xfrm>
          <a:off x="914400" y="2579839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0F0EB5F-3AD7-47C5-A6EC-F6AFECEB0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361538"/>
              </p:ext>
            </p:extLst>
          </p:nvPr>
        </p:nvGraphicFramePr>
        <p:xfrm>
          <a:off x="914400" y="4663054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14AE87D-EF27-4349-BE13-EA6CCC2C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174230"/>
              </p:ext>
            </p:extLst>
          </p:nvPr>
        </p:nvGraphicFramePr>
        <p:xfrm>
          <a:off x="5018887" y="2899841"/>
          <a:ext cx="696685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0154227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742544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228415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9151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206350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870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1800" dirty="0" err="1"/>
                        <a:t>i</a:t>
                      </a:r>
                      <a:r>
                        <a:rPr lang="en-US" altLang="zh-TW" sz="1800" dirty="0"/>
                        <a:t>\j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7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6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9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3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1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192536"/>
                  </a:ext>
                </a:extLst>
              </a:tr>
            </a:tbl>
          </a:graphicData>
        </a:graphic>
      </p:graphicFrame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FB7EFC2-D099-41A5-9956-781DAE49B41D}"/>
              </a:ext>
            </a:extLst>
          </p:cNvPr>
          <p:cNvCxnSpPr/>
          <p:nvPr/>
        </p:nvCxnSpPr>
        <p:spPr>
          <a:xfrm>
            <a:off x="0" y="213982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5DFFCB0-3281-4C80-AF4B-B3A7F633916B}"/>
              </a:ext>
            </a:extLst>
          </p:cNvPr>
          <p:cNvSpPr/>
          <p:nvPr/>
        </p:nvSpPr>
        <p:spPr>
          <a:xfrm>
            <a:off x="45284" y="2210507"/>
            <a:ext cx="86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</a:t>
            </a:r>
            <a:r>
              <a:rPr lang="zh-TW" altLang="en-US" dirty="0"/>
              <a:t>nitial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F101E3E3-FA27-4360-88D6-2CD3F2974D76}"/>
                  </a:ext>
                </a:extLst>
              </p:cNvPr>
              <p:cNvSpPr txBox="1"/>
              <p:nvPr/>
            </p:nvSpPr>
            <p:spPr>
              <a:xfrm>
                <a:off x="17452" y="3423187"/>
                <a:ext cx="710681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F101E3E3-FA27-4360-88D6-2CD3F2974D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52" y="3423187"/>
                <a:ext cx="710681" cy="396519"/>
              </a:xfrm>
              <a:prstGeom prst="rect">
                <a:avLst/>
              </a:prstGeom>
              <a:blipFill>
                <a:blip r:embed="rId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文字方塊 12">
            <a:extLst>
              <a:ext uri="{FF2B5EF4-FFF2-40B4-BE49-F238E27FC236}">
                <a16:creationId xmlns:a16="http://schemas.microsoft.com/office/drawing/2014/main" id="{57BBE9C9-E46E-420F-9B70-1B119E4066F2}"/>
              </a:ext>
            </a:extLst>
          </p:cNvPr>
          <p:cNvSpPr txBox="1"/>
          <p:nvPr/>
        </p:nvSpPr>
        <p:spPr>
          <a:xfrm>
            <a:off x="-5516" y="5558904"/>
            <a:ext cx="90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/>
              <a:t>Prev</a:t>
            </a:r>
            <a:r>
              <a:rPr lang="en-US" altLang="zh-TW" dirty="0"/>
              <a:t>[</a:t>
            </a:r>
            <a:r>
              <a:rPr lang="en-US" altLang="zh-TW" dirty="0" err="1"/>
              <a:t>i,j</a:t>
            </a:r>
            <a:r>
              <a:rPr lang="en-US" altLang="zh-TW" dirty="0"/>
              <a:t>]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A06F97D7-FD31-43E8-9926-CF7909E3EC73}"/>
                  </a:ext>
                </a:extLst>
              </p:cNvPr>
              <p:cNvSpPr txBox="1"/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𝑖𝑛𝑑𝑒𝑥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A06F97D7-FD31-43E8-9926-CF7909E3EC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blipFill>
                <a:blip r:embed="rId3"/>
                <a:stretch>
                  <a:fillRect r="-91453" b="-109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7741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19" y="-10081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Longest Common Increasing Subsequence(LCIS)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05" y="929764"/>
            <a:ext cx="4393163" cy="11476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A={3, 2, 5, 3, 1, 4, 6 }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B={5, 2, 3, 1, 6 }</a:t>
            </a:r>
          </a:p>
          <a:p>
            <a:pPr marL="0" lvl="0" indent="0" algn="just">
              <a:spcBef>
                <a:spcPts val="0"/>
              </a:spcBef>
              <a:buSzPts val="3200"/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023FBB2-FC37-4EC1-B42B-B488B0C30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979308"/>
              </p:ext>
            </p:extLst>
          </p:nvPr>
        </p:nvGraphicFramePr>
        <p:xfrm>
          <a:off x="3303037" y="1017598"/>
          <a:ext cx="4808376" cy="96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47">
                  <a:extLst>
                    <a:ext uri="{9D8B030D-6E8A-4147-A177-3AD203B41FA5}">
                      <a16:colId xmlns:a16="http://schemas.microsoft.com/office/drawing/2014/main" val="423187604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73966191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38848934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05942060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1746404735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75157462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408281301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803868306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Index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7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42159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A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757863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B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TW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65580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31AA014-48D3-45D4-AFC0-C99AFC83F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186922"/>
              </p:ext>
            </p:extLst>
          </p:nvPr>
        </p:nvGraphicFramePr>
        <p:xfrm>
          <a:off x="914400" y="2576535"/>
          <a:ext cx="3734316" cy="1889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23646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0F0EB5F-3AD7-47C5-A6EC-F6AFECEB0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808625"/>
              </p:ext>
            </p:extLst>
          </p:nvPr>
        </p:nvGraphicFramePr>
        <p:xfrm>
          <a:off x="914400" y="4699620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(3,1)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(3,1)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14AE87D-EF27-4349-BE13-EA6CCC2C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678353"/>
              </p:ext>
            </p:extLst>
          </p:nvPr>
        </p:nvGraphicFramePr>
        <p:xfrm>
          <a:off x="4851672" y="2906730"/>
          <a:ext cx="6966858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0154227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742544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228415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9151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206350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870528"/>
                    </a:ext>
                  </a:extLst>
                </a:gridCol>
              </a:tblGrid>
              <a:tr h="222681">
                <a:tc>
                  <a:txBody>
                    <a:bodyPr/>
                    <a:lstStyle/>
                    <a:p>
                      <a:r>
                        <a:rPr lang="en-US" altLang="zh-TW" sz="1800" dirty="0" err="1"/>
                        <a:t>i</a:t>
                      </a:r>
                      <a:r>
                        <a:rPr lang="en-US" altLang="zh-TW" sz="1800" dirty="0"/>
                        <a:t>\j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7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6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9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3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1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2669467"/>
                  </a:ext>
                </a:extLst>
              </a:tr>
            </a:tbl>
          </a:graphicData>
        </a:graphic>
      </p:graphicFrame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FB7EFC2-D099-41A5-9956-781DAE49B41D}"/>
              </a:ext>
            </a:extLst>
          </p:cNvPr>
          <p:cNvCxnSpPr/>
          <p:nvPr/>
        </p:nvCxnSpPr>
        <p:spPr>
          <a:xfrm>
            <a:off x="0" y="213982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5DFFCB0-3281-4C80-AF4B-B3A7F633916B}"/>
              </a:ext>
            </a:extLst>
          </p:cNvPr>
          <p:cNvSpPr/>
          <p:nvPr/>
        </p:nvSpPr>
        <p:spPr>
          <a:xfrm>
            <a:off x="45284" y="2210507"/>
            <a:ext cx="86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</a:t>
            </a:r>
            <a:r>
              <a:rPr lang="zh-TW" altLang="en-US" dirty="0"/>
              <a:t>nitial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0535EA9B-4692-4621-84F9-88FBFB8F244D}"/>
                  </a:ext>
                </a:extLst>
              </p:cNvPr>
              <p:cNvSpPr txBox="1"/>
              <p:nvPr/>
            </p:nvSpPr>
            <p:spPr>
              <a:xfrm>
                <a:off x="17452" y="3441470"/>
                <a:ext cx="710681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0535EA9B-4692-4621-84F9-88FBFB8F24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52" y="3441470"/>
                <a:ext cx="710681" cy="396519"/>
              </a:xfrm>
              <a:prstGeom prst="rect">
                <a:avLst/>
              </a:prstGeom>
              <a:blipFill>
                <a:blip r:embed="rId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文字方塊 13">
            <a:extLst>
              <a:ext uri="{FF2B5EF4-FFF2-40B4-BE49-F238E27FC236}">
                <a16:creationId xmlns:a16="http://schemas.microsoft.com/office/drawing/2014/main" id="{4C868538-67AF-4C9C-B4E3-DBEA96A88E97}"/>
              </a:ext>
            </a:extLst>
          </p:cNvPr>
          <p:cNvSpPr txBox="1"/>
          <p:nvPr/>
        </p:nvSpPr>
        <p:spPr>
          <a:xfrm>
            <a:off x="0" y="5638833"/>
            <a:ext cx="90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/>
              <a:t>Prev</a:t>
            </a:r>
            <a:r>
              <a:rPr lang="en-US" altLang="zh-TW" dirty="0"/>
              <a:t>[</a:t>
            </a:r>
            <a:r>
              <a:rPr lang="en-US" altLang="zh-TW" dirty="0" err="1"/>
              <a:t>i,j</a:t>
            </a:r>
            <a:r>
              <a:rPr lang="en-US" altLang="zh-TW" dirty="0"/>
              <a:t>]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3926F1FC-38A2-4B11-B8E3-E26714CB7B56}"/>
                  </a:ext>
                </a:extLst>
              </p:cNvPr>
              <p:cNvSpPr txBox="1"/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𝑖𝑛𝑑𝑒𝑥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3926F1FC-38A2-4B11-B8E3-E26714CB7B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1268" y="2334666"/>
                <a:ext cx="710681" cy="391646"/>
              </a:xfrm>
              <a:prstGeom prst="rect">
                <a:avLst/>
              </a:prstGeom>
              <a:blipFill>
                <a:blip r:embed="rId3"/>
                <a:stretch>
                  <a:fillRect r="-91453" b="-109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6913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19" y="-10081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Longest Common Increasing Subsequence(LCIS)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05" y="929764"/>
            <a:ext cx="4393163" cy="11476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A={3, 2, 5, 3, 1, 4, 6 }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B={5, 2, 3, 1, 6 }</a:t>
            </a:r>
          </a:p>
          <a:p>
            <a:pPr marL="0" lvl="0" indent="0" algn="just">
              <a:spcBef>
                <a:spcPts val="0"/>
              </a:spcBef>
              <a:buSzPts val="3200"/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023FBB2-FC37-4EC1-B42B-B488B0C30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093572"/>
              </p:ext>
            </p:extLst>
          </p:nvPr>
        </p:nvGraphicFramePr>
        <p:xfrm>
          <a:off x="3303037" y="1017598"/>
          <a:ext cx="4808376" cy="96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47">
                  <a:extLst>
                    <a:ext uri="{9D8B030D-6E8A-4147-A177-3AD203B41FA5}">
                      <a16:colId xmlns:a16="http://schemas.microsoft.com/office/drawing/2014/main" val="423187604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73966191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38848934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05942060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1746404735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75157462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408281301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803868306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Index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7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42159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A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757863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B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TW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65580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31AA014-48D3-45D4-AFC0-C99AFC83F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689701"/>
              </p:ext>
            </p:extLst>
          </p:nvPr>
        </p:nvGraphicFramePr>
        <p:xfrm>
          <a:off x="914400" y="2579839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0F0EB5F-3AD7-47C5-A6EC-F6AFECEB0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3527516"/>
              </p:ext>
            </p:extLst>
          </p:nvPr>
        </p:nvGraphicFramePr>
        <p:xfrm>
          <a:off x="914400" y="4659750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(3,1)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(3,1)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(4,4)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(4,4)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14AE87D-EF27-4349-BE13-EA6CCC2C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949672"/>
              </p:ext>
            </p:extLst>
          </p:nvPr>
        </p:nvGraphicFramePr>
        <p:xfrm>
          <a:off x="4986802" y="2899841"/>
          <a:ext cx="696685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0154227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742544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228415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9151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206350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870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1800" dirty="0" err="1"/>
                        <a:t>i</a:t>
                      </a:r>
                      <a:r>
                        <a:rPr lang="en-US" altLang="zh-TW" sz="1800" dirty="0"/>
                        <a:t>\j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7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6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9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dirty="0"/>
                        <a:t>(2,3)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3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1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759752"/>
                  </a:ext>
                </a:extLst>
              </a:tr>
            </a:tbl>
          </a:graphicData>
        </a:graphic>
      </p:graphicFrame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FB7EFC2-D099-41A5-9956-781DAE49B41D}"/>
              </a:ext>
            </a:extLst>
          </p:cNvPr>
          <p:cNvCxnSpPr/>
          <p:nvPr/>
        </p:nvCxnSpPr>
        <p:spPr>
          <a:xfrm>
            <a:off x="0" y="213982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5DFFCB0-3281-4C80-AF4B-B3A7F633916B}"/>
              </a:ext>
            </a:extLst>
          </p:cNvPr>
          <p:cNvSpPr/>
          <p:nvPr/>
        </p:nvSpPr>
        <p:spPr>
          <a:xfrm>
            <a:off x="45284" y="2210507"/>
            <a:ext cx="86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</a:t>
            </a:r>
            <a:r>
              <a:rPr lang="zh-TW" altLang="en-US" dirty="0"/>
              <a:t>nitial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42C9D310-2F33-44EB-A509-1DA62975F4FE}"/>
                  </a:ext>
                </a:extLst>
              </p:cNvPr>
              <p:cNvSpPr txBox="1"/>
              <p:nvPr/>
            </p:nvSpPr>
            <p:spPr>
              <a:xfrm>
                <a:off x="124502" y="3429000"/>
                <a:ext cx="710681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" name="文字方塊 12">
                <a:extLst>
                  <a:ext uri="{FF2B5EF4-FFF2-40B4-BE49-F238E27FC236}">
                    <a16:creationId xmlns:a16="http://schemas.microsoft.com/office/drawing/2014/main" id="{42C9D310-2F33-44EB-A509-1DA62975F4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502" y="3429000"/>
                <a:ext cx="710681" cy="396519"/>
              </a:xfrm>
              <a:prstGeom prst="rect">
                <a:avLst/>
              </a:prstGeom>
              <a:blipFill>
                <a:blip r:embed="rId2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文字方塊 13">
            <a:extLst>
              <a:ext uri="{FF2B5EF4-FFF2-40B4-BE49-F238E27FC236}">
                <a16:creationId xmlns:a16="http://schemas.microsoft.com/office/drawing/2014/main" id="{F36BC707-FE41-4444-AF4A-15AB55FFB601}"/>
              </a:ext>
            </a:extLst>
          </p:cNvPr>
          <p:cNvSpPr txBox="1"/>
          <p:nvPr/>
        </p:nvSpPr>
        <p:spPr>
          <a:xfrm>
            <a:off x="0" y="5558904"/>
            <a:ext cx="90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/>
              <a:t>Prev</a:t>
            </a:r>
            <a:r>
              <a:rPr lang="en-US" altLang="zh-TW" dirty="0"/>
              <a:t>[</a:t>
            </a:r>
            <a:r>
              <a:rPr lang="en-US" altLang="zh-TW" dirty="0" err="1"/>
              <a:t>i,j</a:t>
            </a:r>
            <a:r>
              <a:rPr lang="en-US" altLang="zh-TW" dirty="0"/>
              <a:t>]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D527E6B8-98DF-42DE-B629-4188DB365889}"/>
                  </a:ext>
                </a:extLst>
              </p:cNvPr>
              <p:cNvSpPr txBox="1"/>
              <p:nvPr/>
            </p:nvSpPr>
            <p:spPr>
              <a:xfrm>
                <a:off x="4986737" y="2395173"/>
                <a:ext cx="710681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𝑖𝑛𝑑𝑒𝑥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D527E6B8-98DF-42DE-B629-4188DB3658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6737" y="2395173"/>
                <a:ext cx="710681" cy="391646"/>
              </a:xfrm>
              <a:prstGeom prst="rect">
                <a:avLst/>
              </a:prstGeom>
              <a:blipFill>
                <a:blip r:embed="rId3"/>
                <a:stretch>
                  <a:fillRect r="-92308" b="-109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1260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19" y="-10081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Longest Common Increasing Subsequence(LCIS)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05" y="929764"/>
            <a:ext cx="4393163" cy="11476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A={3, 2, 5, 3, 1, 4, 6 }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B={5, 2, 3, 1, 6 }</a:t>
            </a:r>
          </a:p>
          <a:p>
            <a:pPr marL="0" lvl="0" indent="0" algn="just">
              <a:spcBef>
                <a:spcPts val="0"/>
              </a:spcBef>
              <a:buSzPts val="3200"/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023FBB2-FC37-4EC1-B42B-B488B0C30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16505"/>
              </p:ext>
            </p:extLst>
          </p:nvPr>
        </p:nvGraphicFramePr>
        <p:xfrm>
          <a:off x="3303037" y="1017598"/>
          <a:ext cx="4808376" cy="96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47">
                  <a:extLst>
                    <a:ext uri="{9D8B030D-6E8A-4147-A177-3AD203B41FA5}">
                      <a16:colId xmlns:a16="http://schemas.microsoft.com/office/drawing/2014/main" val="423187604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73966191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38848934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05942060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1746404735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75157462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408281301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803868306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Index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7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42159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A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757863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B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TW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65580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31AA014-48D3-45D4-AFC0-C99AFC83F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268992"/>
              </p:ext>
            </p:extLst>
          </p:nvPr>
        </p:nvGraphicFramePr>
        <p:xfrm>
          <a:off x="1084423" y="2584305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0F0EB5F-3AD7-47C5-A6EC-F6AFECEB0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662380"/>
              </p:ext>
            </p:extLst>
          </p:nvPr>
        </p:nvGraphicFramePr>
        <p:xfrm>
          <a:off x="1056952" y="4698834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(3,1)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(5,2)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(4,4)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(4,4)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14AE87D-EF27-4349-BE13-EA6CCC2C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748692"/>
              </p:ext>
            </p:extLst>
          </p:nvPr>
        </p:nvGraphicFramePr>
        <p:xfrm>
          <a:off x="4988762" y="2969012"/>
          <a:ext cx="696685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0154227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742544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228415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9151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206350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870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1800" dirty="0" err="1"/>
                        <a:t>i</a:t>
                      </a:r>
                      <a:r>
                        <a:rPr lang="en-US" altLang="zh-TW" sz="1800" dirty="0"/>
                        <a:t>\j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7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6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9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dirty="0"/>
                        <a:t>(2,3)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3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1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8731304"/>
                  </a:ext>
                </a:extLst>
              </a:tr>
            </a:tbl>
          </a:graphicData>
        </a:graphic>
      </p:graphicFrame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FB7EFC2-D099-41A5-9956-781DAE49B41D}"/>
              </a:ext>
            </a:extLst>
          </p:cNvPr>
          <p:cNvCxnSpPr/>
          <p:nvPr/>
        </p:nvCxnSpPr>
        <p:spPr>
          <a:xfrm>
            <a:off x="0" y="213982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5DFFCB0-3281-4C80-AF4B-B3A7F633916B}"/>
              </a:ext>
            </a:extLst>
          </p:cNvPr>
          <p:cNvSpPr/>
          <p:nvPr/>
        </p:nvSpPr>
        <p:spPr>
          <a:xfrm>
            <a:off x="45284" y="2210507"/>
            <a:ext cx="86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</a:t>
            </a:r>
            <a:r>
              <a:rPr lang="zh-TW" altLang="en-US" dirty="0"/>
              <a:t>nitial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83CF1966-6D58-4A77-B2AD-44985BC3CA22}"/>
                  </a:ext>
                </a:extLst>
              </p:cNvPr>
              <p:cNvSpPr txBox="1"/>
              <p:nvPr/>
            </p:nvSpPr>
            <p:spPr>
              <a:xfrm>
                <a:off x="203719" y="3523518"/>
                <a:ext cx="710681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83CF1966-6D58-4A77-B2AD-44985BC3CA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719" y="3523518"/>
                <a:ext cx="710681" cy="396519"/>
              </a:xfrm>
              <a:prstGeom prst="rect">
                <a:avLst/>
              </a:prstGeom>
              <a:blipFill>
                <a:blip r:embed="rId2"/>
                <a:stretch>
                  <a:fillRect b="-92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文字方塊 12">
            <a:extLst>
              <a:ext uri="{FF2B5EF4-FFF2-40B4-BE49-F238E27FC236}">
                <a16:creationId xmlns:a16="http://schemas.microsoft.com/office/drawing/2014/main" id="{33F40FA1-C073-46CF-B7EE-42288991D2A5}"/>
              </a:ext>
            </a:extLst>
          </p:cNvPr>
          <p:cNvSpPr txBox="1"/>
          <p:nvPr/>
        </p:nvSpPr>
        <p:spPr>
          <a:xfrm>
            <a:off x="53149" y="5566400"/>
            <a:ext cx="90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/>
              <a:t>Prev</a:t>
            </a:r>
            <a:r>
              <a:rPr lang="en-US" altLang="zh-TW" dirty="0"/>
              <a:t>[</a:t>
            </a:r>
            <a:r>
              <a:rPr lang="en-US" altLang="zh-TW" dirty="0" err="1"/>
              <a:t>i,j</a:t>
            </a:r>
            <a:r>
              <a:rPr lang="en-US" altLang="zh-TW" dirty="0"/>
              <a:t>]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8732ACBC-3A81-45BB-AC98-9BEF71FD5791}"/>
                  </a:ext>
                </a:extLst>
              </p:cNvPr>
              <p:cNvSpPr txBox="1"/>
              <p:nvPr/>
            </p:nvSpPr>
            <p:spPr>
              <a:xfrm>
                <a:off x="4988762" y="2480798"/>
                <a:ext cx="710681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𝑖𝑛𝑑𝑒𝑥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8732ACBC-3A81-45BB-AC98-9BEF71FD57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8762" y="2480798"/>
                <a:ext cx="710681" cy="391646"/>
              </a:xfrm>
              <a:prstGeom prst="rect">
                <a:avLst/>
              </a:prstGeom>
              <a:blipFill>
                <a:blip r:embed="rId3"/>
                <a:stretch>
                  <a:fillRect r="-92308" b="-1093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4114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A399A7-1344-485A-B606-D9085347A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19" y="-100811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TW" sz="3600" b="1" dirty="0">
                <a:latin typeface="Times New Roman"/>
                <a:ea typeface="Times New Roman"/>
                <a:cs typeface="Times New Roman"/>
                <a:sym typeface="Times New Roman"/>
              </a:rPr>
              <a:t>Longest Common Increasing Subsequence(LCIS)</a:t>
            </a:r>
            <a:endParaRPr lang="zh-TW" altLang="en-US" sz="36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9AA34D-388A-4BAD-A342-6BE3CB3C4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105" y="929764"/>
            <a:ext cx="4393163" cy="1147643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A={3, 2, 5, 3, 1, 4, 6 }</a:t>
            </a:r>
          </a:p>
          <a:p>
            <a:pPr marL="0" lvl="0" indent="0" algn="just">
              <a:lnSpc>
                <a:spcPct val="150000"/>
              </a:lnSpc>
              <a:spcBef>
                <a:spcPts val="0"/>
              </a:spcBef>
              <a:buSzPts val="3200"/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B={5, 2, 3, 1, 6 }</a:t>
            </a:r>
          </a:p>
          <a:p>
            <a:pPr marL="0" lvl="0" indent="0" algn="just">
              <a:spcBef>
                <a:spcPts val="0"/>
              </a:spcBef>
              <a:buSzPts val="3200"/>
              <a:buNone/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023FBB2-FC37-4EC1-B42B-B488B0C305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376051"/>
              </p:ext>
            </p:extLst>
          </p:nvPr>
        </p:nvGraphicFramePr>
        <p:xfrm>
          <a:off x="3303037" y="1017598"/>
          <a:ext cx="4808376" cy="967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1047">
                  <a:extLst>
                    <a:ext uri="{9D8B030D-6E8A-4147-A177-3AD203B41FA5}">
                      <a16:colId xmlns:a16="http://schemas.microsoft.com/office/drawing/2014/main" val="423187604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73966191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38848934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05942060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1746404735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75157462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4082813019"/>
                    </a:ext>
                  </a:extLst>
                </a:gridCol>
                <a:gridCol w="601047">
                  <a:extLst>
                    <a:ext uri="{9D8B030D-6E8A-4147-A177-3AD203B41FA5}">
                      <a16:colId xmlns:a16="http://schemas.microsoft.com/office/drawing/2014/main" val="2803868306"/>
                    </a:ext>
                  </a:extLst>
                </a:gridCol>
              </a:tblGrid>
              <a:tr h="35757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Index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7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7342159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A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757863"/>
                  </a:ext>
                </a:extLst>
              </a:tr>
              <a:tr h="295987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B</a:t>
                      </a:r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zh-TW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</a:t>
                      </a:r>
                      <a:endParaRPr lang="zh-TW" altLang="en-US" sz="14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6</a:t>
                      </a:r>
                      <a:endParaRPr lang="zh-TW" altLang="en-US" sz="1400" dirty="0"/>
                    </a:p>
                  </a:txBody>
                  <a:tcPr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65580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B31AA014-48D3-45D4-AFC0-C99AFC83F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573296"/>
              </p:ext>
            </p:extLst>
          </p:nvPr>
        </p:nvGraphicFramePr>
        <p:xfrm>
          <a:off x="1056952" y="2553975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200" dirty="0"/>
                        <a:t>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50F0EB5F-3AD7-47C5-A6EC-F6AFECEB0F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766139"/>
              </p:ext>
            </p:extLst>
          </p:nvPr>
        </p:nvGraphicFramePr>
        <p:xfrm>
          <a:off x="1046233" y="4650122"/>
          <a:ext cx="3734316" cy="1878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2386">
                  <a:extLst>
                    <a:ext uri="{9D8B030D-6E8A-4147-A177-3AD203B41FA5}">
                      <a16:colId xmlns:a16="http://schemas.microsoft.com/office/drawing/2014/main" val="1081558652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51113190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3621299147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2881792845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347495819"/>
                    </a:ext>
                  </a:extLst>
                </a:gridCol>
                <a:gridCol w="622386">
                  <a:extLst>
                    <a:ext uri="{9D8B030D-6E8A-4147-A177-3AD203B41FA5}">
                      <a16:colId xmlns:a16="http://schemas.microsoft.com/office/drawing/2014/main" val="1078110689"/>
                    </a:ext>
                  </a:extLst>
                </a:gridCol>
              </a:tblGrid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j\k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00506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1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(3,1)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567719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2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(5,2)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167104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3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09932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4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(6,4)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249752"/>
                  </a:ext>
                </a:extLst>
              </a:tr>
              <a:tr h="313071"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5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(2,3)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200" dirty="0"/>
                        <a:t>(6,4)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9669757"/>
                  </a:ext>
                </a:extLst>
              </a:tr>
            </a:tbl>
          </a:graphicData>
        </a:graphic>
      </p:graphicFrame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314AE87D-EF27-4349-BE13-EA6CCC2C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954760"/>
              </p:ext>
            </p:extLst>
          </p:nvPr>
        </p:nvGraphicFramePr>
        <p:xfrm>
          <a:off x="5083056" y="3103182"/>
          <a:ext cx="696685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301542273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8742544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0228415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79151270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8206350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67870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sz="1800" dirty="0" err="1"/>
                        <a:t>i</a:t>
                      </a:r>
                      <a:r>
                        <a:rPr lang="en-US" altLang="zh-TW" sz="1800" dirty="0"/>
                        <a:t>\j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3777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1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588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2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065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3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998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4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dirty="0"/>
                        <a:t>(2,3)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416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5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5239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6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800" dirty="0"/>
                        <a:t>(2,3)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8914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dirty="0"/>
                        <a:t>7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(-1,-1)</a:t>
                      </a:r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8272286"/>
                  </a:ext>
                </a:extLst>
              </a:tr>
            </a:tbl>
          </a:graphicData>
        </a:graphic>
      </p:graphicFrame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CFB7EFC2-D099-41A5-9956-781DAE49B41D}"/>
              </a:ext>
            </a:extLst>
          </p:cNvPr>
          <p:cNvCxnSpPr/>
          <p:nvPr/>
        </p:nvCxnSpPr>
        <p:spPr>
          <a:xfrm>
            <a:off x="0" y="2139820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>
            <a:extLst>
              <a:ext uri="{FF2B5EF4-FFF2-40B4-BE49-F238E27FC236}">
                <a16:creationId xmlns:a16="http://schemas.microsoft.com/office/drawing/2014/main" id="{45DFFCB0-3281-4C80-AF4B-B3A7F633916B}"/>
              </a:ext>
            </a:extLst>
          </p:cNvPr>
          <p:cNvSpPr/>
          <p:nvPr/>
        </p:nvSpPr>
        <p:spPr>
          <a:xfrm>
            <a:off x="45284" y="2210507"/>
            <a:ext cx="8691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/>
              <a:t>I</a:t>
            </a:r>
            <a:r>
              <a:rPr lang="zh-TW" altLang="en-US" dirty="0"/>
              <a:t>nitial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45600208-4652-4C5E-9E9F-17062A7431CB}"/>
                  </a:ext>
                </a:extLst>
              </p:cNvPr>
              <p:cNvSpPr txBox="1"/>
              <p:nvPr/>
            </p:nvSpPr>
            <p:spPr>
              <a:xfrm>
                <a:off x="195017" y="3429000"/>
                <a:ext cx="710681" cy="396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45600208-4652-4C5E-9E9F-17062A7431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017" y="3429000"/>
                <a:ext cx="710681" cy="396519"/>
              </a:xfrm>
              <a:prstGeom prst="rect">
                <a:avLst/>
              </a:prstGeom>
              <a:blipFill>
                <a:blip r:embed="rId2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文字方塊 12">
            <a:extLst>
              <a:ext uri="{FF2B5EF4-FFF2-40B4-BE49-F238E27FC236}">
                <a16:creationId xmlns:a16="http://schemas.microsoft.com/office/drawing/2014/main" id="{4AFFF805-084F-40F0-A42F-346939770841}"/>
              </a:ext>
            </a:extLst>
          </p:cNvPr>
          <p:cNvSpPr txBox="1"/>
          <p:nvPr/>
        </p:nvSpPr>
        <p:spPr>
          <a:xfrm>
            <a:off x="97829" y="5558904"/>
            <a:ext cx="90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err="1"/>
              <a:t>Prev</a:t>
            </a:r>
            <a:r>
              <a:rPr lang="en-US" altLang="zh-TW" dirty="0"/>
              <a:t>[</a:t>
            </a:r>
            <a:r>
              <a:rPr lang="en-US" altLang="zh-TW" dirty="0" err="1"/>
              <a:t>i,j</a:t>
            </a:r>
            <a:r>
              <a:rPr lang="en-US" altLang="zh-TW" dirty="0"/>
              <a:t>]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9D921852-F00B-4407-8EE7-D0AC2C71A641}"/>
                  </a:ext>
                </a:extLst>
              </p:cNvPr>
              <p:cNvSpPr txBox="1"/>
              <p:nvPr/>
            </p:nvSpPr>
            <p:spPr>
              <a:xfrm>
                <a:off x="5083056" y="2508195"/>
                <a:ext cx="710681" cy="391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𝑖𝑛𝑑𝑒𝑥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" name="文字方塊 13">
                <a:extLst>
                  <a:ext uri="{FF2B5EF4-FFF2-40B4-BE49-F238E27FC236}">
                    <a16:creationId xmlns:a16="http://schemas.microsoft.com/office/drawing/2014/main" id="{9D921852-F00B-4407-8EE7-D0AC2C71A6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056" y="2508195"/>
                <a:ext cx="710681" cy="391646"/>
              </a:xfrm>
              <a:prstGeom prst="rect">
                <a:avLst/>
              </a:prstGeom>
              <a:blipFill>
                <a:blip r:embed="rId3"/>
                <a:stretch>
                  <a:fillRect r="-93103" b="-923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8898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11176</TotalTime>
  <Words>3158</Words>
  <Application>Microsoft Office PowerPoint</Application>
  <PresentationFormat>寬螢幕</PresentationFormat>
  <Paragraphs>1177</Paragraphs>
  <Slides>13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佈景主題</vt:lpstr>
      <vt:lpstr>A fast algorithm for computing a longest common increasing subsequence</vt:lpstr>
      <vt:lpstr>Abstract</vt:lpstr>
      <vt:lpstr>Longest Common Increasing Subsequence(LCIS)</vt:lpstr>
      <vt:lpstr>Longest Common Increasing Subsequence(LCIS)</vt:lpstr>
      <vt:lpstr>Longest Common Increasing Subsequence(LCIS)</vt:lpstr>
      <vt:lpstr>Longest Common Increasing Subsequence(LCIS)</vt:lpstr>
      <vt:lpstr>Longest Common Increasing Subsequence(LCIS)</vt:lpstr>
      <vt:lpstr>Longest Common Increasing Subsequence(LCIS)</vt:lpstr>
      <vt:lpstr>Longest Common Increasing Subsequence(LCIS)</vt:lpstr>
      <vt:lpstr>Longest Common Increasing Subsequence(LCIS)</vt:lpstr>
      <vt:lpstr>Longest Common Increasing Subsequence(LCIS)</vt:lpstr>
      <vt:lpstr>Conclusion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Search Tree  Visualization Algorithm</dc:title>
  <dc:creator>奕勝 陳</dc:creator>
  <cp:lastModifiedBy>pplab</cp:lastModifiedBy>
  <cp:revision>236</cp:revision>
  <dcterms:created xsi:type="dcterms:W3CDTF">2024-09-28T10:43:42Z</dcterms:created>
  <dcterms:modified xsi:type="dcterms:W3CDTF">2025-03-19T08:00:05Z</dcterms:modified>
</cp:coreProperties>
</file>