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70" r:id="rId7"/>
    <p:sldId id="271" r:id="rId8"/>
    <p:sldId id="272" r:id="rId9"/>
  </p:sldIdLst>
  <p:sldSz cx="18288000" cy="10287000"/>
  <p:notesSz cx="6858000" cy="9144000"/>
  <p:embeddedFontLst>
    <p:embeddedFont>
      <p:font typeface="Times New Roman Bold" panose="02020803070505020304" pitchFamily="18" charset="0"/>
      <p:regular r:id="rId11"/>
      <p:bold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9" d="100"/>
          <a:sy n="79" d="100"/>
        </p:scale>
        <p:origin x="29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26.03.2025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2014 年第十屆數字技術國際會議</a:t>
            </a:r>
          </a:p>
          <a:p>
            <a:r>
              <a:rPr lang="en-US"/>
              <a:t>斯洛伐克 日利納</a:t>
            </a:r>
          </a:p>
          <a:p>
            <a:r>
              <a:rPr lang="en-US"/>
              <a:t>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290763" y="512763"/>
            <a:ext cx="4562475" cy="256698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1B2431-D351-4C6E-A3CF-9DFAC0E3E050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8940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11008" y="2968752"/>
            <a:ext cx="15865983" cy="20005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76"/>
              </a:lnSpc>
            </a:pPr>
            <a:r>
              <a:rPr lang="en-US" altLang="zh-TW" sz="7200" dirty="0"/>
              <a:t>On the generalized constrained longest common subsequence problems</a:t>
            </a:r>
            <a:endParaRPr lang="en-US" sz="7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377440" y="5485104"/>
            <a:ext cx="15390495" cy="10002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88"/>
              </a:lnSpc>
            </a:pPr>
            <a:r>
              <a:rPr lang="en-US" altLang="zh-TW" sz="3600" dirty="0"/>
              <a:t>Yi-Ching Chen · Kun-Mao Cha</a:t>
            </a:r>
          </a:p>
          <a:p>
            <a:pPr algn="ctr">
              <a:lnSpc>
                <a:spcPts val="3888"/>
              </a:lnSpc>
            </a:pP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Journal of Combinatorial Optimization volume 21,pages 373,392(2011)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2574735" y="8859680"/>
            <a:ext cx="5193200" cy="9704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26"/>
              </a:lnSpc>
            </a:pPr>
            <a:r>
              <a:rPr lang="en-US" sz="306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Presenter: Tse-Ying Huang</a:t>
            </a:r>
          </a:p>
          <a:p>
            <a:pPr algn="ctr">
              <a:lnSpc>
                <a:spcPts val="2643"/>
              </a:lnSpc>
            </a:pPr>
            <a:r>
              <a:rPr lang="en-US" sz="306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Date: Mar. 26,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564144" y="1094847"/>
            <a:ext cx="15590520" cy="10626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28"/>
              </a:lnSpc>
            </a:pPr>
            <a:r>
              <a:rPr lang="en-US" sz="6600" b="1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Abstract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141334" y="2663381"/>
            <a:ext cx="16230600" cy="5194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36"/>
              </a:lnSpc>
              <a:spcBef>
                <a:spcPct val="0"/>
              </a:spcBef>
            </a:pPr>
            <a:r>
              <a:rPr lang="en-US" altLang="zh-TW" sz="4400" dirty="0"/>
              <a:t>We investigate four variants of the longest common subsequence problem. Given two sequences X, Y and a constrained pattern P of lengths m, n, and ρ, respectively, the generalized constrained longest common subsequence (GC-LCS) problems are to find a longest common subsequence of X and Y including (or excluding) P as a subsequence (or substring). We propose new dynamic programming algorithms for solving the GC-LCS problems in O(</a:t>
            </a:r>
            <a:r>
              <a:rPr lang="en-US" altLang="zh-TW" sz="4400" dirty="0" err="1"/>
              <a:t>mnρ</a:t>
            </a:r>
            <a:r>
              <a:rPr lang="en-US" altLang="zh-TW" sz="4400" dirty="0"/>
              <a:t>) time. We also consider the case where the number of constrained patterns is arbitrary.</a:t>
            </a:r>
            <a:endParaRPr lang="en-US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564144" y="1094847"/>
            <a:ext cx="15590520" cy="9105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28"/>
              </a:lnSpc>
            </a:pPr>
            <a:r>
              <a:rPr lang="en-US" sz="6600" b="1" dirty="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SEQ-EC-LCS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141334" y="2663381"/>
            <a:ext cx="16230600" cy="34624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71500" indent="-571500" algn="l">
              <a:lnSpc>
                <a:spcPts val="4536"/>
              </a:lnSpc>
              <a:buFont typeface="Arial" panose="020B0604020202020204" pitchFamily="34" charset="0"/>
              <a:buChar char="•"/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X=</a:t>
            </a:r>
            <a:r>
              <a:rPr lang="en-US" sz="42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atc</a:t>
            </a:r>
            <a:r>
              <a:rPr lang="en-US" sz="4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lang="en-US" sz="42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</a:t>
            </a:r>
            <a:r>
              <a:rPr lang="en-US" sz="4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endParaRPr lang="en-US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71500" indent="-571500" algn="l">
              <a:lnSpc>
                <a:spcPts val="4536"/>
              </a:lnSpc>
              <a:buFont typeface="Arial" panose="020B0604020202020204" pitchFamily="34" charset="0"/>
              <a:buChar char="•"/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Y=</a:t>
            </a:r>
            <a:r>
              <a:rPr lang="en-US" sz="42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</a:t>
            </a:r>
            <a:r>
              <a:rPr lang="en-US" sz="4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lang="en-US" sz="42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cg</a:t>
            </a:r>
            <a:r>
              <a:rPr lang="en-US" sz="4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endParaRPr lang="en-US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71500" indent="-571500" algn="l">
              <a:lnSpc>
                <a:spcPts val="4536"/>
              </a:lnSpc>
              <a:buFont typeface="Arial" panose="020B0604020202020204" pitchFamily="34" charset="0"/>
              <a:buChar char="•"/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P=</a:t>
            </a:r>
            <a:r>
              <a:rPr lang="en-US" sz="4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tt</a:t>
            </a:r>
            <a:endParaRPr lang="en-US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71500" indent="-571500" algn="l">
              <a:lnSpc>
                <a:spcPts val="4536"/>
              </a:lnSpc>
              <a:buFont typeface="Arial" panose="020B0604020202020204" pitchFamily="34" charset="0"/>
              <a:buChar char="•"/>
            </a:pPr>
            <a:endParaRPr lang="en-US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71500" indent="-571500" algn="l">
              <a:lnSpc>
                <a:spcPts val="4536"/>
              </a:lnSpc>
              <a:buFont typeface="Arial" panose="020B0604020202020204" pitchFamily="34" charset="0"/>
              <a:buChar char="•"/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LCS=</a:t>
            </a:r>
            <a:r>
              <a:rPr lang="en-US" sz="4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attgt</a:t>
            </a:r>
            <a:endParaRPr lang="en-US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71500" indent="-571500" algn="l">
              <a:lnSpc>
                <a:spcPts val="4536"/>
              </a:lnSpc>
              <a:buFont typeface="Arial" panose="020B0604020202020204" pitchFamily="34" charset="0"/>
              <a:buChar char="•"/>
            </a:pPr>
            <a:r>
              <a:rPr lang="en-US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SEQ-EC-LCS=</a:t>
            </a:r>
            <a:r>
              <a:rPr lang="en-US" sz="4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atcg</a:t>
            </a:r>
            <a:endParaRPr lang="en-US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348740" y="981980"/>
            <a:ext cx="15590520" cy="9105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28"/>
              </a:lnSpc>
            </a:pPr>
            <a:r>
              <a:rPr lang="en-US" sz="6600" b="1" dirty="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STR-EC-LCS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989428" y="2558608"/>
            <a:ext cx="15269872" cy="46166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71500" indent="-571500" algn="l">
              <a:lnSpc>
                <a:spcPts val="4536"/>
              </a:lnSpc>
              <a:buFont typeface="Arial" panose="020B0604020202020204" pitchFamily="34" charset="0"/>
              <a:buChar char="•"/>
            </a:pPr>
            <a:r>
              <a:rPr lang="en-US" altLang="zh-TW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X=</a:t>
            </a:r>
            <a:r>
              <a:rPr lang="en-US" altLang="zh-TW" sz="42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atc</a:t>
            </a:r>
            <a:r>
              <a:rPr lang="en-US" altLang="zh-TW" sz="4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lang="en-US" altLang="zh-TW" sz="42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gt</a:t>
            </a:r>
            <a:endParaRPr lang="en-US" altLang="zh-TW" sz="4200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71500" indent="-571500" algn="l">
              <a:lnSpc>
                <a:spcPts val="4536"/>
              </a:lnSpc>
              <a:buFont typeface="Arial" panose="020B0604020202020204" pitchFamily="34" charset="0"/>
              <a:buChar char="•"/>
            </a:pPr>
            <a:r>
              <a:rPr lang="en-US" altLang="zh-TW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Y=</a:t>
            </a:r>
            <a:r>
              <a:rPr lang="en-US" altLang="zh-TW" sz="42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</a:t>
            </a:r>
            <a:r>
              <a:rPr lang="en-US" altLang="zh-TW" sz="4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lang="en-US" altLang="zh-TW" sz="42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cgt</a:t>
            </a:r>
            <a:endParaRPr lang="en-US" altLang="zh-TW" sz="4200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71500" indent="-571500" algn="l">
              <a:lnSpc>
                <a:spcPts val="4536"/>
              </a:lnSpc>
              <a:buFont typeface="Arial" panose="020B0604020202020204" pitchFamily="34" charset="0"/>
              <a:buChar char="•"/>
            </a:pPr>
            <a:r>
              <a:rPr lang="en-US" altLang="zh-TW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P=</a:t>
            </a:r>
            <a:r>
              <a:rPr lang="en-US" altLang="zh-TW" sz="4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tt</a:t>
            </a:r>
            <a:endParaRPr lang="en-US" altLang="zh-TW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71500" indent="-571500" algn="l">
              <a:lnSpc>
                <a:spcPts val="4536"/>
              </a:lnSpc>
              <a:buFont typeface="Arial" panose="020B0604020202020204" pitchFamily="34" charset="0"/>
              <a:buChar char="•"/>
            </a:pPr>
            <a:endParaRPr lang="en-US" altLang="zh-TW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71500" indent="-571500" algn="l">
              <a:lnSpc>
                <a:spcPts val="4536"/>
              </a:lnSpc>
              <a:buFont typeface="Arial" panose="020B0604020202020204" pitchFamily="34" charset="0"/>
              <a:buChar char="•"/>
            </a:pPr>
            <a:r>
              <a:rPr lang="en-US" altLang="zh-TW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LCS=</a:t>
            </a:r>
            <a:r>
              <a:rPr lang="en-US" altLang="zh-TW" sz="4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attgt</a:t>
            </a:r>
            <a:endParaRPr lang="en-US" altLang="zh-TW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71500" indent="-571500" algn="l">
              <a:lnSpc>
                <a:spcPts val="4536"/>
              </a:lnSpc>
              <a:buFont typeface="Arial" panose="020B0604020202020204" pitchFamily="34" charset="0"/>
              <a:buChar char="•"/>
            </a:pPr>
            <a:r>
              <a:rPr lang="en-US" altLang="zh-TW" sz="4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SEQ-EC-LCS=</a:t>
            </a:r>
            <a:r>
              <a:rPr lang="en-US" altLang="zh-TW" sz="4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atcgt</a:t>
            </a:r>
            <a:endParaRPr lang="en-US" altLang="zh-TW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l">
              <a:lnSpc>
                <a:spcPts val="4536"/>
              </a:lnSpc>
            </a:pPr>
            <a:endParaRPr lang="en-US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l">
              <a:lnSpc>
                <a:spcPts val="4536"/>
              </a:lnSpc>
              <a:spcBef>
                <a:spcPct val="0"/>
              </a:spcBef>
            </a:pPr>
            <a:endParaRPr lang="en-US" sz="4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9E9E4A00-ADE9-BC72-ECBB-DFE9AF3A5B61}"/>
              </a:ext>
            </a:extLst>
          </p:cNvPr>
          <p:cNvSpPr txBox="1"/>
          <p:nvPr/>
        </p:nvSpPr>
        <p:spPr>
          <a:xfrm>
            <a:off x="1564144" y="1094847"/>
            <a:ext cx="15590520" cy="9105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28"/>
              </a:lnSpc>
            </a:pPr>
            <a:r>
              <a:rPr lang="en-US" sz="6600" b="1" dirty="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SEQ-EC-LCS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7DD5A570-9556-F57B-09D8-4B2F6A7966DC}"/>
              </a:ext>
            </a:extLst>
          </p:cNvPr>
          <p:cNvSpPr txBox="1"/>
          <p:nvPr/>
        </p:nvSpPr>
        <p:spPr>
          <a:xfrm>
            <a:off x="2209800" y="2781300"/>
            <a:ext cx="154686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L(i, j, k) =</a:t>
            </a:r>
          </a:p>
          <a:p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</a:t>
            </a:r>
          </a:p>
          <a:p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L(i - 1, j - 1, k)                           if k = 1 and X[i] = Y[j] = P[k]  </a:t>
            </a:r>
          </a:p>
          <a:p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max(L(i - 1, j - 1, k),  </a:t>
            </a:r>
          </a:p>
          <a:p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1 + L(i - 1, j - 1, k - 1))          if k &gt; 2 and X[i] = Y[j] = P[k] </a:t>
            </a:r>
          </a:p>
          <a:p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1 + L(i - 1, j - 1, k)                     if X[i] = Y[j] and  </a:t>
            </a:r>
          </a:p>
          <a:p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(k = 0, or k &gt; 0 and X[i] ≠ P[k])  </a:t>
            </a:r>
          </a:p>
          <a:p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max(L(i - 1, j, k), L(i, j - 1, k))  if X[i] ≠ Y[j]  </a:t>
            </a:r>
          </a:p>
          <a:p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35E4B95F-3E1B-DD51-960C-F92458373478}"/>
              </a:ext>
            </a:extLst>
          </p:cNvPr>
          <p:cNvSpPr txBox="1"/>
          <p:nvPr/>
        </p:nvSpPr>
        <p:spPr>
          <a:xfrm>
            <a:off x="1564144" y="1094847"/>
            <a:ext cx="15590520" cy="9105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28"/>
              </a:lnSpc>
            </a:pPr>
            <a:r>
              <a:rPr lang="en-US" sz="6600" b="1" dirty="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SEQ-EC-LCS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0E3C8983-0AA4-9190-1E03-74028A6A4E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366415"/>
              </p:ext>
            </p:extLst>
          </p:nvPr>
        </p:nvGraphicFramePr>
        <p:xfrm>
          <a:off x="609601" y="3662680"/>
          <a:ext cx="4800599" cy="452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67">
                  <a:extLst>
                    <a:ext uri="{9D8B030D-6E8A-4147-A177-3AD203B41FA5}">
                      <a16:colId xmlns:a16="http://schemas.microsoft.com/office/drawing/2014/main" val="4231982405"/>
                    </a:ext>
                  </a:extLst>
                </a:gridCol>
                <a:gridCol w="660082">
                  <a:extLst>
                    <a:ext uri="{9D8B030D-6E8A-4147-A177-3AD203B41FA5}">
                      <a16:colId xmlns:a16="http://schemas.microsoft.com/office/drawing/2014/main" val="2817855743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1085444111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1627772849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450925848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3634246292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398301165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4039864980"/>
                    </a:ext>
                  </a:extLst>
                </a:gridCol>
              </a:tblGrid>
              <a:tr h="560060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660560"/>
                  </a:ext>
                </a:extLst>
              </a:tr>
              <a:tr h="56172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224877"/>
                  </a:ext>
                </a:extLst>
              </a:tr>
              <a:tr h="56783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3331510"/>
                  </a:ext>
                </a:extLst>
              </a:tr>
              <a:tr h="56783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5229437"/>
                  </a:ext>
                </a:extLst>
              </a:tr>
              <a:tr h="56783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947105"/>
                  </a:ext>
                </a:extLst>
              </a:tr>
              <a:tr h="56783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8986343"/>
                  </a:ext>
                </a:extLst>
              </a:tr>
              <a:tr h="56783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5920246"/>
                  </a:ext>
                </a:extLst>
              </a:tr>
              <a:tr h="56783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320432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3ABB61B2-AEEA-883F-04E5-A58C7BBAF4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174256"/>
              </p:ext>
            </p:extLst>
          </p:nvPr>
        </p:nvGraphicFramePr>
        <p:xfrm>
          <a:off x="6934201" y="3655061"/>
          <a:ext cx="4800599" cy="4536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67">
                  <a:extLst>
                    <a:ext uri="{9D8B030D-6E8A-4147-A177-3AD203B41FA5}">
                      <a16:colId xmlns:a16="http://schemas.microsoft.com/office/drawing/2014/main" val="4231982405"/>
                    </a:ext>
                  </a:extLst>
                </a:gridCol>
                <a:gridCol w="660082">
                  <a:extLst>
                    <a:ext uri="{9D8B030D-6E8A-4147-A177-3AD203B41FA5}">
                      <a16:colId xmlns:a16="http://schemas.microsoft.com/office/drawing/2014/main" val="2817855743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1085444111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1627772849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450925848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3634246292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398301165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4039864980"/>
                    </a:ext>
                  </a:extLst>
                </a:gridCol>
              </a:tblGrid>
              <a:tr h="561003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660560"/>
                  </a:ext>
                </a:extLst>
              </a:tr>
              <a:tr h="5626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224877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3331510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5229437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947105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8986343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5920246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3204320"/>
                  </a:ext>
                </a:extLst>
              </a:tr>
            </a:tbl>
          </a:graphicData>
        </a:graphic>
      </p:graphicFrame>
      <p:sp>
        <p:nvSpPr>
          <p:cNvPr id="7" name="文字方塊 6">
            <a:extLst>
              <a:ext uri="{FF2B5EF4-FFF2-40B4-BE49-F238E27FC236}">
                <a16:creationId xmlns:a16="http://schemas.microsoft.com/office/drawing/2014/main" id="{AC7DC38D-8F8B-F5FB-9738-B2EFB8BBF1E6}"/>
              </a:ext>
            </a:extLst>
          </p:cNvPr>
          <p:cNvSpPr txBox="1"/>
          <p:nvPr/>
        </p:nvSpPr>
        <p:spPr>
          <a:xfrm>
            <a:off x="1371600" y="2857500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k=0</a:t>
            </a:r>
            <a:endParaRPr lang="zh-TW" altLang="en-US" dirty="0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2179F44F-507C-022A-C9CC-57FED55AB1CF}"/>
              </a:ext>
            </a:extLst>
          </p:cNvPr>
          <p:cNvSpPr txBox="1"/>
          <p:nvPr/>
        </p:nvSpPr>
        <p:spPr>
          <a:xfrm>
            <a:off x="8001000" y="2857500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k=1, P=t</a:t>
            </a:r>
            <a:endParaRPr lang="zh-TW" altLang="en-US" dirty="0"/>
          </a:p>
        </p:txBody>
      </p:sp>
      <p:graphicFrame>
        <p:nvGraphicFramePr>
          <p:cNvPr id="11" name="表格 10">
            <a:extLst>
              <a:ext uri="{FF2B5EF4-FFF2-40B4-BE49-F238E27FC236}">
                <a16:creationId xmlns:a16="http://schemas.microsoft.com/office/drawing/2014/main" id="{F39AF1AE-7EE4-BA3C-D7D4-3200BB4B75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132741"/>
              </p:ext>
            </p:extLst>
          </p:nvPr>
        </p:nvGraphicFramePr>
        <p:xfrm>
          <a:off x="12649200" y="3662680"/>
          <a:ext cx="4800599" cy="4536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67">
                  <a:extLst>
                    <a:ext uri="{9D8B030D-6E8A-4147-A177-3AD203B41FA5}">
                      <a16:colId xmlns:a16="http://schemas.microsoft.com/office/drawing/2014/main" val="4231982405"/>
                    </a:ext>
                  </a:extLst>
                </a:gridCol>
                <a:gridCol w="660082">
                  <a:extLst>
                    <a:ext uri="{9D8B030D-6E8A-4147-A177-3AD203B41FA5}">
                      <a16:colId xmlns:a16="http://schemas.microsoft.com/office/drawing/2014/main" val="2817855743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1085444111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1627772849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450925848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3634246292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398301165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4039864980"/>
                    </a:ext>
                  </a:extLst>
                </a:gridCol>
              </a:tblGrid>
              <a:tr h="561003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660560"/>
                  </a:ext>
                </a:extLst>
              </a:tr>
              <a:tr h="5626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224877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3331510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5229437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947105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8986343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TW" altLang="en-US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5920246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3204320"/>
                  </a:ext>
                </a:extLst>
              </a:tr>
            </a:tbl>
          </a:graphicData>
        </a:graphic>
      </p:graphicFrame>
      <p:sp>
        <p:nvSpPr>
          <p:cNvPr id="12" name="文字方塊 11">
            <a:extLst>
              <a:ext uri="{FF2B5EF4-FFF2-40B4-BE49-F238E27FC236}">
                <a16:creationId xmlns:a16="http://schemas.microsoft.com/office/drawing/2014/main" id="{D57A8451-53C6-E40F-0F69-799109367C1E}"/>
              </a:ext>
            </a:extLst>
          </p:cNvPr>
          <p:cNvSpPr txBox="1"/>
          <p:nvPr/>
        </p:nvSpPr>
        <p:spPr>
          <a:xfrm>
            <a:off x="13563600" y="2834640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k=2, P=t</a:t>
            </a:r>
            <a:endParaRPr lang="zh-TW" altLang="en-US" dirty="0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7AF8E1D0-9A95-8B8B-824B-B20E073AA6AB}"/>
              </a:ext>
            </a:extLst>
          </p:cNvPr>
          <p:cNvSpPr txBox="1"/>
          <p:nvPr/>
        </p:nvSpPr>
        <p:spPr>
          <a:xfrm>
            <a:off x="13716000" y="8657827"/>
            <a:ext cx="18526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000" dirty="0"/>
              <a:t>O(</a:t>
            </a:r>
            <a:r>
              <a:rPr lang="en-US" altLang="zh-TW" sz="4000" dirty="0" err="1"/>
              <a:t>mnr</a:t>
            </a:r>
            <a:r>
              <a:rPr lang="en-US" altLang="zh-TW" sz="4000" dirty="0"/>
              <a:t>) r=|P|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703664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C057DB-506C-A862-C094-BCD82D26A4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6F64FC41-0671-6780-0E53-48822202302F}"/>
              </a:ext>
            </a:extLst>
          </p:cNvPr>
          <p:cNvSpPr txBox="1"/>
          <p:nvPr/>
        </p:nvSpPr>
        <p:spPr>
          <a:xfrm>
            <a:off x="1564144" y="1094847"/>
            <a:ext cx="15590520" cy="9105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28"/>
              </a:lnSpc>
            </a:pPr>
            <a:r>
              <a:rPr lang="en-US" sz="6600" b="1" dirty="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STR-EC-LCS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3E02CF24-43D0-7E38-B52D-046CEE499251}"/>
              </a:ext>
            </a:extLst>
          </p:cNvPr>
          <p:cNvSpPr txBox="1"/>
          <p:nvPr/>
        </p:nvSpPr>
        <p:spPr>
          <a:xfrm>
            <a:off x="1564144" y="2171700"/>
            <a:ext cx="16571456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L(i, j, k) =</a:t>
            </a:r>
          </a:p>
          <a:p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zh-TW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L(i − 1, j − 1, k)                            if k = 1 and X[i] = Y[j] = P[k],</a:t>
            </a:r>
          </a:p>
          <a:p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max {1 + L(i − 1, j − 1, k − 1),</a:t>
            </a:r>
          </a:p>
          <a:p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1 + L(i − 1, j − 1, k)}          if k ≥ 2 and X[i] = Y[j] = P[k],</a:t>
            </a:r>
          </a:p>
          <a:p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1 + L(i − 1, j − 1, k)                      if X[i] = Y[j] and </a:t>
            </a:r>
          </a:p>
          <a:p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(k = 0, or k &gt; 0 and X[i] ≠ P[k]),</a:t>
            </a:r>
          </a:p>
          <a:p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max {L(i − 1, j, k),</a:t>
            </a:r>
          </a:p>
          <a:p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L(i, j − 1, k)}                       if X[i] ≠ Y[j]</a:t>
            </a:r>
          </a:p>
          <a:p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zh-TW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311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DB0DE-002F-FB7C-7036-1555CD55D9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D571E8D6-354D-0D52-6713-22AAF238EB53}"/>
              </a:ext>
            </a:extLst>
          </p:cNvPr>
          <p:cNvSpPr txBox="1"/>
          <p:nvPr/>
        </p:nvSpPr>
        <p:spPr>
          <a:xfrm>
            <a:off x="1564144" y="1094847"/>
            <a:ext cx="15590520" cy="9105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28"/>
              </a:lnSpc>
            </a:pPr>
            <a:r>
              <a:rPr lang="en-US" sz="6600" b="1" dirty="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STR-EC-LCS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DEFE71DD-3245-C545-69E3-E03F75FBE6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961490"/>
              </p:ext>
            </p:extLst>
          </p:nvPr>
        </p:nvGraphicFramePr>
        <p:xfrm>
          <a:off x="609601" y="3662680"/>
          <a:ext cx="4800599" cy="452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67">
                  <a:extLst>
                    <a:ext uri="{9D8B030D-6E8A-4147-A177-3AD203B41FA5}">
                      <a16:colId xmlns:a16="http://schemas.microsoft.com/office/drawing/2014/main" val="4231982405"/>
                    </a:ext>
                  </a:extLst>
                </a:gridCol>
                <a:gridCol w="660082">
                  <a:extLst>
                    <a:ext uri="{9D8B030D-6E8A-4147-A177-3AD203B41FA5}">
                      <a16:colId xmlns:a16="http://schemas.microsoft.com/office/drawing/2014/main" val="2817855743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1085444111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1627772849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450925848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3634246292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398301165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4039864980"/>
                    </a:ext>
                  </a:extLst>
                </a:gridCol>
              </a:tblGrid>
              <a:tr h="560060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660560"/>
                  </a:ext>
                </a:extLst>
              </a:tr>
              <a:tr h="56172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224877"/>
                  </a:ext>
                </a:extLst>
              </a:tr>
              <a:tr h="56783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3331510"/>
                  </a:ext>
                </a:extLst>
              </a:tr>
              <a:tr h="56783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5229437"/>
                  </a:ext>
                </a:extLst>
              </a:tr>
              <a:tr h="56783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947105"/>
                  </a:ext>
                </a:extLst>
              </a:tr>
              <a:tr h="56783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8986343"/>
                  </a:ext>
                </a:extLst>
              </a:tr>
              <a:tr h="56783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5920246"/>
                  </a:ext>
                </a:extLst>
              </a:tr>
              <a:tr h="56783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320432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049EB95D-ECE0-E749-FA1D-621C29DEC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9275054"/>
              </p:ext>
            </p:extLst>
          </p:nvPr>
        </p:nvGraphicFramePr>
        <p:xfrm>
          <a:off x="6743700" y="3662680"/>
          <a:ext cx="4800599" cy="4536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67">
                  <a:extLst>
                    <a:ext uri="{9D8B030D-6E8A-4147-A177-3AD203B41FA5}">
                      <a16:colId xmlns:a16="http://schemas.microsoft.com/office/drawing/2014/main" val="4231982405"/>
                    </a:ext>
                  </a:extLst>
                </a:gridCol>
                <a:gridCol w="660082">
                  <a:extLst>
                    <a:ext uri="{9D8B030D-6E8A-4147-A177-3AD203B41FA5}">
                      <a16:colId xmlns:a16="http://schemas.microsoft.com/office/drawing/2014/main" val="2817855743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1085444111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1627772849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450925848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3634246292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398301165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4039864980"/>
                    </a:ext>
                  </a:extLst>
                </a:gridCol>
              </a:tblGrid>
              <a:tr h="561003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660560"/>
                  </a:ext>
                </a:extLst>
              </a:tr>
              <a:tr h="5626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224877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3331510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5229437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947105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8986343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5920246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3204320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6C9A4F88-EF9C-4FFD-275E-817A3C42EE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110606"/>
              </p:ext>
            </p:extLst>
          </p:nvPr>
        </p:nvGraphicFramePr>
        <p:xfrm>
          <a:off x="12649200" y="3662680"/>
          <a:ext cx="4800599" cy="4536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67">
                  <a:extLst>
                    <a:ext uri="{9D8B030D-6E8A-4147-A177-3AD203B41FA5}">
                      <a16:colId xmlns:a16="http://schemas.microsoft.com/office/drawing/2014/main" val="4231982405"/>
                    </a:ext>
                  </a:extLst>
                </a:gridCol>
                <a:gridCol w="660082">
                  <a:extLst>
                    <a:ext uri="{9D8B030D-6E8A-4147-A177-3AD203B41FA5}">
                      <a16:colId xmlns:a16="http://schemas.microsoft.com/office/drawing/2014/main" val="2817855743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1085444111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1627772849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450925848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3634246292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398301165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4039864980"/>
                    </a:ext>
                  </a:extLst>
                </a:gridCol>
              </a:tblGrid>
              <a:tr h="561003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660560"/>
                  </a:ext>
                </a:extLst>
              </a:tr>
              <a:tr h="5626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224877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3331510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5229437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947105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8986343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TW" altLang="en-US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5920246"/>
                  </a:ext>
                </a:extLst>
              </a:tr>
              <a:tr h="56879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zh-TW" altLang="en-US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TW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zh-TW" altLang="en-US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3204320"/>
                  </a:ext>
                </a:extLst>
              </a:tr>
            </a:tbl>
          </a:graphicData>
        </a:graphic>
      </p:graphicFrame>
      <p:sp>
        <p:nvSpPr>
          <p:cNvPr id="8" name="文字方塊 7">
            <a:extLst>
              <a:ext uri="{FF2B5EF4-FFF2-40B4-BE49-F238E27FC236}">
                <a16:creationId xmlns:a16="http://schemas.microsoft.com/office/drawing/2014/main" id="{FABB81D7-5D50-4865-CAC9-D0453697D803}"/>
              </a:ext>
            </a:extLst>
          </p:cNvPr>
          <p:cNvSpPr txBox="1"/>
          <p:nvPr/>
        </p:nvSpPr>
        <p:spPr>
          <a:xfrm>
            <a:off x="1371600" y="2857500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k=0</a:t>
            </a:r>
            <a:endParaRPr lang="zh-TW" altLang="en-US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568FA502-D26F-FED4-87F6-99377A9B820C}"/>
              </a:ext>
            </a:extLst>
          </p:cNvPr>
          <p:cNvSpPr txBox="1"/>
          <p:nvPr/>
        </p:nvSpPr>
        <p:spPr>
          <a:xfrm>
            <a:off x="8001000" y="2857500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k=1, P=t</a:t>
            </a:r>
            <a:endParaRPr lang="zh-TW" altLang="en-US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BEE96206-99B1-E61F-8C34-D70D76FDEBD5}"/>
              </a:ext>
            </a:extLst>
          </p:cNvPr>
          <p:cNvSpPr txBox="1"/>
          <p:nvPr/>
        </p:nvSpPr>
        <p:spPr>
          <a:xfrm>
            <a:off x="13563600" y="2834640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k=2, P=t</a:t>
            </a:r>
            <a:endParaRPr lang="zh-TW" altLang="en-US" dirty="0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5D235F4F-FD65-67F1-B187-3E584B2E1695}"/>
              </a:ext>
            </a:extLst>
          </p:cNvPr>
          <p:cNvSpPr txBox="1"/>
          <p:nvPr/>
        </p:nvSpPr>
        <p:spPr>
          <a:xfrm>
            <a:off x="13639800" y="8314990"/>
            <a:ext cx="2514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5400" dirty="0"/>
              <a:t>O(</a:t>
            </a:r>
            <a:r>
              <a:rPr lang="en-US" altLang="zh-TW" sz="5400" dirty="0" err="1"/>
              <a:t>mnr</a:t>
            </a:r>
            <a:r>
              <a:rPr lang="en-US" altLang="zh-TW" sz="5400" dirty="0"/>
              <a:t>) r=|P|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852316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918</Words>
  <Application>Microsoft Office PowerPoint</Application>
  <PresentationFormat>自訂</PresentationFormat>
  <Paragraphs>440</Paragraphs>
  <Slides>8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Times New Roman Bold</vt:lpstr>
      <vt:lpstr>Times New Roman</vt:lpstr>
      <vt:lpstr>Arial</vt:lpstr>
      <vt:lpstr>Calibri</vt:lpstr>
      <vt:lpstr>Office Theme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20241105_huangty.pptx</dc:title>
  <cp:lastModifiedBy>User</cp:lastModifiedBy>
  <cp:revision>2</cp:revision>
  <dcterms:created xsi:type="dcterms:W3CDTF">2006-08-16T00:00:00Z</dcterms:created>
  <dcterms:modified xsi:type="dcterms:W3CDTF">2025-03-26T07:29:55Z</dcterms:modified>
  <dc:identifier>DAGXcpuO9tU</dc:identifier>
</cp:coreProperties>
</file>