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88" r:id="rId3"/>
    <p:sldId id="321" r:id="rId4"/>
    <p:sldId id="273" r:id="rId5"/>
    <p:sldId id="322" r:id="rId6"/>
    <p:sldId id="323" r:id="rId7"/>
    <p:sldId id="324" r:id="rId8"/>
    <p:sldId id="325" r:id="rId9"/>
    <p:sldId id="326" r:id="rId10"/>
    <p:sldId id="327" r:id="rId11"/>
    <p:sldId id="328" r:id="rId12"/>
    <p:sldId id="293" r:id="rId13"/>
    <p:sldId id="32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eTilq5NutPlNu3ZIpsQbcDZRt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3416" autoAdjust="0"/>
  </p:normalViewPr>
  <p:slideViewPr>
    <p:cSldViewPr snapToGrid="0">
      <p:cViewPr varScale="1">
        <p:scale>
          <a:sx n="93" d="100"/>
          <a:sy n="93" d="100"/>
        </p:scale>
        <p:origin x="12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in="-136" max="1080" units="cm"/>
        </inkml:traceFormat>
        <inkml:channelProperties>
          <inkml:channelProperty channel="X" name="resolution" value="72.86527" units="1/cm"/>
          <inkml:channelProperty channel="Y" name="resolution" value="41.08108" units="1/cm"/>
        </inkml:channelProperties>
      </inkml:inkSource>
      <inkml:timestamp xml:id="ts0" timeString="2024-09-22T10:43:27.088"/>
    </inkml:context>
    <inkml:brush xml:id="br0">
      <inkml:brushProperty name="width" value="0.05292" units="cm"/>
      <inkml:brushProperty name="height" value="0.05292" units="cm"/>
      <inkml:brushProperty name="color" value="#FF0000"/>
    </inkml:brush>
  </inkml:definitions>
  <inkml:trace contextRef="#ctx0" brushRef="#br0">23054 4551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133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A038ADC0-0C11-BEF4-8574-900EF7AEFE1A}"/>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6D0FA818-5B48-AA0C-4B77-15FA152BE1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24D0D383-9EB7-9C5D-E5D8-29CB11754B0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D48439C5-DE11-5BAE-909D-04BF4A00268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3906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3EF6E5EE-86E1-03B3-8ECD-E42C3C3B3B2D}"/>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8C07392C-2CBE-FFF8-AEAB-D817704150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D73EB478-D4E5-DB18-378C-0840318A14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dirty="0"/>
              <a:t>Burrows-Wheeler Transform (BWT)</a:t>
            </a: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a:extLst>
              <a:ext uri="{FF2B5EF4-FFF2-40B4-BE49-F238E27FC236}">
                <a16:creationId xmlns:a16="http://schemas.microsoft.com/office/drawing/2014/main" id="{6C236933-ECA2-E430-8FFB-D67BD07333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8289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err="1">
                    <a:solidFill>
                      <a:schemeClr val="dk1"/>
                    </a:solidFill>
                    <a:latin typeface="Times New Roman" pitchFamily="18" charset="0"/>
                    <a:ea typeface="Calibri"/>
                    <a:cs typeface="Times New Roman" pitchFamily="18" charset="0"/>
                    <a:sym typeface="Calibri"/>
                  </a:rPr>
                  <a:t>Size:O</a:t>
                </a:r>
                <a:r>
                  <a:rPr lang="en-US" altLang="zh-TW" sz="1200" dirty="0">
                    <a:solidFill>
                      <a:schemeClr val="dk1"/>
                    </a:solidFill>
                    <a:latin typeface="Times New Roman" pitchFamily="18" charset="0"/>
                    <a:ea typeface="Calibri"/>
                    <a:cs typeface="Times New Roman" pitchFamily="18" charset="0"/>
                    <a:sym typeface="Calibri"/>
                  </a:rPr>
                  <a:t>(</a:t>
                </a:r>
                <a:r>
                  <a:rPr lang="en-US" altLang="zh-TW" sz="1200" dirty="0" err="1">
                    <a:solidFill>
                      <a:schemeClr val="dk1"/>
                    </a:solidFill>
                    <a:latin typeface="Times New Roman" pitchFamily="18" charset="0"/>
                    <a:ea typeface="Calibri"/>
                    <a:cs typeface="Times New Roman" pitchFamily="18" charset="0"/>
                    <a:sym typeface="Calibri"/>
                  </a:rPr>
                  <a:t>mn</a:t>
                </a:r>
                <a:r>
                  <a:rPr lang="en-US" altLang="zh-TW" sz="1200" dirty="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construction </a:t>
                </a:r>
                <a:r>
                  <a:rPr lang="en-US" altLang="zh-TW" sz="1200" dirty="0" err="1">
                    <a:solidFill>
                      <a:schemeClr val="dk1"/>
                    </a:solidFill>
                    <a:latin typeface="Times New Roman" pitchFamily="18" charset="0"/>
                    <a:ea typeface="Calibri"/>
                    <a:cs typeface="Times New Roman" pitchFamily="18" charset="0"/>
                    <a:sym typeface="Calibri"/>
                  </a:rPr>
                  <a:t>time:O</a:t>
                </a:r>
                <a:r>
                  <a:rPr lang="en-US" altLang="zh-TW" sz="1200" dirty="0">
                    <a:solidFill>
                      <a:schemeClr val="dk1"/>
                    </a:solidFill>
                    <a:latin typeface="Times New Roman" pitchFamily="18" charset="0"/>
                    <a:ea typeface="Calibri"/>
                    <a:cs typeface="Times New Roman" pitchFamily="18" charset="0"/>
                    <a:sym typeface="Calibri"/>
                  </a:rPr>
                  <a:t>(</a:t>
                </a:r>
                <a:r>
                  <a:rPr lang="en-US" altLang="zh-TW" sz="1200" dirty="0" err="1">
                    <a:solidFill>
                      <a:schemeClr val="dk1"/>
                    </a:solidFill>
                    <a:latin typeface="Times New Roman" pitchFamily="18" charset="0"/>
                    <a:ea typeface="Calibri"/>
                    <a:cs typeface="Times New Roman" pitchFamily="18" charset="0"/>
                    <a:sym typeface="Calibri"/>
                  </a:rPr>
                  <a:t>mn</a:t>
                </a:r>
                <a:r>
                  <a:rPr lang="en-US" altLang="zh-TW" sz="1200" dirty="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err="1">
                    <a:solidFill>
                      <a:schemeClr val="dk1"/>
                    </a:solidFill>
                    <a:latin typeface="Times New Roman" pitchFamily="18" charset="0"/>
                    <a:ea typeface="Calibri"/>
                    <a:cs typeface="Times New Roman" pitchFamily="18" charset="0"/>
                    <a:sym typeface="Calibri"/>
                  </a:rPr>
                  <a:t>Query:O</a:t>
                </a:r>
                <a:r>
                  <a:rPr lang="en-US" altLang="zh-TW" sz="1200" dirty="0">
                    <a:solidFill>
                      <a:schemeClr val="dk1"/>
                    </a:solidFill>
                    <a:latin typeface="Times New Roman" pitchFamily="18" charset="0"/>
                    <a:ea typeface="Calibri"/>
                    <a:cs typeface="Times New Roman" pitchFamily="18" charset="0"/>
                    <a:sym typeface="Calibri"/>
                  </a:rPr>
                  <a:t>(</a:t>
                </a:r>
                <a14:m>
                  <m:oMath xmlns:m="http://schemas.openxmlformats.org/officeDocument/2006/math">
                    <m:rad>
                      <m:radPr>
                        <m:degHide m:val="on"/>
                        <m:ctrlPr>
                          <a:rPr lang="en-US" altLang="zh-TW" sz="1200" i="1" dirty="0" smtClean="0">
                            <a:solidFill>
                              <a:srgbClr val="FF0000"/>
                            </a:solidFill>
                            <a:latin typeface="Cambria Math" panose="02040503050406030204" pitchFamily="18" charset="0"/>
                            <a:cs typeface="Times New Roman" panose="02020603050405020304" pitchFamily="18" charset="0"/>
                            <a:sym typeface="Times New Roman"/>
                          </a:rPr>
                        </m:ctrlPr>
                      </m:radPr>
                      <m:deg/>
                      <m:e>
                        <m:sSup>
                          <m:sSupPr>
                            <m:ctrlPr>
                              <a:rPr lang="en-US" altLang="zh-TW" sz="1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b="0" i="1" dirty="0" smtClean="0">
                                <a:solidFill>
                                  <a:srgbClr val="FF0000"/>
                                </a:solidFill>
                                <a:latin typeface="Cambria Math"/>
                                <a:cs typeface="Times New Roman" panose="02020603050405020304" pitchFamily="18" charset="0"/>
                                <a:sym typeface="Times New Roman"/>
                              </a:rPr>
                              <m:t>𝑚</m:t>
                            </m:r>
                          </m:e>
                          <m:sup>
                            <m:r>
                              <a:rPr lang="en-US" altLang="zh-TW" sz="1200" b="0" i="1" dirty="0" smtClean="0">
                                <a:solidFill>
                                  <a:srgbClr val="FF0000"/>
                                </a:solidFill>
                                <a:latin typeface="Cambria Math"/>
                                <a:cs typeface="Times New Roman" panose="02020603050405020304" pitchFamily="18" charset="0"/>
                                <a:sym typeface="Times New Roman"/>
                              </a:rPr>
                              <m:t>′</m:t>
                            </m:r>
                          </m:sup>
                        </m:sSup>
                        <m:r>
                          <a:rPr lang="en-US" altLang="zh-TW" sz="1200" b="0" i="1" dirty="0" smtClean="0">
                            <a:solidFill>
                              <a:srgbClr val="FF0000"/>
                            </a:solidFill>
                            <a:latin typeface="Cambria Math"/>
                            <a:cs typeface="Times New Roman" panose="02020603050405020304" pitchFamily="18" charset="0"/>
                            <a:sym typeface="Times New Roman"/>
                          </a:rPr>
                          <m:t>+</m:t>
                        </m:r>
                        <m:sSup>
                          <m:sSupPr>
                            <m:ctrlPr>
                              <a:rPr lang="en-US" altLang="zh-TW" sz="1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b="0" i="1" dirty="0" smtClean="0">
                                <a:solidFill>
                                  <a:srgbClr val="FF0000"/>
                                </a:solidFill>
                                <a:latin typeface="Cambria Math"/>
                                <a:cs typeface="Times New Roman" panose="02020603050405020304" pitchFamily="18" charset="0"/>
                                <a:sym typeface="Times New Roman"/>
                              </a:rPr>
                              <m:t>𝑛</m:t>
                            </m:r>
                          </m:e>
                          <m:sup>
                            <m:r>
                              <a:rPr lang="en-US" altLang="zh-TW" sz="1200" b="0" i="1" dirty="0" smtClean="0">
                                <a:solidFill>
                                  <a:srgbClr val="FF0000"/>
                                </a:solidFill>
                                <a:latin typeface="Cambria Math"/>
                                <a:cs typeface="Times New Roman" panose="02020603050405020304" pitchFamily="18" charset="0"/>
                                <a:sym typeface="Times New Roman"/>
                              </a:rPr>
                              <m:t>′</m:t>
                            </m:r>
                          </m:sup>
                        </m:sSup>
                      </m:e>
                    </m:rad>
                    <m:sSup>
                      <m:sSupPr>
                        <m:ctrlPr>
                          <a:rPr lang="en-US" altLang="zh-TW" sz="120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i="1" dirty="0">
                            <a:solidFill>
                              <a:srgbClr val="FF0000"/>
                            </a:solidFill>
                            <a:latin typeface="Cambria Math"/>
                            <a:cs typeface="Times New Roman" panose="02020603050405020304" pitchFamily="18" charset="0"/>
                            <a:sym typeface="Times New Roman"/>
                          </a:rPr>
                          <m:t>𝑙𝑜𝑔</m:t>
                        </m:r>
                      </m:e>
                      <m:sup>
                        <m:r>
                          <a:rPr lang="en-US" altLang="zh-TW" sz="1200" i="1" dirty="0">
                            <a:solidFill>
                              <a:srgbClr val="FF0000"/>
                            </a:solidFill>
                            <a:latin typeface="Cambria Math"/>
                            <a:cs typeface="Times New Roman" panose="02020603050405020304" pitchFamily="18" charset="0"/>
                            <a:sym typeface="Times New Roman"/>
                          </a:rPr>
                          <m:t>1+</m:t>
                        </m:r>
                        <m:r>
                          <m:rPr>
                            <m:nor/>
                          </m:rPr>
                          <a:rPr lang="el-GR" altLang="zh-TW" sz="1200">
                            <a:solidFill>
                              <a:srgbClr val="FF0000"/>
                            </a:solidFill>
                          </a:rPr>
                          <m:t>ϵ</m:t>
                        </m:r>
                      </m:sup>
                    </m:sSup>
                    <m:r>
                      <a:rPr lang="en-US" altLang="zh-TW" sz="1200" b="0" i="1" smtClean="0">
                        <a:solidFill>
                          <a:srgbClr val="FF0000"/>
                        </a:solidFill>
                        <a:latin typeface="Cambria Math"/>
                      </a:rPr>
                      <m:t>(</m:t>
                    </m:r>
                    <m:sSup>
                      <m:sSupPr>
                        <m:ctrlPr>
                          <a:rPr lang="en-US" altLang="zh-TW" sz="1200" b="0" i="1" smtClean="0">
                            <a:solidFill>
                              <a:srgbClr val="FF0000"/>
                            </a:solidFill>
                            <a:latin typeface="Cambria Math" panose="02040503050406030204" pitchFamily="18" charset="0"/>
                          </a:rPr>
                        </m:ctrlPr>
                      </m:sSupPr>
                      <m:e>
                        <m:r>
                          <a:rPr lang="en-US" altLang="zh-TW" sz="1200" b="0" i="1" smtClean="0">
                            <a:solidFill>
                              <a:srgbClr val="FF0000"/>
                            </a:solidFill>
                            <a:latin typeface="Cambria Math"/>
                          </a:rPr>
                          <m:t>𝑚</m:t>
                        </m:r>
                      </m:e>
                      <m:sup>
                        <m:r>
                          <a:rPr lang="en-US" altLang="zh-TW" sz="1200" b="0" i="1" smtClean="0">
                            <a:solidFill>
                              <a:srgbClr val="FF0000"/>
                            </a:solidFill>
                            <a:latin typeface="Cambria Math"/>
                          </a:rPr>
                          <m:t>′</m:t>
                        </m:r>
                      </m:sup>
                    </m:sSup>
                    <m:r>
                      <a:rPr lang="en-US" altLang="zh-TW" sz="1200" b="0" i="1" smtClean="0">
                        <a:solidFill>
                          <a:srgbClr val="FF0000"/>
                        </a:solidFill>
                        <a:latin typeface="Cambria Math"/>
                      </a:rPr>
                      <m:t>+</m:t>
                    </m:r>
                    <m:r>
                      <a:rPr lang="en-US" altLang="zh-TW" sz="1200" b="0" i="1" smtClean="0">
                        <a:solidFill>
                          <a:srgbClr val="FF0000"/>
                        </a:solidFill>
                        <a:latin typeface="Cambria Math"/>
                      </a:rPr>
                      <m:t>𝑛</m:t>
                    </m:r>
                    <m:r>
                      <a:rPr lang="en-US" altLang="zh-TW" sz="1200" b="0" i="1" smtClean="0">
                        <a:solidFill>
                          <a:srgbClr val="FF0000"/>
                        </a:solidFill>
                        <a:latin typeface="Cambria Math"/>
                      </a:rPr>
                      <m:t>′)) </m:t>
                    </m:r>
                  </m:oMath>
                </a14:m>
                <a:endParaRPr lang="en-US" altLang="zh-TW" sz="1200" dirty="0">
                  <a:solidFill>
                    <a:schemeClr val="dk1"/>
                  </a:solidFill>
                  <a:latin typeface="Times New Roman" pitchFamily="18" charset="0"/>
                  <a:ea typeface="Calibri"/>
                  <a:cs typeface="Times New Roman" pitchFamily="18" charset="0"/>
                  <a:sym typeface="Calibri"/>
                </a:endParaRPr>
              </a:p>
            </p:txBody>
          </p:sp>
        </mc:Choice>
        <mc:Fallback xmlns="">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err="1" smtClean="0">
                    <a:solidFill>
                      <a:schemeClr val="dk1"/>
                    </a:solidFill>
                    <a:latin typeface="Times New Roman" pitchFamily="18" charset="0"/>
                    <a:ea typeface="Calibri"/>
                    <a:cs typeface="Times New Roman" pitchFamily="18" charset="0"/>
                    <a:sym typeface="Calibri"/>
                  </a:rPr>
                  <a:t>Size:O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dirty="0" err="1" smtClean="0">
                    <a:solidFill>
                      <a:schemeClr val="dk1"/>
                    </a:solidFill>
                    <a:latin typeface="Times New Roman" pitchFamily="18" charset="0"/>
                    <a:ea typeface="Calibri"/>
                    <a:cs typeface="Times New Roman" pitchFamily="18" charset="0"/>
                    <a:sym typeface="Calibri"/>
                  </a:rPr>
                  <a:t>mn</a:t>
                </a:r>
                <a:r>
                  <a:rPr lang="en-US" altLang="zh-TW" sz="1200" dirty="0" smtClean="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smtClean="0">
                    <a:solidFill>
                      <a:schemeClr val="dk1"/>
                    </a:solidFill>
                    <a:latin typeface="Times New Roman" pitchFamily="18" charset="0"/>
                    <a:ea typeface="Calibri"/>
                    <a:cs typeface="Times New Roman" pitchFamily="18" charset="0"/>
                    <a:sym typeface="Calibri"/>
                  </a:rPr>
                  <a:t>construction </a:t>
                </a:r>
                <a:r>
                  <a:rPr lang="en-US" altLang="zh-TW" sz="1200" dirty="0" err="1" smtClean="0">
                    <a:solidFill>
                      <a:schemeClr val="dk1"/>
                    </a:solidFill>
                    <a:latin typeface="Times New Roman" pitchFamily="18" charset="0"/>
                    <a:ea typeface="Calibri"/>
                    <a:cs typeface="Times New Roman" pitchFamily="18" charset="0"/>
                    <a:sym typeface="Calibri"/>
                  </a:rPr>
                  <a:t>time:O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dirty="0" err="1" smtClean="0">
                    <a:solidFill>
                      <a:schemeClr val="dk1"/>
                    </a:solidFill>
                    <a:latin typeface="Times New Roman" pitchFamily="18" charset="0"/>
                    <a:ea typeface="Calibri"/>
                    <a:cs typeface="Times New Roman" pitchFamily="18" charset="0"/>
                    <a:sym typeface="Calibri"/>
                  </a:rPr>
                  <a:t>mn</a:t>
                </a:r>
                <a:r>
                  <a:rPr lang="en-US" altLang="zh-TW" sz="1200" dirty="0" smtClean="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err="1" smtClean="0">
                    <a:solidFill>
                      <a:schemeClr val="dk1"/>
                    </a:solidFill>
                    <a:latin typeface="Times New Roman" pitchFamily="18" charset="0"/>
                    <a:ea typeface="Calibri"/>
                    <a:cs typeface="Times New Roman" pitchFamily="18" charset="0"/>
                    <a:sym typeface="Calibri"/>
                  </a:rPr>
                  <a:t>Query:O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b="0" i="0" dirty="0" smtClean="0">
                    <a:solidFill>
                      <a:srgbClr val="FF0000"/>
                    </a:solidFill>
                    <a:latin typeface="Cambria Math"/>
                    <a:cs typeface="Times New Roman" panose="02020603050405020304" pitchFamily="18" charset="0"/>
                    <a:sym typeface="Times New Roman"/>
                  </a:rPr>
                  <a:t>𝑚^′+𝑛^′ </a:t>
                </a:r>
                <a:r>
                  <a:rPr lang="en-US" altLang="zh-TW" sz="1200" b="0" i="0" dirty="0" smtClean="0">
                    <a:solidFill>
                      <a:srgbClr val="FF0000"/>
                    </a:solidFill>
                    <a:latin typeface="Cambria Math"/>
                    <a:cs typeface="Times New Roman" panose="02020603050405020304" pitchFamily="18" charset="0"/>
                    <a:sym typeface="Times New Roman"/>
                  </a:rPr>
                  <a:t>) </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i="0" dirty="0">
                    <a:solidFill>
                      <a:srgbClr val="FF0000"/>
                    </a:solidFill>
                    <a:latin typeface="Cambria Math"/>
                    <a:cs typeface="Times New Roman" panose="02020603050405020304" pitchFamily="18" charset="0"/>
                    <a:sym typeface="Times New Roman"/>
                  </a:rPr>
                  <a:t>𝑙𝑜𝑔</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i="0" dirty="0">
                    <a:solidFill>
                      <a:srgbClr val="FF0000"/>
                    </a:solidFill>
                    <a:latin typeface="Cambria Math"/>
                    <a:cs typeface="Times New Roman" panose="02020603050405020304" pitchFamily="18" charset="0"/>
                    <a:sym typeface="Times New Roman"/>
                  </a:rPr>
                  <a:t>1+</a:t>
                </a:r>
                <a:r>
                  <a:rPr lang="el-GR" altLang="zh-TW" sz="1200" i="0">
                    <a:solidFill>
                      <a:srgbClr val="FF0000"/>
                    </a:solidFill>
                    <a:latin typeface="Cambria Math"/>
                    <a:cs typeface="Times New Roman" panose="02020603050405020304" pitchFamily="18" charset="0"/>
                    <a:sym typeface="Times New Roman"/>
                  </a:rPr>
                  <a:t>"</a:t>
                </a:r>
                <a:r>
                  <a:rPr lang="el-GR" altLang="zh-TW" sz="1200" i="0">
                    <a:solidFill>
                      <a:srgbClr val="FF0000"/>
                    </a:solidFill>
                  </a:rPr>
                  <a:t>ϵ</a:t>
                </a:r>
                <a:r>
                  <a:rPr lang="el-GR" altLang="zh-TW" sz="1200" i="0">
                    <a:solidFill>
                      <a:srgbClr val="FF0000"/>
                    </a:solidFill>
                    <a:latin typeface="Cambria Math"/>
                  </a:rPr>
                  <a:t>" </a:t>
                </a:r>
                <a:r>
                  <a:rPr lang="en-US" altLang="zh-TW" sz="1200" i="0" dirty="0" smtClean="0">
                    <a:solidFill>
                      <a:srgbClr val="FF0000"/>
                    </a:solidFill>
                    <a:latin typeface="Cambria Math"/>
                    <a:sym typeface="Times New Roman"/>
                  </a:rPr>
                  <a:t>)</a:t>
                </a:r>
                <a:r>
                  <a:rPr lang="en-US" altLang="zh-TW" sz="1200" b="0" i="0" smtClean="0">
                    <a:solidFill>
                      <a:srgbClr val="FF0000"/>
                    </a:solidFill>
                    <a:latin typeface="Cambria Math"/>
                    <a:sym typeface="Times New Roman"/>
                  </a:rPr>
                  <a:t> </a:t>
                </a:r>
                <a:r>
                  <a:rPr lang="en-US" altLang="zh-TW" sz="1200" b="0" i="0" smtClean="0">
                    <a:solidFill>
                      <a:srgbClr val="FF0000"/>
                    </a:solidFill>
                    <a:latin typeface="Cambria Math"/>
                  </a:rPr>
                  <a:t>(𝑚^′+𝑛′)) </a:t>
                </a:r>
                <a:endParaRPr lang="en-US" altLang="zh-TW" sz="1200" dirty="0" smtClean="0">
                  <a:solidFill>
                    <a:schemeClr val="dk1"/>
                  </a:solidFill>
                  <a:latin typeface="Times New Roman" pitchFamily="18" charset="0"/>
                  <a:ea typeface="Calibri"/>
                  <a:cs typeface="Times New Roman" pitchFamily="18" charset="0"/>
                  <a:sym typeface="Calibri"/>
                </a:endParaRPr>
              </a:p>
            </p:txBody>
          </p:sp>
        </mc:Fallback>
      </mc:AlternateContent>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2C1E1DB8-A725-4E9B-0990-65D5001E4642}"/>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294919EB-D06E-9C2D-6951-3FFF2DB4E7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35" name="Google Shape;135;p7:notes">
                <a:extLst>
                  <a:ext uri="{FF2B5EF4-FFF2-40B4-BE49-F238E27FC236}">
                    <a16:creationId xmlns:a16="http://schemas.microsoft.com/office/drawing/2014/main" id="{B2D4F0EC-F849-6FB3-5430-465E304C8B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err="1">
                    <a:solidFill>
                      <a:schemeClr val="dk1"/>
                    </a:solidFill>
                    <a:latin typeface="Times New Roman" pitchFamily="18" charset="0"/>
                    <a:ea typeface="Calibri"/>
                    <a:cs typeface="Times New Roman" pitchFamily="18" charset="0"/>
                    <a:sym typeface="Calibri"/>
                  </a:rPr>
                  <a:t>Size:O</a:t>
                </a:r>
                <a:r>
                  <a:rPr lang="en-US" altLang="zh-TW" sz="1200" dirty="0">
                    <a:solidFill>
                      <a:schemeClr val="dk1"/>
                    </a:solidFill>
                    <a:latin typeface="Times New Roman" pitchFamily="18" charset="0"/>
                    <a:ea typeface="Calibri"/>
                    <a:cs typeface="Times New Roman" pitchFamily="18" charset="0"/>
                    <a:sym typeface="Calibri"/>
                  </a:rPr>
                  <a:t>(</a:t>
                </a:r>
                <a:r>
                  <a:rPr lang="en-US" altLang="zh-TW" sz="1200" dirty="0" err="1">
                    <a:solidFill>
                      <a:schemeClr val="dk1"/>
                    </a:solidFill>
                    <a:latin typeface="Times New Roman" pitchFamily="18" charset="0"/>
                    <a:ea typeface="Calibri"/>
                    <a:cs typeface="Times New Roman" pitchFamily="18" charset="0"/>
                    <a:sym typeface="Calibri"/>
                  </a:rPr>
                  <a:t>mn</a:t>
                </a:r>
                <a:r>
                  <a:rPr lang="en-US" altLang="zh-TW" sz="1200" dirty="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construction </a:t>
                </a:r>
                <a:r>
                  <a:rPr lang="en-US" altLang="zh-TW" sz="1200" dirty="0" err="1">
                    <a:solidFill>
                      <a:schemeClr val="dk1"/>
                    </a:solidFill>
                    <a:latin typeface="Times New Roman" pitchFamily="18" charset="0"/>
                    <a:ea typeface="Calibri"/>
                    <a:cs typeface="Times New Roman" pitchFamily="18" charset="0"/>
                    <a:sym typeface="Calibri"/>
                  </a:rPr>
                  <a:t>time:O</a:t>
                </a:r>
                <a:r>
                  <a:rPr lang="en-US" altLang="zh-TW" sz="1200" dirty="0">
                    <a:solidFill>
                      <a:schemeClr val="dk1"/>
                    </a:solidFill>
                    <a:latin typeface="Times New Roman" pitchFamily="18" charset="0"/>
                    <a:ea typeface="Calibri"/>
                    <a:cs typeface="Times New Roman" pitchFamily="18" charset="0"/>
                    <a:sym typeface="Calibri"/>
                  </a:rPr>
                  <a:t>(</a:t>
                </a:r>
                <a:r>
                  <a:rPr lang="en-US" altLang="zh-TW" sz="1200" dirty="0" err="1">
                    <a:solidFill>
                      <a:schemeClr val="dk1"/>
                    </a:solidFill>
                    <a:latin typeface="Times New Roman" pitchFamily="18" charset="0"/>
                    <a:ea typeface="Calibri"/>
                    <a:cs typeface="Times New Roman" pitchFamily="18" charset="0"/>
                    <a:sym typeface="Calibri"/>
                  </a:rPr>
                  <a:t>mn</a:t>
                </a:r>
                <a:r>
                  <a:rPr lang="en-US" altLang="zh-TW" sz="1200" dirty="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err="1">
                    <a:solidFill>
                      <a:schemeClr val="dk1"/>
                    </a:solidFill>
                    <a:latin typeface="Times New Roman" pitchFamily="18" charset="0"/>
                    <a:ea typeface="Calibri"/>
                    <a:cs typeface="Times New Roman" pitchFamily="18" charset="0"/>
                    <a:sym typeface="Calibri"/>
                  </a:rPr>
                  <a:t>Query:O</a:t>
                </a:r>
                <a:r>
                  <a:rPr lang="en-US" altLang="zh-TW" sz="1200" dirty="0">
                    <a:solidFill>
                      <a:schemeClr val="dk1"/>
                    </a:solidFill>
                    <a:latin typeface="Times New Roman" pitchFamily="18" charset="0"/>
                    <a:ea typeface="Calibri"/>
                    <a:cs typeface="Times New Roman" pitchFamily="18" charset="0"/>
                    <a:sym typeface="Calibri"/>
                  </a:rPr>
                  <a:t>(</a:t>
                </a:r>
                <a14:m>
                  <m:oMath xmlns:m="http://schemas.openxmlformats.org/officeDocument/2006/math">
                    <m:rad>
                      <m:radPr>
                        <m:degHide m:val="on"/>
                        <m:ctrlPr>
                          <a:rPr lang="en-US" altLang="zh-TW" sz="1200" i="1" dirty="0" smtClean="0">
                            <a:solidFill>
                              <a:srgbClr val="FF0000"/>
                            </a:solidFill>
                            <a:latin typeface="Cambria Math" panose="02040503050406030204" pitchFamily="18" charset="0"/>
                            <a:cs typeface="Times New Roman" panose="02020603050405020304" pitchFamily="18" charset="0"/>
                            <a:sym typeface="Times New Roman"/>
                          </a:rPr>
                        </m:ctrlPr>
                      </m:radPr>
                      <m:deg/>
                      <m:e>
                        <m:sSup>
                          <m:sSupPr>
                            <m:ctrlPr>
                              <a:rPr lang="en-US" altLang="zh-TW" sz="1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b="0" i="1" dirty="0" smtClean="0">
                                <a:solidFill>
                                  <a:srgbClr val="FF0000"/>
                                </a:solidFill>
                                <a:latin typeface="Cambria Math"/>
                                <a:cs typeface="Times New Roman" panose="02020603050405020304" pitchFamily="18" charset="0"/>
                                <a:sym typeface="Times New Roman"/>
                              </a:rPr>
                              <m:t>𝑚</m:t>
                            </m:r>
                          </m:e>
                          <m:sup>
                            <m:r>
                              <a:rPr lang="en-US" altLang="zh-TW" sz="1200" b="0" i="1" dirty="0" smtClean="0">
                                <a:solidFill>
                                  <a:srgbClr val="FF0000"/>
                                </a:solidFill>
                                <a:latin typeface="Cambria Math"/>
                                <a:cs typeface="Times New Roman" panose="02020603050405020304" pitchFamily="18" charset="0"/>
                                <a:sym typeface="Times New Roman"/>
                              </a:rPr>
                              <m:t>′</m:t>
                            </m:r>
                          </m:sup>
                        </m:sSup>
                        <m:r>
                          <a:rPr lang="en-US" altLang="zh-TW" sz="1200" b="0" i="1" dirty="0" smtClean="0">
                            <a:solidFill>
                              <a:srgbClr val="FF0000"/>
                            </a:solidFill>
                            <a:latin typeface="Cambria Math"/>
                            <a:cs typeface="Times New Roman" panose="02020603050405020304" pitchFamily="18" charset="0"/>
                            <a:sym typeface="Times New Roman"/>
                          </a:rPr>
                          <m:t>+</m:t>
                        </m:r>
                        <m:sSup>
                          <m:sSupPr>
                            <m:ctrlPr>
                              <a:rPr lang="en-US" altLang="zh-TW" sz="1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b="0" i="1" dirty="0" smtClean="0">
                                <a:solidFill>
                                  <a:srgbClr val="FF0000"/>
                                </a:solidFill>
                                <a:latin typeface="Cambria Math"/>
                                <a:cs typeface="Times New Roman" panose="02020603050405020304" pitchFamily="18" charset="0"/>
                                <a:sym typeface="Times New Roman"/>
                              </a:rPr>
                              <m:t>𝑛</m:t>
                            </m:r>
                          </m:e>
                          <m:sup>
                            <m:r>
                              <a:rPr lang="en-US" altLang="zh-TW" sz="1200" b="0" i="1" dirty="0" smtClean="0">
                                <a:solidFill>
                                  <a:srgbClr val="FF0000"/>
                                </a:solidFill>
                                <a:latin typeface="Cambria Math"/>
                                <a:cs typeface="Times New Roman" panose="02020603050405020304" pitchFamily="18" charset="0"/>
                                <a:sym typeface="Times New Roman"/>
                              </a:rPr>
                              <m:t>′</m:t>
                            </m:r>
                          </m:sup>
                        </m:sSup>
                      </m:e>
                    </m:rad>
                    <m:sSup>
                      <m:sSupPr>
                        <m:ctrlPr>
                          <a:rPr lang="en-US" altLang="zh-TW" sz="120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1200" i="1" dirty="0">
                            <a:solidFill>
                              <a:srgbClr val="FF0000"/>
                            </a:solidFill>
                            <a:latin typeface="Cambria Math"/>
                            <a:cs typeface="Times New Roman" panose="02020603050405020304" pitchFamily="18" charset="0"/>
                            <a:sym typeface="Times New Roman"/>
                          </a:rPr>
                          <m:t>𝑙𝑜𝑔</m:t>
                        </m:r>
                      </m:e>
                      <m:sup>
                        <m:r>
                          <a:rPr lang="en-US" altLang="zh-TW" sz="1200" i="1" dirty="0">
                            <a:solidFill>
                              <a:srgbClr val="FF0000"/>
                            </a:solidFill>
                            <a:latin typeface="Cambria Math"/>
                            <a:cs typeface="Times New Roman" panose="02020603050405020304" pitchFamily="18" charset="0"/>
                            <a:sym typeface="Times New Roman"/>
                          </a:rPr>
                          <m:t>1+</m:t>
                        </m:r>
                        <m:r>
                          <m:rPr>
                            <m:nor/>
                          </m:rPr>
                          <a:rPr lang="el-GR" altLang="zh-TW" sz="1200">
                            <a:solidFill>
                              <a:srgbClr val="FF0000"/>
                            </a:solidFill>
                          </a:rPr>
                          <m:t>ϵ</m:t>
                        </m:r>
                      </m:sup>
                    </m:sSup>
                    <m:r>
                      <a:rPr lang="en-US" altLang="zh-TW" sz="1200" b="0" i="1" smtClean="0">
                        <a:solidFill>
                          <a:srgbClr val="FF0000"/>
                        </a:solidFill>
                        <a:latin typeface="Cambria Math"/>
                      </a:rPr>
                      <m:t>(</m:t>
                    </m:r>
                    <m:sSup>
                      <m:sSupPr>
                        <m:ctrlPr>
                          <a:rPr lang="en-US" altLang="zh-TW" sz="1200" b="0" i="1" smtClean="0">
                            <a:solidFill>
                              <a:srgbClr val="FF0000"/>
                            </a:solidFill>
                            <a:latin typeface="Cambria Math" panose="02040503050406030204" pitchFamily="18" charset="0"/>
                          </a:rPr>
                        </m:ctrlPr>
                      </m:sSupPr>
                      <m:e>
                        <m:r>
                          <a:rPr lang="en-US" altLang="zh-TW" sz="1200" b="0" i="1" smtClean="0">
                            <a:solidFill>
                              <a:srgbClr val="FF0000"/>
                            </a:solidFill>
                            <a:latin typeface="Cambria Math"/>
                          </a:rPr>
                          <m:t>𝑚</m:t>
                        </m:r>
                      </m:e>
                      <m:sup>
                        <m:r>
                          <a:rPr lang="en-US" altLang="zh-TW" sz="1200" b="0" i="1" smtClean="0">
                            <a:solidFill>
                              <a:srgbClr val="FF0000"/>
                            </a:solidFill>
                            <a:latin typeface="Cambria Math"/>
                          </a:rPr>
                          <m:t>′</m:t>
                        </m:r>
                      </m:sup>
                    </m:sSup>
                    <m:r>
                      <a:rPr lang="en-US" altLang="zh-TW" sz="1200" b="0" i="1" smtClean="0">
                        <a:solidFill>
                          <a:srgbClr val="FF0000"/>
                        </a:solidFill>
                        <a:latin typeface="Cambria Math"/>
                      </a:rPr>
                      <m:t>+</m:t>
                    </m:r>
                    <m:r>
                      <a:rPr lang="en-US" altLang="zh-TW" sz="1200" b="0" i="1" smtClean="0">
                        <a:solidFill>
                          <a:srgbClr val="FF0000"/>
                        </a:solidFill>
                        <a:latin typeface="Cambria Math"/>
                      </a:rPr>
                      <m:t>𝑛</m:t>
                    </m:r>
                    <m:r>
                      <a:rPr lang="en-US" altLang="zh-TW" sz="1200" b="0" i="1" smtClean="0">
                        <a:solidFill>
                          <a:srgbClr val="FF0000"/>
                        </a:solidFill>
                        <a:latin typeface="Cambria Math"/>
                      </a:rPr>
                      <m:t>′)) </m:t>
                    </m:r>
                  </m:oMath>
                </a14:m>
                <a:endParaRPr lang="en-US" altLang="zh-TW" sz="1200" dirty="0">
                  <a:solidFill>
                    <a:schemeClr val="dk1"/>
                  </a:solidFill>
                  <a:latin typeface="Times New Roman" pitchFamily="18" charset="0"/>
                  <a:ea typeface="Calibri"/>
                  <a:cs typeface="Times New Roman" pitchFamily="18" charset="0"/>
                  <a:sym typeface="Calibri"/>
                </a:endParaRPr>
              </a:p>
            </p:txBody>
          </p:sp>
        </mc:Choice>
        <mc:Fallback xmlns="">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err="1" smtClean="0">
                    <a:solidFill>
                      <a:schemeClr val="dk1"/>
                    </a:solidFill>
                    <a:latin typeface="Times New Roman" pitchFamily="18" charset="0"/>
                    <a:ea typeface="Calibri"/>
                    <a:cs typeface="Times New Roman" pitchFamily="18" charset="0"/>
                    <a:sym typeface="Calibri"/>
                  </a:rPr>
                  <a:t>Size:O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dirty="0" err="1" smtClean="0">
                    <a:solidFill>
                      <a:schemeClr val="dk1"/>
                    </a:solidFill>
                    <a:latin typeface="Times New Roman" pitchFamily="18" charset="0"/>
                    <a:ea typeface="Calibri"/>
                    <a:cs typeface="Times New Roman" pitchFamily="18" charset="0"/>
                    <a:sym typeface="Calibri"/>
                  </a:rPr>
                  <a:t>mn</a:t>
                </a:r>
                <a:r>
                  <a:rPr lang="en-US" altLang="zh-TW" sz="1200" dirty="0" smtClean="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smtClean="0">
                    <a:solidFill>
                      <a:schemeClr val="dk1"/>
                    </a:solidFill>
                    <a:latin typeface="Times New Roman" pitchFamily="18" charset="0"/>
                    <a:ea typeface="Calibri"/>
                    <a:cs typeface="Times New Roman" pitchFamily="18" charset="0"/>
                    <a:sym typeface="Calibri"/>
                  </a:rPr>
                  <a:t>construction </a:t>
                </a:r>
                <a:r>
                  <a:rPr lang="en-US" altLang="zh-TW" sz="1200" dirty="0" err="1" smtClean="0">
                    <a:solidFill>
                      <a:schemeClr val="dk1"/>
                    </a:solidFill>
                    <a:latin typeface="Times New Roman" pitchFamily="18" charset="0"/>
                    <a:ea typeface="Calibri"/>
                    <a:cs typeface="Times New Roman" pitchFamily="18" charset="0"/>
                    <a:sym typeface="Calibri"/>
                  </a:rPr>
                  <a:t>time:O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dirty="0" err="1" smtClean="0">
                    <a:solidFill>
                      <a:schemeClr val="dk1"/>
                    </a:solidFill>
                    <a:latin typeface="Times New Roman" pitchFamily="18" charset="0"/>
                    <a:ea typeface="Calibri"/>
                    <a:cs typeface="Times New Roman" pitchFamily="18" charset="0"/>
                    <a:sym typeface="Calibri"/>
                  </a:rPr>
                  <a:t>mn</a:t>
                </a:r>
                <a:r>
                  <a:rPr lang="en-US" altLang="zh-TW" sz="1200" dirty="0" smtClean="0">
                    <a:solidFill>
                      <a:schemeClr val="dk1"/>
                    </a:solidFill>
                    <a:latin typeface="Times New Roman" pitchFamily="18" charset="0"/>
                    <a:ea typeface="Calibri"/>
                    <a:cs typeface="Times New Roman" pitchFamily="18" charset="0"/>
                    <a:sym typeface="Calibri"/>
                  </a:rPr>
                  <a:t>)</a:t>
                </a:r>
              </a:p>
              <a:p>
                <a:pPr marL="0" lvl="0" indent="0" algn="l" rtl="0">
                  <a:spcBef>
                    <a:spcPts val="0"/>
                  </a:spcBef>
                  <a:spcAft>
                    <a:spcPts val="0"/>
                  </a:spcAft>
                  <a:buNone/>
                </a:pPr>
                <a:r>
                  <a:rPr lang="en-US" altLang="zh-TW" sz="1200" dirty="0" err="1" smtClean="0">
                    <a:solidFill>
                      <a:schemeClr val="dk1"/>
                    </a:solidFill>
                    <a:latin typeface="Times New Roman" pitchFamily="18" charset="0"/>
                    <a:ea typeface="Calibri"/>
                    <a:cs typeface="Times New Roman" pitchFamily="18" charset="0"/>
                    <a:sym typeface="Calibri"/>
                  </a:rPr>
                  <a:t>Query:O</a:t>
                </a:r>
                <a:r>
                  <a:rPr lang="en-US" altLang="zh-TW" sz="1200" dirty="0" smtClean="0">
                    <a:solidFill>
                      <a:schemeClr val="dk1"/>
                    </a:solidFill>
                    <a:latin typeface="Times New Roman" pitchFamily="18" charset="0"/>
                    <a:ea typeface="Calibri"/>
                    <a:cs typeface="Times New Roman" pitchFamily="18" charset="0"/>
                    <a:sym typeface="Calibri"/>
                  </a:rPr>
                  <a:t>(</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b="0" i="0" dirty="0" smtClean="0">
                    <a:solidFill>
                      <a:srgbClr val="FF0000"/>
                    </a:solidFill>
                    <a:latin typeface="Cambria Math"/>
                    <a:cs typeface="Times New Roman" panose="02020603050405020304" pitchFamily="18" charset="0"/>
                    <a:sym typeface="Times New Roman"/>
                  </a:rPr>
                  <a:t>𝑚^′+𝑛^′ </a:t>
                </a:r>
                <a:r>
                  <a:rPr lang="en-US" altLang="zh-TW" sz="1200" b="0" i="0" dirty="0" smtClean="0">
                    <a:solidFill>
                      <a:srgbClr val="FF0000"/>
                    </a:solidFill>
                    <a:latin typeface="Cambria Math"/>
                    <a:cs typeface="Times New Roman" panose="02020603050405020304" pitchFamily="18" charset="0"/>
                    <a:sym typeface="Times New Roman"/>
                  </a:rPr>
                  <a:t>) </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i="0" dirty="0">
                    <a:solidFill>
                      <a:srgbClr val="FF0000"/>
                    </a:solidFill>
                    <a:latin typeface="Cambria Math"/>
                    <a:cs typeface="Times New Roman" panose="02020603050405020304" pitchFamily="18" charset="0"/>
                    <a:sym typeface="Times New Roman"/>
                  </a:rPr>
                  <a:t>𝑙𝑜𝑔</a:t>
                </a:r>
                <a:r>
                  <a:rPr lang="en-US" altLang="zh-TW" sz="1200" i="0" dirty="0" smtClean="0">
                    <a:solidFill>
                      <a:srgbClr val="FF0000"/>
                    </a:solidFill>
                    <a:latin typeface="Cambria Math"/>
                    <a:cs typeface="Times New Roman" panose="02020603050405020304" pitchFamily="18" charset="0"/>
                    <a:sym typeface="Times New Roman"/>
                  </a:rPr>
                  <a:t>〗^(</a:t>
                </a:r>
                <a:r>
                  <a:rPr lang="en-US" altLang="zh-TW" sz="1200" i="0" dirty="0">
                    <a:solidFill>
                      <a:srgbClr val="FF0000"/>
                    </a:solidFill>
                    <a:latin typeface="Cambria Math"/>
                    <a:cs typeface="Times New Roman" panose="02020603050405020304" pitchFamily="18" charset="0"/>
                    <a:sym typeface="Times New Roman"/>
                  </a:rPr>
                  <a:t>1+</a:t>
                </a:r>
                <a:r>
                  <a:rPr lang="el-GR" altLang="zh-TW" sz="1200" i="0">
                    <a:solidFill>
                      <a:srgbClr val="FF0000"/>
                    </a:solidFill>
                    <a:latin typeface="Cambria Math"/>
                    <a:cs typeface="Times New Roman" panose="02020603050405020304" pitchFamily="18" charset="0"/>
                    <a:sym typeface="Times New Roman"/>
                  </a:rPr>
                  <a:t>"</a:t>
                </a:r>
                <a:r>
                  <a:rPr lang="el-GR" altLang="zh-TW" sz="1200" i="0">
                    <a:solidFill>
                      <a:srgbClr val="FF0000"/>
                    </a:solidFill>
                  </a:rPr>
                  <a:t>ϵ</a:t>
                </a:r>
                <a:r>
                  <a:rPr lang="el-GR" altLang="zh-TW" sz="1200" i="0">
                    <a:solidFill>
                      <a:srgbClr val="FF0000"/>
                    </a:solidFill>
                    <a:latin typeface="Cambria Math"/>
                  </a:rPr>
                  <a:t>" </a:t>
                </a:r>
                <a:r>
                  <a:rPr lang="en-US" altLang="zh-TW" sz="1200" i="0" dirty="0" smtClean="0">
                    <a:solidFill>
                      <a:srgbClr val="FF0000"/>
                    </a:solidFill>
                    <a:latin typeface="Cambria Math"/>
                    <a:sym typeface="Times New Roman"/>
                  </a:rPr>
                  <a:t>)</a:t>
                </a:r>
                <a:r>
                  <a:rPr lang="en-US" altLang="zh-TW" sz="1200" b="0" i="0" smtClean="0">
                    <a:solidFill>
                      <a:srgbClr val="FF0000"/>
                    </a:solidFill>
                    <a:latin typeface="Cambria Math"/>
                    <a:sym typeface="Times New Roman"/>
                  </a:rPr>
                  <a:t> </a:t>
                </a:r>
                <a:r>
                  <a:rPr lang="en-US" altLang="zh-TW" sz="1200" b="0" i="0" smtClean="0">
                    <a:solidFill>
                      <a:srgbClr val="FF0000"/>
                    </a:solidFill>
                    <a:latin typeface="Cambria Math"/>
                  </a:rPr>
                  <a:t>(𝑚^′+𝑛′)) </a:t>
                </a:r>
                <a:endParaRPr lang="en-US" altLang="zh-TW" sz="1200" dirty="0" smtClean="0">
                  <a:solidFill>
                    <a:schemeClr val="dk1"/>
                  </a:solidFill>
                  <a:latin typeface="Times New Roman" pitchFamily="18" charset="0"/>
                  <a:ea typeface="Calibri"/>
                  <a:cs typeface="Times New Roman" pitchFamily="18" charset="0"/>
                  <a:sym typeface="Calibri"/>
                </a:endParaRPr>
              </a:p>
            </p:txBody>
          </p:sp>
        </mc:Fallback>
      </mc:AlternateContent>
      <p:sp>
        <p:nvSpPr>
          <p:cNvPr id="136" name="Google Shape;136;p7:notes">
            <a:extLst>
              <a:ext uri="{FF2B5EF4-FFF2-40B4-BE49-F238E27FC236}">
                <a16:creationId xmlns:a16="http://schemas.microsoft.com/office/drawing/2014/main" id="{4EA5BED9-4781-1735-AF65-70C14CBA9B4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00299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3474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FD811B96-8073-0FDD-B306-E68BFB852D60}"/>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2C0AE7BB-0A2A-61BA-C80C-1D24F31FEC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B34CCB68-7B0F-3273-83F2-35C574FFE05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a:extLst>
              <a:ext uri="{FF2B5EF4-FFF2-40B4-BE49-F238E27FC236}">
                <a16:creationId xmlns:a16="http://schemas.microsoft.com/office/drawing/2014/main" id="{844E495B-982C-12A6-C9FB-24FD6CE4152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06154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73474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BDD71783-1BE4-8EE6-6583-28140118A65B}"/>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47724461-809F-17F3-890E-491B30F1B8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6F8CFD73-22AE-1F39-4B92-BA7E583E9B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5E1EB98C-AC20-73C3-BE7D-EF405265BB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9196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1047E7F8-A291-22C0-9C35-C3950027E6A5}"/>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5A62A4A4-3E8B-7BFA-A677-1016015452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963CDCB0-9F9F-AE91-2FC5-A597CFFEEBC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B3721D26-759E-BFA5-96B1-A25F634A276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7641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D38E18A0-5F20-0D31-996A-7BFD2931291D}"/>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7BF38015-4087-3CE1-99C7-3C9EEFC5EB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4BF822FB-163F-8102-5EC1-95E031E56D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E7B15F00-2B71-601A-3A86-EC2200F23F8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6899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39C26512-9364-02D9-E420-29D11D7C7B5D}"/>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58EA9E72-91A3-A2CE-3601-DA411D2F1E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71E2031B-F310-5713-53CA-D521C1E149E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A13E1BBD-87CD-0D33-ABCD-98A3CF29E53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2101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70AC0863-185F-144E-1ECE-464AE92CA4BF}"/>
            </a:ext>
          </a:extLst>
        </p:cNvPr>
        <p:cNvGrpSpPr/>
        <p:nvPr/>
      </p:nvGrpSpPr>
      <p:grpSpPr>
        <a:xfrm>
          <a:off x="0" y="0"/>
          <a:ext cx="0" cy="0"/>
          <a:chOff x="0" y="0"/>
          <a:chExt cx="0" cy="0"/>
        </a:xfrm>
      </p:grpSpPr>
      <p:sp>
        <p:nvSpPr>
          <p:cNvPr id="134" name="Google Shape;134;p7:notes">
            <a:extLst>
              <a:ext uri="{FF2B5EF4-FFF2-40B4-BE49-F238E27FC236}">
                <a16:creationId xmlns:a16="http://schemas.microsoft.com/office/drawing/2014/main" id="{0502E2F1-2FB2-F3BC-4350-9283F0BC3E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a:extLst>
              <a:ext uri="{FF2B5EF4-FFF2-40B4-BE49-F238E27FC236}">
                <a16:creationId xmlns:a16="http://schemas.microsoft.com/office/drawing/2014/main" id="{C1B5121D-FABA-23D3-7240-32726C467D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a:extLst>
              <a:ext uri="{FF2B5EF4-FFF2-40B4-BE49-F238E27FC236}">
                <a16:creationId xmlns:a16="http://schemas.microsoft.com/office/drawing/2014/main" id="{1BBD8546-98E3-8FBF-D6D3-D28E5FCC10F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8073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0" y="2769961"/>
            <a:ext cx="12432632" cy="832077"/>
          </a:xfrm>
          <a:prstGeom prst="rect">
            <a:avLst/>
          </a:prstGeom>
          <a:noFill/>
          <a:ln>
            <a:noFill/>
          </a:ln>
        </p:spPr>
        <p:txBody>
          <a:bodyPr spcFirstLastPara="1" wrap="square" lIns="91425" tIns="45700" rIns="91425" bIns="45700" anchor="b" anchorCtr="0">
            <a:noAutofit/>
          </a:bodyPr>
          <a:lstStyle/>
          <a:p>
            <a:pPr lvl="0">
              <a:buSzPts val="4400"/>
            </a:pPr>
            <a:r>
              <a:rPr lang="en-US" sz="4400" dirty="0">
                <a:latin typeface="Times New Roman"/>
                <a:ea typeface="Times New Roman"/>
                <a:cs typeface="Times New Roman"/>
                <a:sym typeface="Times New Roman"/>
              </a:rPr>
              <a:t>A lossless reference-free sequence compression </a:t>
            </a:r>
            <a:br>
              <a:rPr lang="en-US" sz="4400" dirty="0">
                <a:latin typeface="Times New Roman"/>
                <a:ea typeface="Times New Roman"/>
                <a:cs typeface="Times New Roman"/>
                <a:sym typeface="Times New Roman"/>
              </a:rPr>
            </a:br>
            <a:r>
              <a:rPr lang="en-US" sz="4400" dirty="0">
                <a:latin typeface="Times New Roman"/>
                <a:ea typeface="Times New Roman"/>
                <a:cs typeface="Times New Roman"/>
                <a:sym typeface="Times New Roman"/>
              </a:rPr>
              <a:t>algorithm leveraging grammatical, statistical, and </a:t>
            </a:r>
            <a:br>
              <a:rPr lang="en-US" sz="4400" dirty="0">
                <a:latin typeface="Times New Roman"/>
                <a:ea typeface="Times New Roman"/>
                <a:cs typeface="Times New Roman"/>
                <a:sym typeface="Times New Roman"/>
              </a:rPr>
            </a:br>
            <a:r>
              <a:rPr lang="en-US" sz="4400" dirty="0">
                <a:latin typeface="Times New Roman"/>
                <a:ea typeface="Times New Roman"/>
                <a:cs typeface="Times New Roman"/>
                <a:sym typeface="Times New Roman"/>
              </a:rPr>
              <a:t>substitution rules</a:t>
            </a:r>
          </a:p>
        </p:txBody>
      </p:sp>
      <p:sp>
        <p:nvSpPr>
          <p:cNvPr id="90" name="Google Shape;90;p1"/>
          <p:cNvSpPr txBox="1">
            <a:spLocks noGrp="1"/>
          </p:cNvSpPr>
          <p:nvPr>
            <p:ph type="subTitle" idx="1"/>
          </p:nvPr>
        </p:nvSpPr>
        <p:spPr>
          <a:xfrm>
            <a:off x="1524000" y="3890412"/>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latin typeface="Times New Roman"/>
                <a:ea typeface="Times New Roman"/>
                <a:cs typeface="Times New Roman"/>
                <a:sym typeface="Times New Roman"/>
              </a:rPr>
              <a:t>Subhankar Roy, Dilip Kumar Maity, Anirban Mukhopadhyay</a:t>
            </a:r>
          </a:p>
          <a:p>
            <a:pPr marL="0" lvl="0" indent="0">
              <a:spcBef>
                <a:spcPts val="0"/>
              </a:spcBef>
            </a:pPr>
            <a:r>
              <a:rPr lang="en-US" dirty="0">
                <a:latin typeface="Times New Roman"/>
                <a:ea typeface="Times New Roman"/>
                <a:cs typeface="Times New Roman"/>
                <a:sym typeface="Times New Roman"/>
              </a:rPr>
              <a:t>Briefings in Functional Genomics, 2025, 24, elae050</a:t>
            </a:r>
          </a:p>
        </p:txBody>
      </p:sp>
      <p:sp>
        <p:nvSpPr>
          <p:cNvPr id="91" name="Google Shape;91;p1"/>
          <p:cNvSpPr txBox="1"/>
          <p:nvPr/>
        </p:nvSpPr>
        <p:spPr>
          <a:xfrm>
            <a:off x="7904957" y="5834548"/>
            <a:ext cx="3920100" cy="923299"/>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Clr>
                <a:schemeClr val="dk1"/>
              </a:buClr>
              <a:buSzPts val="2000"/>
              <a:buFont typeface="Times New Roman"/>
              <a:buNone/>
            </a:pPr>
            <a:r>
              <a:rPr lang="en-US" sz="2400" b="0" i="0" u="none" strike="noStrike" cap="none" dirty="0">
                <a:solidFill>
                  <a:schemeClr val="dk1"/>
                </a:solidFill>
                <a:latin typeface="Times New Roman"/>
                <a:ea typeface="Times New Roman"/>
                <a:cs typeface="Times New Roman"/>
                <a:sym typeface="Times New Roman"/>
              </a:rPr>
              <a:t>Presenter: Pei-</a:t>
            </a:r>
            <a:r>
              <a:rPr lang="en-US" sz="2400" b="0" i="0" u="none" strike="noStrike" cap="none" dirty="0" err="1">
                <a:solidFill>
                  <a:schemeClr val="dk1"/>
                </a:solidFill>
                <a:latin typeface="Times New Roman"/>
                <a:ea typeface="Times New Roman"/>
                <a:cs typeface="Times New Roman"/>
                <a:sym typeface="Times New Roman"/>
              </a:rPr>
              <a:t>Chian</a:t>
            </a:r>
            <a:r>
              <a:rPr lang="en-US" sz="2400" b="0" i="0" u="none" strike="noStrike" cap="none" dirty="0">
                <a:solidFill>
                  <a:schemeClr val="dk1"/>
                </a:solidFill>
                <a:latin typeface="Times New Roman"/>
                <a:ea typeface="Times New Roman"/>
                <a:cs typeface="Times New Roman"/>
                <a:sym typeface="Times New Roman"/>
              </a:rPr>
              <a:t> Lee</a:t>
            </a:r>
            <a:endParaRPr sz="2400" b="0" i="0" u="none" strike="noStrike" cap="none" dirty="0">
              <a:solidFill>
                <a:schemeClr val="dk1"/>
              </a:solidFill>
              <a:latin typeface="Times New Roman"/>
              <a:ea typeface="Times New Roman"/>
              <a:cs typeface="Times New Roman"/>
              <a:sym typeface="Times New Roman"/>
            </a:endParaRPr>
          </a:p>
          <a:p>
            <a:pPr marL="0" marR="0" lvl="0" indent="0" algn="r" rtl="0">
              <a:spcBef>
                <a:spcPts val="0"/>
              </a:spcBef>
              <a:spcAft>
                <a:spcPts val="0"/>
              </a:spcAft>
              <a:buClr>
                <a:schemeClr val="dk1"/>
              </a:buClr>
              <a:buSzPts val="2000"/>
              <a:buFont typeface="Times New Roman"/>
              <a:buNone/>
            </a:pPr>
            <a:r>
              <a:rPr lang="en-US" sz="2400" b="0" i="0" u="none" strike="noStrike" cap="none" dirty="0">
                <a:solidFill>
                  <a:schemeClr val="dk1"/>
                </a:solidFill>
                <a:latin typeface="Times New Roman"/>
                <a:ea typeface="Times New Roman"/>
                <a:cs typeface="Times New Roman"/>
                <a:sym typeface="Times New Roman"/>
              </a:rPr>
              <a:t>Date: Mar</a:t>
            </a:r>
            <a:r>
              <a:rPr lang="en-US" sz="2400" dirty="0">
                <a:solidFill>
                  <a:schemeClr val="dk1"/>
                </a:solidFill>
                <a:latin typeface="Times New Roman"/>
                <a:ea typeface="Times New Roman"/>
                <a:cs typeface="Times New Roman"/>
                <a:sym typeface="Times New Roman"/>
              </a:rPr>
              <a:t>.</a:t>
            </a:r>
            <a:r>
              <a:rPr lang="en-US" sz="2400" b="0" i="0" u="none" strike="noStrike" cap="none" dirty="0">
                <a:solidFill>
                  <a:schemeClr val="dk1"/>
                </a:solidFill>
                <a:latin typeface="Times New Roman"/>
                <a:ea typeface="Times New Roman"/>
                <a:cs typeface="Times New Roman"/>
                <a:sym typeface="Times New Roman"/>
              </a:rPr>
              <a:t> </a:t>
            </a:r>
            <a:r>
              <a:rPr lang="en-US" altLang="zh-TW" sz="2400">
                <a:solidFill>
                  <a:schemeClr val="dk1"/>
                </a:solidFill>
                <a:latin typeface="Times New Roman"/>
                <a:ea typeface="Times New Roman"/>
                <a:cs typeface="Times New Roman"/>
                <a:sym typeface="Times New Roman"/>
              </a:rPr>
              <a:t>2</a:t>
            </a:r>
            <a:r>
              <a:rPr lang="en-US" altLang="zh-TW" sz="2400" dirty="0">
                <a:solidFill>
                  <a:schemeClr val="dk1"/>
                </a:solidFill>
                <a:latin typeface="Times New Roman"/>
                <a:ea typeface="Times New Roman"/>
                <a:cs typeface="Times New Roman"/>
                <a:sym typeface="Times New Roman"/>
              </a:rPr>
              <a:t>6</a:t>
            </a:r>
            <a:r>
              <a:rPr lang="en-US" sz="2400" b="0" i="0" u="none" strike="noStrike" cap="none">
                <a:solidFill>
                  <a:schemeClr val="dk1"/>
                </a:solidFill>
                <a:latin typeface="Times New Roman"/>
                <a:ea typeface="Times New Roman"/>
                <a:cs typeface="Times New Roman"/>
                <a:sym typeface="Times New Roman"/>
              </a:rPr>
              <a:t>, </a:t>
            </a:r>
            <a:r>
              <a:rPr lang="en-US" sz="2400" b="0" i="0" u="none" strike="noStrike" cap="none" dirty="0">
                <a:solidFill>
                  <a:schemeClr val="dk1"/>
                </a:solidFill>
                <a:latin typeface="Times New Roman"/>
                <a:ea typeface="Times New Roman"/>
                <a:cs typeface="Times New Roman"/>
                <a:sym typeface="Times New Roman"/>
              </a:rPr>
              <a:t>202</a:t>
            </a:r>
            <a:r>
              <a:rPr lang="en-US" altLang="zh-TW" sz="2400" b="0" i="0" u="none" strike="noStrike" cap="none" dirty="0">
                <a:solidFill>
                  <a:schemeClr val="dk1"/>
                </a:solidFill>
                <a:latin typeface="Times New Roman"/>
                <a:ea typeface="Times New Roman"/>
                <a:cs typeface="Times New Roman"/>
                <a:sym typeface="Times New Roman"/>
              </a:rPr>
              <a:t>5</a:t>
            </a:r>
            <a:endParaRPr sz="2400" b="0" i="0" u="none" strike="noStrike" cap="none" dirty="0">
              <a:solidFill>
                <a:schemeClr val="dk1"/>
              </a:solidFill>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mc:AlternateContent xmlns:mc="http://schemas.openxmlformats.org/markup-compatibility/2006" xmlns:p14="http://schemas.microsoft.com/office/powerpoint/2010/main">
        <mc:Choice Requires="p14">
          <p:contentPart p14:bwMode="auto" r:id="rId3">
            <p14:nvContentPartPr>
              <p14:cNvPr id="3" name="筆跡 2"/>
              <p14:cNvContentPartPr/>
              <p14:nvPr/>
            </p14:nvContentPartPr>
            <p14:xfrm>
              <a:off x="8299440" y="1638360"/>
              <a:ext cx="360" cy="360"/>
            </p14:xfrm>
          </p:contentPart>
        </mc:Choice>
        <mc:Fallback xmlns="">
          <p:pic>
            <p:nvPicPr>
              <p:cNvPr id="3" name="筆跡 2"/>
              <p:cNvPicPr/>
              <p:nvPr/>
            </p:nvPicPr>
            <p:blipFill>
              <a:blip r:embed="rId4"/>
              <a:stretch>
                <a:fillRect/>
              </a:stretch>
            </p:blipFill>
            <p:spPr>
              <a:xfrm>
                <a:off x="8290080" y="1629000"/>
                <a:ext cx="19080" cy="1908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CF26FD7C-E0D6-037B-80CA-1B1F22BA26A9}"/>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EFBD5277-E0B4-5E51-577D-98F6CE00E0DF}"/>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Second Phase – step 5</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6720A631-A92F-1F28-C171-9CE7C0B60716}"/>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Rule 3 = {00→ P,01→Q,10→ R, 02→S,20 → U,11→V,12→ W,21→ X,22→ Y}</a:t>
            </a: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1002021102002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120102020102020202011111021201011012010000011 1112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1212122222222... </a:t>
            </a: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RSSVSPXURUURUUUUVVRXURVQURP</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PVVW WWYYYY... </a:t>
            </a:r>
          </a:p>
        </p:txBody>
      </p:sp>
      <p:sp>
        <p:nvSpPr>
          <p:cNvPr id="5" name="投影片編號版面配置區 4">
            <a:extLst>
              <a:ext uri="{FF2B5EF4-FFF2-40B4-BE49-F238E27FC236}">
                <a16:creationId xmlns:a16="http://schemas.microsoft.com/office/drawing/2014/main" id="{BABD183C-6FF0-C42F-B4B7-70587FD3F8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2" name="箭號: 向下 1">
            <a:extLst>
              <a:ext uri="{FF2B5EF4-FFF2-40B4-BE49-F238E27FC236}">
                <a16:creationId xmlns:a16="http://schemas.microsoft.com/office/drawing/2014/main" id="{05476AC9-0AEE-13E6-BF92-1FA3047914C8}"/>
              </a:ext>
            </a:extLst>
          </p:cNvPr>
          <p:cNvSpPr/>
          <p:nvPr/>
        </p:nvSpPr>
        <p:spPr>
          <a:xfrm>
            <a:off x="3863082" y="3780299"/>
            <a:ext cx="616449" cy="698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9505361" y="2713253"/>
            <a:ext cx="6096000" cy="2267287"/>
          </a:xfrm>
          <a:prstGeom prst="rect">
            <a:avLst/>
          </a:prstGeom>
        </p:spPr>
        <p:txBody>
          <a:bodyPr>
            <a:spAutoFit/>
          </a:bodyPr>
          <a:lstStyle/>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(A)=50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(C)=14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(G)=10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(T) = 80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(N) = 4</a:t>
            </a:r>
          </a:p>
        </p:txBody>
      </p:sp>
    </p:spTree>
    <p:extLst>
      <p:ext uri="{BB962C8B-B14F-4D97-AF65-F5344CB8AC3E}">
        <p14:creationId xmlns:p14="http://schemas.microsoft.com/office/powerpoint/2010/main" val="307655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E54D079A-533A-5BE0-D9B9-C33D82D10073}"/>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EFCACFEE-5173-6803-3F01-D5D6DFAF44EF}"/>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Second Phase – step 6</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1EAC9E9C-905E-8EC9-5557-4EF655D2EAC3}"/>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The last phase uses block-sorting encoding (BSC) to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encode the intermediate data.</a:t>
            </a: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altLang="zh-TW"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altLang="zh-TW"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a:extLst>
              <a:ext uri="{FF2B5EF4-FFF2-40B4-BE49-F238E27FC236}">
                <a16:creationId xmlns:a16="http://schemas.microsoft.com/office/drawing/2014/main" id="{81F1C31A-1927-C2D0-831B-62E9AC56C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57850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a:t>
            </a:r>
            <a:endParaRPr b="1" dirty="0">
              <a:latin typeface="Times New Roman"/>
              <a:ea typeface="Times New Roman"/>
              <a:cs typeface="Times New Roman"/>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3" name="圖片 2" descr="一張含有 文字, 螢幕擷取畫面, 行, 圖表 的圖片&#10;&#10;AI 產生的內容可能不正確。">
            <a:extLst>
              <a:ext uri="{FF2B5EF4-FFF2-40B4-BE49-F238E27FC236}">
                <a16:creationId xmlns:a16="http://schemas.microsoft.com/office/drawing/2014/main" id="{8166C0A8-7721-A291-00FE-03A25C9A2798}"/>
              </a:ext>
            </a:extLst>
          </p:cNvPr>
          <p:cNvPicPr>
            <a:picLocks noChangeAspect="1"/>
          </p:cNvPicPr>
          <p:nvPr/>
        </p:nvPicPr>
        <p:blipFill>
          <a:blip r:embed="rId3"/>
          <a:stretch>
            <a:fillRect/>
          </a:stretch>
        </p:blipFill>
        <p:spPr>
          <a:xfrm>
            <a:off x="0" y="2046587"/>
            <a:ext cx="12192000" cy="3552829"/>
          </a:xfrm>
          <a:prstGeom prst="rect">
            <a:avLst/>
          </a:prstGeom>
        </p:spPr>
      </p:pic>
      <p:sp>
        <p:nvSpPr>
          <p:cNvPr id="2" name="文字方塊 1"/>
          <p:cNvSpPr txBox="1"/>
          <p:nvPr/>
        </p:nvSpPr>
        <p:spPr>
          <a:xfrm>
            <a:off x="1300899" y="5599416"/>
            <a:ext cx="2535810"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rPr>
              <a:t>FASTA  DNA</a:t>
            </a:r>
            <a:endParaRPr lang="zh-TW" altLang="en-US" sz="2400" dirty="0">
              <a:latin typeface="Times New Roman" pitchFamily="18" charset="0"/>
              <a:cs typeface="Times New Roman" pitchFamily="18" charset="0"/>
            </a:endParaRPr>
          </a:p>
        </p:txBody>
      </p:sp>
      <p:sp>
        <p:nvSpPr>
          <p:cNvPr id="7" name="文字版面配置區 6"/>
          <p:cNvSpPr txBox="1">
            <a:spLocks noGrp="1"/>
          </p:cNvSpPr>
          <p:nvPr>
            <p:ph type="body" idx="1"/>
          </p:nvPr>
        </p:nvSpPr>
        <p:spPr>
          <a:xfrm>
            <a:off x="869950" y="896938"/>
            <a:ext cx="10775950" cy="552932"/>
          </a:xfrm>
          <a:prstGeom prst="rect">
            <a:avLst/>
          </a:prstGeom>
          <a:noFill/>
        </p:spPr>
        <p:txBody>
          <a:bodyPr wrap="square" rtlCol="0">
            <a:spAutoFit/>
          </a:bodyPr>
          <a:lstStyle/>
          <a:p>
            <a:endParaRPr lang="zh-TW" altLang="en-US" sz="2400" dirty="0">
              <a:latin typeface="Times New Roman" pitchFamily="18" charset="0"/>
              <a:cs typeface="Times New Roman" pitchFamily="18" charset="0"/>
            </a:endParaRPr>
          </a:p>
        </p:txBody>
      </p:sp>
      <p:sp>
        <p:nvSpPr>
          <p:cNvPr id="8" name="文字方塊 7"/>
          <p:cNvSpPr txBox="1"/>
          <p:nvPr/>
        </p:nvSpPr>
        <p:spPr>
          <a:xfrm>
            <a:off x="5026058" y="5734428"/>
            <a:ext cx="2535810"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rPr>
              <a:t>FASTA  RNA</a:t>
            </a:r>
            <a:endParaRPr lang="zh-TW" altLang="en-US" sz="2400" dirty="0">
              <a:latin typeface="Times New Roman" pitchFamily="18" charset="0"/>
              <a:cs typeface="Times New Roman" pitchFamily="18" charset="0"/>
            </a:endParaRPr>
          </a:p>
        </p:txBody>
      </p:sp>
      <p:sp>
        <p:nvSpPr>
          <p:cNvPr id="9" name="文字方塊 8"/>
          <p:cNvSpPr txBox="1"/>
          <p:nvPr/>
        </p:nvSpPr>
        <p:spPr>
          <a:xfrm>
            <a:off x="9051304" y="5724896"/>
            <a:ext cx="2535810"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rPr>
              <a:t>raw  DNA</a:t>
            </a:r>
            <a:endParaRPr lang="zh-TW"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7065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050CFCC1-6D5E-8A1B-D381-1C029F5E602E}"/>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377D4788-98E3-E6E3-81AD-B7432146F1D0}"/>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Result</a:t>
            </a:r>
            <a:endParaRPr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27A1615B-B137-A907-7579-604856DABC4B}"/>
              </a:ext>
            </a:extLst>
          </p:cNvPr>
          <p:cNvSpPr txBox="1">
            <a:spLocks noGrp="1"/>
          </p:cNvSpPr>
          <p:nvPr>
            <p:ph type="body" idx="1"/>
          </p:nvPr>
        </p:nvSpPr>
        <p:spPr>
          <a:xfrm>
            <a:off x="870147" y="8968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endParaRPr lang="en-US" altLang="zh-TW" sz="3200" dirty="0">
              <a:solidFill>
                <a:schemeClr val="tx1"/>
              </a:solidFill>
              <a:latin typeface="Times New Roman" pitchFamily="18" charset="0"/>
              <a:cs typeface="Times New Roman" pitchFamily="18" charset="0"/>
            </a:endParaRPr>
          </a:p>
        </p:txBody>
      </p:sp>
      <p:sp>
        <p:nvSpPr>
          <p:cNvPr id="5" name="投影片編號版面配置區 4">
            <a:extLst>
              <a:ext uri="{FF2B5EF4-FFF2-40B4-BE49-F238E27FC236}">
                <a16:creationId xmlns:a16="http://schemas.microsoft.com/office/drawing/2014/main" id="{236F6602-4F32-5BF1-8DCF-9C258929575F}"/>
              </a:ext>
            </a:extLst>
          </p:cNvPr>
          <p:cNvSpPr>
            <a:spLocks noGrp="1"/>
          </p:cNvSpPr>
          <p:nvPr>
            <p:ph type="sldNum" idx="12"/>
          </p:nvPr>
        </p:nvSpPr>
        <p:spPr>
          <a:xfrm>
            <a:off x="8365504" y="6266075"/>
            <a:ext cx="2743200" cy="365125"/>
          </a:xfrm>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4" name="圖片 3" descr="一張含有 文字, 螢幕擷取畫面, 字型, 平行 的圖片&#10;&#10;AI 產生的內容可能不正確。">
            <a:extLst>
              <a:ext uri="{FF2B5EF4-FFF2-40B4-BE49-F238E27FC236}">
                <a16:creationId xmlns:a16="http://schemas.microsoft.com/office/drawing/2014/main" id="{379013FD-0D77-3189-A27E-E65001DFCD47}"/>
              </a:ext>
            </a:extLst>
          </p:cNvPr>
          <p:cNvPicPr>
            <a:picLocks noChangeAspect="1"/>
          </p:cNvPicPr>
          <p:nvPr/>
        </p:nvPicPr>
        <p:blipFill>
          <a:blip r:embed="rId3"/>
          <a:stretch>
            <a:fillRect/>
          </a:stretch>
        </p:blipFill>
        <p:spPr>
          <a:xfrm>
            <a:off x="65988" y="1219222"/>
            <a:ext cx="12192000" cy="4727333"/>
          </a:xfrm>
          <a:prstGeom prst="rect">
            <a:avLst/>
          </a:prstGeom>
        </p:spPr>
      </p:pic>
      <p:sp>
        <p:nvSpPr>
          <p:cNvPr id="6" name="矩形 5"/>
          <p:cNvSpPr/>
          <p:nvPr/>
        </p:nvSpPr>
        <p:spPr>
          <a:xfrm>
            <a:off x="8855155" y="6140861"/>
            <a:ext cx="2084225" cy="461665"/>
          </a:xfrm>
          <a:prstGeom prst="rect">
            <a:avLst/>
          </a:prstGeom>
        </p:spPr>
        <p:txBody>
          <a:bodyPr wrap="none">
            <a:spAutoFit/>
          </a:bodyPr>
          <a:lstStyle/>
          <a:p>
            <a:r>
              <a:rPr lang="en-US" altLang="zh-TW" sz="2400" dirty="0">
                <a:latin typeface="Times New Roman" pitchFamily="18" charset="0"/>
                <a:cs typeface="Times New Roman" pitchFamily="18" charset="0"/>
              </a:rPr>
              <a:t>raw</a:t>
            </a:r>
            <a:r>
              <a:rPr lang="zh-TW" altLang="en-US" sz="24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DNA </a:t>
            </a:r>
            <a:r>
              <a:rPr lang="zh-TW" altLang="en-US" sz="2400" dirty="0">
                <a:latin typeface="Times New Roman" pitchFamily="18" charset="0"/>
                <a:cs typeface="Times New Roman" pitchFamily="18" charset="0"/>
              </a:rPr>
              <a:t>序列</a:t>
            </a:r>
          </a:p>
        </p:txBody>
      </p:sp>
      <p:sp>
        <p:nvSpPr>
          <p:cNvPr id="7" name="矩形 6"/>
          <p:cNvSpPr/>
          <p:nvPr/>
        </p:nvSpPr>
        <p:spPr>
          <a:xfrm>
            <a:off x="2708879" y="6173152"/>
            <a:ext cx="2696572" cy="461665"/>
          </a:xfrm>
          <a:prstGeom prst="rect">
            <a:avLst/>
          </a:prstGeom>
        </p:spPr>
        <p:txBody>
          <a:bodyPr wrap="none">
            <a:spAutoFit/>
          </a:bodyPr>
          <a:lstStyle/>
          <a:p>
            <a:r>
              <a:rPr lang="en-US" altLang="zh-TW" sz="2400" dirty="0">
                <a:latin typeface="Times New Roman" pitchFamily="18" charset="0"/>
                <a:cs typeface="Times New Roman" pitchFamily="18" charset="0"/>
              </a:rPr>
              <a:t>FASTA </a:t>
            </a:r>
            <a:r>
              <a:rPr lang="zh-TW" altLang="en-US" sz="24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DNA </a:t>
            </a:r>
            <a:r>
              <a:rPr lang="zh-TW" altLang="en-US" sz="2400" dirty="0">
                <a:latin typeface="Times New Roman" pitchFamily="18" charset="0"/>
                <a:cs typeface="Times New Roman" pitchFamily="18" charset="0"/>
              </a:rPr>
              <a:t>序列</a:t>
            </a:r>
          </a:p>
        </p:txBody>
      </p:sp>
    </p:spTree>
    <p:extLst>
      <p:ext uri="{BB962C8B-B14F-4D97-AF65-F5344CB8AC3E}">
        <p14:creationId xmlns:p14="http://schemas.microsoft.com/office/powerpoint/2010/main" val="345880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Abstract (1/2)</a:t>
            </a:r>
            <a:endParaRPr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19150" y="1058801"/>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2400" dirty="0">
                <a:latin typeface="Times New Roman" panose="02020603050405020304" pitchFamily="18" charset="0"/>
                <a:ea typeface="Times New Roman"/>
                <a:cs typeface="Times New Roman" panose="02020603050405020304" pitchFamily="18" charset="0"/>
                <a:sym typeface="Times New Roman"/>
              </a:rPr>
              <a:t>Deoxyribonucleic acid (DNA) or ribonucleic acid (RNA) sequence compressors for novel species frequently face challenges when processing wide-scale raw, FASTA, or multi-FASTA structured data. For years, molecular sequence databases have favored the widely used general-purpose </a:t>
            </a:r>
            <a:r>
              <a:rPr lang="en-US" altLang="zh-TW" sz="2400" dirty="0" err="1">
                <a:latin typeface="Times New Roman" panose="02020603050405020304" pitchFamily="18" charset="0"/>
                <a:ea typeface="Times New Roman"/>
                <a:cs typeface="Times New Roman" panose="02020603050405020304" pitchFamily="18" charset="0"/>
                <a:sym typeface="Times New Roman"/>
              </a:rPr>
              <a:t>Gzip</a:t>
            </a:r>
            <a:r>
              <a:rPr lang="en-US" altLang="zh-TW" sz="2400" dirty="0">
                <a:latin typeface="Times New Roman" panose="02020603050405020304" pitchFamily="18" charset="0"/>
                <a:ea typeface="Times New Roman"/>
                <a:cs typeface="Times New Roman" panose="02020603050405020304" pitchFamily="18" charset="0"/>
                <a:sym typeface="Times New Roman"/>
              </a:rPr>
              <a:t> and </a:t>
            </a:r>
            <a:r>
              <a:rPr lang="en-US" altLang="zh-TW" sz="2400" dirty="0" err="1">
                <a:latin typeface="Times New Roman" panose="02020603050405020304" pitchFamily="18" charset="0"/>
                <a:ea typeface="Times New Roman"/>
                <a:cs typeface="Times New Roman" panose="02020603050405020304" pitchFamily="18" charset="0"/>
                <a:sym typeface="Times New Roman"/>
              </a:rPr>
              <a:t>Zstd</a:t>
            </a:r>
            <a:r>
              <a:rPr lang="en-US" altLang="zh-TW" sz="2400" dirty="0">
                <a:latin typeface="Times New Roman" panose="02020603050405020304" pitchFamily="18" charset="0"/>
                <a:ea typeface="Times New Roman"/>
                <a:cs typeface="Times New Roman" panose="02020603050405020304" pitchFamily="18" charset="0"/>
                <a:sym typeface="Times New Roman"/>
              </a:rPr>
              <a:t> compressors. The absence of sequence-specific characteristics in these encoders results in subpar performance, and their use depends on time-consuming parameter adjustments. To address these limitations, in this article, we propose a reference-free, lossless sequence compressor called </a:t>
            </a:r>
            <a:r>
              <a:rPr lang="en-US" altLang="zh-TW" sz="2400" dirty="0" err="1">
                <a:latin typeface="Times New Roman" panose="02020603050405020304" pitchFamily="18" charset="0"/>
                <a:ea typeface="Times New Roman"/>
                <a:cs typeface="Times New Roman" panose="02020603050405020304" pitchFamily="18" charset="0"/>
                <a:sym typeface="Times New Roman"/>
              </a:rPr>
              <a:t>GraSS</a:t>
            </a:r>
            <a:r>
              <a:rPr lang="en-US" altLang="zh-TW" sz="2400" dirty="0">
                <a:latin typeface="Times New Roman" panose="02020603050405020304" pitchFamily="18" charset="0"/>
                <a:ea typeface="Times New Roman"/>
                <a:cs typeface="Times New Roman" panose="02020603050405020304" pitchFamily="18" charset="0"/>
                <a:sym typeface="Times New Roman"/>
              </a:rPr>
              <a:t> (Grammatical, Statistical, and Substitution Rule-Based). </a:t>
            </a:r>
            <a:r>
              <a:rPr lang="en-US" altLang="zh-TW" sz="2400" dirty="0" err="1">
                <a:latin typeface="Times New Roman" panose="02020603050405020304" pitchFamily="18" charset="0"/>
                <a:ea typeface="Times New Roman"/>
                <a:cs typeface="Times New Roman" panose="02020603050405020304" pitchFamily="18" charset="0"/>
                <a:sym typeface="Times New Roman"/>
              </a:rPr>
              <a:t>GraSS</a:t>
            </a:r>
            <a:r>
              <a:rPr lang="en-US" altLang="zh-TW" sz="2400" dirty="0">
                <a:latin typeface="Times New Roman" panose="02020603050405020304" pitchFamily="18" charset="0"/>
                <a:ea typeface="Times New Roman"/>
                <a:cs typeface="Times New Roman" panose="02020603050405020304" pitchFamily="18" charset="0"/>
                <a:sym typeface="Times New Roman"/>
              </a:rPr>
              <a:t> compresses sequences more effectively by taking advantage of certain characteristics seen in DNA and RNA sequences. It supports various formats, including raw, FASTA, and multi-FASTA, commonly found in GenBank DNA and RNA files. We evaluate </a:t>
            </a:r>
            <a:r>
              <a:rPr lang="en-US" altLang="zh-TW" sz="2400" dirty="0" err="1">
                <a:latin typeface="Times New Roman" panose="02020603050405020304" pitchFamily="18" charset="0"/>
                <a:ea typeface="Times New Roman"/>
                <a:cs typeface="Times New Roman" panose="02020603050405020304" pitchFamily="18" charset="0"/>
                <a:sym typeface="Times New Roman"/>
              </a:rPr>
              <a:t>GraSS’s</a:t>
            </a:r>
            <a:r>
              <a:rPr lang="en-US" altLang="zh-TW" sz="2400" dirty="0">
                <a:latin typeface="Times New Roman" panose="02020603050405020304" pitchFamily="18" charset="0"/>
                <a:ea typeface="Times New Roman"/>
                <a:cs typeface="Times New Roman" panose="02020603050405020304" pitchFamily="18" charset="0"/>
                <a:sym typeface="Times New Roman"/>
              </a:rPr>
              <a:t> performance using ten benchmark DNA sequences with reduced number of repeats, two highly repetitive RNA sequences, and fifteen raw DNA sequences. Test results indicate that the weighted average compression ratios (WACR) for DNA and RNA sequences are 4.5 and 19.6, respectively. Additionally, the entire DNA sequence corpus has a total compression time (TCT) of 246.8 seconds (s). </a:t>
            </a:r>
          </a:p>
          <a:p>
            <a:pPr marL="0" indent="0">
              <a:buSzPts val="2800"/>
              <a:buNone/>
            </a:pPr>
            <a:endParaRPr lang="en-US" altLang="zh-TW" sz="24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88050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F34B7738-24C9-9F19-D113-EB3FCEF30AB0}"/>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FDBBFA43-D1EF-C2C2-9CDB-86A7D3833F12}"/>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Abstract (2/2)</a:t>
            </a:r>
            <a:endParaRPr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7572377E-9A91-C7E0-9576-33814E107EEF}"/>
              </a:ext>
            </a:extLst>
          </p:cNvPr>
          <p:cNvSpPr txBox="1">
            <a:spLocks noGrp="1"/>
          </p:cNvSpPr>
          <p:nvPr>
            <p:ph type="body" idx="1"/>
          </p:nvPr>
        </p:nvSpPr>
        <p:spPr>
          <a:xfrm>
            <a:off x="819150" y="1058801"/>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2400" dirty="0">
                <a:latin typeface="Times New Roman" panose="02020603050405020304" pitchFamily="18" charset="0"/>
                <a:ea typeface="Times New Roman"/>
                <a:cs typeface="Times New Roman" panose="02020603050405020304" pitchFamily="18" charset="0"/>
                <a:sym typeface="Times New Roman"/>
              </a:rPr>
              <a:t>These results demonstrate that the proposed compression method performs better than several advanced algorithms specifically designed to handle various levels of sequence redundancy. The decompression time, memory usage, and CPU usage are also very competitive.</a:t>
            </a:r>
          </a:p>
          <a:p>
            <a:pPr marL="0" indent="0">
              <a:buSzPts val="2800"/>
              <a:buNone/>
            </a:pPr>
            <a:endParaRPr lang="en-US" altLang="zh-TW" sz="24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a:extLst>
              <a:ext uri="{FF2B5EF4-FFF2-40B4-BE49-F238E27FC236}">
                <a16:creationId xmlns:a16="http://schemas.microsoft.com/office/drawing/2014/main" id="{48AEA6A4-C2E1-C000-8038-36E8496EC8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31999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Methodology </a:t>
            </a:r>
            <a:endParaRPr lang="zh-TW" altLang="en-US"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4" name="圖片 3" descr="一張含有 文字, 螢幕擷取畫面, 字型, 數字 的圖片&#10;&#10;AI 產生的內容可能不正確。">
            <a:extLst>
              <a:ext uri="{FF2B5EF4-FFF2-40B4-BE49-F238E27FC236}">
                <a16:creationId xmlns:a16="http://schemas.microsoft.com/office/drawing/2014/main" id="{9CDB0420-FEDB-D8FB-0524-FED4D43D865D}"/>
              </a:ext>
            </a:extLst>
          </p:cNvPr>
          <p:cNvPicPr>
            <a:picLocks noChangeAspect="1"/>
          </p:cNvPicPr>
          <p:nvPr/>
        </p:nvPicPr>
        <p:blipFill>
          <a:blip r:embed="rId3"/>
          <a:stretch>
            <a:fillRect/>
          </a:stretch>
        </p:blipFill>
        <p:spPr>
          <a:xfrm>
            <a:off x="2056837" y="1089129"/>
            <a:ext cx="7641967" cy="5632346"/>
          </a:xfrm>
          <a:prstGeom prst="rect">
            <a:avLst/>
          </a:prstGeom>
        </p:spPr>
      </p:pic>
    </p:spTree>
    <p:extLst>
      <p:ext uri="{BB962C8B-B14F-4D97-AF65-F5344CB8AC3E}">
        <p14:creationId xmlns:p14="http://schemas.microsoft.com/office/powerpoint/2010/main" val="128701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02D0DB44-BEB9-5D72-1BA5-5F9C85A3B4A5}"/>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DC901DAF-F436-8A8F-2C91-AE2E68F04238}"/>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First Phase </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08C5B126-8A05-E550-77E0-4F7C882353E4}"/>
              </a:ext>
            </a:extLst>
          </p:cNvPr>
          <p:cNvSpPr txBox="1">
            <a:spLocks noGrp="1"/>
          </p:cNvSpPr>
          <p:nvPr>
            <p:ph type="body" idx="1"/>
          </p:nvPr>
        </p:nvSpPr>
        <p:spPr>
          <a:xfrm>
            <a:off x="838200" y="877654"/>
            <a:ext cx="10775553" cy="5152101"/>
          </a:xfrm>
          <a:prstGeom prst="rect">
            <a:avLst/>
          </a:prstGeom>
          <a:noFill/>
          <a:ln>
            <a:noFill/>
          </a:ln>
        </p:spPr>
        <p:txBody>
          <a:bodyPr spcFirstLastPara="1" wrap="square" lIns="91425" tIns="45700" rIns="91425" bIns="45700" anchor="t" anchorCtr="0">
            <a:noAutofit/>
          </a:bodyPr>
          <a:lstStyle/>
          <a:p>
            <a:pPr marL="342900">
              <a:buSzPts val="2800"/>
            </a:pPr>
            <a:r>
              <a:rPr lang="en-US" altLang="zh-TW" sz="2400" dirty="0"/>
              <a:t>Example 1. seq1.fa</a:t>
            </a:r>
          </a:p>
          <a:p>
            <a:pPr marL="0" indent="0">
              <a:buSzPts val="2800"/>
              <a:buNone/>
            </a:pPr>
            <a:r>
              <a:rPr lang="en-US" altLang="zh-TW" sz="2400" dirty="0"/>
              <a:t>&gt;chr </a:t>
            </a:r>
          </a:p>
          <a:p>
            <a:pPr marL="0" indent="0">
              <a:buSzPts val="2800"/>
              <a:buNone/>
            </a:pPr>
            <a:r>
              <a:rPr lang="en-US" altLang="zh-TW" sz="2400" dirty="0" err="1"/>
              <a:t>ATTGCATGTcgatggATGGggaAAA</a:t>
            </a:r>
            <a:r>
              <a:rPr lang="en-US" altLang="zh-TW" sz="2400" dirty="0"/>
              <a:t> </a:t>
            </a:r>
          </a:p>
          <a:p>
            <a:pPr marL="0" indent="0">
              <a:buSzPts val="2800"/>
              <a:buNone/>
            </a:pPr>
            <a:r>
              <a:rPr lang="en-US" altLang="zh-TW" sz="2400" dirty="0" err="1"/>
              <a:t>ATCGataggatAGATTTTTAAAACC</a:t>
            </a:r>
            <a:r>
              <a:rPr lang="en-US" altLang="zh-TW" sz="2400" dirty="0"/>
              <a:t> </a:t>
            </a:r>
          </a:p>
          <a:p>
            <a:pPr marL="0" indent="0">
              <a:buSzPts val="2800"/>
              <a:buNone/>
            </a:pPr>
            <a:r>
              <a:rPr lang="en-US" altLang="zh-TW" sz="2400" dirty="0"/>
              <a:t>CNNNNYYY </a:t>
            </a:r>
          </a:p>
          <a:p>
            <a:pPr marL="0" indent="0">
              <a:buSzPts val="2800"/>
              <a:buNone/>
            </a:pPr>
            <a:r>
              <a:rPr lang="en-US" altLang="zh-TW" sz="2400" dirty="0"/>
              <a:t>The following are included in the preprocessed output from file seq1.fa: </a:t>
            </a:r>
          </a:p>
          <a:p>
            <a:pPr marL="0" indent="0">
              <a:buSzPts val="2800"/>
              <a:buNone/>
            </a:pPr>
            <a:r>
              <a:rPr lang="en-US" altLang="zh-TW" sz="2400" dirty="0"/>
              <a:t>Sequence identifier (F2): &gt;chr; </a:t>
            </a:r>
          </a:p>
          <a:p>
            <a:pPr marL="0" indent="0">
              <a:buSzPts val="2800"/>
              <a:buNone/>
            </a:pPr>
            <a:r>
              <a:rPr lang="en-US" altLang="zh-TW" sz="2400" dirty="0"/>
              <a:t>Lower case tuple (F2): (9, 6), (4, 3), and (7, 7);          -&gt;</a:t>
            </a:r>
            <a:r>
              <a:rPr lang="zh-TW" altLang="en-US" sz="2400" dirty="0"/>
              <a:t> </a:t>
            </a:r>
            <a:r>
              <a:rPr lang="en-US" altLang="zh-TW" sz="2400" dirty="0"/>
              <a:t>run-length encoding</a:t>
            </a:r>
          </a:p>
          <a:p>
            <a:pPr marL="0" indent="0">
              <a:buSzPts val="2800"/>
              <a:buNone/>
            </a:pPr>
            <a:r>
              <a:rPr lang="en-US" altLang="zh-TW" sz="2400" dirty="0"/>
              <a:t>Special character tuple (F2): (55, 24), (1, 24), and (1, 24);       -&gt; delta encoding </a:t>
            </a:r>
          </a:p>
          <a:p>
            <a:pPr marL="0" indent="0">
              <a:buSzPts val="2800"/>
              <a:buNone/>
            </a:pPr>
            <a:r>
              <a:rPr lang="en-US" altLang="zh-TW" sz="2400" dirty="0"/>
              <a:t>Line length (F2): 25; Block length (F2): 58; </a:t>
            </a:r>
          </a:p>
          <a:p>
            <a:pPr marL="0" indent="0">
              <a:buSzPts val="2800"/>
              <a:buNone/>
            </a:pPr>
            <a:r>
              <a:rPr lang="en-US" altLang="zh-TW" sz="2400" dirty="0"/>
              <a:t>Sequence (F1): </a:t>
            </a:r>
            <a:r>
              <a:rPr lang="zh-TW" altLang="en-US" sz="2400" dirty="0"/>
              <a:t> </a:t>
            </a:r>
            <a:endParaRPr lang="en-US" altLang="zh-TW" sz="2400" dirty="0"/>
          </a:p>
          <a:p>
            <a:pPr marL="0" indent="0">
              <a:buSzPts val="2800"/>
              <a:buNone/>
            </a:pPr>
            <a:r>
              <a:rPr lang="en-US" altLang="zh-TW" sz="2400" dirty="0"/>
              <a:t>ATTGCATGTCGATGGATGGGGAAAA</a:t>
            </a:r>
          </a:p>
          <a:p>
            <a:pPr marL="0" indent="0">
              <a:buSzPts val="2800"/>
              <a:buNone/>
            </a:pPr>
            <a:r>
              <a:rPr lang="en-US" altLang="zh-TW" sz="2400" dirty="0"/>
              <a:t>ATCGATAGGA TAGATTTTTAAAACCCNNNN</a:t>
            </a:r>
            <a:endParaRPr lang="en-US" sz="24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a:extLst>
              <a:ext uri="{FF2B5EF4-FFF2-40B4-BE49-F238E27FC236}">
                <a16:creationId xmlns:a16="http://schemas.microsoft.com/office/drawing/2014/main" id="{283B75E7-03D3-A096-A3A1-9E0D3EBBEA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2" name="矩形 1">
            <a:extLst>
              <a:ext uri="{FF2B5EF4-FFF2-40B4-BE49-F238E27FC236}">
                <a16:creationId xmlns:a16="http://schemas.microsoft.com/office/drawing/2014/main" id="{CD44C248-55E8-0AB0-753A-D558A8B0F15C}"/>
              </a:ext>
            </a:extLst>
          </p:cNvPr>
          <p:cNvSpPr/>
          <p:nvPr/>
        </p:nvSpPr>
        <p:spPr>
          <a:xfrm>
            <a:off x="838200" y="1428637"/>
            <a:ext cx="4226960" cy="18082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7224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DC88F210-DFF1-8BD7-CDB0-3DB5652796BA}"/>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7F76F32B-7FF9-806A-9629-3428C86239C9}"/>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Second Phase – step 1</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47B9BBBC-378D-98C5-5175-100AD27998C8}"/>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Calculating the frequency of appearance of the letters A, C, G, T, and N in the previously stated sequence S: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Freq(A)=50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Freq(C)=14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Freq(G)=10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Freq(T) = 80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Freq(N) = 4</a:t>
            </a:r>
          </a:p>
        </p:txBody>
      </p:sp>
      <p:sp>
        <p:nvSpPr>
          <p:cNvPr id="5" name="投影片編號版面配置區 4">
            <a:extLst>
              <a:ext uri="{FF2B5EF4-FFF2-40B4-BE49-F238E27FC236}">
                <a16:creationId xmlns:a16="http://schemas.microsoft.com/office/drawing/2014/main" id="{C5991A8F-6F87-67FD-6559-E253BD27A4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71334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5F57651E-1004-1FAC-B11F-89BE7BAB914F}"/>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FFFD19AB-44BA-8596-1D5B-95836F188938}"/>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Second Phase – step 2</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8EA77B5B-90CA-B87A-59B9-ECE83F72A963}"/>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Determining the first three letters that appear the least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frequently:  Small(Freq) = Freq(N) = 4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dirty="0" err="1">
                <a:latin typeface="Times New Roman" panose="02020603050405020304" pitchFamily="18" charset="0"/>
                <a:ea typeface="Times New Roman"/>
                <a:cs typeface="Times New Roman" panose="02020603050405020304" pitchFamily="18" charset="0"/>
                <a:sym typeface="Times New Roman"/>
              </a:rPr>
              <a:t>SndSmall</a:t>
            </a:r>
            <a:r>
              <a:rPr lang="en-US" sz="2400" dirty="0">
                <a:latin typeface="Times New Roman" panose="02020603050405020304" pitchFamily="18" charset="0"/>
                <a:ea typeface="Times New Roman"/>
                <a:cs typeface="Times New Roman" panose="02020603050405020304" pitchFamily="18" charset="0"/>
                <a:sym typeface="Times New Roman"/>
              </a:rPr>
              <a:t>(Freq) = Freq(G) = 10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dirty="0" err="1">
                <a:latin typeface="Times New Roman" panose="02020603050405020304" pitchFamily="18" charset="0"/>
                <a:ea typeface="Times New Roman"/>
                <a:cs typeface="Times New Roman" panose="02020603050405020304" pitchFamily="18" charset="0"/>
                <a:sym typeface="Times New Roman"/>
              </a:rPr>
              <a:t>TrdSmall</a:t>
            </a:r>
            <a:r>
              <a:rPr lang="en-US" sz="2400" dirty="0">
                <a:latin typeface="Times New Roman" panose="02020603050405020304" pitchFamily="18" charset="0"/>
                <a:ea typeface="Times New Roman"/>
                <a:cs typeface="Times New Roman" panose="02020603050405020304" pitchFamily="18" charset="0"/>
                <a:sym typeface="Times New Roman"/>
              </a:rPr>
              <a:t>(Freq)= Freq(C)=14</a:t>
            </a:r>
          </a:p>
        </p:txBody>
      </p:sp>
      <p:sp>
        <p:nvSpPr>
          <p:cNvPr id="5" name="投影片編號版面配置區 4">
            <a:extLst>
              <a:ext uri="{FF2B5EF4-FFF2-40B4-BE49-F238E27FC236}">
                <a16:creationId xmlns:a16="http://schemas.microsoft.com/office/drawing/2014/main" id="{7C49CD63-5DE2-3300-4D65-0F0A7919C8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矩形 2"/>
          <p:cNvSpPr/>
          <p:nvPr/>
        </p:nvSpPr>
        <p:spPr>
          <a:xfrm>
            <a:off x="8091341" y="3615110"/>
            <a:ext cx="6096000" cy="2267287"/>
          </a:xfrm>
          <a:prstGeom prst="rect">
            <a:avLst/>
          </a:prstGeom>
        </p:spPr>
        <p:txBody>
          <a:bodyPr>
            <a:spAutoFit/>
          </a:bodyPr>
          <a:lstStyle/>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(A)=50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(C)=14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(G)=10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(T) = 80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(N) = 4</a:t>
            </a:r>
          </a:p>
        </p:txBody>
      </p:sp>
    </p:spTree>
    <p:extLst>
      <p:ext uri="{BB962C8B-B14F-4D97-AF65-F5344CB8AC3E}">
        <p14:creationId xmlns:p14="http://schemas.microsoft.com/office/powerpoint/2010/main" val="3804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365F338A-0B27-76C5-23A1-77A93C51D133}"/>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BF42C72D-6D97-80B0-5755-C26BBCA670E5}"/>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a:latin typeface="Times New Roman"/>
                <a:ea typeface="Times New Roman"/>
                <a:cs typeface="Times New Roman"/>
                <a:sym typeface="Times New Roman"/>
              </a:rPr>
              <a:t>Second Phase – step 3</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60272510-AB5D-D9BB-F9EC-11B1CC939204}"/>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Rule 1 = {N → ZZ, G → ZT, C → ZA} </a:t>
            </a:r>
          </a:p>
          <a:p>
            <a:pPr marL="0" indent="0">
              <a:buSzPts val="2800"/>
              <a:buNone/>
            </a:pPr>
            <a:r>
              <a:rPr lang="en-US" altLang="zh-TW" sz="2400" dirty="0"/>
              <a:t>ATTGCATGTCGATGGATGGGGAAAA</a:t>
            </a:r>
          </a:p>
          <a:p>
            <a:pPr marL="0" indent="0">
              <a:buSzPts val="2800"/>
              <a:buNone/>
            </a:pPr>
            <a:r>
              <a:rPr lang="en-US" altLang="zh-TW" sz="2400" dirty="0"/>
              <a:t>ATCGATAGGA TAGATTTTTAAAACCCNNNN</a:t>
            </a:r>
            <a:endParaRPr lang="en-US" altLang="zh-TW"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ATTZTZA</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ATZTTZAZTATZTZTATZTZTZTZTAAAAATZAZTATAAT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AZTATTTTTAAAAZAZAZAZZZZZZZZ ... </a:t>
            </a:r>
          </a:p>
        </p:txBody>
      </p:sp>
      <p:sp>
        <p:nvSpPr>
          <p:cNvPr id="5" name="投影片編號版面配置區 4">
            <a:extLst>
              <a:ext uri="{FF2B5EF4-FFF2-40B4-BE49-F238E27FC236}">
                <a16:creationId xmlns:a16="http://schemas.microsoft.com/office/drawing/2014/main" id="{6F3D5B9E-6748-7264-CF7F-3B55F61F46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2" name="箭號: 向下 1">
            <a:extLst>
              <a:ext uri="{FF2B5EF4-FFF2-40B4-BE49-F238E27FC236}">
                <a16:creationId xmlns:a16="http://schemas.microsoft.com/office/drawing/2014/main" id="{EA3724D6-4A5C-9BE6-EF0F-B8EFA78A4BD2}"/>
              </a:ext>
            </a:extLst>
          </p:cNvPr>
          <p:cNvSpPr/>
          <p:nvPr/>
        </p:nvSpPr>
        <p:spPr>
          <a:xfrm>
            <a:off x="3780890" y="2792992"/>
            <a:ext cx="616449" cy="698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8487266" y="875026"/>
            <a:ext cx="6096000" cy="2267287"/>
          </a:xfrm>
          <a:prstGeom prst="rect">
            <a:avLst/>
          </a:prstGeom>
        </p:spPr>
        <p:txBody>
          <a:bodyPr>
            <a:spAutoFit/>
          </a:bodyPr>
          <a:lstStyle/>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(A)=50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(C)=14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(G)=10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(T) = 80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(N) = 4</a:t>
            </a:r>
          </a:p>
        </p:txBody>
      </p:sp>
    </p:spTree>
    <p:extLst>
      <p:ext uri="{BB962C8B-B14F-4D97-AF65-F5344CB8AC3E}">
        <p14:creationId xmlns:p14="http://schemas.microsoft.com/office/powerpoint/2010/main" val="323365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B22AF641-C6A6-D30B-74B5-9A8540E2AF73}"/>
            </a:ext>
          </a:extLst>
        </p:cNvPr>
        <p:cNvGrpSpPr/>
        <p:nvPr/>
      </p:nvGrpSpPr>
      <p:grpSpPr>
        <a:xfrm>
          <a:off x="0" y="0"/>
          <a:ext cx="0" cy="0"/>
          <a:chOff x="0" y="0"/>
          <a:chExt cx="0" cy="0"/>
        </a:xfrm>
      </p:grpSpPr>
      <p:sp>
        <p:nvSpPr>
          <p:cNvPr id="138" name="Google Shape;138;p7">
            <a:extLst>
              <a:ext uri="{FF2B5EF4-FFF2-40B4-BE49-F238E27FC236}">
                <a16:creationId xmlns:a16="http://schemas.microsoft.com/office/drawing/2014/main" id="{6C884DBD-F44C-0FBA-2A3B-B79F7B510CFD}"/>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Second Phase – step 4</a:t>
            </a:r>
            <a:endParaRPr lang="zh-TW" altLang="en-US" b="1" dirty="0">
              <a:latin typeface="Times New Roman"/>
              <a:ea typeface="Times New Roman"/>
              <a:cs typeface="Times New Roman"/>
              <a:sym typeface="Times New Roman"/>
            </a:endParaRPr>
          </a:p>
        </p:txBody>
      </p:sp>
      <p:sp>
        <p:nvSpPr>
          <p:cNvPr id="139" name="Google Shape;139;p7">
            <a:extLst>
              <a:ext uri="{FF2B5EF4-FFF2-40B4-BE49-F238E27FC236}">
                <a16:creationId xmlns:a16="http://schemas.microsoft.com/office/drawing/2014/main" id="{64357E0D-6A4D-7E5F-6977-25141EE71D0E}"/>
              </a:ext>
            </a:extLst>
          </p:cNvPr>
          <p:cNvSpPr txBox="1">
            <a:spLocks noGrp="1"/>
          </p:cNvSpPr>
          <p:nvPr>
            <p:ph type="body" idx="1"/>
          </p:nvPr>
        </p:nvSpPr>
        <p:spPr>
          <a:xfrm>
            <a:off x="838200" y="1204249"/>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Rule 2 = {T →0, A→1, Z→2} </a:t>
            </a:r>
          </a:p>
          <a:p>
            <a:pPr marL="0" indent="0">
              <a:buSzPts val="2800"/>
              <a:buNone/>
            </a:pPr>
            <a:r>
              <a:rPr lang="en-US" altLang="zh-TW" sz="2400" dirty="0"/>
              <a:t>ATTZTZA</a:t>
            </a:r>
          </a:p>
          <a:p>
            <a:pPr marL="0" indent="0">
              <a:buSzPts val="2800"/>
              <a:buNone/>
            </a:pPr>
            <a:r>
              <a:rPr lang="en-US" altLang="zh-TW" sz="2400" dirty="0"/>
              <a:t>ATZTTZAZTATZTZTATZTZTZTZTAAAAATZAZTATAAT </a:t>
            </a:r>
          </a:p>
          <a:p>
            <a:pPr marL="0" indent="0">
              <a:buSzPts val="2800"/>
              <a:buNone/>
            </a:pPr>
            <a:r>
              <a:rPr lang="en-US" altLang="zh-TW" sz="2400" dirty="0"/>
              <a:t>AZTATTTTTAAAAZAZAZAZZZZZZZZ ... </a:t>
            </a: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24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1002021102002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120102020102020202011111021201011012010000011 1112 </a:t>
            </a:r>
          </a:p>
          <a:p>
            <a:pPr marL="0" indent="0">
              <a:buSzPts val="2800"/>
              <a:buNone/>
            </a:pPr>
            <a:r>
              <a:rPr lang="en-US" sz="2400" dirty="0">
                <a:latin typeface="Times New Roman" panose="02020603050405020304" pitchFamily="18" charset="0"/>
                <a:ea typeface="Times New Roman"/>
                <a:cs typeface="Times New Roman" panose="02020603050405020304" pitchFamily="18" charset="0"/>
                <a:sym typeface="Times New Roman"/>
              </a:rPr>
              <a:t>1212122222222... </a:t>
            </a:r>
          </a:p>
        </p:txBody>
      </p:sp>
      <p:sp>
        <p:nvSpPr>
          <p:cNvPr id="5" name="投影片編號版面配置區 4">
            <a:extLst>
              <a:ext uri="{FF2B5EF4-FFF2-40B4-BE49-F238E27FC236}">
                <a16:creationId xmlns:a16="http://schemas.microsoft.com/office/drawing/2014/main" id="{166B384F-B433-E407-4D6F-E4F743BDE7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2" name="箭號: 向下 1">
            <a:extLst>
              <a:ext uri="{FF2B5EF4-FFF2-40B4-BE49-F238E27FC236}">
                <a16:creationId xmlns:a16="http://schemas.microsoft.com/office/drawing/2014/main" id="{17AFEA95-2D6B-3323-57E8-EB9C6FFBF9D6}"/>
              </a:ext>
            </a:extLst>
          </p:cNvPr>
          <p:cNvSpPr/>
          <p:nvPr/>
        </p:nvSpPr>
        <p:spPr>
          <a:xfrm>
            <a:off x="3873357" y="3234781"/>
            <a:ext cx="616449" cy="698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9505361" y="573368"/>
            <a:ext cx="6096000" cy="2267287"/>
          </a:xfrm>
          <a:prstGeom prst="rect">
            <a:avLst/>
          </a:prstGeom>
        </p:spPr>
        <p:txBody>
          <a:bodyPr>
            <a:spAutoFit/>
          </a:bodyPr>
          <a:lstStyle/>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(A)=50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(C)=14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(G)=10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(T) = 80 </a:t>
            </a:r>
          </a:p>
          <a:p>
            <a:pPr lvl="0">
              <a:lnSpc>
                <a:spcPct val="90000"/>
              </a:lnSpc>
              <a:spcBef>
                <a:spcPts val="1000"/>
              </a:spcBef>
              <a:buSzPts val="2800"/>
            </a:pPr>
            <a:r>
              <a:rPr lang="en-US" altLang="zh-TW" sz="2400" dirty="0" err="1">
                <a:latin typeface="Times New Roman" panose="02020603050405020304" pitchFamily="18" charset="0"/>
                <a:ea typeface="Times New Roman"/>
                <a:cs typeface="Times New Roman" panose="02020603050405020304" pitchFamily="18" charset="0"/>
                <a:sym typeface="Times New Roman"/>
              </a:rPr>
              <a:t>Freq</a:t>
            </a:r>
            <a:r>
              <a:rPr lang="en-US" altLang="zh-TW" sz="2400" dirty="0">
                <a:latin typeface="Times New Roman" panose="02020603050405020304" pitchFamily="18" charset="0"/>
                <a:ea typeface="Times New Roman"/>
                <a:cs typeface="Times New Roman" panose="02020603050405020304" pitchFamily="18" charset="0"/>
                <a:sym typeface="Times New Roman"/>
              </a:rPr>
              <a:t>(N) = 4</a:t>
            </a:r>
          </a:p>
        </p:txBody>
      </p:sp>
    </p:spTree>
    <p:extLst>
      <p:ext uri="{BB962C8B-B14F-4D97-AF65-F5344CB8AC3E}">
        <p14:creationId xmlns:p14="http://schemas.microsoft.com/office/powerpoint/2010/main" val="1432032447"/>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24292</TotalTime>
  <Words>856</Words>
  <Application>Microsoft Office PowerPoint</Application>
  <PresentationFormat>寬螢幕</PresentationFormat>
  <Paragraphs>138</Paragraphs>
  <Slides>13</Slides>
  <Notes>13</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13</vt:i4>
      </vt:variant>
    </vt:vector>
  </HeadingPairs>
  <TitlesOfParts>
    <vt:vector size="18" baseType="lpstr">
      <vt:lpstr>Arial</vt:lpstr>
      <vt:lpstr>Calibri</vt:lpstr>
      <vt:lpstr>Cambria Math</vt:lpstr>
      <vt:lpstr>Times New Roman</vt:lpstr>
      <vt:lpstr>Office 佈景主題</vt:lpstr>
      <vt:lpstr>A lossless reference-free sequence compression  algorithm leveraging grammatical, statistical, and  substitution rules</vt:lpstr>
      <vt:lpstr>Abstract (1/2)</vt:lpstr>
      <vt:lpstr>Abstract (2/2)</vt:lpstr>
      <vt:lpstr>Methodology </vt:lpstr>
      <vt:lpstr>First Phase </vt:lpstr>
      <vt:lpstr>Second Phase – step 1</vt:lpstr>
      <vt:lpstr>Second Phase – step 2</vt:lpstr>
      <vt:lpstr>Second Phase – step 3</vt:lpstr>
      <vt:lpstr>Second Phase – step 4</vt:lpstr>
      <vt:lpstr>Second Phase – step 5</vt:lpstr>
      <vt:lpstr>Second Phase – step 6</vt:lpstr>
      <vt:lpstr>Result</vt:lpstr>
      <vt:lpstr>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Longest increasing subsequences  in sliding windows</dc:title>
  <dc:creator>user</dc:creator>
  <cp:lastModifiedBy>M133040005</cp:lastModifiedBy>
  <cp:revision>1041</cp:revision>
  <dcterms:created xsi:type="dcterms:W3CDTF">2024-03-29T12:17:05Z</dcterms:created>
  <dcterms:modified xsi:type="dcterms:W3CDTF">2025-03-26T07:35:28Z</dcterms:modified>
</cp:coreProperties>
</file>